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6" r:id="rId7"/>
    <p:sldId id="261" r:id="rId8"/>
    <p:sldId id="267" r:id="rId9"/>
    <p:sldId id="263" r:id="rId10"/>
    <p:sldId id="268" r:id="rId11"/>
    <p:sldId id="262" r:id="rId12"/>
    <p:sldId id="265"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73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DC7040D7-E640-4204-A122-4BB69B8E2D16}" type="datetimeFigureOut">
              <a:rPr lang="en-IN" smtClean="0"/>
              <a:t>06-04-2021</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BB6256BE-A01A-487D-88DC-CF1FA99A06EE}" type="slidenum">
              <a:rPr lang="en-IN" smtClean="0"/>
              <a:t>‹#›</a:t>
            </a:fld>
            <a:endParaRPr lang="en-IN"/>
          </a:p>
        </p:txBody>
      </p:sp>
    </p:spTree>
    <p:extLst>
      <p:ext uri="{BB962C8B-B14F-4D97-AF65-F5344CB8AC3E}">
        <p14:creationId xmlns:p14="http://schemas.microsoft.com/office/powerpoint/2010/main" val="2203027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7040D7-E640-4204-A122-4BB69B8E2D16}" type="datetimeFigureOut">
              <a:rPr lang="en-IN" smtClean="0"/>
              <a:t>06-04-2021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B6256BE-A01A-487D-88DC-CF1FA99A06EE}" type="slidenum">
              <a:rPr lang="en-IN" smtClean="0"/>
              <a:t>‹#›</a:t>
            </a:fld>
            <a:endParaRPr lang="en-IN"/>
          </a:p>
        </p:txBody>
      </p:sp>
    </p:spTree>
    <p:extLst>
      <p:ext uri="{BB962C8B-B14F-4D97-AF65-F5344CB8AC3E}">
        <p14:creationId xmlns:p14="http://schemas.microsoft.com/office/powerpoint/2010/main" val="4219176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7040D7-E640-4204-A122-4BB69B8E2D16}" type="datetimeFigureOut">
              <a:rPr lang="en-IN" smtClean="0"/>
              <a:t>06-04-2021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B6256BE-A01A-487D-88DC-CF1FA99A06EE}" type="slidenum">
              <a:rPr lang="en-IN" smtClean="0"/>
              <a:t>‹#›</a:t>
            </a:fld>
            <a:endParaRPr lang="en-IN"/>
          </a:p>
        </p:txBody>
      </p:sp>
    </p:spTree>
    <p:extLst>
      <p:ext uri="{BB962C8B-B14F-4D97-AF65-F5344CB8AC3E}">
        <p14:creationId xmlns:p14="http://schemas.microsoft.com/office/powerpoint/2010/main" val="12178160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7040D7-E640-4204-A122-4BB69B8E2D16}" type="datetimeFigureOut">
              <a:rPr lang="en-IN" smtClean="0"/>
              <a:t>06-04-2021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B6256BE-A01A-487D-88DC-CF1FA99A06EE}"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716112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7040D7-E640-4204-A122-4BB69B8E2D16}" type="datetimeFigureOut">
              <a:rPr lang="en-IN" smtClean="0"/>
              <a:t>06-04-2021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B6256BE-A01A-487D-88DC-CF1FA99A06EE}" type="slidenum">
              <a:rPr lang="en-IN" smtClean="0"/>
              <a:t>‹#›</a:t>
            </a:fld>
            <a:endParaRPr lang="en-IN"/>
          </a:p>
        </p:txBody>
      </p:sp>
    </p:spTree>
    <p:extLst>
      <p:ext uri="{BB962C8B-B14F-4D97-AF65-F5344CB8AC3E}">
        <p14:creationId xmlns:p14="http://schemas.microsoft.com/office/powerpoint/2010/main" val="1063227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C7040D7-E640-4204-A122-4BB69B8E2D16}" type="datetimeFigureOut">
              <a:rPr lang="en-IN" smtClean="0"/>
              <a:t>06-04-2021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B6256BE-A01A-487D-88DC-CF1FA99A06EE}" type="slidenum">
              <a:rPr lang="en-IN" smtClean="0"/>
              <a:t>‹#›</a:t>
            </a:fld>
            <a:endParaRPr lang="en-IN"/>
          </a:p>
        </p:txBody>
      </p:sp>
    </p:spTree>
    <p:extLst>
      <p:ext uri="{BB962C8B-B14F-4D97-AF65-F5344CB8AC3E}">
        <p14:creationId xmlns:p14="http://schemas.microsoft.com/office/powerpoint/2010/main" val="17890021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C7040D7-E640-4204-A122-4BB69B8E2D16}" type="datetimeFigureOut">
              <a:rPr lang="en-IN" smtClean="0"/>
              <a:t>06-04-2021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B6256BE-A01A-487D-88DC-CF1FA99A06EE}" type="slidenum">
              <a:rPr lang="en-IN" smtClean="0"/>
              <a:t>‹#›</a:t>
            </a:fld>
            <a:endParaRPr lang="en-IN"/>
          </a:p>
        </p:txBody>
      </p:sp>
    </p:spTree>
    <p:extLst>
      <p:ext uri="{BB962C8B-B14F-4D97-AF65-F5344CB8AC3E}">
        <p14:creationId xmlns:p14="http://schemas.microsoft.com/office/powerpoint/2010/main" val="16514395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7040D7-E640-4204-A122-4BB69B8E2D16}" type="datetimeFigureOut">
              <a:rPr lang="en-IN" smtClean="0"/>
              <a:t>06-04-2021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6256BE-A01A-487D-88DC-CF1FA99A06EE}" type="slidenum">
              <a:rPr lang="en-IN" smtClean="0"/>
              <a:t>‹#›</a:t>
            </a:fld>
            <a:endParaRPr lang="en-IN"/>
          </a:p>
        </p:txBody>
      </p:sp>
    </p:spTree>
    <p:extLst>
      <p:ext uri="{BB962C8B-B14F-4D97-AF65-F5344CB8AC3E}">
        <p14:creationId xmlns:p14="http://schemas.microsoft.com/office/powerpoint/2010/main" val="33258964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7040D7-E640-4204-A122-4BB69B8E2D16}" type="datetimeFigureOut">
              <a:rPr lang="en-IN" smtClean="0"/>
              <a:t>06-04-2021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6256BE-A01A-487D-88DC-CF1FA99A06EE}" type="slidenum">
              <a:rPr lang="en-IN" smtClean="0"/>
              <a:t>‹#›</a:t>
            </a:fld>
            <a:endParaRPr lang="en-IN"/>
          </a:p>
        </p:txBody>
      </p:sp>
    </p:spTree>
    <p:extLst>
      <p:ext uri="{BB962C8B-B14F-4D97-AF65-F5344CB8AC3E}">
        <p14:creationId xmlns:p14="http://schemas.microsoft.com/office/powerpoint/2010/main" val="3095136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7040D7-E640-4204-A122-4BB69B8E2D16}" type="datetimeFigureOut">
              <a:rPr lang="en-IN" smtClean="0"/>
              <a:t>06-04-2021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6256BE-A01A-487D-88DC-CF1FA99A06EE}" type="slidenum">
              <a:rPr lang="en-IN" smtClean="0"/>
              <a:t>‹#›</a:t>
            </a:fld>
            <a:endParaRPr lang="en-IN"/>
          </a:p>
        </p:txBody>
      </p:sp>
    </p:spTree>
    <p:extLst>
      <p:ext uri="{BB962C8B-B14F-4D97-AF65-F5344CB8AC3E}">
        <p14:creationId xmlns:p14="http://schemas.microsoft.com/office/powerpoint/2010/main" val="4077788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7040D7-E640-4204-A122-4BB69B8E2D16}" type="datetimeFigureOut">
              <a:rPr lang="en-IN" smtClean="0"/>
              <a:t>06-04-2021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6256BE-A01A-487D-88DC-CF1FA99A06EE}" type="slidenum">
              <a:rPr lang="en-IN" smtClean="0"/>
              <a:t>‹#›</a:t>
            </a:fld>
            <a:endParaRPr lang="en-IN"/>
          </a:p>
        </p:txBody>
      </p:sp>
    </p:spTree>
    <p:extLst>
      <p:ext uri="{BB962C8B-B14F-4D97-AF65-F5344CB8AC3E}">
        <p14:creationId xmlns:p14="http://schemas.microsoft.com/office/powerpoint/2010/main" val="1968558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7040D7-E640-4204-A122-4BB69B8E2D16}" type="datetimeFigureOut">
              <a:rPr lang="en-IN" smtClean="0"/>
              <a:t>06-04-2021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B6256BE-A01A-487D-88DC-CF1FA99A06EE}" type="slidenum">
              <a:rPr lang="en-IN" smtClean="0"/>
              <a:t>‹#›</a:t>
            </a:fld>
            <a:endParaRPr lang="en-IN"/>
          </a:p>
        </p:txBody>
      </p:sp>
    </p:spTree>
    <p:extLst>
      <p:ext uri="{BB962C8B-B14F-4D97-AF65-F5344CB8AC3E}">
        <p14:creationId xmlns:p14="http://schemas.microsoft.com/office/powerpoint/2010/main" val="1564565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7040D7-E640-4204-A122-4BB69B8E2D16}" type="datetimeFigureOut">
              <a:rPr lang="en-IN" smtClean="0"/>
              <a:t>06-04-2021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B6256BE-A01A-487D-88DC-CF1FA99A06EE}" type="slidenum">
              <a:rPr lang="en-IN" smtClean="0"/>
              <a:t>‹#›</a:t>
            </a:fld>
            <a:endParaRPr lang="en-IN"/>
          </a:p>
        </p:txBody>
      </p:sp>
    </p:spTree>
    <p:extLst>
      <p:ext uri="{BB962C8B-B14F-4D97-AF65-F5344CB8AC3E}">
        <p14:creationId xmlns:p14="http://schemas.microsoft.com/office/powerpoint/2010/main" val="1918015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7040D7-E640-4204-A122-4BB69B8E2D16}" type="datetimeFigureOut">
              <a:rPr lang="en-IN" smtClean="0"/>
              <a:t>06-04-2021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B6256BE-A01A-487D-88DC-CF1FA99A06EE}" type="slidenum">
              <a:rPr lang="en-IN" smtClean="0"/>
              <a:t>‹#›</a:t>
            </a:fld>
            <a:endParaRPr lang="en-IN"/>
          </a:p>
        </p:txBody>
      </p:sp>
    </p:spTree>
    <p:extLst>
      <p:ext uri="{BB962C8B-B14F-4D97-AF65-F5344CB8AC3E}">
        <p14:creationId xmlns:p14="http://schemas.microsoft.com/office/powerpoint/2010/main" val="1839372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7040D7-E640-4204-A122-4BB69B8E2D16}" type="datetimeFigureOut">
              <a:rPr lang="en-IN" smtClean="0"/>
              <a:t>06-04-2021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B6256BE-A01A-487D-88DC-CF1FA99A06EE}" type="slidenum">
              <a:rPr lang="en-IN" smtClean="0"/>
              <a:t>‹#›</a:t>
            </a:fld>
            <a:endParaRPr lang="en-IN"/>
          </a:p>
        </p:txBody>
      </p:sp>
    </p:spTree>
    <p:extLst>
      <p:ext uri="{BB962C8B-B14F-4D97-AF65-F5344CB8AC3E}">
        <p14:creationId xmlns:p14="http://schemas.microsoft.com/office/powerpoint/2010/main" val="3421555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7040D7-E640-4204-A122-4BB69B8E2D16}" type="datetimeFigureOut">
              <a:rPr lang="en-IN" smtClean="0"/>
              <a:t>06-04-2021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B6256BE-A01A-487D-88DC-CF1FA99A06EE}" type="slidenum">
              <a:rPr lang="en-IN" smtClean="0"/>
              <a:t>‹#›</a:t>
            </a:fld>
            <a:endParaRPr lang="en-IN"/>
          </a:p>
        </p:txBody>
      </p:sp>
    </p:spTree>
    <p:extLst>
      <p:ext uri="{BB962C8B-B14F-4D97-AF65-F5344CB8AC3E}">
        <p14:creationId xmlns:p14="http://schemas.microsoft.com/office/powerpoint/2010/main" val="1506010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7040D7-E640-4204-A122-4BB69B8E2D16}" type="datetimeFigureOut">
              <a:rPr lang="en-IN" smtClean="0"/>
              <a:t>06-04-2021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B6256BE-A01A-487D-88DC-CF1FA99A06EE}" type="slidenum">
              <a:rPr lang="en-IN" smtClean="0"/>
              <a:t>‹#›</a:t>
            </a:fld>
            <a:endParaRPr lang="en-IN"/>
          </a:p>
        </p:txBody>
      </p:sp>
    </p:spTree>
    <p:extLst>
      <p:ext uri="{BB962C8B-B14F-4D97-AF65-F5344CB8AC3E}">
        <p14:creationId xmlns:p14="http://schemas.microsoft.com/office/powerpoint/2010/main" val="365913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C7040D7-E640-4204-A122-4BB69B8E2D16}" type="datetimeFigureOut">
              <a:rPr lang="en-IN" smtClean="0"/>
              <a:t>06-04-2021</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B6256BE-A01A-487D-88DC-CF1FA99A06EE}" type="slidenum">
              <a:rPr lang="en-IN" smtClean="0"/>
              <a:t>‹#›</a:t>
            </a:fld>
            <a:endParaRPr lang="en-IN"/>
          </a:p>
        </p:txBody>
      </p:sp>
    </p:spTree>
    <p:extLst>
      <p:ext uri="{BB962C8B-B14F-4D97-AF65-F5344CB8AC3E}">
        <p14:creationId xmlns:p14="http://schemas.microsoft.com/office/powerpoint/2010/main" val="398139883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54630-2325-4EE6-8249-69526FFDE711}"/>
              </a:ext>
            </a:extLst>
          </p:cNvPr>
          <p:cNvSpPr>
            <a:spLocks noGrp="1"/>
          </p:cNvSpPr>
          <p:nvPr>
            <p:ph type="ctrTitle"/>
          </p:nvPr>
        </p:nvSpPr>
        <p:spPr>
          <a:xfrm>
            <a:off x="2160104" y="1109111"/>
            <a:ext cx="8613913" cy="1408802"/>
          </a:xfrm>
        </p:spPr>
        <p:txBody>
          <a:bodyPr>
            <a:normAutofit/>
          </a:bodyPr>
          <a:lstStyle/>
          <a:p>
            <a:r>
              <a:rPr lang="en-IN" sz="4800" b="1" i="1" dirty="0">
                <a:solidFill>
                  <a:srgbClr val="002060"/>
                </a:solidFill>
                <a:latin typeface="Times New Roman" panose="02020603050405020304" pitchFamily="18" charset="0"/>
                <a:cs typeface="Times New Roman" panose="02020603050405020304" pitchFamily="18" charset="0"/>
              </a:rPr>
              <a:t>House Price Prediction Using Machine Learning </a:t>
            </a:r>
          </a:p>
        </p:txBody>
      </p:sp>
      <p:sp>
        <p:nvSpPr>
          <p:cNvPr id="3" name="Subtitle 2">
            <a:extLst>
              <a:ext uri="{FF2B5EF4-FFF2-40B4-BE49-F238E27FC236}">
                <a16:creationId xmlns:a16="http://schemas.microsoft.com/office/drawing/2014/main" id="{22DD6D23-16D0-48DD-B3A6-5AA82D53F0F9}"/>
              </a:ext>
            </a:extLst>
          </p:cNvPr>
          <p:cNvSpPr>
            <a:spLocks noGrp="1"/>
          </p:cNvSpPr>
          <p:nvPr>
            <p:ph type="subTitle" idx="1"/>
          </p:nvPr>
        </p:nvSpPr>
        <p:spPr>
          <a:xfrm>
            <a:off x="5830957" y="3602038"/>
            <a:ext cx="4837042" cy="1884362"/>
          </a:xfrm>
        </p:spPr>
        <p:txBody>
          <a:bodyPr>
            <a:normAutofit lnSpcReduction="10000"/>
          </a:bodyPr>
          <a:lstStyle/>
          <a:p>
            <a:pPr algn="ctr"/>
            <a:r>
              <a:rPr lang="en-IN" dirty="0"/>
              <a:t>Name-</a:t>
            </a:r>
            <a:r>
              <a:rPr lang="en-IN" dirty="0" err="1"/>
              <a:t>Swanand</a:t>
            </a:r>
            <a:r>
              <a:rPr lang="en-IN" dirty="0"/>
              <a:t> Apte</a:t>
            </a:r>
          </a:p>
          <a:p>
            <a:pPr algn="ctr"/>
            <a:r>
              <a:rPr lang="en-IN" dirty="0"/>
              <a:t> Roll number-1911125</a:t>
            </a:r>
          </a:p>
          <a:p>
            <a:pPr algn="ctr"/>
            <a:r>
              <a:rPr lang="en-IN" dirty="0"/>
              <a:t>DIVISION-B</a:t>
            </a:r>
          </a:p>
          <a:p>
            <a:r>
              <a:rPr lang="en-IN" dirty="0"/>
              <a:t>                                         </a:t>
            </a:r>
          </a:p>
        </p:txBody>
      </p:sp>
      <p:sp>
        <p:nvSpPr>
          <p:cNvPr id="4" name="Subtitle 2">
            <a:extLst>
              <a:ext uri="{FF2B5EF4-FFF2-40B4-BE49-F238E27FC236}">
                <a16:creationId xmlns:a16="http://schemas.microsoft.com/office/drawing/2014/main" id="{37600766-A41E-4CB6-BC54-93F277B4BA2A}"/>
              </a:ext>
            </a:extLst>
          </p:cNvPr>
          <p:cNvSpPr txBox="1">
            <a:spLocks/>
          </p:cNvSpPr>
          <p:nvPr/>
        </p:nvSpPr>
        <p:spPr>
          <a:xfrm>
            <a:off x="1338472" y="3602038"/>
            <a:ext cx="4306956" cy="2112201"/>
          </a:xfrm>
          <a:prstGeom prst="rect">
            <a:avLst/>
          </a:prstGeom>
        </p:spPr>
        <p:txBody>
          <a:bodyPr vert="horz" lIns="91440" tIns="45720" rIns="91440" bIns="45720" rtlCol="0">
            <a:normAutofit fontScale="92500" lnSpcReduction="20000"/>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r>
              <a:rPr lang="en-IN" dirty="0"/>
              <a:t>Authors-</a:t>
            </a:r>
          </a:p>
          <a:p>
            <a:pPr algn="ctr"/>
            <a:r>
              <a:rPr lang="en-IN" dirty="0" err="1"/>
              <a:t>Ayush</a:t>
            </a:r>
            <a:r>
              <a:rPr lang="en-IN" dirty="0"/>
              <a:t> VARMA</a:t>
            </a:r>
          </a:p>
          <a:p>
            <a:pPr algn="ctr"/>
            <a:r>
              <a:rPr lang="en-IN" dirty="0"/>
              <a:t>ABHIJIT SARMA</a:t>
            </a:r>
          </a:p>
          <a:p>
            <a:pPr algn="ctr"/>
            <a:r>
              <a:rPr lang="en-IN" dirty="0"/>
              <a:t>SAGAR DOSHI</a:t>
            </a:r>
          </a:p>
          <a:p>
            <a:pPr algn="ctr"/>
            <a:r>
              <a:rPr lang="en-IN" dirty="0"/>
              <a:t>ROHINI NAIR</a:t>
            </a:r>
          </a:p>
        </p:txBody>
      </p:sp>
    </p:spTree>
    <p:extLst>
      <p:ext uri="{BB962C8B-B14F-4D97-AF65-F5344CB8AC3E}">
        <p14:creationId xmlns:p14="http://schemas.microsoft.com/office/powerpoint/2010/main" val="8405191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6C351-1FCB-4D33-8C89-2C4040358284}"/>
              </a:ext>
            </a:extLst>
          </p:cNvPr>
          <p:cNvSpPr>
            <a:spLocks noGrp="1"/>
          </p:cNvSpPr>
          <p:nvPr>
            <p:ph type="title"/>
          </p:nvPr>
        </p:nvSpPr>
        <p:spPr/>
        <p:txBody>
          <a:bodyPr>
            <a:normAutofit/>
          </a:bodyPr>
          <a:lstStyle/>
          <a:p>
            <a:r>
              <a:rPr lang="en-IN" sz="4000" b="1" u="sng"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285F86E4-120B-4DF7-B7F4-F08A7ACB0CA5}"/>
              </a:ext>
            </a:extLst>
          </p:cNvPr>
          <p:cNvSpPr>
            <a:spLocks noGrp="1"/>
          </p:cNvSpPr>
          <p:nvPr>
            <p:ph idx="1"/>
          </p:nvPr>
        </p:nvSpPr>
        <p:spPr/>
        <p:txBody>
          <a:bodyPr>
            <a:normAutofit/>
          </a:bodyPr>
          <a:lstStyle/>
          <a:p>
            <a:pPr marL="0" indent="0" algn="l">
              <a:buNone/>
            </a:pPr>
            <a:r>
              <a:rPr lang="en-IN" sz="2000" b="0" i="0" u="none" strike="noStrike" baseline="0" dirty="0">
                <a:solidFill>
                  <a:schemeClr val="bg1"/>
                </a:solidFill>
                <a:latin typeface="Times New Roman" panose="02020603050405020304" pitchFamily="18" charset="0"/>
              </a:rPr>
              <a:t>The system </a:t>
            </a:r>
            <a:r>
              <a:rPr lang="en-US" sz="2000" b="0" i="0" u="none" strike="noStrike" baseline="0" dirty="0">
                <a:solidFill>
                  <a:schemeClr val="bg1"/>
                </a:solidFill>
                <a:latin typeface="Times New Roman" panose="02020603050405020304" pitchFamily="18" charset="0"/>
              </a:rPr>
              <a:t>makes optimal use of Linear Regression, Forest regression, Boosted regression. The efficiency of the algorithm has been further increased with use of Neural networks. The system will satisfy customers by providing accurate output and preventing the risk of investing in the wrong house. Additional features for the customer’s benefit can also be added to the system without disturbing it’s core functionality.</a:t>
            </a:r>
            <a:endParaRPr lang="en-IN" sz="3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3616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20C66-A54F-416B-9294-D24964588A7A}"/>
              </a:ext>
            </a:extLst>
          </p:cNvPr>
          <p:cNvSpPr>
            <a:spLocks noGrp="1"/>
          </p:cNvSpPr>
          <p:nvPr>
            <p:ph type="title"/>
          </p:nvPr>
        </p:nvSpPr>
        <p:spPr/>
        <p:txBody>
          <a:bodyPr/>
          <a:lstStyle/>
          <a:p>
            <a:r>
              <a:rPr lang="en-IN" b="1" u="sng" dirty="0">
                <a:latin typeface="Times New Roman" panose="02020603050405020304" pitchFamily="18" charset="0"/>
                <a:cs typeface="Times New Roman" panose="02020603050405020304" pitchFamily="18" charset="0"/>
              </a:rPr>
              <a:t>Implementation Details</a:t>
            </a:r>
          </a:p>
        </p:txBody>
      </p:sp>
      <p:sp>
        <p:nvSpPr>
          <p:cNvPr id="3" name="Content Placeholder 2">
            <a:extLst>
              <a:ext uri="{FF2B5EF4-FFF2-40B4-BE49-F238E27FC236}">
                <a16:creationId xmlns:a16="http://schemas.microsoft.com/office/drawing/2014/main" id="{F89CCF37-981C-4190-9D62-BC465874A26E}"/>
              </a:ext>
            </a:extLst>
          </p:cNvPr>
          <p:cNvSpPr>
            <a:spLocks noGrp="1"/>
          </p:cNvSpPr>
          <p:nvPr>
            <p:ph idx="1"/>
          </p:nvPr>
        </p:nvSpPr>
        <p:spPr/>
        <p:txBody>
          <a:bodyPr>
            <a:normAutofit/>
          </a:bodyPr>
          <a:lstStyle/>
          <a:p>
            <a:r>
              <a:rPr lang="en-IN" sz="2000" dirty="0">
                <a:solidFill>
                  <a:schemeClr val="bg1"/>
                </a:solidFill>
              </a:rPr>
              <a:t>Collect the data with respect to various parameters.</a:t>
            </a:r>
          </a:p>
          <a:p>
            <a:r>
              <a:rPr lang="en-IN" sz="2000" dirty="0">
                <a:solidFill>
                  <a:schemeClr val="bg1"/>
                </a:solidFill>
              </a:rPr>
              <a:t>Train the dataset</a:t>
            </a:r>
          </a:p>
          <a:p>
            <a:r>
              <a:rPr lang="en-IN" sz="2000" dirty="0">
                <a:solidFill>
                  <a:schemeClr val="bg1"/>
                </a:solidFill>
              </a:rPr>
              <a:t>Test the dataset</a:t>
            </a:r>
          </a:p>
          <a:p>
            <a:r>
              <a:rPr lang="en-IN" sz="2000" dirty="0">
                <a:solidFill>
                  <a:schemeClr val="bg1"/>
                </a:solidFill>
              </a:rPr>
              <a:t>Predict the value of the house according to the user’s input using one </a:t>
            </a:r>
            <a:r>
              <a:rPr lang="en-IN" sz="2000">
                <a:solidFill>
                  <a:schemeClr val="bg1"/>
                </a:solidFill>
              </a:rPr>
              <a:t>of the </a:t>
            </a:r>
            <a:r>
              <a:rPr lang="en-IN" sz="2000" dirty="0">
                <a:solidFill>
                  <a:schemeClr val="bg1"/>
                </a:solidFill>
              </a:rPr>
              <a:t>regression model. </a:t>
            </a:r>
          </a:p>
        </p:txBody>
      </p:sp>
    </p:spTree>
    <p:extLst>
      <p:ext uri="{BB962C8B-B14F-4D97-AF65-F5344CB8AC3E}">
        <p14:creationId xmlns:p14="http://schemas.microsoft.com/office/powerpoint/2010/main" val="3975822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84229-AE79-42A5-BA53-9C64829985A3}"/>
              </a:ext>
            </a:extLst>
          </p:cNvPr>
          <p:cNvSpPr>
            <a:spLocks noGrp="1"/>
          </p:cNvSpPr>
          <p:nvPr>
            <p:ph type="title"/>
          </p:nvPr>
        </p:nvSpPr>
        <p:spPr>
          <a:xfrm>
            <a:off x="631844" y="0"/>
            <a:ext cx="3105269" cy="653143"/>
          </a:xfrm>
        </p:spPr>
        <p:txBody>
          <a:bodyPr>
            <a:normAutofit fontScale="90000"/>
          </a:bodyPr>
          <a:lstStyle/>
          <a:p>
            <a:r>
              <a:rPr lang="en-IN" b="1" u="sng" dirty="0">
                <a:latin typeface="Times New Roman" panose="02020603050405020304" pitchFamily="18" charset="0"/>
                <a:cs typeface="Times New Roman" panose="02020603050405020304" pitchFamily="18" charset="0"/>
              </a:rPr>
              <a:t>References</a:t>
            </a:r>
            <a:endParaRPr lang="en-IN" sz="40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970B423-A30A-48C6-A7C4-107CC6798C31}"/>
              </a:ext>
            </a:extLst>
          </p:cNvPr>
          <p:cNvSpPr>
            <a:spLocks noGrp="1"/>
          </p:cNvSpPr>
          <p:nvPr>
            <p:ph idx="1"/>
          </p:nvPr>
        </p:nvSpPr>
        <p:spPr>
          <a:xfrm>
            <a:off x="0" y="653143"/>
            <a:ext cx="12192000" cy="6204857"/>
          </a:xfrm>
        </p:spPr>
        <p:txBody>
          <a:bodyPr>
            <a:normAutofit fontScale="92500"/>
          </a:bodyPr>
          <a:lstStyle/>
          <a:p>
            <a:pPr marL="0" indent="0" algn="just">
              <a:buNone/>
            </a:pPr>
            <a:r>
              <a:rPr lang="en-US" sz="1400" b="0" i="0" u="none" strike="noStrike" baseline="0" dirty="0">
                <a:solidFill>
                  <a:schemeClr val="bg1"/>
                </a:solidFill>
                <a:latin typeface="Times New Roman" panose="02020603050405020304" pitchFamily="18" charset="0"/>
              </a:rPr>
              <a:t>[1] A. Adair, J. Berry, W. </a:t>
            </a:r>
            <a:r>
              <a:rPr lang="en-US" sz="1400" b="0" i="0" u="none" strike="noStrike" baseline="0" dirty="0" err="1">
                <a:solidFill>
                  <a:schemeClr val="bg1"/>
                </a:solidFill>
                <a:latin typeface="Times New Roman" panose="02020603050405020304" pitchFamily="18" charset="0"/>
              </a:rPr>
              <a:t>McGreal</a:t>
            </a:r>
            <a:r>
              <a:rPr lang="en-US" sz="1400" b="0" i="0" u="none" strike="noStrike" baseline="0" dirty="0">
                <a:solidFill>
                  <a:schemeClr val="bg1"/>
                </a:solidFill>
                <a:latin typeface="Times New Roman" panose="02020603050405020304" pitchFamily="18" charset="0"/>
              </a:rPr>
              <a:t>, Hedonic modeling, housing submarkets and residential valuation, Journal of Property Research, 13 (1996) 67-83.</a:t>
            </a:r>
          </a:p>
          <a:p>
            <a:pPr marL="0" indent="0" algn="just">
              <a:buNone/>
            </a:pPr>
            <a:r>
              <a:rPr lang="en-US" sz="1400" b="0" i="0" u="none" strike="noStrike" baseline="0" dirty="0">
                <a:solidFill>
                  <a:schemeClr val="bg1"/>
                </a:solidFill>
                <a:latin typeface="Times New Roman" panose="02020603050405020304" pitchFamily="18" charset="0"/>
              </a:rPr>
              <a:t>[2] O. Bin, A prediction comparison of housing sales prices by parametric versus semi-parametric regressions, Journal of Housing </a:t>
            </a:r>
          </a:p>
          <a:p>
            <a:pPr marL="0" indent="0" algn="just">
              <a:buNone/>
            </a:pPr>
            <a:r>
              <a:rPr lang="en-US" sz="1400" b="0" i="0" u="none" strike="noStrike" baseline="0" dirty="0">
                <a:solidFill>
                  <a:schemeClr val="bg1"/>
                </a:solidFill>
                <a:latin typeface="Times New Roman" panose="02020603050405020304" pitchFamily="18" charset="0"/>
              </a:rPr>
              <a:t>Economics, 13 (2004) 68-84.</a:t>
            </a:r>
          </a:p>
          <a:p>
            <a:pPr marL="0" indent="0" algn="just">
              <a:buNone/>
            </a:pPr>
            <a:r>
              <a:rPr lang="en-IN" sz="1400" b="0" i="0" u="none" strike="noStrike" baseline="0" dirty="0">
                <a:solidFill>
                  <a:schemeClr val="bg1"/>
                </a:solidFill>
                <a:latin typeface="Times New Roman" panose="02020603050405020304" pitchFamily="18" charset="0"/>
              </a:rPr>
              <a:t>[3] T. M. Oshiro, P. S. Perez, and J. A. </a:t>
            </a:r>
            <a:r>
              <a:rPr lang="en-IN" sz="1400" b="0" i="0" u="none" strike="noStrike" baseline="0" dirty="0" err="1">
                <a:solidFill>
                  <a:schemeClr val="bg1"/>
                </a:solidFill>
                <a:latin typeface="Times New Roman" panose="02020603050405020304" pitchFamily="18" charset="0"/>
              </a:rPr>
              <a:t>Baranauskas</a:t>
            </a:r>
            <a:r>
              <a:rPr lang="en-IN" sz="1400" b="0" i="0" u="none" strike="noStrike" baseline="0" dirty="0">
                <a:solidFill>
                  <a:schemeClr val="bg1"/>
                </a:solidFill>
                <a:latin typeface="Times New Roman" panose="02020603050405020304" pitchFamily="18" charset="0"/>
              </a:rPr>
              <a:t>, </a:t>
            </a:r>
            <a:r>
              <a:rPr lang="en-US" sz="1400" b="0" i="0" u="none" strike="noStrike" baseline="0" dirty="0">
                <a:solidFill>
                  <a:schemeClr val="bg1"/>
                </a:solidFill>
                <a:latin typeface="Times New Roman" panose="02020603050405020304" pitchFamily="18" charset="0"/>
              </a:rPr>
              <a:t>“How many trees in a random forest?” In Lecture Notes in Computer Science (including subseries Lecture Notes in Artificial </a:t>
            </a:r>
          </a:p>
          <a:p>
            <a:pPr marL="0" indent="0" algn="just">
              <a:buNone/>
            </a:pPr>
            <a:r>
              <a:rPr lang="en-US" sz="1400" b="0" i="0" u="none" strike="noStrike" baseline="0" dirty="0">
                <a:solidFill>
                  <a:schemeClr val="bg1"/>
                </a:solidFill>
                <a:latin typeface="Times New Roman" panose="02020603050405020304" pitchFamily="18" charset="0"/>
              </a:rPr>
              <a:t>Intelligence and Lecture Notes in </a:t>
            </a:r>
            <a:r>
              <a:rPr lang="nl-NL" sz="1400" b="0" i="0" u="none" strike="noStrike" baseline="0" dirty="0">
                <a:solidFill>
                  <a:schemeClr val="bg1"/>
                </a:solidFill>
                <a:latin typeface="Times New Roman" panose="02020603050405020304" pitchFamily="18" charset="0"/>
              </a:rPr>
              <a:t>Bioinformatics), vol. 7376 LNAI, 2012, pp. 154–168, </a:t>
            </a:r>
            <a:r>
              <a:rPr lang="fr-FR" sz="1400" b="0" i="0" u="none" strike="noStrike" baseline="0" dirty="0">
                <a:solidFill>
                  <a:schemeClr val="bg1"/>
                </a:solidFill>
                <a:latin typeface="Times New Roman" panose="02020603050405020304" pitchFamily="18" charset="0"/>
              </a:rPr>
              <a:t>ISBN: 9783642315367. DOI: 10 . 1007 / 978 - 3 – </a:t>
            </a:r>
          </a:p>
          <a:p>
            <a:pPr marL="0" indent="0" algn="just">
              <a:buNone/>
            </a:pPr>
            <a:r>
              <a:rPr lang="fr-FR" sz="1400" b="0" i="0" u="none" strike="noStrike" baseline="0" dirty="0">
                <a:solidFill>
                  <a:schemeClr val="bg1"/>
                </a:solidFill>
                <a:latin typeface="Times New Roman" panose="02020603050405020304" pitchFamily="18" charset="0"/>
              </a:rPr>
              <a:t>642 -</a:t>
            </a:r>
            <a:r>
              <a:rPr lang="en-IN" sz="1400" b="0" i="0" u="none" strike="noStrike" baseline="0" dirty="0">
                <a:solidFill>
                  <a:schemeClr val="bg1"/>
                </a:solidFill>
                <a:latin typeface="Times New Roman" panose="02020603050405020304" pitchFamily="18" charset="0"/>
              </a:rPr>
              <a:t>31537-4\ 13</a:t>
            </a:r>
          </a:p>
          <a:p>
            <a:pPr marL="0" indent="0" algn="just">
              <a:buNone/>
            </a:pPr>
            <a:r>
              <a:rPr lang="en-IN" sz="1400" b="0" i="0" u="none" strike="noStrike" baseline="0" dirty="0">
                <a:solidFill>
                  <a:schemeClr val="bg1"/>
                </a:solidFill>
                <a:latin typeface="Times New Roman" panose="02020603050405020304" pitchFamily="18" charset="0"/>
              </a:rPr>
              <a:t>[4] J. </a:t>
            </a:r>
            <a:r>
              <a:rPr lang="en-IN" sz="1400" b="0" i="0" u="none" strike="noStrike" baseline="0" dirty="0" err="1">
                <a:solidFill>
                  <a:schemeClr val="bg1"/>
                </a:solidFill>
                <a:latin typeface="Times New Roman" panose="02020603050405020304" pitchFamily="18" charset="0"/>
              </a:rPr>
              <a:t>Schmidhuber</a:t>
            </a:r>
            <a:r>
              <a:rPr lang="en-IN" sz="1400" b="0" i="0" u="none" strike="noStrike" baseline="0" dirty="0">
                <a:solidFill>
                  <a:schemeClr val="bg1"/>
                </a:solidFill>
                <a:latin typeface="Times New Roman" panose="02020603050405020304" pitchFamily="18" charset="0"/>
              </a:rPr>
              <a:t>, “Multi-column deep neural networks </a:t>
            </a:r>
            <a:r>
              <a:rPr lang="en-US" sz="1400" b="0" i="0" u="none" strike="noStrike" baseline="0" dirty="0">
                <a:solidFill>
                  <a:schemeClr val="bg1"/>
                </a:solidFill>
                <a:latin typeface="Times New Roman" panose="02020603050405020304" pitchFamily="18" charset="0"/>
              </a:rPr>
              <a:t>for image classification,” in Proceedings of the 2012 IEEE Conference on </a:t>
            </a:r>
          </a:p>
          <a:p>
            <a:pPr marL="0" indent="0" algn="just">
              <a:buNone/>
            </a:pPr>
            <a:r>
              <a:rPr lang="en-US" sz="1400" b="0" i="0" u="none" strike="noStrike" baseline="0" dirty="0">
                <a:solidFill>
                  <a:schemeClr val="bg1"/>
                </a:solidFill>
                <a:latin typeface="Times New Roman" panose="02020603050405020304" pitchFamily="18" charset="0"/>
              </a:rPr>
              <a:t>Computer Vision and Pattern </a:t>
            </a:r>
            <a:r>
              <a:rPr lang="en-IN" sz="1400" b="0" i="0" u="none" strike="noStrike" baseline="0" dirty="0">
                <a:solidFill>
                  <a:schemeClr val="bg1"/>
                </a:solidFill>
                <a:latin typeface="Times New Roman" panose="02020603050405020304" pitchFamily="18" charset="0"/>
              </a:rPr>
              <a:t>Recognition (CVPR), ser. CVPR ’12, Washington, DC, </a:t>
            </a:r>
            <a:r>
              <a:rPr lang="it-IT" sz="1400" b="0" i="0" u="none" strike="noStrike" baseline="0" dirty="0">
                <a:solidFill>
                  <a:schemeClr val="bg1"/>
                </a:solidFill>
                <a:latin typeface="Times New Roman" panose="02020603050405020304" pitchFamily="18" charset="0"/>
              </a:rPr>
              <a:t>USA: IEEE Computer Society, 2012, pp. 3642–</a:t>
            </a:r>
          </a:p>
          <a:p>
            <a:pPr marL="0" indent="0" algn="just">
              <a:buNone/>
            </a:pPr>
            <a:r>
              <a:rPr lang="it-IT" sz="1400" b="0" i="0" u="none" strike="noStrike" baseline="0" dirty="0">
                <a:solidFill>
                  <a:schemeClr val="bg1"/>
                </a:solidFill>
                <a:latin typeface="Times New Roman" panose="02020603050405020304" pitchFamily="18" charset="0"/>
              </a:rPr>
              <a:t>3649, </a:t>
            </a:r>
            <a:r>
              <a:rPr lang="en-IN" sz="1400" b="0" i="0" u="none" strike="noStrike" baseline="0" dirty="0">
                <a:solidFill>
                  <a:schemeClr val="bg1"/>
                </a:solidFill>
                <a:latin typeface="Times New Roman" panose="02020603050405020304" pitchFamily="18" charset="0"/>
              </a:rPr>
              <a:t>ISBN: 978-1-4673-1226-4. [Online].</a:t>
            </a:r>
          </a:p>
          <a:p>
            <a:pPr marL="0" indent="0" algn="just">
              <a:buNone/>
            </a:pPr>
            <a:r>
              <a:rPr lang="en-IN" sz="1400" b="0" i="0" u="none" strike="noStrike" baseline="0" dirty="0">
                <a:solidFill>
                  <a:schemeClr val="bg1"/>
                </a:solidFill>
                <a:latin typeface="Times New Roman" panose="02020603050405020304" pitchFamily="18" charset="0"/>
              </a:rPr>
              <a:t>[5] T. </a:t>
            </a:r>
            <a:r>
              <a:rPr lang="en-IN" sz="1400" b="0" i="0" u="none" strike="noStrike" baseline="0" dirty="0" err="1">
                <a:solidFill>
                  <a:schemeClr val="bg1"/>
                </a:solidFill>
                <a:latin typeface="Times New Roman" panose="02020603050405020304" pitchFamily="18" charset="0"/>
              </a:rPr>
              <a:t>Kauko</a:t>
            </a:r>
            <a:r>
              <a:rPr lang="en-IN" sz="1400" b="0" i="0" u="none" strike="noStrike" baseline="0" dirty="0">
                <a:solidFill>
                  <a:schemeClr val="bg1"/>
                </a:solidFill>
                <a:latin typeface="Times New Roman" panose="02020603050405020304" pitchFamily="18" charset="0"/>
              </a:rPr>
              <a:t>, P. </a:t>
            </a:r>
            <a:r>
              <a:rPr lang="en-IN" sz="1400" b="0" i="0" u="none" strike="noStrike" baseline="0" dirty="0" err="1">
                <a:solidFill>
                  <a:schemeClr val="bg1"/>
                </a:solidFill>
                <a:latin typeface="Times New Roman" panose="02020603050405020304" pitchFamily="18" charset="0"/>
              </a:rPr>
              <a:t>Hooimeijer</a:t>
            </a:r>
            <a:r>
              <a:rPr lang="en-IN" sz="1400" b="0" i="0" u="none" strike="noStrike" baseline="0" dirty="0">
                <a:solidFill>
                  <a:schemeClr val="bg1"/>
                </a:solidFill>
                <a:latin typeface="Times New Roman" panose="02020603050405020304" pitchFamily="18" charset="0"/>
              </a:rPr>
              <a:t>, J. </a:t>
            </a:r>
            <a:r>
              <a:rPr lang="en-IN" sz="1400" b="0" i="0" u="none" strike="noStrike" baseline="0" dirty="0" err="1">
                <a:solidFill>
                  <a:schemeClr val="bg1"/>
                </a:solidFill>
                <a:latin typeface="Times New Roman" panose="02020603050405020304" pitchFamily="18" charset="0"/>
              </a:rPr>
              <a:t>Hakfoort</a:t>
            </a:r>
            <a:r>
              <a:rPr lang="en-IN" sz="1400" b="0" i="0" u="none" strike="noStrike" baseline="0" dirty="0">
                <a:solidFill>
                  <a:schemeClr val="bg1"/>
                </a:solidFill>
                <a:latin typeface="Times New Roman" panose="02020603050405020304" pitchFamily="18" charset="0"/>
              </a:rPr>
              <a:t>, Capturing </a:t>
            </a:r>
            <a:r>
              <a:rPr lang="en-US" sz="1400" b="0" i="0" u="none" strike="noStrike" baseline="0" dirty="0">
                <a:solidFill>
                  <a:schemeClr val="bg1"/>
                </a:solidFill>
                <a:latin typeface="Times New Roman" panose="02020603050405020304" pitchFamily="18" charset="0"/>
              </a:rPr>
              <a:t>housing market segmentation: An alternative approach based on neural network modeling, Housing Studies, 17 </a:t>
            </a:r>
            <a:r>
              <a:rPr lang="en-IN" sz="1400" b="0" i="0" u="none" strike="noStrike" baseline="0" dirty="0">
                <a:solidFill>
                  <a:schemeClr val="bg1"/>
                </a:solidFill>
                <a:latin typeface="Times New Roman" panose="02020603050405020304" pitchFamily="18" charset="0"/>
              </a:rPr>
              <a:t>(2002) 875-894.</a:t>
            </a:r>
          </a:p>
          <a:p>
            <a:pPr marL="0" indent="0" algn="just">
              <a:buNone/>
            </a:pPr>
            <a:r>
              <a:rPr lang="en-IN" sz="1400" b="0" i="0" u="none" strike="noStrike" baseline="0" dirty="0">
                <a:solidFill>
                  <a:schemeClr val="bg1"/>
                </a:solidFill>
                <a:latin typeface="Times New Roman" panose="02020603050405020304" pitchFamily="18" charset="0"/>
              </a:rPr>
              <a:t>[6] R. J. Shiller, “Understanding recent trends in </a:t>
            </a:r>
            <a:r>
              <a:rPr lang="en-US" sz="1400" b="0" i="0" u="none" strike="noStrike" baseline="0" dirty="0">
                <a:solidFill>
                  <a:schemeClr val="bg1"/>
                </a:solidFill>
                <a:latin typeface="Times New Roman" panose="02020603050405020304" pitchFamily="18" charset="0"/>
              </a:rPr>
              <a:t>house prices and home ownership,” National Bureau of Economic Research, Working </a:t>
            </a:r>
          </a:p>
          <a:p>
            <a:pPr marL="0" indent="0" algn="just">
              <a:buNone/>
            </a:pPr>
            <a:r>
              <a:rPr lang="en-US" sz="1400" b="0" i="0" u="none" strike="noStrike" baseline="0" dirty="0">
                <a:solidFill>
                  <a:schemeClr val="bg1"/>
                </a:solidFill>
                <a:latin typeface="Times New Roman" panose="02020603050405020304" pitchFamily="18" charset="0"/>
              </a:rPr>
              <a:t>Paper 13553, Oct. 2007. DOI: 10.3386/w13553.</a:t>
            </a:r>
            <a:r>
              <a:rPr lang="en-IN" sz="1400" b="0" i="0" u="none" strike="noStrike" baseline="0" dirty="0">
                <a:solidFill>
                  <a:schemeClr val="bg1"/>
                </a:solidFill>
                <a:latin typeface="Times New Roman" panose="02020603050405020304" pitchFamily="18" charset="0"/>
              </a:rPr>
              <a:t>[Online].</a:t>
            </a:r>
          </a:p>
          <a:p>
            <a:pPr marL="0" indent="0" algn="just">
              <a:buNone/>
            </a:pPr>
            <a:r>
              <a:rPr lang="en-US" sz="1400" b="0" i="0" u="none" strike="noStrike" baseline="0" dirty="0">
                <a:solidFill>
                  <a:schemeClr val="bg1"/>
                </a:solidFill>
                <a:latin typeface="Times New Roman" panose="02020603050405020304" pitchFamily="18" charset="0"/>
              </a:rPr>
              <a:t>[7] The elements of statistical learning, Trevor </a:t>
            </a:r>
            <a:r>
              <a:rPr lang="en-IN" sz="1400" b="0" i="0" u="none" strike="noStrike" baseline="0" dirty="0">
                <a:solidFill>
                  <a:schemeClr val="bg1"/>
                </a:solidFill>
                <a:latin typeface="Times New Roman" panose="02020603050405020304" pitchFamily="18" charset="0"/>
              </a:rPr>
              <a:t>Hastie - Random Forest Generation</a:t>
            </a:r>
          </a:p>
          <a:p>
            <a:pPr marL="0" indent="0" algn="just">
              <a:buNone/>
            </a:pPr>
            <a:r>
              <a:rPr lang="en-US" sz="1400" b="0" i="0" u="none" strike="noStrike" baseline="0" dirty="0">
                <a:solidFill>
                  <a:schemeClr val="bg1"/>
                </a:solidFill>
                <a:latin typeface="Times New Roman" panose="02020603050405020304" pitchFamily="18" charset="0"/>
              </a:rPr>
              <a:t>[8] C. M. Bishop, Pattern Recognition and </a:t>
            </a:r>
            <a:r>
              <a:rPr lang="en-IN" sz="1400" b="0" i="0" u="none" strike="noStrike" baseline="0" dirty="0">
                <a:solidFill>
                  <a:schemeClr val="bg1"/>
                </a:solidFill>
                <a:latin typeface="Times New Roman" panose="02020603050405020304" pitchFamily="18" charset="0"/>
              </a:rPr>
              <a:t>Machine Learning, Springer, 2006</a:t>
            </a:r>
          </a:p>
          <a:p>
            <a:pPr marL="0" indent="0" algn="just">
              <a:buNone/>
            </a:pPr>
            <a:r>
              <a:rPr lang="en-US" sz="1400" b="0" i="0" u="none" strike="noStrike" baseline="0" dirty="0">
                <a:solidFill>
                  <a:schemeClr val="bg1"/>
                </a:solidFill>
                <a:latin typeface="Times New Roman" panose="02020603050405020304" pitchFamily="18" charset="0"/>
              </a:rPr>
              <a:t>[9] S. Yin, S. Ding, X. </a:t>
            </a:r>
            <a:r>
              <a:rPr lang="en-US" sz="1400" b="0" i="0" u="none" strike="noStrike" baseline="0" dirty="0" err="1">
                <a:solidFill>
                  <a:schemeClr val="bg1"/>
                </a:solidFill>
                <a:latin typeface="Times New Roman" panose="02020603050405020304" pitchFamily="18" charset="0"/>
              </a:rPr>
              <a:t>Xie</a:t>
            </a:r>
            <a:r>
              <a:rPr lang="en-US" sz="1400" b="0" i="0" u="none" strike="noStrike" baseline="0" dirty="0">
                <a:solidFill>
                  <a:schemeClr val="bg1"/>
                </a:solidFill>
                <a:latin typeface="Times New Roman" panose="02020603050405020304" pitchFamily="18" charset="0"/>
              </a:rPr>
              <a:t>, and H. Luo, “A review on basic data-driven approaches for </a:t>
            </a:r>
            <a:r>
              <a:rPr lang="en-IN" sz="1400" b="0" i="0" u="none" strike="noStrike" baseline="0" dirty="0">
                <a:solidFill>
                  <a:schemeClr val="bg1"/>
                </a:solidFill>
                <a:latin typeface="Times New Roman" panose="02020603050405020304" pitchFamily="18" charset="0"/>
              </a:rPr>
              <a:t>industrial process monitoring,” IEEE Transactions on Industrial Electronics, 2014.</a:t>
            </a:r>
          </a:p>
          <a:p>
            <a:pPr marL="0" indent="0" algn="just">
              <a:buNone/>
            </a:pPr>
            <a:r>
              <a:rPr lang="en-US" sz="1400" b="0" i="0" u="none" strike="noStrike" baseline="0" dirty="0">
                <a:solidFill>
                  <a:schemeClr val="bg1"/>
                </a:solidFill>
                <a:latin typeface="Times New Roman" panose="02020603050405020304" pitchFamily="18" charset="0"/>
              </a:rPr>
              <a:t>[10] Friedman, J. 2001. Greedy function approximation: a gradient boosting machine. Annals of Statistics 29(5):1189–1232.</a:t>
            </a:r>
          </a:p>
          <a:p>
            <a:pPr marL="0" indent="0" algn="just">
              <a:buNone/>
            </a:pPr>
            <a:r>
              <a:rPr lang="en-US" sz="1400" b="0" i="0" u="none" strike="noStrike" baseline="0" dirty="0">
                <a:solidFill>
                  <a:schemeClr val="bg1"/>
                </a:solidFill>
                <a:latin typeface="Times New Roman" panose="02020603050405020304" pitchFamily="18" charset="0"/>
              </a:rPr>
              <a:t>[11] R. T. Azuma et al., “A survey of augmented </a:t>
            </a:r>
            <a:r>
              <a:rPr lang="en-IN" sz="1400" b="0" i="0" u="none" strike="noStrike" baseline="0" dirty="0">
                <a:solidFill>
                  <a:schemeClr val="bg1"/>
                </a:solidFill>
                <a:latin typeface="Times New Roman" panose="02020603050405020304" pitchFamily="18" charset="0"/>
              </a:rPr>
              <a:t>reality,” Presence, vol. 6, no. 4, pp. 355–385, 1997.</a:t>
            </a:r>
          </a:p>
        </p:txBody>
      </p:sp>
    </p:spTree>
    <p:extLst>
      <p:ext uri="{BB962C8B-B14F-4D97-AF65-F5344CB8AC3E}">
        <p14:creationId xmlns:p14="http://schemas.microsoft.com/office/powerpoint/2010/main" val="5857621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BAA236-D210-407C-BB84-A6DE6D62ADD1}"/>
              </a:ext>
            </a:extLst>
          </p:cNvPr>
          <p:cNvSpPr>
            <a:spLocks noGrp="1"/>
          </p:cNvSpPr>
          <p:nvPr>
            <p:ph idx="1"/>
          </p:nvPr>
        </p:nvSpPr>
        <p:spPr>
          <a:xfrm>
            <a:off x="4452731" y="2994992"/>
            <a:ext cx="3525077" cy="1229139"/>
          </a:xfrm>
        </p:spPr>
        <p:txBody>
          <a:bodyPr>
            <a:normAutofit/>
          </a:bodyPr>
          <a:lstStyle/>
          <a:p>
            <a:pPr marL="0" indent="0">
              <a:buNone/>
            </a:pPr>
            <a:r>
              <a:rPr lang="en-IN" sz="4400" b="1" dirty="0">
                <a:solidFill>
                  <a:srgbClr val="FFC00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900731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BC6156C0-54A3-434E-B3A3-365C541FB1E7}"/>
              </a:ext>
            </a:extLst>
          </p:cNvPr>
          <p:cNvSpPr>
            <a:spLocks noGrp="1"/>
          </p:cNvSpPr>
          <p:nvPr>
            <p:ph type="subTitle" idx="1"/>
          </p:nvPr>
        </p:nvSpPr>
        <p:spPr>
          <a:xfrm>
            <a:off x="1046921" y="1550503"/>
            <a:ext cx="10760765" cy="4916557"/>
          </a:xfrm>
        </p:spPr>
        <p:txBody>
          <a:bodyPr>
            <a:normAutofit/>
          </a:bodyPr>
          <a:lstStyle/>
          <a:p>
            <a:pPr algn="l"/>
            <a:r>
              <a:rPr lang="en-US" sz="2400" i="0" u="none" strike="noStrike" baseline="0" dirty="0">
                <a:solidFill>
                  <a:schemeClr val="bg1"/>
                </a:solidFill>
                <a:latin typeface="Times New Roman,Bold"/>
              </a:rPr>
              <a:t>Housing prices keep changing day in and day out and sometimes are hyped rather than being based on valuation. Predicting housing prices with real factors is the main crux of our </a:t>
            </a:r>
            <a:r>
              <a:rPr lang="en-IN" sz="2400" i="0" u="none" strike="noStrike" baseline="0" dirty="0">
                <a:solidFill>
                  <a:schemeClr val="bg1"/>
                </a:solidFill>
                <a:latin typeface="Times New Roman,Bold"/>
              </a:rPr>
              <a:t>research project.</a:t>
            </a:r>
            <a:r>
              <a:rPr lang="en-US" sz="2400" b="1" i="0" u="none" strike="noStrike" baseline="0" dirty="0">
                <a:solidFill>
                  <a:schemeClr val="bg1"/>
                </a:solidFill>
                <a:latin typeface="Times New Roman,Bold"/>
              </a:rPr>
              <a:t> </a:t>
            </a:r>
            <a:r>
              <a:rPr lang="en-US" sz="2400" i="0" u="none" strike="noStrike" baseline="0" dirty="0">
                <a:solidFill>
                  <a:schemeClr val="bg1"/>
                </a:solidFill>
                <a:latin typeface="Times New Roman,Bold"/>
              </a:rPr>
              <a:t>Here we aim to make our evaluations based on every basic parameter that is considered while determining the price.</a:t>
            </a:r>
            <a:endParaRPr lang="en-IN" sz="2400" dirty="0">
              <a:solidFill>
                <a:schemeClr val="bg1"/>
              </a:solidFill>
            </a:endParaRPr>
          </a:p>
        </p:txBody>
      </p:sp>
      <p:pic>
        <p:nvPicPr>
          <p:cNvPr id="6" name="Picture 5">
            <a:extLst>
              <a:ext uri="{FF2B5EF4-FFF2-40B4-BE49-F238E27FC236}">
                <a16:creationId xmlns:a16="http://schemas.microsoft.com/office/drawing/2014/main" id="{CE8D76B7-D36F-406D-9436-F8C0CC05F0DB}"/>
              </a:ext>
            </a:extLst>
          </p:cNvPr>
          <p:cNvPicPr>
            <a:picLocks noChangeAspect="1"/>
          </p:cNvPicPr>
          <p:nvPr/>
        </p:nvPicPr>
        <p:blipFill>
          <a:blip r:embed="rId2"/>
          <a:stretch>
            <a:fillRect/>
          </a:stretch>
        </p:blipFill>
        <p:spPr>
          <a:xfrm>
            <a:off x="1563757" y="4258503"/>
            <a:ext cx="3737113" cy="1857375"/>
          </a:xfrm>
          <a:prstGeom prst="rect">
            <a:avLst/>
          </a:prstGeom>
        </p:spPr>
      </p:pic>
      <p:sp>
        <p:nvSpPr>
          <p:cNvPr id="7" name="Title 1">
            <a:extLst>
              <a:ext uri="{FF2B5EF4-FFF2-40B4-BE49-F238E27FC236}">
                <a16:creationId xmlns:a16="http://schemas.microsoft.com/office/drawing/2014/main" id="{A2DFB6F4-BC9E-4936-BD04-73CAC4249613}"/>
              </a:ext>
            </a:extLst>
          </p:cNvPr>
          <p:cNvSpPr txBox="1">
            <a:spLocks/>
          </p:cNvSpPr>
          <p:nvPr/>
        </p:nvSpPr>
        <p:spPr>
          <a:xfrm>
            <a:off x="838200" y="742122"/>
            <a:ext cx="10098155" cy="636104"/>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4000" b="1" u="sng">
                <a:latin typeface="Times New Roman" panose="02020603050405020304" pitchFamily="18" charset="0"/>
                <a:cs typeface="Times New Roman" panose="02020603050405020304" pitchFamily="18" charset="0"/>
              </a:rPr>
              <a:t>ABSTRACT</a:t>
            </a:r>
            <a:endParaRPr lang="en-IN" sz="40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5606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F0A89-2B37-4699-B31B-83C15C361136}"/>
              </a:ext>
            </a:extLst>
          </p:cNvPr>
          <p:cNvSpPr>
            <a:spLocks noGrp="1"/>
          </p:cNvSpPr>
          <p:nvPr>
            <p:ph type="title"/>
          </p:nvPr>
        </p:nvSpPr>
        <p:spPr>
          <a:xfrm>
            <a:off x="838200" y="681037"/>
            <a:ext cx="10515600" cy="1009651"/>
          </a:xfrm>
        </p:spPr>
        <p:txBody>
          <a:bodyPr/>
          <a:lstStyle/>
          <a:p>
            <a:r>
              <a:rPr lang="en-IN" b="1" u="sng" dirty="0">
                <a:latin typeface="Times New Roman" panose="02020603050405020304" pitchFamily="18" charset="0"/>
                <a:cs typeface="Times New Roman" panose="02020603050405020304" pitchFamily="18" charset="0"/>
              </a:rPr>
              <a:t>Keywords</a:t>
            </a:r>
          </a:p>
        </p:txBody>
      </p:sp>
      <p:sp>
        <p:nvSpPr>
          <p:cNvPr id="4" name="Title 1">
            <a:extLst>
              <a:ext uri="{FF2B5EF4-FFF2-40B4-BE49-F238E27FC236}">
                <a16:creationId xmlns:a16="http://schemas.microsoft.com/office/drawing/2014/main" id="{0789E246-18E0-4121-9AC9-3CB623AFB723}"/>
              </a:ext>
            </a:extLst>
          </p:cNvPr>
          <p:cNvSpPr>
            <a:spLocks noGrp="1"/>
          </p:cNvSpPr>
          <p:nvPr>
            <p:ph idx="1"/>
          </p:nvPr>
        </p:nvSpPr>
        <p:spPr>
          <a:xfrm>
            <a:off x="1141412" y="1855304"/>
            <a:ext cx="9905999" cy="4439479"/>
          </a:xfrm>
        </p:spPr>
        <p:txBody>
          <a:bodyPr>
            <a:normAutofit fontScale="92500" lnSpcReduction="10000"/>
          </a:bodyPr>
          <a:lstStyle/>
          <a:p>
            <a:pPr algn="l"/>
            <a:r>
              <a:rPr lang="en-IN" sz="3200" i="1" u="none" strike="noStrike" baseline="0" dirty="0">
                <a:solidFill>
                  <a:schemeClr val="bg1"/>
                </a:solidFill>
                <a:latin typeface="Times New Roman,BoldItalic"/>
              </a:rPr>
              <a:t>linear regression</a:t>
            </a:r>
          </a:p>
          <a:p>
            <a:pPr algn="l"/>
            <a:r>
              <a:rPr lang="en-IN" sz="3200" i="1" u="none" strike="noStrike" baseline="0" dirty="0">
                <a:solidFill>
                  <a:schemeClr val="bg1"/>
                </a:solidFill>
                <a:latin typeface="Times New Roman,BoldItalic"/>
              </a:rPr>
              <a:t> machine learning</a:t>
            </a:r>
          </a:p>
          <a:p>
            <a:pPr algn="l"/>
            <a:r>
              <a:rPr lang="en-US" sz="3200" i="1" u="none" strike="noStrike" baseline="0" dirty="0">
                <a:solidFill>
                  <a:schemeClr val="bg1"/>
                </a:solidFill>
                <a:latin typeface="Times New Roman,BoldItalic"/>
              </a:rPr>
              <a:t>Prediction</a:t>
            </a:r>
          </a:p>
          <a:p>
            <a:pPr algn="l"/>
            <a:r>
              <a:rPr lang="en-US" sz="3200" i="1" u="none" strike="noStrike" baseline="0" dirty="0">
                <a:solidFill>
                  <a:schemeClr val="bg1"/>
                </a:solidFill>
                <a:latin typeface="Times New Roman,BoldItalic"/>
              </a:rPr>
              <a:t> parameters</a:t>
            </a:r>
          </a:p>
          <a:p>
            <a:pPr algn="l"/>
            <a:r>
              <a:rPr lang="en-US" sz="3200" i="1" u="none" strike="noStrike" baseline="0" dirty="0">
                <a:solidFill>
                  <a:schemeClr val="bg1"/>
                </a:solidFill>
                <a:latin typeface="Times New Roman,BoldItalic"/>
              </a:rPr>
              <a:t>boosted regression</a:t>
            </a:r>
          </a:p>
          <a:p>
            <a:pPr algn="l"/>
            <a:r>
              <a:rPr lang="en-US" sz="3200" i="1" u="none" strike="noStrike" baseline="0" dirty="0">
                <a:solidFill>
                  <a:schemeClr val="bg1"/>
                </a:solidFill>
                <a:latin typeface="Times New Roman,BoldItalic"/>
              </a:rPr>
              <a:t> forest </a:t>
            </a:r>
            <a:r>
              <a:rPr lang="en-IN" sz="3200" i="1" u="none" strike="noStrike" baseline="0" dirty="0">
                <a:solidFill>
                  <a:schemeClr val="bg1"/>
                </a:solidFill>
                <a:latin typeface="Times New Roman,BoldItalic"/>
              </a:rPr>
              <a:t>regression</a:t>
            </a:r>
          </a:p>
          <a:p>
            <a:pPr algn="l"/>
            <a:r>
              <a:rPr lang="en-IN" sz="3200" i="1" dirty="0">
                <a:solidFill>
                  <a:schemeClr val="bg1"/>
                </a:solidFill>
                <a:latin typeface="Times New Roman,BoldItalic"/>
              </a:rPr>
              <a:t>Neural networks</a:t>
            </a:r>
            <a:endParaRPr lang="en-IN" sz="3200" i="1" u="none" strike="noStrike" baseline="0" dirty="0">
              <a:solidFill>
                <a:schemeClr val="bg1"/>
              </a:solidFill>
              <a:latin typeface="Times New Roman,BoldItalic"/>
            </a:endParaRPr>
          </a:p>
          <a:p>
            <a:pPr algn="l"/>
            <a:endParaRPr lang="en-IN" sz="3200" i="1" dirty="0">
              <a:solidFill>
                <a:schemeClr val="bg1"/>
              </a:solidFill>
              <a:latin typeface="Times New Roman,BoldItalic"/>
            </a:endParaRPr>
          </a:p>
        </p:txBody>
      </p:sp>
    </p:spTree>
    <p:extLst>
      <p:ext uri="{BB962C8B-B14F-4D97-AF65-F5344CB8AC3E}">
        <p14:creationId xmlns:p14="http://schemas.microsoft.com/office/powerpoint/2010/main" val="947410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77C5C-B0C0-4EA3-A1FF-5BFC62902524}"/>
              </a:ext>
            </a:extLst>
          </p:cNvPr>
          <p:cNvSpPr>
            <a:spLocks noGrp="1"/>
          </p:cNvSpPr>
          <p:nvPr>
            <p:ph type="title"/>
          </p:nvPr>
        </p:nvSpPr>
        <p:spPr>
          <a:ln w="19050">
            <a:noFill/>
          </a:ln>
        </p:spPr>
        <p:txBody>
          <a:bodyPr/>
          <a:lstStyle/>
          <a:p>
            <a:r>
              <a:rPr lang="en-IN" b="1" u="sng" dirty="0">
                <a:latin typeface="Times New Roman" panose="02020603050405020304" pitchFamily="18" charset="0"/>
                <a:cs typeface="Times New Roman" panose="02020603050405020304" pitchFamily="18" charset="0"/>
              </a:rPr>
              <a:t>Linear Regression</a:t>
            </a:r>
          </a:p>
        </p:txBody>
      </p:sp>
      <p:sp>
        <p:nvSpPr>
          <p:cNvPr id="3" name="Content Placeholder 2">
            <a:extLst>
              <a:ext uri="{FF2B5EF4-FFF2-40B4-BE49-F238E27FC236}">
                <a16:creationId xmlns:a16="http://schemas.microsoft.com/office/drawing/2014/main" id="{8E1C8442-89DC-49AE-86C7-BDB96ECB9B50}"/>
              </a:ext>
            </a:extLst>
          </p:cNvPr>
          <p:cNvSpPr>
            <a:spLocks noGrp="1"/>
          </p:cNvSpPr>
          <p:nvPr>
            <p:ph idx="1"/>
          </p:nvPr>
        </p:nvSpPr>
        <p:spPr>
          <a:xfrm>
            <a:off x="838199" y="1825625"/>
            <a:ext cx="10797209" cy="4727382"/>
          </a:xfrm>
          <a:ln w="19050">
            <a:noFill/>
          </a:ln>
        </p:spPr>
        <p:txBody>
          <a:bodyPr>
            <a:normAutofit/>
          </a:bodyPr>
          <a:lstStyle/>
          <a:p>
            <a:pPr marL="0" indent="0" algn="l">
              <a:buNone/>
            </a:pPr>
            <a:r>
              <a:rPr lang="en-US" sz="2000" b="0" i="0" u="none" strike="noStrike" baseline="0" dirty="0">
                <a:solidFill>
                  <a:schemeClr val="bg1"/>
                </a:solidFill>
                <a:latin typeface="Times New Roman" panose="02020603050405020304" pitchFamily="18" charset="0"/>
              </a:rPr>
              <a:t>Linear regression is the most simple method for prediction. It uses two things as variables which are the predictor variable and the variable which is the most crucial one first whether the predictor variable and </a:t>
            </a:r>
            <a:r>
              <a:rPr lang="en-US" sz="2000" b="0" i="0" u="none" strike="noStrike" baseline="0" dirty="0" err="1">
                <a:solidFill>
                  <a:schemeClr val="bg1"/>
                </a:solidFill>
                <a:latin typeface="Times New Roman" panose="02020603050405020304" pitchFamily="18" charset="0"/>
              </a:rPr>
              <a:t>su</a:t>
            </a:r>
            <a:r>
              <a:rPr lang="en-US" sz="2000" b="0" i="0" u="none" strike="noStrike" baseline="0" dirty="0">
                <a:solidFill>
                  <a:schemeClr val="bg1"/>
                </a:solidFill>
                <a:latin typeface="Times New Roman" panose="02020603050405020304" pitchFamily="18" charset="0"/>
              </a:rPr>
              <a:t>. These regression estimates are used to explain the relationship between one dependent variable and one or more independent variables. The equation of the regression equation with one dependent and one independent variable is defined by the formula </a:t>
            </a:r>
          </a:p>
          <a:p>
            <a:pPr marL="0" indent="0" algn="l">
              <a:buNone/>
            </a:pPr>
            <a:r>
              <a:rPr lang="en-IN" sz="2000" b="1" i="0" u="none" strike="noStrike" baseline="0" dirty="0">
                <a:solidFill>
                  <a:schemeClr val="bg1"/>
                </a:solidFill>
                <a:latin typeface="Times New Roman,Bold"/>
              </a:rPr>
              <a:t>b = y + x*a</a:t>
            </a:r>
          </a:p>
          <a:p>
            <a:pPr marL="0" indent="0" algn="l">
              <a:buNone/>
            </a:pPr>
            <a:r>
              <a:rPr lang="en-US" sz="2000" b="0" i="0" u="none" strike="noStrike" baseline="0" dirty="0">
                <a:solidFill>
                  <a:schemeClr val="bg1"/>
                </a:solidFill>
                <a:latin typeface="Times New Roman" panose="02020603050405020304" pitchFamily="18" charset="0"/>
              </a:rPr>
              <a:t>where, b = estimated dependent variable score, y =</a:t>
            </a:r>
            <a:r>
              <a:rPr lang="en-IN" sz="2000" b="0" i="0" u="none" strike="noStrike" baseline="0" dirty="0">
                <a:solidFill>
                  <a:schemeClr val="bg1"/>
                </a:solidFill>
                <a:latin typeface="Times New Roman" panose="02020603050405020304" pitchFamily="18" charset="0"/>
              </a:rPr>
              <a:t>constant, x = regression coefficient, and a = score on the independent variable.</a:t>
            </a:r>
            <a:endParaRPr lang="en-IN" sz="3200" dirty="0">
              <a:solidFill>
                <a:schemeClr val="bg1"/>
              </a:solidFill>
            </a:endParaRPr>
          </a:p>
        </p:txBody>
      </p:sp>
      <p:pic>
        <p:nvPicPr>
          <p:cNvPr id="5" name="Picture 4">
            <a:extLst>
              <a:ext uri="{FF2B5EF4-FFF2-40B4-BE49-F238E27FC236}">
                <a16:creationId xmlns:a16="http://schemas.microsoft.com/office/drawing/2014/main" id="{CA39097D-6E75-4015-BB73-70BEE1469EC0}"/>
              </a:ext>
            </a:extLst>
          </p:cNvPr>
          <p:cNvPicPr>
            <a:picLocks noChangeAspect="1"/>
          </p:cNvPicPr>
          <p:nvPr/>
        </p:nvPicPr>
        <p:blipFill>
          <a:blip r:embed="rId2"/>
          <a:stretch>
            <a:fillRect/>
          </a:stretch>
        </p:blipFill>
        <p:spPr>
          <a:xfrm>
            <a:off x="7620001" y="4673131"/>
            <a:ext cx="3733800" cy="1879876"/>
          </a:xfrm>
          <a:prstGeom prst="rect">
            <a:avLst/>
          </a:prstGeom>
          <a:ln w="9525">
            <a:solidFill>
              <a:schemeClr val="tx1"/>
            </a:solidFill>
          </a:ln>
        </p:spPr>
      </p:pic>
    </p:spTree>
    <p:extLst>
      <p:ext uri="{BB962C8B-B14F-4D97-AF65-F5344CB8AC3E}">
        <p14:creationId xmlns:p14="http://schemas.microsoft.com/office/powerpoint/2010/main" val="1112236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0831A-0685-4976-A0BB-AC2FFDF9F4E7}"/>
              </a:ext>
            </a:extLst>
          </p:cNvPr>
          <p:cNvSpPr>
            <a:spLocks noGrp="1"/>
          </p:cNvSpPr>
          <p:nvPr>
            <p:ph type="title"/>
          </p:nvPr>
        </p:nvSpPr>
        <p:spPr>
          <a:xfrm>
            <a:off x="838200" y="365126"/>
            <a:ext cx="10515600" cy="1092614"/>
          </a:xfrm>
        </p:spPr>
        <p:txBody>
          <a:bodyPr/>
          <a:lstStyle/>
          <a:p>
            <a:r>
              <a:rPr lang="en-IN" b="1" u="sng" dirty="0">
                <a:latin typeface="Times New Roman" panose="02020603050405020304" pitchFamily="18" charset="0"/>
                <a:cs typeface="Times New Roman" panose="02020603050405020304" pitchFamily="18" charset="0"/>
              </a:rPr>
              <a:t>Forest Regression</a:t>
            </a:r>
          </a:p>
        </p:txBody>
      </p:sp>
      <p:sp>
        <p:nvSpPr>
          <p:cNvPr id="3" name="Content Placeholder 2">
            <a:extLst>
              <a:ext uri="{FF2B5EF4-FFF2-40B4-BE49-F238E27FC236}">
                <a16:creationId xmlns:a16="http://schemas.microsoft.com/office/drawing/2014/main" id="{7C23CD0C-9EC2-4EA3-AD00-7711B21D9147}"/>
              </a:ext>
            </a:extLst>
          </p:cNvPr>
          <p:cNvSpPr>
            <a:spLocks noGrp="1"/>
          </p:cNvSpPr>
          <p:nvPr>
            <p:ph idx="1"/>
          </p:nvPr>
        </p:nvSpPr>
        <p:spPr>
          <a:xfrm>
            <a:off x="530087" y="1457740"/>
            <a:ext cx="11661913" cy="5400259"/>
          </a:xfrm>
        </p:spPr>
        <p:txBody>
          <a:bodyPr>
            <a:normAutofit/>
          </a:bodyPr>
          <a:lstStyle/>
          <a:p>
            <a:pPr algn="l">
              <a:buFont typeface="Wingdings" panose="05000000000000000000" pitchFamily="2" charset="2"/>
              <a:buChar char="Ø"/>
            </a:pPr>
            <a:r>
              <a:rPr lang="en-US" sz="1800" b="0" i="0" u="none" strike="noStrike" baseline="0" dirty="0">
                <a:solidFill>
                  <a:srgbClr val="333333"/>
                </a:solidFill>
                <a:latin typeface="Times New Roman" panose="02020603050405020304" pitchFamily="18" charset="0"/>
                <a:cs typeface="Times New Roman" panose="02020603050405020304" pitchFamily="18" charset="0"/>
              </a:rPr>
              <a:t>Forest regression uses the technique called as Bagging of trees. The main idea here is to decorrelate the several trees. We then reduce the Variance in the Trees by averaging them. Using this approach, a large number of decision trees are created. </a:t>
            </a:r>
            <a:r>
              <a:rPr lang="en-US" sz="1800" b="0" i="0" u="none" strike="noStrike" baseline="0" dirty="0">
                <a:solidFill>
                  <a:srgbClr val="222222"/>
                </a:solidFill>
                <a:latin typeface="Times New Roman" panose="02020603050405020304" pitchFamily="18" charset="0"/>
                <a:cs typeface="Times New Roman" panose="02020603050405020304" pitchFamily="18" charset="0"/>
              </a:rPr>
              <a:t>Random forest training algorithm applies the technique of bootstrap aggregating, or bagging, to </a:t>
            </a:r>
            <a:r>
              <a:rPr lang="en-IN" sz="1800" b="0" i="0" u="none" strike="noStrike" baseline="0" dirty="0">
                <a:solidFill>
                  <a:srgbClr val="222222"/>
                </a:solidFill>
                <a:latin typeface="Times New Roman" panose="02020603050405020304" pitchFamily="18" charset="0"/>
                <a:cs typeface="Times New Roman" panose="02020603050405020304" pitchFamily="18" charset="0"/>
              </a:rPr>
              <a:t>tree learners.</a:t>
            </a:r>
          </a:p>
          <a:p>
            <a:pPr algn="l">
              <a:buFont typeface="Wingdings" panose="05000000000000000000" pitchFamily="2" charset="2"/>
              <a:buChar char="Ø"/>
            </a:pPr>
            <a:r>
              <a:rPr lang="en-US" sz="1800" b="0" i="0" u="none" strike="noStrike" baseline="0" dirty="0">
                <a:solidFill>
                  <a:srgbClr val="222222"/>
                </a:solidFill>
                <a:latin typeface="Times New Roman" panose="02020603050405020304" pitchFamily="18" charset="0"/>
                <a:cs typeface="Times New Roman" panose="02020603050405020304" pitchFamily="18" charset="0"/>
              </a:rPr>
              <a:t>Given a training set </a:t>
            </a:r>
            <a:r>
              <a:rPr lang="en-US" sz="1800" b="0" i="1" u="none" strike="noStrike" baseline="0" dirty="0">
                <a:solidFill>
                  <a:srgbClr val="222222"/>
                </a:solidFill>
                <a:latin typeface="Times New Roman" panose="02020603050405020304" pitchFamily="18" charset="0"/>
                <a:cs typeface="Times New Roman" panose="02020603050405020304" pitchFamily="18" charset="0"/>
              </a:rPr>
              <a:t>X </a:t>
            </a:r>
            <a:r>
              <a:rPr lang="en-US" sz="1800" b="0" i="0" u="none" strike="noStrike" baseline="0" dirty="0">
                <a:solidFill>
                  <a:srgbClr val="222222"/>
                </a:solidFill>
                <a:latin typeface="Times New Roman" panose="02020603050405020304" pitchFamily="18" charset="0"/>
                <a:cs typeface="Times New Roman" panose="02020603050405020304" pitchFamily="18" charset="0"/>
              </a:rPr>
              <a:t>= </a:t>
            </a:r>
            <a:r>
              <a:rPr lang="en-US" sz="1800" b="0" i="1" u="none" strike="noStrike" baseline="0" dirty="0">
                <a:solidFill>
                  <a:srgbClr val="222222"/>
                </a:solidFill>
                <a:latin typeface="Times New Roman" panose="02020603050405020304" pitchFamily="18" charset="0"/>
                <a:cs typeface="Times New Roman" panose="02020603050405020304" pitchFamily="18" charset="0"/>
              </a:rPr>
              <a:t>x1</a:t>
            </a:r>
            <a:r>
              <a:rPr lang="en-US" sz="1800" b="0" i="0" u="none" strike="noStrike" baseline="0" dirty="0">
                <a:solidFill>
                  <a:srgbClr val="222222"/>
                </a:solidFill>
                <a:latin typeface="Times New Roman" panose="02020603050405020304" pitchFamily="18" charset="0"/>
                <a:cs typeface="Times New Roman" panose="02020603050405020304" pitchFamily="18" charset="0"/>
              </a:rPr>
              <a:t>, ..., </a:t>
            </a:r>
            <a:r>
              <a:rPr lang="en-US" sz="1800" b="0" i="1" u="none" strike="noStrike" baseline="0" dirty="0" err="1">
                <a:solidFill>
                  <a:srgbClr val="222222"/>
                </a:solidFill>
                <a:latin typeface="Times New Roman" panose="02020603050405020304" pitchFamily="18" charset="0"/>
                <a:cs typeface="Times New Roman" panose="02020603050405020304" pitchFamily="18" charset="0"/>
              </a:rPr>
              <a:t>xn</a:t>
            </a:r>
            <a:r>
              <a:rPr lang="en-US" sz="1800" b="0" i="1" u="none" strike="noStrike" baseline="0" dirty="0">
                <a:solidFill>
                  <a:srgbClr val="222222"/>
                </a:solidFill>
                <a:latin typeface="Times New Roman" panose="02020603050405020304" pitchFamily="18" charset="0"/>
                <a:cs typeface="Times New Roman" panose="02020603050405020304" pitchFamily="18" charset="0"/>
              </a:rPr>
              <a:t> </a:t>
            </a:r>
            <a:r>
              <a:rPr lang="en-US" sz="1800" b="0" i="0" u="none" strike="noStrike" baseline="0" dirty="0">
                <a:solidFill>
                  <a:srgbClr val="222222"/>
                </a:solidFill>
                <a:latin typeface="Times New Roman" panose="02020603050405020304" pitchFamily="18" charset="0"/>
                <a:cs typeface="Times New Roman" panose="02020603050405020304" pitchFamily="18" charset="0"/>
              </a:rPr>
              <a:t>with responses </a:t>
            </a:r>
            <a:r>
              <a:rPr lang="en-US" sz="1800" b="0" i="1" u="none" strike="noStrike" baseline="0" dirty="0">
                <a:solidFill>
                  <a:srgbClr val="222222"/>
                </a:solidFill>
                <a:latin typeface="Times New Roman" panose="02020603050405020304" pitchFamily="18" charset="0"/>
                <a:cs typeface="Times New Roman" panose="02020603050405020304" pitchFamily="18" charset="0"/>
              </a:rPr>
              <a:t>Y </a:t>
            </a:r>
            <a:r>
              <a:rPr lang="en-US" sz="1800" b="0" i="0" u="none" strike="noStrike" baseline="0" dirty="0">
                <a:solidFill>
                  <a:srgbClr val="222222"/>
                </a:solidFill>
                <a:latin typeface="Times New Roman" panose="02020603050405020304" pitchFamily="18" charset="0"/>
                <a:cs typeface="Times New Roman" panose="02020603050405020304" pitchFamily="18" charset="0"/>
              </a:rPr>
              <a:t>=</a:t>
            </a:r>
            <a:r>
              <a:rPr lang="en-US" sz="1800" b="0" i="1" u="none" strike="noStrike" baseline="0" dirty="0">
                <a:solidFill>
                  <a:srgbClr val="222222"/>
                </a:solidFill>
                <a:latin typeface="Times New Roman" panose="02020603050405020304" pitchFamily="18" charset="0"/>
                <a:cs typeface="Times New Roman" panose="02020603050405020304" pitchFamily="18" charset="0"/>
              </a:rPr>
              <a:t>y1</a:t>
            </a:r>
            <a:r>
              <a:rPr lang="en-US" sz="1800" b="0" i="0" u="none" strike="noStrike" baseline="0" dirty="0">
                <a:solidFill>
                  <a:srgbClr val="222222"/>
                </a:solidFill>
                <a:latin typeface="Times New Roman" panose="02020603050405020304" pitchFamily="18" charset="0"/>
                <a:cs typeface="Times New Roman" panose="02020603050405020304" pitchFamily="18" charset="0"/>
              </a:rPr>
              <a:t>, ..., </a:t>
            </a:r>
            <a:r>
              <a:rPr lang="en-US" sz="1800" b="0" i="1" u="none" strike="noStrike" baseline="0" dirty="0" err="1">
                <a:solidFill>
                  <a:srgbClr val="222222"/>
                </a:solidFill>
                <a:latin typeface="Times New Roman" panose="02020603050405020304" pitchFamily="18" charset="0"/>
                <a:cs typeface="Times New Roman" panose="02020603050405020304" pitchFamily="18" charset="0"/>
              </a:rPr>
              <a:t>yn</a:t>
            </a:r>
            <a:r>
              <a:rPr lang="en-US" sz="1800" b="0" i="0" u="none" strike="noStrike" baseline="0" dirty="0">
                <a:solidFill>
                  <a:srgbClr val="222222"/>
                </a:solidFill>
                <a:latin typeface="Times New Roman" panose="02020603050405020304" pitchFamily="18" charset="0"/>
                <a:cs typeface="Times New Roman" panose="02020603050405020304" pitchFamily="18" charset="0"/>
              </a:rPr>
              <a:t>, bagging repeatedly (</a:t>
            </a:r>
            <a:r>
              <a:rPr lang="en-US" sz="1800" b="0" i="1" u="none" strike="noStrike" baseline="0" dirty="0">
                <a:solidFill>
                  <a:srgbClr val="222222"/>
                </a:solidFill>
                <a:latin typeface="Times New Roman" panose="02020603050405020304" pitchFamily="18" charset="0"/>
                <a:cs typeface="Times New Roman" panose="02020603050405020304" pitchFamily="18" charset="0"/>
              </a:rPr>
              <a:t>B </a:t>
            </a:r>
            <a:r>
              <a:rPr lang="en-US" sz="1800" b="0" i="0" u="none" strike="noStrike" baseline="0" dirty="0">
                <a:solidFill>
                  <a:srgbClr val="222222"/>
                </a:solidFill>
                <a:latin typeface="Times New Roman" panose="02020603050405020304" pitchFamily="18" charset="0"/>
                <a:cs typeface="Times New Roman" panose="02020603050405020304" pitchFamily="18" charset="0"/>
              </a:rPr>
              <a:t>times) selects a random sample with replacement of the training set and fits trees to these samples: </a:t>
            </a:r>
            <a:r>
              <a:rPr lang="en-IN" sz="1800" b="0" i="0" u="none" strike="noStrike" baseline="0" dirty="0">
                <a:solidFill>
                  <a:srgbClr val="222222"/>
                </a:solidFill>
                <a:latin typeface="Times New Roman" panose="02020603050405020304" pitchFamily="18" charset="0"/>
                <a:cs typeface="Times New Roman" panose="02020603050405020304" pitchFamily="18" charset="0"/>
              </a:rPr>
              <a:t>For </a:t>
            </a:r>
            <a:r>
              <a:rPr lang="en-IN" sz="1800" b="0" i="1" u="none" strike="noStrike" baseline="0" dirty="0">
                <a:solidFill>
                  <a:srgbClr val="222222"/>
                </a:solidFill>
                <a:latin typeface="Times New Roman" panose="02020603050405020304" pitchFamily="18" charset="0"/>
                <a:cs typeface="Times New Roman" panose="02020603050405020304" pitchFamily="18" charset="0"/>
              </a:rPr>
              <a:t>b </a:t>
            </a:r>
            <a:r>
              <a:rPr lang="en-IN" sz="1800" b="0" i="0" u="none" strike="noStrike" baseline="0" dirty="0">
                <a:solidFill>
                  <a:srgbClr val="222222"/>
                </a:solidFill>
                <a:latin typeface="Times New Roman" panose="02020603050405020304" pitchFamily="18" charset="0"/>
                <a:cs typeface="Times New Roman" panose="02020603050405020304" pitchFamily="18" charset="0"/>
              </a:rPr>
              <a:t>= 1, ..., </a:t>
            </a:r>
            <a:r>
              <a:rPr lang="en-IN" sz="1800" b="0" i="1" u="none" strike="noStrike" baseline="0" dirty="0">
                <a:solidFill>
                  <a:srgbClr val="222222"/>
                </a:solidFill>
                <a:latin typeface="Times New Roman" panose="02020603050405020304" pitchFamily="18" charset="0"/>
                <a:cs typeface="Times New Roman" panose="02020603050405020304" pitchFamily="18" charset="0"/>
              </a:rPr>
              <a:t>B</a:t>
            </a:r>
            <a:r>
              <a:rPr lang="en-IN" sz="1800" b="0" i="0" u="none" strike="noStrike" baseline="0" dirty="0">
                <a:solidFill>
                  <a:srgbClr val="222222"/>
                </a:solidFill>
                <a:latin typeface="Times New Roman" panose="02020603050405020304" pitchFamily="18" charset="0"/>
                <a:cs typeface="Times New Roman" panose="02020603050405020304" pitchFamily="18" charset="0"/>
              </a:rPr>
              <a:t>:</a:t>
            </a:r>
          </a:p>
          <a:p>
            <a:pPr marL="0" indent="0" algn="l">
              <a:buNone/>
            </a:pPr>
            <a:r>
              <a:rPr lang="en-US" sz="1800" b="0" i="0" u="none" strike="noStrike" baseline="0" dirty="0">
                <a:solidFill>
                  <a:srgbClr val="222222"/>
                </a:solidFill>
                <a:latin typeface="Times New Roman" panose="02020603050405020304" pitchFamily="18" charset="0"/>
                <a:cs typeface="Times New Roman" panose="02020603050405020304" pitchFamily="18" charset="0"/>
              </a:rPr>
              <a:t>1. Sample, with replacement, </a:t>
            </a:r>
            <a:r>
              <a:rPr lang="en-US" sz="1800" b="0" i="1" u="none" strike="noStrike" baseline="0" dirty="0">
                <a:solidFill>
                  <a:srgbClr val="222222"/>
                </a:solidFill>
                <a:latin typeface="Times New Roman" panose="02020603050405020304" pitchFamily="18" charset="0"/>
                <a:cs typeface="Times New Roman" panose="02020603050405020304" pitchFamily="18" charset="0"/>
              </a:rPr>
              <a:t>n </a:t>
            </a:r>
            <a:r>
              <a:rPr lang="en-US" sz="1800" b="0" i="0" u="none" strike="noStrike" baseline="0" dirty="0">
                <a:solidFill>
                  <a:srgbClr val="222222"/>
                </a:solidFill>
                <a:latin typeface="Times New Roman" panose="02020603050405020304" pitchFamily="18" charset="0"/>
                <a:cs typeface="Times New Roman" panose="02020603050405020304" pitchFamily="18" charset="0"/>
              </a:rPr>
              <a:t>training examples from </a:t>
            </a:r>
            <a:r>
              <a:rPr lang="en-US" sz="1800" b="0" i="1" u="none" strike="noStrike" baseline="0" dirty="0">
                <a:solidFill>
                  <a:srgbClr val="222222"/>
                </a:solidFill>
                <a:latin typeface="Times New Roman" panose="02020603050405020304" pitchFamily="18" charset="0"/>
                <a:cs typeface="Times New Roman" panose="02020603050405020304" pitchFamily="18" charset="0"/>
              </a:rPr>
              <a:t>X</a:t>
            </a:r>
            <a:r>
              <a:rPr lang="en-US" sz="1800" b="0" i="0" u="none" strike="noStrike" baseline="0" dirty="0">
                <a:solidFill>
                  <a:srgbClr val="222222"/>
                </a:solidFill>
                <a:latin typeface="Times New Roman" panose="02020603050405020304" pitchFamily="18" charset="0"/>
                <a:cs typeface="Times New Roman" panose="02020603050405020304" pitchFamily="18" charset="0"/>
              </a:rPr>
              <a:t>, </a:t>
            </a:r>
            <a:r>
              <a:rPr lang="en-US" sz="1800" b="0" i="1" u="none" strike="noStrike" baseline="0" dirty="0">
                <a:solidFill>
                  <a:srgbClr val="222222"/>
                </a:solidFill>
                <a:latin typeface="Times New Roman" panose="02020603050405020304" pitchFamily="18" charset="0"/>
                <a:cs typeface="Times New Roman" panose="02020603050405020304" pitchFamily="18" charset="0"/>
              </a:rPr>
              <a:t>Y</a:t>
            </a:r>
            <a:r>
              <a:rPr lang="en-US" sz="1800" b="0" i="0" u="none" strike="noStrike" baseline="0" dirty="0">
                <a:solidFill>
                  <a:srgbClr val="222222"/>
                </a:solidFill>
                <a:latin typeface="Times New Roman" panose="02020603050405020304" pitchFamily="18" charset="0"/>
                <a:cs typeface="Times New Roman" panose="02020603050405020304" pitchFamily="18" charset="0"/>
              </a:rPr>
              <a:t>; call these </a:t>
            </a:r>
            <a:r>
              <a:rPr lang="en-US" sz="1800" b="0" i="1" u="none" strike="noStrike" baseline="0" dirty="0" err="1">
                <a:solidFill>
                  <a:srgbClr val="222222"/>
                </a:solidFill>
                <a:latin typeface="Times New Roman" panose="02020603050405020304" pitchFamily="18" charset="0"/>
                <a:cs typeface="Times New Roman" panose="02020603050405020304" pitchFamily="18" charset="0"/>
              </a:rPr>
              <a:t>Xb</a:t>
            </a:r>
            <a:r>
              <a:rPr lang="en-US" sz="1800" b="0" i="0" u="none" strike="noStrike" baseline="0" dirty="0">
                <a:solidFill>
                  <a:srgbClr val="222222"/>
                </a:solidFill>
                <a:latin typeface="Times New Roman" panose="02020603050405020304" pitchFamily="18" charset="0"/>
                <a:cs typeface="Times New Roman" panose="02020603050405020304" pitchFamily="18" charset="0"/>
              </a:rPr>
              <a:t>, </a:t>
            </a:r>
            <a:r>
              <a:rPr lang="en-US" sz="1800" b="0" i="1" u="none" strike="noStrike" baseline="0" dirty="0">
                <a:solidFill>
                  <a:srgbClr val="222222"/>
                </a:solidFill>
                <a:latin typeface="Times New Roman" panose="02020603050405020304" pitchFamily="18" charset="0"/>
                <a:cs typeface="Times New Roman" panose="02020603050405020304" pitchFamily="18" charset="0"/>
              </a:rPr>
              <a:t>Yb</a:t>
            </a:r>
            <a:r>
              <a:rPr lang="en-US" sz="1800" b="0" i="0" u="none" strike="noStrike" baseline="0" dirty="0">
                <a:solidFill>
                  <a:srgbClr val="222222"/>
                </a:solidFill>
                <a:latin typeface="Times New Roman" panose="02020603050405020304" pitchFamily="18" charset="0"/>
                <a:cs typeface="Times New Roman" panose="02020603050405020304" pitchFamily="18" charset="0"/>
              </a:rPr>
              <a:t>.</a:t>
            </a:r>
          </a:p>
          <a:p>
            <a:pPr marL="0" indent="0" algn="l">
              <a:buNone/>
            </a:pPr>
            <a:r>
              <a:rPr lang="en-IN" sz="1800" b="0" i="0" u="none" strike="noStrike" baseline="0" dirty="0">
                <a:solidFill>
                  <a:srgbClr val="222222"/>
                </a:solidFill>
                <a:latin typeface="Times New Roman" panose="02020603050405020304" pitchFamily="18" charset="0"/>
                <a:cs typeface="Times New Roman" panose="02020603050405020304" pitchFamily="18" charset="0"/>
              </a:rPr>
              <a:t>2. Train a classification or regression tree </a:t>
            </a:r>
            <a:r>
              <a:rPr lang="en-IN" sz="1800" b="0" i="1" u="none" strike="noStrike" baseline="0" dirty="0">
                <a:solidFill>
                  <a:srgbClr val="222222"/>
                </a:solidFill>
                <a:latin typeface="Times New Roman" panose="02020603050405020304" pitchFamily="18" charset="0"/>
                <a:cs typeface="Times New Roman" panose="02020603050405020304" pitchFamily="18" charset="0"/>
              </a:rPr>
              <a:t>fb </a:t>
            </a:r>
            <a:r>
              <a:rPr lang="en-IN" sz="1800" b="0" i="0" u="none" strike="noStrike" baseline="0" dirty="0">
                <a:solidFill>
                  <a:srgbClr val="222222"/>
                </a:solidFill>
                <a:latin typeface="Times New Roman" panose="02020603050405020304" pitchFamily="18" charset="0"/>
                <a:cs typeface="Times New Roman" panose="02020603050405020304" pitchFamily="18" charset="0"/>
              </a:rPr>
              <a:t>on </a:t>
            </a:r>
            <a:r>
              <a:rPr lang="en-IN" sz="1800" b="0" i="1" u="none" strike="noStrike" baseline="0" dirty="0" err="1">
                <a:solidFill>
                  <a:srgbClr val="222222"/>
                </a:solidFill>
                <a:latin typeface="Times New Roman" panose="02020603050405020304" pitchFamily="18" charset="0"/>
                <a:cs typeface="Times New Roman" panose="02020603050405020304" pitchFamily="18" charset="0"/>
              </a:rPr>
              <a:t>Xb</a:t>
            </a:r>
            <a:r>
              <a:rPr lang="en-IN" sz="1800" b="0" i="0" u="none" strike="noStrike" baseline="0" dirty="0">
                <a:solidFill>
                  <a:srgbClr val="222222"/>
                </a:solidFill>
                <a:latin typeface="Times New Roman" panose="02020603050405020304" pitchFamily="18" charset="0"/>
                <a:cs typeface="Times New Roman" panose="02020603050405020304" pitchFamily="18" charset="0"/>
              </a:rPr>
              <a:t>, </a:t>
            </a:r>
            <a:r>
              <a:rPr lang="en-IN" sz="1800" b="0" i="1" u="none" strike="noStrike" baseline="0" dirty="0">
                <a:solidFill>
                  <a:srgbClr val="222222"/>
                </a:solidFill>
                <a:latin typeface="Times New Roman" panose="02020603050405020304" pitchFamily="18" charset="0"/>
                <a:cs typeface="Times New Roman" panose="02020603050405020304" pitchFamily="18" charset="0"/>
              </a:rPr>
              <a:t>Yb</a:t>
            </a:r>
            <a:r>
              <a:rPr lang="en-IN" sz="1800" b="0" i="0" u="none" strike="noStrike" baseline="0" dirty="0">
                <a:solidFill>
                  <a:srgbClr val="222222"/>
                </a:solidFill>
                <a:latin typeface="Times New Roman" panose="02020603050405020304" pitchFamily="18" charset="0"/>
                <a:cs typeface="Times New Roman" panose="02020603050405020304" pitchFamily="18" charset="0"/>
              </a:rPr>
              <a:t>.</a:t>
            </a:r>
          </a:p>
          <a:p>
            <a:pPr marL="0" indent="0" algn="l">
              <a:buNone/>
            </a:pPr>
            <a:r>
              <a:rPr lang="en-US" sz="1800" b="0" i="0" u="none" strike="noStrike" baseline="0" dirty="0">
                <a:solidFill>
                  <a:srgbClr val="222222"/>
                </a:solidFill>
                <a:latin typeface="Times New Roman" panose="02020603050405020304" pitchFamily="18" charset="0"/>
              </a:rPr>
              <a:t>After training, predictions for unseen samples </a:t>
            </a:r>
            <a:r>
              <a:rPr lang="en-US" sz="1800" b="0" i="1" u="none" strike="noStrike" baseline="0" dirty="0">
                <a:solidFill>
                  <a:srgbClr val="222222"/>
                </a:solidFill>
                <a:latin typeface="Times New Roman,Italic"/>
              </a:rPr>
              <a:t>a' </a:t>
            </a:r>
            <a:r>
              <a:rPr lang="en-US" sz="1800" b="0" i="0" u="none" strike="noStrike" baseline="0" dirty="0">
                <a:solidFill>
                  <a:srgbClr val="222222"/>
                </a:solidFill>
                <a:latin typeface="Times New Roman" panose="02020603050405020304" pitchFamily="18" charset="0"/>
              </a:rPr>
              <a:t>can be made by averaging the predictions from all the individual regression trees on </a:t>
            </a:r>
            <a:r>
              <a:rPr lang="en-US" sz="1800" b="0" i="1" u="none" strike="noStrike" baseline="0" dirty="0">
                <a:solidFill>
                  <a:srgbClr val="222222"/>
                </a:solidFill>
                <a:latin typeface="Times New Roman,Italic"/>
              </a:rPr>
              <a:t>a'</a:t>
            </a:r>
            <a:r>
              <a:rPr lang="en-US" sz="1800" b="0" i="0" u="none" strike="noStrike" baseline="0" dirty="0">
                <a:solidFill>
                  <a:srgbClr val="222222"/>
                </a:solidFill>
                <a:latin typeface="Times New Roman" panose="02020603050405020304" pitchFamily="18" charset="0"/>
              </a:rPr>
              <a:t>: </a:t>
            </a:r>
          </a:p>
          <a:p>
            <a:pPr marL="0" indent="0" algn="l">
              <a:buNone/>
            </a:pPr>
            <a:endParaRPr lang="en-US" sz="1800" dirty="0">
              <a:solidFill>
                <a:srgbClr val="222222"/>
              </a:solidFill>
              <a:latin typeface="Times New Roman" panose="02020603050405020304" pitchFamily="18" charset="0"/>
              <a:cs typeface="Times New Roman" panose="02020603050405020304" pitchFamily="18" charset="0"/>
            </a:endParaRPr>
          </a:p>
          <a:p>
            <a:pPr marL="0" indent="0" algn="l">
              <a:buNone/>
            </a:pPr>
            <a:r>
              <a:rPr lang="en-US" sz="1800" b="0" i="0" u="none" strike="noStrike" baseline="0" dirty="0">
                <a:solidFill>
                  <a:srgbClr val="222222"/>
                </a:solidFill>
                <a:latin typeface="Times New Roman" panose="02020603050405020304" pitchFamily="18" charset="0"/>
              </a:rPr>
              <a:t>Additionally, an estimate of the uncertainty of the prediction can be made as the standard deviation of the predictions from all the individual regression </a:t>
            </a:r>
            <a:r>
              <a:rPr lang="en-IN" sz="1800" b="0" i="0" u="none" strike="noStrike" baseline="0" dirty="0">
                <a:solidFill>
                  <a:srgbClr val="222222"/>
                </a:solidFill>
                <a:latin typeface="Times New Roman" panose="02020603050405020304" pitchFamily="18" charset="0"/>
              </a:rPr>
              <a:t>trees on </a:t>
            </a:r>
            <a:r>
              <a:rPr lang="en-IN" sz="1800" b="0" i="1" u="none" strike="noStrike" baseline="0" dirty="0">
                <a:solidFill>
                  <a:srgbClr val="222222"/>
                </a:solidFill>
                <a:latin typeface="Times New Roman,Italic"/>
              </a:rPr>
              <a:t>a'</a:t>
            </a:r>
            <a:r>
              <a:rPr lang="en-IN" sz="1800" b="0" i="0" u="none" strike="noStrike" baseline="0" dirty="0">
                <a:solidFill>
                  <a:srgbClr val="222222"/>
                </a:solidFill>
                <a:latin typeface="Times New Roman" panose="02020603050405020304" pitchFamily="18" charset="0"/>
              </a:rPr>
              <a:t>:</a:t>
            </a:r>
            <a:endParaRPr lang="en-IN"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CA3D2CA-E8F3-44BA-8F2D-F29662DF20C2}"/>
              </a:ext>
            </a:extLst>
          </p:cNvPr>
          <p:cNvPicPr>
            <a:picLocks noChangeAspect="1"/>
          </p:cNvPicPr>
          <p:nvPr/>
        </p:nvPicPr>
        <p:blipFill>
          <a:blip r:embed="rId2"/>
          <a:stretch>
            <a:fillRect/>
          </a:stretch>
        </p:blipFill>
        <p:spPr>
          <a:xfrm>
            <a:off x="3229725" y="4786119"/>
            <a:ext cx="1819353" cy="711413"/>
          </a:xfrm>
          <a:prstGeom prst="rect">
            <a:avLst/>
          </a:prstGeom>
        </p:spPr>
      </p:pic>
      <p:pic>
        <p:nvPicPr>
          <p:cNvPr id="7" name="Picture 6">
            <a:extLst>
              <a:ext uri="{FF2B5EF4-FFF2-40B4-BE49-F238E27FC236}">
                <a16:creationId xmlns:a16="http://schemas.microsoft.com/office/drawing/2014/main" id="{72A6769A-6CC4-43B3-8D90-E60A9ADBA0F7}"/>
              </a:ext>
            </a:extLst>
          </p:cNvPr>
          <p:cNvPicPr>
            <a:picLocks noChangeAspect="1"/>
          </p:cNvPicPr>
          <p:nvPr/>
        </p:nvPicPr>
        <p:blipFill>
          <a:blip r:embed="rId3"/>
          <a:stretch>
            <a:fillRect/>
          </a:stretch>
        </p:blipFill>
        <p:spPr>
          <a:xfrm>
            <a:off x="5350073" y="5877238"/>
            <a:ext cx="2064190" cy="615636"/>
          </a:xfrm>
          <a:prstGeom prst="rect">
            <a:avLst/>
          </a:prstGeom>
        </p:spPr>
      </p:pic>
    </p:spTree>
    <p:extLst>
      <p:ext uri="{BB962C8B-B14F-4D97-AF65-F5344CB8AC3E}">
        <p14:creationId xmlns:p14="http://schemas.microsoft.com/office/powerpoint/2010/main" val="4284047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A0F6097-0F9C-41CF-AF03-2DCF239A9354}"/>
              </a:ext>
            </a:extLst>
          </p:cNvPr>
          <p:cNvPicPr>
            <a:picLocks noGrp="1" noChangeAspect="1"/>
          </p:cNvPicPr>
          <p:nvPr>
            <p:ph idx="1"/>
          </p:nvPr>
        </p:nvPicPr>
        <p:blipFill rotWithShape="1">
          <a:blip r:embed="rId2"/>
          <a:srcRect l="28432" t="14054" r="30378" b="5515"/>
          <a:stretch/>
        </p:blipFill>
        <p:spPr>
          <a:xfrm>
            <a:off x="1351722" y="-3604"/>
            <a:ext cx="9157251" cy="6861604"/>
          </a:xfrm>
        </p:spPr>
      </p:pic>
    </p:spTree>
    <p:extLst>
      <p:ext uri="{BB962C8B-B14F-4D97-AF65-F5344CB8AC3E}">
        <p14:creationId xmlns:p14="http://schemas.microsoft.com/office/powerpoint/2010/main" val="297867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3254C-7BFF-4BD9-8E33-52C3C8B07255}"/>
              </a:ext>
            </a:extLst>
          </p:cNvPr>
          <p:cNvSpPr>
            <a:spLocks noGrp="1"/>
          </p:cNvSpPr>
          <p:nvPr>
            <p:ph type="title"/>
          </p:nvPr>
        </p:nvSpPr>
        <p:spPr/>
        <p:txBody>
          <a:bodyPr>
            <a:normAutofit/>
          </a:bodyPr>
          <a:lstStyle/>
          <a:p>
            <a:r>
              <a:rPr lang="en-IN" b="1" u="sng" dirty="0">
                <a:latin typeface="Times New Roman" panose="02020603050405020304" pitchFamily="18" charset="0"/>
                <a:cs typeface="Times New Roman" panose="02020603050405020304" pitchFamily="18" charset="0"/>
              </a:rPr>
              <a:t>Boosted Regression</a:t>
            </a:r>
          </a:p>
        </p:txBody>
      </p:sp>
      <p:sp>
        <p:nvSpPr>
          <p:cNvPr id="3" name="Content Placeholder 2">
            <a:extLst>
              <a:ext uri="{FF2B5EF4-FFF2-40B4-BE49-F238E27FC236}">
                <a16:creationId xmlns:a16="http://schemas.microsoft.com/office/drawing/2014/main" id="{952C5FC1-E5D4-48EA-B2D7-AB1164E6202E}"/>
              </a:ext>
            </a:extLst>
          </p:cNvPr>
          <p:cNvSpPr>
            <a:spLocks noGrp="1"/>
          </p:cNvSpPr>
          <p:nvPr>
            <p:ph idx="1"/>
          </p:nvPr>
        </p:nvSpPr>
        <p:spPr>
          <a:xfrm>
            <a:off x="838200" y="1825624"/>
            <a:ext cx="11353800" cy="5032375"/>
          </a:xfrm>
        </p:spPr>
        <p:txBody>
          <a:bodyPr>
            <a:normAutofit/>
          </a:bodyPr>
          <a:lstStyle/>
          <a:p>
            <a:pPr marL="0" indent="0" algn="l">
              <a:buNone/>
            </a:pPr>
            <a:r>
              <a:rPr lang="en-US" sz="2000" b="0" i="0" u="none" strike="noStrike" baseline="0">
                <a:solidFill>
                  <a:srgbClr val="222222"/>
                </a:solidFill>
                <a:latin typeface="Times New Roman" panose="02020603050405020304" pitchFamily="18" charset="0"/>
              </a:rPr>
              <a:t>Boosted regression is a type of learning technique which produces prediction with the help of decision trees that usually ensemble a number of weak </a:t>
            </a:r>
            <a:r>
              <a:rPr lang="en-IN" sz="2000" b="0" i="0" u="none" strike="noStrike" baseline="0">
                <a:solidFill>
                  <a:srgbClr val="222222"/>
                </a:solidFill>
                <a:latin typeface="Times New Roman" panose="02020603050405020304" pitchFamily="18" charset="0"/>
              </a:rPr>
              <a:t>prediction models. </a:t>
            </a:r>
          </a:p>
          <a:p>
            <a:pPr marL="0" indent="0" algn="l">
              <a:buNone/>
            </a:pPr>
            <a:r>
              <a:rPr lang="en-US" sz="2000" b="0" i="0" u="none" strike="noStrike" baseline="0">
                <a:solidFill>
                  <a:srgbClr val="222222"/>
                </a:solidFill>
                <a:latin typeface="Times New Roman" panose="02020603050405020304" pitchFamily="18" charset="0"/>
              </a:rPr>
              <a:t>This Boosting algorithm assumes a real life value </a:t>
            </a:r>
            <a:r>
              <a:rPr lang="en-US" sz="2000" b="0" i="1" u="none" strike="noStrike" baseline="0">
                <a:solidFill>
                  <a:srgbClr val="222222"/>
                </a:solidFill>
                <a:latin typeface="Times New Roman,Italic"/>
              </a:rPr>
              <a:t>y </a:t>
            </a:r>
            <a:r>
              <a:rPr lang="en-US" sz="2000" b="0" i="0" u="none" strike="noStrike" baseline="0">
                <a:solidFill>
                  <a:srgbClr val="222222"/>
                </a:solidFill>
                <a:latin typeface="Times New Roman" panose="02020603050405020304" pitchFamily="18" charset="0"/>
              </a:rPr>
              <a:t>and seeks an approximation F(x) in the form of a weighted sum of hi(x) from class H called weak </a:t>
            </a:r>
            <a:r>
              <a:rPr lang="en-IN" sz="2000" b="0" i="0" u="none" strike="noStrike" baseline="0">
                <a:solidFill>
                  <a:srgbClr val="222222"/>
                </a:solidFill>
                <a:latin typeface="Times New Roman" panose="02020603050405020304" pitchFamily="18" charset="0"/>
              </a:rPr>
              <a:t>learners:</a:t>
            </a:r>
          </a:p>
          <a:p>
            <a:pPr marL="0" indent="0" algn="l">
              <a:buNone/>
            </a:pPr>
            <a:endParaRPr lang="en-IN"/>
          </a:p>
          <a:p>
            <a:pPr marL="0" indent="0" algn="l">
              <a:buNone/>
            </a:pPr>
            <a:endParaRPr lang="en-US" sz="1800" b="0" i="0" u="none" strike="noStrike" baseline="0">
              <a:solidFill>
                <a:srgbClr val="222222"/>
              </a:solidFill>
              <a:latin typeface="Times New Roman" panose="02020603050405020304" pitchFamily="18" charset="0"/>
            </a:endParaRPr>
          </a:p>
          <a:p>
            <a:pPr marL="0" indent="0" algn="l">
              <a:buNone/>
            </a:pPr>
            <a:endParaRPr lang="en-US" sz="1800">
              <a:solidFill>
                <a:srgbClr val="222222"/>
              </a:solidFill>
              <a:latin typeface="Times New Roman" panose="02020603050405020304" pitchFamily="18" charset="0"/>
            </a:endParaRPr>
          </a:p>
          <a:p>
            <a:pPr marL="0" indent="0" algn="l">
              <a:buNone/>
            </a:pPr>
            <a:endParaRPr lang="en-US" sz="1800" b="0" i="0" u="none" strike="noStrike" baseline="0">
              <a:solidFill>
                <a:srgbClr val="222222"/>
              </a:solidFill>
              <a:latin typeface="Times New Roman" panose="02020603050405020304" pitchFamily="18" charset="0"/>
            </a:endParaRPr>
          </a:p>
          <a:p>
            <a:pPr marL="0" indent="0" algn="l">
              <a:buNone/>
            </a:pPr>
            <a:endParaRPr lang="en-US" sz="1800">
              <a:solidFill>
                <a:srgbClr val="222222"/>
              </a:solidFill>
              <a:latin typeface="Times New Roman" panose="02020603050405020304" pitchFamily="18" charset="0"/>
            </a:endParaRPr>
          </a:p>
          <a:p>
            <a:pPr marL="0" indent="0" algn="l">
              <a:buNone/>
            </a:pPr>
            <a:r>
              <a:rPr lang="en-US" sz="1800" b="0" i="0" u="none" strike="noStrike" baseline="0">
                <a:solidFill>
                  <a:schemeClr val="bg1"/>
                </a:solidFill>
                <a:latin typeface="Times New Roman" panose="02020603050405020304" pitchFamily="18" charset="0"/>
              </a:rPr>
              <a:t>Figure 2: Boosted regression model</a:t>
            </a:r>
            <a:endParaRPr lang="en-IN" sz="2000" dirty="0">
              <a:solidFill>
                <a:schemeClr val="bg1"/>
              </a:solidFill>
            </a:endParaRPr>
          </a:p>
        </p:txBody>
      </p:sp>
      <p:pic>
        <p:nvPicPr>
          <p:cNvPr id="5" name="Picture 4">
            <a:extLst>
              <a:ext uri="{FF2B5EF4-FFF2-40B4-BE49-F238E27FC236}">
                <a16:creationId xmlns:a16="http://schemas.microsoft.com/office/drawing/2014/main" id="{3691155B-6F0F-42FD-80DE-B556206FF412}"/>
              </a:ext>
            </a:extLst>
          </p:cNvPr>
          <p:cNvPicPr>
            <a:picLocks noChangeAspect="1"/>
          </p:cNvPicPr>
          <p:nvPr/>
        </p:nvPicPr>
        <p:blipFill>
          <a:blip r:embed="rId2"/>
          <a:stretch>
            <a:fillRect/>
          </a:stretch>
        </p:blipFill>
        <p:spPr>
          <a:xfrm>
            <a:off x="7282342" y="3116655"/>
            <a:ext cx="2847368" cy="832493"/>
          </a:xfrm>
          <a:prstGeom prst="rect">
            <a:avLst/>
          </a:prstGeom>
        </p:spPr>
      </p:pic>
      <p:pic>
        <p:nvPicPr>
          <p:cNvPr id="7" name="Picture 6">
            <a:extLst>
              <a:ext uri="{FF2B5EF4-FFF2-40B4-BE49-F238E27FC236}">
                <a16:creationId xmlns:a16="http://schemas.microsoft.com/office/drawing/2014/main" id="{43342F21-E0E2-4A1E-BB36-28DBF3672B36}"/>
              </a:ext>
            </a:extLst>
          </p:cNvPr>
          <p:cNvPicPr>
            <a:picLocks noChangeAspect="1"/>
          </p:cNvPicPr>
          <p:nvPr/>
        </p:nvPicPr>
        <p:blipFill>
          <a:blip r:embed="rId3"/>
          <a:stretch>
            <a:fillRect/>
          </a:stretch>
        </p:blipFill>
        <p:spPr>
          <a:xfrm>
            <a:off x="1141413" y="3604590"/>
            <a:ext cx="3367889" cy="2223577"/>
          </a:xfrm>
          <a:prstGeom prst="rect">
            <a:avLst/>
          </a:prstGeom>
        </p:spPr>
      </p:pic>
    </p:spTree>
    <p:extLst>
      <p:ext uri="{BB962C8B-B14F-4D97-AF65-F5344CB8AC3E}">
        <p14:creationId xmlns:p14="http://schemas.microsoft.com/office/powerpoint/2010/main" val="616026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888DBD99-75E0-4A6F-B601-8B826AE33C24}"/>
              </a:ext>
            </a:extLst>
          </p:cNvPr>
          <p:cNvSpPr>
            <a:spLocks noGrp="1"/>
          </p:cNvSpPr>
          <p:nvPr>
            <p:ph type="title"/>
          </p:nvPr>
        </p:nvSpPr>
        <p:spPr>
          <a:xfrm>
            <a:off x="1141413" y="618518"/>
            <a:ext cx="4459286" cy="1478570"/>
          </a:xfrm>
        </p:spPr>
        <p:txBody>
          <a:bodyPr>
            <a:normAutofit/>
          </a:bodyPr>
          <a:lstStyle/>
          <a:p>
            <a:r>
              <a:rPr lang="en-IN" sz="3200" b="1" i="0" u="sng" strike="noStrike" baseline="0">
                <a:latin typeface="Times New Roman" panose="02020603050405020304" pitchFamily="18" charset="0"/>
              </a:rPr>
              <a:t>Neural Networks</a:t>
            </a:r>
            <a:endParaRPr lang="en-IN" sz="3200" b="1" u="sng"/>
          </a:p>
        </p:txBody>
      </p:sp>
      <p:sp>
        <p:nvSpPr>
          <p:cNvPr id="3" name="Content Placeholder 2">
            <a:extLst>
              <a:ext uri="{FF2B5EF4-FFF2-40B4-BE49-F238E27FC236}">
                <a16:creationId xmlns:a16="http://schemas.microsoft.com/office/drawing/2014/main" id="{6CCA4FC8-488E-4BEC-BE53-AB41D5659851}"/>
              </a:ext>
            </a:extLst>
          </p:cNvPr>
          <p:cNvSpPr>
            <a:spLocks noGrp="1"/>
          </p:cNvSpPr>
          <p:nvPr>
            <p:ph idx="1"/>
          </p:nvPr>
        </p:nvSpPr>
        <p:spPr>
          <a:xfrm>
            <a:off x="1141412" y="2249487"/>
            <a:ext cx="4459287" cy="3965046"/>
          </a:xfrm>
        </p:spPr>
        <p:txBody>
          <a:bodyPr>
            <a:normAutofit/>
          </a:bodyPr>
          <a:lstStyle/>
          <a:p>
            <a:pPr marL="0" indent="0">
              <a:buNone/>
            </a:pPr>
            <a:r>
              <a:rPr lang="en-US" sz="2000" b="0" i="0" u="none" strike="noStrike" baseline="0" dirty="0">
                <a:solidFill>
                  <a:schemeClr val="bg1"/>
                </a:solidFill>
                <a:latin typeface="Times New Roman" panose="02020603050405020304" pitchFamily="18" charset="0"/>
              </a:rPr>
              <a:t>The results of all the above algorithms are fed as input to the neural network. We use neural network applied with boosted regression to increase the accuracy of the result. Neural network does the job pretty well by comparing all the predictions and computing them to display the most accurate result</a:t>
            </a:r>
            <a:endParaRPr lang="en-IN" sz="2000" dirty="0">
              <a:solidFill>
                <a:schemeClr val="bg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19DCE68-0849-4291-A317-BC6622A14C02}"/>
              </a:ext>
            </a:extLst>
          </p:cNvPr>
          <p:cNvPicPr>
            <a:picLocks noChangeAspect="1"/>
          </p:cNvPicPr>
          <p:nvPr/>
        </p:nvPicPr>
        <p:blipFill>
          <a:blip r:embed="rId4"/>
          <a:stretch>
            <a:fillRect/>
          </a:stretch>
        </p:blipFill>
        <p:spPr>
          <a:xfrm>
            <a:off x="6455023" y="618518"/>
            <a:ext cx="4738232" cy="5596015"/>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4" name="Group 13">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5"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6"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7"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2"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Tree>
    <p:extLst>
      <p:ext uri="{BB962C8B-B14F-4D97-AF65-F5344CB8AC3E}">
        <p14:creationId xmlns:p14="http://schemas.microsoft.com/office/powerpoint/2010/main" val="689674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30831-CEB2-43B2-AF1E-D62EE69D8A5E}"/>
              </a:ext>
            </a:extLst>
          </p:cNvPr>
          <p:cNvSpPr>
            <a:spLocks noGrp="1"/>
          </p:cNvSpPr>
          <p:nvPr>
            <p:ph type="title"/>
          </p:nvPr>
        </p:nvSpPr>
        <p:spPr/>
        <p:txBody>
          <a:bodyPr>
            <a:normAutofit/>
          </a:bodyPr>
          <a:lstStyle/>
          <a:p>
            <a:r>
              <a:rPr lang="en-IN" b="1" u="sng" dirty="0">
                <a:latin typeface="Times New Roman" panose="02020603050405020304" pitchFamily="18" charset="0"/>
                <a:cs typeface="Times New Roman" panose="02020603050405020304" pitchFamily="18" charset="0"/>
              </a:rPr>
              <a:t>Scope</a:t>
            </a:r>
            <a:endParaRPr lang="en-IN" sz="40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5FBF68C-305F-457E-9EF0-0F85F3F35039}"/>
              </a:ext>
            </a:extLst>
          </p:cNvPr>
          <p:cNvSpPr>
            <a:spLocks noGrp="1"/>
          </p:cNvSpPr>
          <p:nvPr>
            <p:ph idx="1"/>
          </p:nvPr>
        </p:nvSpPr>
        <p:spPr/>
        <p:txBody>
          <a:bodyPr>
            <a:normAutofit/>
          </a:bodyPr>
          <a:lstStyle/>
          <a:p>
            <a:r>
              <a:rPr lang="en-IN" sz="2000" b="0" i="0" u="none" strike="noStrike" baseline="0" dirty="0">
                <a:solidFill>
                  <a:schemeClr val="bg1"/>
                </a:solidFill>
                <a:latin typeface="Times New Roman" panose="02020603050405020304" pitchFamily="18" charset="0"/>
              </a:rPr>
              <a:t>A </a:t>
            </a:r>
            <a:r>
              <a:rPr lang="en-US" sz="2000" b="0" i="0" u="none" strike="noStrike" baseline="0" dirty="0">
                <a:solidFill>
                  <a:schemeClr val="bg1"/>
                </a:solidFill>
                <a:latin typeface="Times New Roman" panose="02020603050405020304" pitchFamily="18" charset="0"/>
              </a:rPr>
              <a:t>major future update could be the addition of larger cities to the database, which will allow our users to explore more houses, get more accuracy and thus come to a proper decision.</a:t>
            </a:r>
          </a:p>
          <a:p>
            <a:r>
              <a:rPr lang="en-US" sz="2000" b="0" i="0" u="none" strike="noStrike" baseline="0" dirty="0">
                <a:solidFill>
                  <a:schemeClr val="bg1"/>
                </a:solidFill>
                <a:latin typeface="Times New Roman" panose="02020603050405020304" pitchFamily="18" charset="0"/>
              </a:rPr>
              <a:t>A learning system can be created which will gather users feedback and history so that the system can display the most suitable results to the user according to his preferences.</a:t>
            </a:r>
          </a:p>
          <a:p>
            <a:r>
              <a:rPr lang="en-IN" sz="2000" dirty="0">
                <a:solidFill>
                  <a:schemeClr val="bg1"/>
                </a:solidFill>
                <a:latin typeface="Times New Roman" panose="02020603050405020304" pitchFamily="18" charset="0"/>
                <a:cs typeface="Times New Roman" panose="02020603050405020304" pitchFamily="18" charset="0"/>
              </a:rPr>
              <a:t>Location of the house also needs to be considered as it majorly affects the price of the property. </a:t>
            </a:r>
            <a:r>
              <a:rPr lang="en-IN" sz="2000" dirty="0">
                <a:solidFill>
                  <a:schemeClr val="bg1"/>
                </a:solidFill>
              </a:rPr>
              <a:t> </a:t>
            </a:r>
          </a:p>
        </p:txBody>
      </p:sp>
    </p:spTree>
    <p:extLst>
      <p:ext uri="{BB962C8B-B14F-4D97-AF65-F5344CB8AC3E}">
        <p14:creationId xmlns:p14="http://schemas.microsoft.com/office/powerpoint/2010/main" val="4060925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1884</TotalTime>
  <Words>1156</Words>
  <Application>Microsoft Office PowerPoint</Application>
  <PresentationFormat>Widescreen</PresentationFormat>
  <Paragraphs>73</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Times New Roman</vt:lpstr>
      <vt:lpstr>Times New Roman,Bold</vt:lpstr>
      <vt:lpstr>Times New Roman,BoldItalic</vt:lpstr>
      <vt:lpstr>Times New Roman,Italic</vt:lpstr>
      <vt:lpstr>Tw Cen MT</vt:lpstr>
      <vt:lpstr>Wingdings</vt:lpstr>
      <vt:lpstr>Circuit</vt:lpstr>
      <vt:lpstr>House Price Prediction Using Machine Learning </vt:lpstr>
      <vt:lpstr>PowerPoint Presentation</vt:lpstr>
      <vt:lpstr>Keywords</vt:lpstr>
      <vt:lpstr>Linear Regression</vt:lpstr>
      <vt:lpstr>Forest Regression</vt:lpstr>
      <vt:lpstr>PowerPoint Presentation</vt:lpstr>
      <vt:lpstr>Boosted Regression</vt:lpstr>
      <vt:lpstr>Neural Networks</vt:lpstr>
      <vt:lpstr>Scope</vt:lpstr>
      <vt:lpstr>Conclusion</vt:lpstr>
      <vt:lpstr>Implementation Details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SWATI</dc:creator>
  <cp:lastModifiedBy>MUKUND APTE</cp:lastModifiedBy>
  <cp:revision>40</cp:revision>
  <dcterms:created xsi:type="dcterms:W3CDTF">2021-03-14T12:37:48Z</dcterms:created>
  <dcterms:modified xsi:type="dcterms:W3CDTF">2021-04-06T08:58:12Z</dcterms:modified>
</cp:coreProperties>
</file>