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1"/>
  </p:notesMasterIdLst>
  <p:sldIdLst>
    <p:sldId id="581" r:id="rId5"/>
    <p:sldId id="2144326807" r:id="rId6"/>
    <p:sldId id="2144326818" r:id="rId7"/>
    <p:sldId id="2144326817" r:id="rId8"/>
    <p:sldId id="2144326809" r:id="rId9"/>
    <p:sldId id="2144326806" r:id="rId1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3CE4677-9B60-E2B8-6649-79F77297659A}" name="Prathamesh Dalvi" initials="PD" userId="S::pdalvi@phoenix.tech::3bdf2ef6-6f13-4cc0-9639-5d6734b6178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lind  Deshpande" initials="MD" lastIdx="4" clrIdx="0">
    <p:extLst>
      <p:ext uri="{19B8F6BF-5375-455C-9EA6-DF929625EA0E}">
        <p15:presenceInfo xmlns:p15="http://schemas.microsoft.com/office/powerpoint/2012/main" userId="S::mdeshpande@xcaliberinfotech.com::8075cfe9-dd89-407d-b079-3bcc8e49678a" providerId="AD"/>
      </p:ext>
    </p:extLst>
  </p:cmAuthor>
  <p:cmAuthor id="2" name="David Sharp, Jr." initials="DMS" lastIdx="1" clrIdx="1">
    <p:extLst>
      <p:ext uri="{19B8F6BF-5375-455C-9EA6-DF929625EA0E}">
        <p15:presenceInfo xmlns:p15="http://schemas.microsoft.com/office/powerpoint/2012/main" userId="David Sharp, J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FFFF"/>
    <a:srgbClr val="F79646"/>
    <a:srgbClr val="EABCAC"/>
    <a:srgbClr val="F3D8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C5801-0570-6E51-C5DE-5DA6212A62E1}" v="1" dt="2024-12-11T09:14:03.427"/>
    <p1510:client id="{99A17295-FECF-727A-9368-86B1FF2C5F5D}" v="32" dt="2024-12-12T05:48:53.9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nand Khati" userId="S::skhati@phoenix.tech::2d865a46-73e3-44a3-a915-c7995cfa8830" providerId="AD" clId="Web-{67DC5801-0570-6E51-C5DE-5DA6212A62E1}"/>
    <pc:docChg chg="modSld">
      <pc:chgData name="Swanand Khati" userId="S::skhati@phoenix.tech::2d865a46-73e3-44a3-a915-c7995cfa8830" providerId="AD" clId="Web-{67DC5801-0570-6E51-C5DE-5DA6212A62E1}" dt="2024-12-11T09:14:03.427" v="0" actId="14100"/>
      <pc:docMkLst>
        <pc:docMk/>
      </pc:docMkLst>
      <pc:sldChg chg="modSp">
        <pc:chgData name="Swanand Khati" userId="S::skhati@phoenix.tech::2d865a46-73e3-44a3-a915-c7995cfa8830" providerId="AD" clId="Web-{67DC5801-0570-6E51-C5DE-5DA6212A62E1}" dt="2024-12-11T09:14:03.427" v="0" actId="14100"/>
        <pc:sldMkLst>
          <pc:docMk/>
          <pc:sldMk cId="2660918426" sldId="2144326807"/>
        </pc:sldMkLst>
        <pc:spChg chg="mod">
          <ac:chgData name="Swanand Khati" userId="S::skhati@phoenix.tech::2d865a46-73e3-44a3-a915-c7995cfa8830" providerId="AD" clId="Web-{67DC5801-0570-6E51-C5DE-5DA6212A62E1}" dt="2024-12-11T09:14:03.427" v="0" actId="14100"/>
          <ac:spMkLst>
            <pc:docMk/>
            <pc:sldMk cId="2660918426" sldId="2144326807"/>
            <ac:spMk id="3" creationId="{88D25DD6-9CF3-433B-A826-08033C22148D}"/>
          </ac:spMkLst>
        </pc:spChg>
      </pc:sldChg>
    </pc:docChg>
  </pc:docChgLst>
  <pc:docChgLst>
    <pc:chgData name="Guest User" userId="S::urn:spo:anon#a2cadd398a1812f30c885c559c4cda7284e6f6cdd3fa915559c6572240c60337::" providerId="AD" clId="Web-{99A17295-FECF-727A-9368-86B1FF2C5F5D}"/>
    <pc:docChg chg="modSld">
      <pc:chgData name="Guest User" userId="S::urn:spo:anon#a2cadd398a1812f30c885c559c4cda7284e6f6cdd3fa915559c6572240c60337::" providerId="AD" clId="Web-{99A17295-FECF-727A-9368-86B1FF2C5F5D}" dt="2024-12-12T05:48:39.801" v="22" actId="20577"/>
      <pc:docMkLst>
        <pc:docMk/>
      </pc:docMkLst>
      <pc:sldChg chg="modSp">
        <pc:chgData name="Guest User" userId="S::urn:spo:anon#a2cadd398a1812f30c885c559c4cda7284e6f6cdd3fa915559c6572240c60337::" providerId="AD" clId="Web-{99A17295-FECF-727A-9368-86B1FF2C5F5D}" dt="2024-12-12T05:47:33.845" v="8" actId="1076"/>
        <pc:sldMkLst>
          <pc:docMk/>
          <pc:sldMk cId="1854298107" sldId="2144326806"/>
        </pc:sldMkLst>
        <pc:spChg chg="mod">
          <ac:chgData name="Guest User" userId="S::urn:spo:anon#a2cadd398a1812f30c885c559c4cda7284e6f6cdd3fa915559c6572240c60337::" providerId="AD" clId="Web-{99A17295-FECF-727A-9368-86B1FF2C5F5D}" dt="2024-12-12T05:47:33.845" v="8" actId="1076"/>
          <ac:spMkLst>
            <pc:docMk/>
            <pc:sldMk cId="1854298107" sldId="2144326806"/>
            <ac:spMk id="4" creationId="{822B57DD-DE16-6D01-48E6-C9F976357225}"/>
          </ac:spMkLst>
        </pc:spChg>
      </pc:sldChg>
      <pc:sldChg chg="modSp">
        <pc:chgData name="Guest User" userId="S::urn:spo:anon#a2cadd398a1812f30c885c559c4cda7284e6f6cdd3fa915559c6572240c60337::" providerId="AD" clId="Web-{99A17295-FECF-727A-9368-86B1FF2C5F5D}" dt="2024-12-12T05:48:39.801" v="22" actId="20577"/>
        <pc:sldMkLst>
          <pc:docMk/>
          <pc:sldMk cId="2660918426" sldId="2144326807"/>
        </pc:sldMkLst>
        <pc:spChg chg="mod">
          <ac:chgData name="Guest User" userId="S::urn:spo:anon#a2cadd398a1812f30c885c559c4cda7284e6f6cdd3fa915559c6572240c60337::" providerId="AD" clId="Web-{99A17295-FECF-727A-9368-86B1FF2C5F5D}" dt="2024-12-12T05:48:39.801" v="22" actId="20577"/>
          <ac:spMkLst>
            <pc:docMk/>
            <pc:sldMk cId="2660918426" sldId="2144326807"/>
            <ac:spMk id="2" creationId="{09CE7FF2-DD13-4184-802E-E9C205FCC8EB}"/>
          </ac:spMkLst>
        </pc:spChg>
        <pc:spChg chg="mod">
          <ac:chgData name="Guest User" userId="S::urn:spo:anon#a2cadd398a1812f30c885c559c4cda7284e6f6cdd3fa915559c6572240c60337::" providerId="AD" clId="Web-{99A17295-FECF-727A-9368-86B1FF2C5F5D}" dt="2024-12-12T05:48:32.910" v="20" actId="20577"/>
          <ac:spMkLst>
            <pc:docMk/>
            <pc:sldMk cId="2660918426" sldId="2144326807"/>
            <ac:spMk id="3" creationId="{88D25DD6-9CF3-433B-A826-08033C22148D}"/>
          </ac:spMkLst>
        </pc:spChg>
        <pc:graphicFrameChg chg="mod modGraphic">
          <ac:chgData name="Guest User" userId="S::urn:spo:anon#a2cadd398a1812f30c885c559c4cda7284e6f6cdd3fa915559c6572240c60337::" providerId="AD" clId="Web-{99A17295-FECF-727A-9368-86B1FF2C5F5D}" dt="2024-12-12T05:48:23.753" v="16"/>
          <ac:graphicFrameMkLst>
            <pc:docMk/>
            <pc:sldMk cId="2660918426" sldId="2144326807"/>
            <ac:graphicFrameMk id="5" creationId="{16410B1B-4809-46D5-AA66-E31E56D5B211}"/>
          </ac:graphicFrameMkLst>
        </pc:graphicFrameChg>
        <pc:picChg chg="mod">
          <ac:chgData name="Guest User" userId="S::urn:spo:anon#a2cadd398a1812f30c885c559c4cda7284e6f6cdd3fa915559c6572240c60337::" providerId="AD" clId="Web-{99A17295-FECF-727A-9368-86B1FF2C5F5D}" dt="2024-12-12T05:47:53.315" v="9" actId="1076"/>
          <ac:picMkLst>
            <pc:docMk/>
            <pc:sldMk cId="2660918426" sldId="2144326807"/>
            <ac:picMk id="4" creationId="{872E3D3C-1246-4DE3-9254-F3A83E91ADA6}"/>
          </ac:picMkLst>
        </pc:picChg>
      </pc:sldChg>
      <pc:sldChg chg="modSp">
        <pc:chgData name="Guest User" userId="S::urn:spo:anon#a2cadd398a1812f30c885c559c4cda7284e6f6cdd3fa915559c6572240c60337::" providerId="AD" clId="Web-{99A17295-FECF-727A-9368-86B1FF2C5F5D}" dt="2024-12-12T05:46:52.266" v="4" actId="1076"/>
        <pc:sldMkLst>
          <pc:docMk/>
          <pc:sldMk cId="3162431867" sldId="2144326809"/>
        </pc:sldMkLst>
        <pc:picChg chg="mod modCrop">
          <ac:chgData name="Guest User" userId="S::urn:spo:anon#a2cadd398a1812f30c885c559c4cda7284e6f6cdd3fa915559c6572240c60337::" providerId="AD" clId="Web-{99A17295-FECF-727A-9368-86B1FF2C5F5D}" dt="2024-12-12T05:46:52.266" v="4" actId="1076"/>
          <ac:picMkLst>
            <pc:docMk/>
            <pc:sldMk cId="3162431867" sldId="2144326809"/>
            <ac:picMk id="1026" creationId="{9484F332-DEE3-4C8B-8EC4-0DD5EFB1F4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348A749-2A05-406A-AE29-A716C9CCAF9A}" type="datetimeFigureOut">
              <a:rPr lang="en-US" smtClean="0"/>
              <a:t>12/11/2024</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DC0AE00-F6D4-4BF8-8954-3935ECDD3442}" type="slidenum">
              <a:rPr lang="en-US" smtClean="0"/>
              <a:t>‹#›</a:t>
            </a:fld>
            <a:endParaRPr lang="en-US"/>
          </a:p>
        </p:txBody>
      </p:sp>
    </p:spTree>
    <p:extLst>
      <p:ext uri="{BB962C8B-B14F-4D97-AF65-F5344CB8AC3E}">
        <p14:creationId xmlns:p14="http://schemas.microsoft.com/office/powerpoint/2010/main" val="411923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8" name="Picture 37"/>
          <p:cNvPicPr/>
          <p:nvPr/>
        </p:nvPicPr>
        <p:blipFill>
          <a:blip r:embed="rId2"/>
          <a:stretch/>
        </p:blipFill>
        <p:spPr>
          <a:xfrm>
            <a:off x="3602880" y="1604520"/>
            <a:ext cx="4984920" cy="3977280"/>
          </a:xfrm>
          <a:prstGeom prst="rect">
            <a:avLst/>
          </a:prstGeom>
          <a:ln>
            <a:noFill/>
          </a:ln>
        </p:spPr>
      </p:pic>
      <p:pic>
        <p:nvPicPr>
          <p:cNvPr id="39" name="Picture 38"/>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33399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EFAULT SLIDE">
    <p:spTree>
      <p:nvGrpSpPr>
        <p:cNvPr id="1" name=""/>
        <p:cNvGrpSpPr/>
        <p:nvPr/>
      </p:nvGrpSpPr>
      <p:grpSpPr>
        <a:xfrm>
          <a:off x="0" y="0"/>
          <a:ext cx="0" cy="0"/>
          <a:chOff x="0" y="0"/>
          <a:chExt cx="0" cy="0"/>
        </a:xfrm>
      </p:grpSpPr>
      <p:cxnSp>
        <p:nvCxnSpPr>
          <p:cNvPr id="2" name="Straight Connector 1"/>
          <p:cNvCxnSpPr/>
          <p:nvPr userDrawn="1"/>
        </p:nvCxnSpPr>
        <p:spPr>
          <a:xfrm>
            <a:off x="469900" y="457200"/>
            <a:ext cx="0" cy="6858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69900" y="6124657"/>
            <a:ext cx="0" cy="4953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163300" y="6124657"/>
            <a:ext cx="0" cy="495300"/>
          </a:xfrm>
          <a:prstGeom prst="line">
            <a:avLst/>
          </a:prstGeom>
          <a:ln w="635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84200" y="411718"/>
            <a:ext cx="3632200" cy="830997"/>
          </a:xfrm>
          <a:prstGeom prst="rect">
            <a:avLst/>
          </a:prstGeom>
          <a:noFill/>
        </p:spPr>
        <p:txBody>
          <a:bodyPr wrap="square" rtlCol="0">
            <a:spAutoFit/>
          </a:bodyPr>
          <a:lstStyle>
            <a:lvl1pPr>
              <a:defRPr lang="uk-UA" sz="3000" b="1">
                <a:latin typeface="+mn-lt"/>
                <a:ea typeface="Roboto Condensed" panose="02000000000000000000" pitchFamily="2" charset="0"/>
                <a:cs typeface="+mn-cs"/>
              </a:defRPr>
            </a:lvl1pPr>
          </a:lstStyle>
          <a:p>
            <a:pPr marL="0" lvl="0"/>
            <a:r>
              <a:rPr lang="en-US"/>
              <a:t>click to edit master title style</a:t>
            </a:r>
            <a:endParaRPr lang="uk-UA"/>
          </a:p>
        </p:txBody>
      </p:sp>
      <p:sp>
        <p:nvSpPr>
          <p:cNvPr id="9" name="Slide Number Placeholder 8"/>
          <p:cNvSpPr>
            <a:spLocks noGrp="1"/>
          </p:cNvSpPr>
          <p:nvPr>
            <p:ph type="sldNum" sz="quarter" idx="10"/>
          </p:nvPr>
        </p:nvSpPr>
        <p:spPr>
          <a:xfrm>
            <a:off x="11277600" y="6048457"/>
            <a:ext cx="1155700" cy="666977"/>
          </a:xfrm>
          <a:prstGeom prst="rect">
            <a:avLst/>
          </a:prstGeom>
          <a:noFill/>
        </p:spPr>
        <p:txBody>
          <a:bodyPr wrap="square" rtlCol="0">
            <a:spAutoFit/>
          </a:bodyPr>
          <a:lstStyle>
            <a:lvl1pPr>
              <a:defRPr lang="uk-UA" sz="1867" b="1" smtClean="0">
                <a:solidFill>
                  <a:schemeClr val="accent2"/>
                </a:solidFill>
              </a:defRPr>
            </a:lvl1pPr>
          </a:lstStyle>
          <a:p>
            <a:pPr algn="l"/>
            <a:r>
              <a:rPr lang="en-US"/>
              <a:t>page</a:t>
            </a:r>
          </a:p>
          <a:p>
            <a:pPr algn="l"/>
            <a:r>
              <a:rPr lang="en-US"/>
              <a:t>0</a:t>
            </a:r>
            <a:fld id="{37D409AB-2201-4E18-8A34-C31753AD9B06}" type="slidenum">
              <a:rPr smtClean="0"/>
              <a:pPr algn="l"/>
              <a:t>‹#›</a:t>
            </a:fld>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r="34255"/>
          <a:stretch/>
        </p:blipFill>
        <p:spPr>
          <a:xfrm>
            <a:off x="584200" y="5973328"/>
            <a:ext cx="798578" cy="711200"/>
          </a:xfrm>
          <a:prstGeom prst="rect">
            <a:avLst/>
          </a:prstGeom>
        </p:spPr>
      </p:pic>
    </p:spTree>
    <p:extLst>
      <p:ext uri="{BB962C8B-B14F-4D97-AF65-F5344CB8AC3E}">
        <p14:creationId xmlns:p14="http://schemas.microsoft.com/office/powerpoint/2010/main" val="384789543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661680" y="-649800"/>
            <a:ext cx="1483560" cy="1483560"/>
          </a:xfrm>
          <a:prstGeom prst="ellipse">
            <a:avLst/>
          </a:prstGeom>
          <a:solidFill>
            <a:srgbClr val="F15A24">
              <a:alpha val="30000"/>
            </a:srgbClr>
          </a:solidFill>
          <a:ln w="25560">
            <a:noFill/>
          </a:ln>
        </p:spPr>
        <p:style>
          <a:lnRef idx="0">
            <a:scrgbClr r="0" g="0" b="0"/>
          </a:lnRef>
          <a:fillRef idx="0">
            <a:scrgbClr r="0" g="0" b="0"/>
          </a:fillRef>
          <a:effectRef idx="0">
            <a:scrgbClr r="0" g="0" b="0"/>
          </a:effectRef>
          <a:fontRef idx="minor"/>
        </p:style>
      </p:sp>
      <p:pic>
        <p:nvPicPr>
          <p:cNvPr id="7" name="Picture 8"/>
          <p:cNvPicPr/>
          <p:nvPr/>
        </p:nvPicPr>
        <p:blipFill>
          <a:blip r:embed="rId16"/>
          <a:stretch/>
        </p:blipFill>
        <p:spPr>
          <a:xfrm>
            <a:off x="71280" y="120240"/>
            <a:ext cx="504000" cy="497520"/>
          </a:xfrm>
          <a:prstGeom prst="rect">
            <a:avLst/>
          </a:prstGeom>
          <a:ln>
            <a:noFill/>
          </a:ln>
        </p:spPr>
      </p:pic>
      <p:sp>
        <p:nvSpPr>
          <p:cNvPr id="2" name="CustomShape 2"/>
          <p:cNvSpPr/>
          <p:nvPr/>
        </p:nvSpPr>
        <p:spPr>
          <a:xfrm>
            <a:off x="11448360" y="6064200"/>
            <a:ext cx="1483560" cy="1483560"/>
          </a:xfrm>
          <a:prstGeom prst="ellipse">
            <a:avLst/>
          </a:prstGeom>
          <a:solidFill>
            <a:srgbClr val="F15A24">
              <a:alpha val="30000"/>
            </a:srgbClr>
          </a:solidFill>
          <a:ln w="25560">
            <a:noFill/>
          </a:ln>
        </p:spPr>
        <p:style>
          <a:lnRef idx="0">
            <a:scrgbClr r="0" g="0" b="0"/>
          </a:lnRef>
          <a:fillRef idx="0">
            <a:scrgbClr r="0" g="0" b="0"/>
          </a:fillRef>
          <a:effectRef idx="0">
            <a:scrgbClr r="0" g="0" b="0"/>
          </a:effectRef>
          <a:fontRef idx="minor"/>
        </p:style>
      </p:sp>
      <p:sp>
        <p:nvSpPr>
          <p:cNvPr id="3" name="CustomShape 3"/>
          <p:cNvSpPr/>
          <p:nvPr/>
        </p:nvSpPr>
        <p:spPr>
          <a:xfrm>
            <a:off x="9332280" y="6064200"/>
            <a:ext cx="2739600" cy="7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68EE9384-8861-4500-9370-4FABBB4624BA}" type="slidenum">
              <a:rPr lang="en-IN" sz="1800" b="0" strike="noStrike" spc="-1">
                <a:solidFill>
                  <a:srgbClr val="FFFFFF"/>
                </a:solidFill>
                <a:uFill>
                  <a:solidFill>
                    <a:srgbClr val="FFFFFF"/>
                  </a:solidFill>
                </a:uFill>
                <a:latin typeface="Raleway"/>
                <a:ea typeface="DejaVu Sans"/>
              </a:rPr>
              <a:t>‹#›</a:t>
            </a:fld>
            <a:endParaRPr lang="en-IN" sz="1800" b="0" strike="noStrike" spc="-1">
              <a:solidFill>
                <a:srgbClr val="000000"/>
              </a:solidFill>
              <a:uFill>
                <a:solidFill>
                  <a:srgbClr val="FFFFFF"/>
                </a:solidFill>
              </a:uFill>
              <a:latin typeface="Arial"/>
            </a:endParaRPr>
          </a:p>
        </p:txBody>
      </p:sp>
      <p:sp>
        <p:nvSpPr>
          <p:cNvPr id="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34255"/>
          <a:stretch/>
        </p:blipFill>
        <p:spPr>
          <a:xfrm>
            <a:off x="866831" y="0"/>
            <a:ext cx="1372936" cy="1017142"/>
          </a:xfrm>
          <a:prstGeom prst="rect">
            <a:avLst/>
          </a:prstGeom>
        </p:spPr>
      </p:pic>
      <p:sp>
        <p:nvSpPr>
          <p:cNvPr id="5" name="Rectangle 4"/>
          <p:cNvSpPr/>
          <p:nvPr/>
        </p:nvSpPr>
        <p:spPr>
          <a:xfrm>
            <a:off x="236165" y="965772"/>
            <a:ext cx="10955044" cy="584775"/>
          </a:xfrm>
          <a:prstGeom prst="rect">
            <a:avLst/>
          </a:prstGeom>
        </p:spPr>
        <p:txBody>
          <a:bodyPr wrap="square">
            <a:spAutoFit/>
          </a:bodyPr>
          <a:lstStyle/>
          <a:p>
            <a:pPr algn="ctr"/>
            <a:r>
              <a:rPr lang="en-US" sz="3200" b="1" dirty="0">
                <a:latin typeface="Calibri Light" panose="020F0302020204030204" pitchFamily="34" charset="0"/>
                <a:ea typeface="Calibri Light" panose="020F0302020204030204" pitchFamily="34" charset="0"/>
                <a:cs typeface="Calibri Light" panose="020F0302020204030204" pitchFamily="34" charset="0"/>
              </a:rPr>
              <a:t>Version Control &amp; Branching Strategies with GIT </a:t>
            </a:r>
            <a:endParaRPr lang="en-US" sz="320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Picture" descr="AT&amp;T globe logo">
            <a:extLst>
              <a:ext uri="{FF2B5EF4-FFF2-40B4-BE49-F238E27FC236}">
                <a16:creationId xmlns:a16="http://schemas.microsoft.com/office/drawing/2014/main" id="{CD0BC751-B0FD-4DB6-A6A2-18E7C09D760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330960" y="88490"/>
            <a:ext cx="1720499" cy="707923"/>
          </a:xfrm>
          <a:prstGeom prst="rect">
            <a:avLst/>
          </a:prstGeom>
        </p:spPr>
      </p:pic>
      <p:pic>
        <p:nvPicPr>
          <p:cNvPr id="7" name="Picture 6">
            <a:extLst>
              <a:ext uri="{FF2B5EF4-FFF2-40B4-BE49-F238E27FC236}">
                <a16:creationId xmlns:a16="http://schemas.microsoft.com/office/drawing/2014/main" id="{33524143-0A91-4AF5-BBDE-64911AA95F9A}"/>
              </a:ext>
            </a:extLst>
          </p:cNvPr>
          <p:cNvPicPr>
            <a:picLocks noChangeAspect="1"/>
          </p:cNvPicPr>
          <p:nvPr/>
        </p:nvPicPr>
        <p:blipFill>
          <a:blip r:embed="rId4">
            <a:extLst>
              <a:ext uri="{28A0092B-C50C-407E-A947-70E740481C1C}">
                <a14:useLocalDpi xmlns:a14="http://schemas.microsoft.com/office/drawing/2010/main" val="0"/>
              </a:ext>
            </a:extLst>
          </a:blip>
          <a:srcRect t="11488" b="29916"/>
          <a:stretch>
            <a:fillRect/>
          </a:stretch>
        </p:blipFill>
        <p:spPr bwMode="auto">
          <a:xfrm>
            <a:off x="0" y="1666183"/>
            <a:ext cx="12191999" cy="519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71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7FF2-DD13-4184-802E-E9C205FCC8EB}"/>
              </a:ext>
            </a:extLst>
          </p:cNvPr>
          <p:cNvSpPr>
            <a:spLocks noGrp="1"/>
          </p:cNvSpPr>
          <p:nvPr>
            <p:ph type="title"/>
          </p:nvPr>
        </p:nvSpPr>
        <p:spPr>
          <a:xfrm>
            <a:off x="863028" y="146039"/>
            <a:ext cx="10718891" cy="788908"/>
          </a:xfrm>
        </p:spPr>
        <p:txBody>
          <a:bodyPr/>
          <a:lstStyle/>
          <a:p>
            <a:pPr algn="ctr"/>
            <a:r>
              <a:rPr lang="en-IN" b="1" dirty="0"/>
              <a:t>Overview</a:t>
            </a:r>
            <a:endParaRPr lang="en-IN" dirty="0"/>
          </a:p>
        </p:txBody>
      </p:sp>
      <p:sp>
        <p:nvSpPr>
          <p:cNvPr id="3" name="Subtitle 2">
            <a:extLst>
              <a:ext uri="{FF2B5EF4-FFF2-40B4-BE49-F238E27FC236}">
                <a16:creationId xmlns:a16="http://schemas.microsoft.com/office/drawing/2014/main" id="{88D25DD6-9CF3-433B-A826-08033C22148D}"/>
              </a:ext>
            </a:extLst>
          </p:cNvPr>
          <p:cNvSpPr>
            <a:spLocks noGrp="1"/>
          </p:cNvSpPr>
          <p:nvPr>
            <p:ph type="subTitle"/>
          </p:nvPr>
        </p:nvSpPr>
        <p:spPr>
          <a:xfrm>
            <a:off x="609480" y="745998"/>
            <a:ext cx="10972440" cy="2443334"/>
          </a:xfrm>
        </p:spPr>
        <p:txBody>
          <a:bodyPr/>
          <a:lstStyle/>
          <a:p>
            <a:pPr marL="0" indent="0">
              <a:buNone/>
            </a:pPr>
            <a:r>
              <a:rPr lang="en-IN" sz="1600" dirty="0"/>
              <a:t>A </a:t>
            </a:r>
            <a:r>
              <a:rPr lang="en-IN" sz="1600" b="1" dirty="0"/>
              <a:t>Git branching strategy</a:t>
            </a:r>
            <a:r>
              <a:rPr lang="en-IN" sz="1600" dirty="0"/>
              <a:t> allows developers to collaborate on a project while also tracking changes and maintaining multiple versions of the codebase. There are several Git branching strategies available, each with its own set of advantages and disadvantages. The best strategy is determined by the project’s and team’s unique requirements. The popular Git branching strategies:</a:t>
            </a:r>
            <a:endParaRPr lang="en-US" dirty="0"/>
          </a:p>
          <a:p>
            <a:pPr marL="0" indent="0">
              <a:buNone/>
            </a:pPr>
            <a:endParaRPr lang="en-IN" sz="2000" dirty="0"/>
          </a:p>
          <a:p>
            <a:pPr marL="285750" lvl="0" indent="-285750">
              <a:buFont typeface="Arial" panose="020B0604020202020204" pitchFamily="34" charset="0"/>
              <a:buChar char="•"/>
            </a:pPr>
            <a:r>
              <a:rPr lang="en-IN" sz="1800" b="1" dirty="0"/>
              <a:t>Trunk-Based Development </a:t>
            </a:r>
            <a:endParaRPr lang="en-IN" sz="1800" dirty="0"/>
          </a:p>
          <a:p>
            <a:pPr marL="285750" lvl="0" indent="-285750">
              <a:buFont typeface="Arial" panose="020B0604020202020204" pitchFamily="34" charset="0"/>
              <a:buChar char="•"/>
            </a:pPr>
            <a:r>
              <a:rPr lang="en-IN" sz="1800" b="1" dirty="0"/>
              <a:t>Feature Branching</a:t>
            </a:r>
            <a:endParaRPr lang="en-IN" sz="1800" dirty="0"/>
          </a:p>
          <a:p>
            <a:pPr marL="285750" lvl="0" indent="-285750">
              <a:buFont typeface="Arial" panose="020B0604020202020204" pitchFamily="34" charset="0"/>
              <a:buChar char="•"/>
            </a:pPr>
            <a:r>
              <a:rPr lang="en-IN" sz="1800" b="1" dirty="0"/>
              <a:t>Git Flow</a:t>
            </a:r>
            <a:endParaRPr lang="en-IN" sz="1800" dirty="0"/>
          </a:p>
        </p:txBody>
      </p:sp>
      <p:pic>
        <p:nvPicPr>
          <p:cNvPr id="4" name="Picture 3">
            <a:extLst>
              <a:ext uri="{FF2B5EF4-FFF2-40B4-BE49-F238E27FC236}">
                <a16:creationId xmlns:a16="http://schemas.microsoft.com/office/drawing/2014/main" id="{872E3D3C-1246-4DE3-9254-F3A83E91ADA6}"/>
              </a:ext>
            </a:extLst>
          </p:cNvPr>
          <p:cNvPicPr>
            <a:picLocks noChangeAspect="1"/>
          </p:cNvPicPr>
          <p:nvPr/>
        </p:nvPicPr>
        <p:blipFill>
          <a:blip r:embed="rId2"/>
          <a:stretch>
            <a:fillRect/>
          </a:stretch>
        </p:blipFill>
        <p:spPr>
          <a:xfrm>
            <a:off x="390071" y="3196383"/>
            <a:ext cx="4381725" cy="2438525"/>
          </a:xfrm>
          <a:prstGeom prst="rect">
            <a:avLst/>
          </a:prstGeom>
        </p:spPr>
      </p:pic>
      <p:graphicFrame>
        <p:nvGraphicFramePr>
          <p:cNvPr id="5" name="Table 4">
            <a:extLst>
              <a:ext uri="{FF2B5EF4-FFF2-40B4-BE49-F238E27FC236}">
                <a16:creationId xmlns:a16="http://schemas.microsoft.com/office/drawing/2014/main" id="{16410B1B-4809-46D5-AA66-E31E56D5B211}"/>
              </a:ext>
            </a:extLst>
          </p:cNvPr>
          <p:cNvGraphicFramePr>
            <a:graphicFrameLocks noGrp="1"/>
          </p:cNvGraphicFramePr>
          <p:nvPr>
            <p:extLst>
              <p:ext uri="{D42A27DB-BD31-4B8C-83A1-F6EECF244321}">
                <p14:modId xmlns:p14="http://schemas.microsoft.com/office/powerpoint/2010/main" val="2400304882"/>
              </p:ext>
            </p:extLst>
          </p:nvPr>
        </p:nvGraphicFramePr>
        <p:xfrm>
          <a:off x="4912351" y="3278026"/>
          <a:ext cx="6678203" cy="2303185"/>
        </p:xfrm>
        <a:graphic>
          <a:graphicData uri="http://schemas.openxmlformats.org/drawingml/2006/table">
            <a:tbl>
              <a:tblPr>
                <a:tableStyleId>{5C22544A-7EE6-4342-B048-85BDC9FD1C3A}</a:tableStyleId>
              </a:tblPr>
              <a:tblGrid>
                <a:gridCol w="1716304">
                  <a:extLst>
                    <a:ext uri="{9D8B030D-6E8A-4147-A177-3AD203B41FA5}">
                      <a16:colId xmlns:a16="http://schemas.microsoft.com/office/drawing/2014/main" val="1799669490"/>
                    </a:ext>
                  </a:extLst>
                </a:gridCol>
                <a:gridCol w="1638184">
                  <a:extLst>
                    <a:ext uri="{9D8B030D-6E8A-4147-A177-3AD203B41FA5}">
                      <a16:colId xmlns:a16="http://schemas.microsoft.com/office/drawing/2014/main" val="415722709"/>
                    </a:ext>
                  </a:extLst>
                </a:gridCol>
                <a:gridCol w="3323715">
                  <a:extLst>
                    <a:ext uri="{9D8B030D-6E8A-4147-A177-3AD203B41FA5}">
                      <a16:colId xmlns:a16="http://schemas.microsoft.com/office/drawing/2014/main" val="1200894489"/>
                    </a:ext>
                  </a:extLst>
                </a:gridCol>
              </a:tblGrid>
              <a:tr h="334765">
                <a:tc>
                  <a:txBody>
                    <a:bodyPr/>
                    <a:lstStyle/>
                    <a:p>
                      <a:pPr algn="l" fontAlgn="ctr"/>
                      <a:r>
                        <a:rPr lang="en-IN" sz="1000" b="1" u="none" strike="noStrike" dirty="0">
                          <a:effectLst/>
                        </a:rPr>
                        <a:t>Team Size</a:t>
                      </a:r>
                      <a:endParaRPr lang="en-IN" sz="1000" b="1" i="0" u="none" strike="noStrike" dirty="0">
                        <a:solidFill>
                          <a:srgbClr val="171717"/>
                        </a:solidFill>
                        <a:effectLst/>
                        <a:latin typeface="Calibri" panose="020F0502020204030204" pitchFamily="34" charset="0"/>
                      </a:endParaRPr>
                    </a:p>
                  </a:txBody>
                  <a:tcPr marL="6350" marR="6350" marT="6350" marB="0" anchor="ctr"/>
                </a:tc>
                <a:tc>
                  <a:txBody>
                    <a:bodyPr/>
                    <a:lstStyle/>
                    <a:p>
                      <a:pPr algn="l" fontAlgn="ctr"/>
                      <a:r>
                        <a:rPr lang="en-IN" sz="1000" b="1" u="none" strike="noStrike" dirty="0">
                          <a:effectLst/>
                        </a:rPr>
                        <a:t>Recommended Strategies</a:t>
                      </a:r>
                      <a:endParaRPr lang="en-IN" sz="1000" b="1" i="0" u="none" strike="noStrike" dirty="0">
                        <a:solidFill>
                          <a:srgbClr val="171717"/>
                        </a:solidFill>
                        <a:effectLst/>
                        <a:latin typeface="Calibri" panose="020F0502020204030204" pitchFamily="34" charset="0"/>
                      </a:endParaRPr>
                    </a:p>
                  </a:txBody>
                  <a:tcPr marL="6350" marR="6350" marT="6350" marB="0" anchor="ctr"/>
                </a:tc>
                <a:tc>
                  <a:txBody>
                    <a:bodyPr/>
                    <a:lstStyle/>
                    <a:p>
                      <a:pPr algn="l" fontAlgn="ctr"/>
                      <a:r>
                        <a:rPr lang="en-IN" sz="1000" b="1" u="none" strike="noStrike" dirty="0">
                          <a:effectLst/>
                        </a:rPr>
                        <a:t>Reasoning</a:t>
                      </a:r>
                      <a:endParaRPr lang="en-IN" sz="1000" b="1" i="0" u="none" strike="noStrike" dirty="0">
                        <a:solidFill>
                          <a:srgbClr val="171717"/>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61933235"/>
                  </a:ext>
                </a:extLst>
              </a:tr>
              <a:tr h="656140">
                <a:tc>
                  <a:txBody>
                    <a:bodyPr/>
                    <a:lstStyle/>
                    <a:p>
                      <a:pPr algn="l" fontAlgn="ctr"/>
                      <a:r>
                        <a:rPr lang="en-US" sz="1000" u="none" strike="noStrike" dirty="0">
                          <a:effectLst/>
                        </a:rPr>
                        <a:t>Small team (1 - 5 members)</a:t>
                      </a:r>
                      <a:endParaRPr lang="en-US" sz="1000" b="1" i="0" u="none" strike="noStrike" dirty="0">
                        <a:solidFill>
                          <a:srgbClr val="171717"/>
                        </a:solidFill>
                        <a:effectLst/>
                        <a:latin typeface="Calibri" panose="020F0502020204030204" pitchFamily="34" charset="0"/>
                      </a:endParaRPr>
                    </a:p>
                  </a:txBody>
                  <a:tcPr marL="6350" marR="6350" marT="6350" marB="0" anchor="ctr"/>
                </a:tc>
                <a:tc>
                  <a:txBody>
                    <a:bodyPr/>
                    <a:lstStyle/>
                    <a:p>
                      <a:pPr algn="l" fontAlgn="ctr"/>
                      <a:r>
                        <a:rPr lang="en-US" sz="1000" u="none" strike="noStrike" dirty="0">
                          <a:effectLst/>
                        </a:rPr>
                        <a:t>Trunk Based development, GitHub Flow</a:t>
                      </a:r>
                      <a:endParaRPr lang="en-US" sz="1000" b="0" i="0" u="none" strike="noStrike" dirty="0">
                        <a:solidFill>
                          <a:srgbClr val="171717"/>
                        </a:solidFill>
                        <a:effectLst/>
                        <a:latin typeface="Calibri" panose="020F0502020204030204" pitchFamily="34" charset="0"/>
                      </a:endParaRPr>
                    </a:p>
                  </a:txBody>
                  <a:tcPr marL="6350" marR="6350" marT="6350" marB="0" anchor="ctr"/>
                </a:tc>
                <a:tc>
                  <a:txBody>
                    <a:bodyPr/>
                    <a:lstStyle/>
                    <a:p>
                      <a:pPr algn="l" fontAlgn="ctr"/>
                      <a:r>
                        <a:rPr lang="en-US" sz="1000" u="none" strike="noStrike" dirty="0">
                          <a:effectLst/>
                        </a:rPr>
                        <a:t>Simpler strategies minimize overhead and facilitate rapid integration.</a:t>
                      </a:r>
                      <a:endParaRPr lang="en-US" sz="1000" b="0" i="0" u="none" strike="noStrike" dirty="0">
                        <a:solidFill>
                          <a:srgbClr val="171717"/>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25624797"/>
                  </a:ext>
                </a:extLst>
              </a:tr>
              <a:tr h="656140">
                <a:tc>
                  <a:txBody>
                    <a:bodyPr/>
                    <a:lstStyle/>
                    <a:p>
                      <a:pPr algn="l" fontAlgn="ctr"/>
                      <a:r>
                        <a:rPr lang="en-IN" sz="1000" u="none" strike="noStrike" dirty="0">
                          <a:effectLst/>
                        </a:rPr>
                        <a:t>Medium team (6 - 20 members)</a:t>
                      </a:r>
                      <a:endParaRPr lang="en-IN" sz="1000" b="1" i="0" u="none" strike="noStrike" dirty="0">
                        <a:solidFill>
                          <a:srgbClr val="171717"/>
                        </a:solidFill>
                        <a:effectLst/>
                        <a:latin typeface="Calibri" panose="020F0502020204030204" pitchFamily="34" charset="0"/>
                      </a:endParaRPr>
                    </a:p>
                  </a:txBody>
                  <a:tcPr marL="6350" marR="6350" marT="6350" marB="0" anchor="ctr"/>
                </a:tc>
                <a:tc>
                  <a:txBody>
                    <a:bodyPr/>
                    <a:lstStyle/>
                    <a:p>
                      <a:pPr algn="l" fontAlgn="ctr"/>
                      <a:r>
                        <a:rPr lang="en-IN" sz="1000" u="none" strike="noStrike" dirty="0" err="1">
                          <a:effectLst/>
                        </a:rPr>
                        <a:t>Github</a:t>
                      </a:r>
                      <a:r>
                        <a:rPr lang="en-IN" sz="1000" u="none" strike="noStrike" dirty="0">
                          <a:effectLst/>
                        </a:rPr>
                        <a:t> Flow, Feature Branching</a:t>
                      </a:r>
                      <a:endParaRPr lang="en-IN" sz="1000" b="0" i="0" u="none" strike="noStrike" dirty="0">
                        <a:solidFill>
                          <a:srgbClr val="171717"/>
                        </a:solidFill>
                        <a:effectLst/>
                        <a:latin typeface="Calibri" panose="020F0502020204030204" pitchFamily="34" charset="0"/>
                      </a:endParaRPr>
                    </a:p>
                  </a:txBody>
                  <a:tcPr marL="6350" marR="6350" marT="6350" marB="0" anchor="ctr"/>
                </a:tc>
                <a:tc>
                  <a:txBody>
                    <a:bodyPr/>
                    <a:lstStyle/>
                    <a:p>
                      <a:pPr algn="l" fontAlgn="ctr"/>
                      <a:r>
                        <a:rPr lang="en-US" sz="1000" u="none" strike="noStrike" dirty="0">
                          <a:effectLst/>
                        </a:rPr>
                        <a:t>Structured branching to handle multiple features and tasks simultaneously.</a:t>
                      </a:r>
                      <a:endParaRPr lang="en-US" sz="1000" b="0" i="0" u="none" strike="noStrike" dirty="0">
                        <a:solidFill>
                          <a:srgbClr val="171717"/>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25366096"/>
                  </a:ext>
                </a:extLst>
              </a:tr>
              <a:tr h="656140">
                <a:tc>
                  <a:txBody>
                    <a:bodyPr/>
                    <a:lstStyle/>
                    <a:p>
                      <a:pPr algn="l" fontAlgn="ctr"/>
                      <a:r>
                        <a:rPr lang="en-IN" sz="1000" u="none" strike="noStrike" dirty="0">
                          <a:effectLst/>
                        </a:rPr>
                        <a:t>Large team (20+)</a:t>
                      </a:r>
                      <a:endParaRPr lang="en-IN" sz="1000" b="1" i="0" u="none" strike="noStrike" dirty="0">
                        <a:solidFill>
                          <a:srgbClr val="171717"/>
                        </a:solidFill>
                        <a:effectLst/>
                        <a:latin typeface="Calibri" panose="020F0502020204030204" pitchFamily="34" charset="0"/>
                      </a:endParaRPr>
                    </a:p>
                  </a:txBody>
                  <a:tcPr marL="6350" marR="6350" marT="6350" marB="0" anchor="ctr"/>
                </a:tc>
                <a:tc>
                  <a:txBody>
                    <a:bodyPr/>
                    <a:lstStyle/>
                    <a:p>
                      <a:pPr algn="l" fontAlgn="ctr"/>
                      <a:r>
                        <a:rPr lang="en-IN" sz="1000" u="none" strike="noStrike" dirty="0">
                          <a:effectLst/>
                        </a:rPr>
                        <a:t>Feature Branching, Git Flow</a:t>
                      </a:r>
                      <a:endParaRPr lang="en-IN" sz="1000" b="0" i="0" u="none" strike="noStrike" dirty="0">
                        <a:solidFill>
                          <a:srgbClr val="171717"/>
                        </a:solidFill>
                        <a:effectLst/>
                        <a:latin typeface="Calibri" panose="020F0502020204030204" pitchFamily="34" charset="0"/>
                      </a:endParaRPr>
                    </a:p>
                  </a:txBody>
                  <a:tcPr marL="6350" marR="6350" marT="6350" marB="0" anchor="ctr"/>
                </a:tc>
                <a:tc>
                  <a:txBody>
                    <a:bodyPr/>
                    <a:lstStyle/>
                    <a:p>
                      <a:pPr algn="l" fontAlgn="ctr"/>
                      <a:r>
                        <a:rPr lang="en-US" sz="1000" u="none" strike="noStrike" dirty="0">
                          <a:effectLst/>
                        </a:rPr>
                        <a:t>A structured approach to managing multiple parallel developments and releases.</a:t>
                      </a:r>
                      <a:endParaRPr lang="en-US" sz="1000" b="0" i="0" u="none" strike="noStrike" dirty="0">
                        <a:solidFill>
                          <a:srgbClr val="171717"/>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01585151"/>
                  </a:ext>
                </a:extLst>
              </a:tr>
            </a:tbl>
          </a:graphicData>
        </a:graphic>
      </p:graphicFrame>
    </p:spTree>
    <p:extLst>
      <p:ext uri="{BB962C8B-B14F-4D97-AF65-F5344CB8AC3E}">
        <p14:creationId xmlns:p14="http://schemas.microsoft.com/office/powerpoint/2010/main" val="266091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5C7E9C9-F70E-4A0E-958B-5369D4A75316}"/>
              </a:ext>
            </a:extLst>
          </p:cNvPr>
          <p:cNvGraphicFramePr>
            <a:graphicFrameLocks noGrp="1"/>
          </p:cNvGraphicFramePr>
          <p:nvPr>
            <p:extLst>
              <p:ext uri="{D42A27DB-BD31-4B8C-83A1-F6EECF244321}">
                <p14:modId xmlns:p14="http://schemas.microsoft.com/office/powerpoint/2010/main" val="2506250639"/>
              </p:ext>
            </p:extLst>
          </p:nvPr>
        </p:nvGraphicFramePr>
        <p:xfrm>
          <a:off x="160017" y="821933"/>
          <a:ext cx="11871966" cy="3955548"/>
        </p:xfrm>
        <a:graphic>
          <a:graphicData uri="http://schemas.openxmlformats.org/drawingml/2006/table">
            <a:tbl>
              <a:tblPr firstRow="1" bandRow="1">
                <a:tableStyleId>{5C22544A-7EE6-4342-B048-85BDC9FD1C3A}</a:tableStyleId>
              </a:tblPr>
              <a:tblGrid>
                <a:gridCol w="919931">
                  <a:extLst>
                    <a:ext uri="{9D8B030D-6E8A-4147-A177-3AD203B41FA5}">
                      <a16:colId xmlns:a16="http://schemas.microsoft.com/office/drawing/2014/main" val="3372605526"/>
                    </a:ext>
                  </a:extLst>
                </a:gridCol>
                <a:gridCol w="826960">
                  <a:extLst>
                    <a:ext uri="{9D8B030D-6E8A-4147-A177-3AD203B41FA5}">
                      <a16:colId xmlns:a16="http://schemas.microsoft.com/office/drawing/2014/main" val="234772910"/>
                    </a:ext>
                  </a:extLst>
                </a:gridCol>
                <a:gridCol w="744538">
                  <a:extLst>
                    <a:ext uri="{9D8B030D-6E8A-4147-A177-3AD203B41FA5}">
                      <a16:colId xmlns:a16="http://schemas.microsoft.com/office/drawing/2014/main" val="429695951"/>
                    </a:ext>
                  </a:extLst>
                </a:gridCol>
                <a:gridCol w="941387">
                  <a:extLst>
                    <a:ext uri="{9D8B030D-6E8A-4147-A177-3AD203B41FA5}">
                      <a16:colId xmlns:a16="http://schemas.microsoft.com/office/drawing/2014/main" val="391268044"/>
                    </a:ext>
                  </a:extLst>
                </a:gridCol>
                <a:gridCol w="3505962">
                  <a:extLst>
                    <a:ext uri="{9D8B030D-6E8A-4147-A177-3AD203B41FA5}">
                      <a16:colId xmlns:a16="http://schemas.microsoft.com/office/drawing/2014/main" val="1034491210"/>
                    </a:ext>
                  </a:extLst>
                </a:gridCol>
                <a:gridCol w="2962974">
                  <a:extLst>
                    <a:ext uri="{9D8B030D-6E8A-4147-A177-3AD203B41FA5}">
                      <a16:colId xmlns:a16="http://schemas.microsoft.com/office/drawing/2014/main" val="2870537477"/>
                    </a:ext>
                  </a:extLst>
                </a:gridCol>
                <a:gridCol w="802389">
                  <a:extLst>
                    <a:ext uri="{9D8B030D-6E8A-4147-A177-3AD203B41FA5}">
                      <a16:colId xmlns:a16="http://schemas.microsoft.com/office/drawing/2014/main" val="2959528588"/>
                    </a:ext>
                  </a:extLst>
                </a:gridCol>
                <a:gridCol w="1167825">
                  <a:extLst>
                    <a:ext uri="{9D8B030D-6E8A-4147-A177-3AD203B41FA5}">
                      <a16:colId xmlns:a16="http://schemas.microsoft.com/office/drawing/2014/main" val="3743657074"/>
                    </a:ext>
                  </a:extLst>
                </a:gridCol>
              </a:tblGrid>
              <a:tr h="561735">
                <a:tc>
                  <a:txBody>
                    <a:bodyPr/>
                    <a:lstStyle/>
                    <a:p>
                      <a:pPr algn="ctr" fontAlgn="ctr"/>
                      <a:r>
                        <a:rPr lang="en-IN" sz="1800" b="1"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Name</a:t>
                      </a:r>
                    </a:p>
                  </a:txBody>
                  <a:tcPr marL="6350" marR="6350" marT="6350" marB="0" anchor="ctr"/>
                </a:tc>
                <a:tc>
                  <a:txBody>
                    <a:bodyPr/>
                    <a:lstStyle/>
                    <a:p>
                      <a:pPr algn="ctr" fontAlgn="ctr"/>
                      <a:r>
                        <a:rPr lang="en-IN" sz="1800" b="1"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Lifecycle</a:t>
                      </a:r>
                    </a:p>
                  </a:txBody>
                  <a:tcPr marL="6350" marR="6350" marT="6350" marB="0" anchor="ctr"/>
                </a:tc>
                <a:tc>
                  <a:txBody>
                    <a:bodyPr/>
                    <a:lstStyle/>
                    <a:p>
                      <a:pPr algn="ctr" fontAlgn="ctr"/>
                      <a:r>
                        <a:rPr lang="en-IN" sz="1800" b="1"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Type</a:t>
                      </a:r>
                    </a:p>
                  </a:txBody>
                  <a:tcPr marL="6350" marR="6350" marT="6350" marB="0" anchor="ctr"/>
                </a:tc>
                <a:tc>
                  <a:txBody>
                    <a:bodyPr/>
                    <a:lstStyle/>
                    <a:p>
                      <a:pPr algn="ctr" fontAlgn="ctr"/>
                      <a:r>
                        <a:rPr lang="en-IN" sz="1800" b="1"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Protected</a:t>
                      </a:r>
                    </a:p>
                  </a:txBody>
                  <a:tcPr marL="6350" marR="6350" marT="6350" marB="0" anchor="ctr"/>
                </a:tc>
                <a:tc>
                  <a:txBody>
                    <a:bodyPr/>
                    <a:lstStyle/>
                    <a:p>
                      <a:pPr algn="ctr" fontAlgn="ctr"/>
                      <a:r>
                        <a:rPr lang="en-IN" sz="1800" b="1"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Environment Name</a:t>
                      </a:r>
                    </a:p>
                  </a:txBody>
                  <a:tcPr marL="6350" marR="6350" marT="6350" marB="0" anchor="ctr"/>
                </a:tc>
                <a:tc>
                  <a:txBody>
                    <a:bodyPr/>
                    <a:lstStyle/>
                    <a:p>
                      <a:pPr algn="ctr" fontAlgn="ctr"/>
                      <a:r>
                        <a:rPr lang="en-IN" sz="1800" b="1"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Required/optional</a:t>
                      </a:r>
                    </a:p>
                  </a:txBody>
                  <a:tcPr marL="6350" marR="6350" marT="6350" marB="0" anchor="ctr"/>
                </a:tc>
                <a:tc>
                  <a:txBody>
                    <a:bodyPr/>
                    <a:lstStyle/>
                    <a:p>
                      <a:pPr algn="ctr" fontAlgn="ctr"/>
                      <a:r>
                        <a:rPr lang="en-IN" sz="1800" b="1"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Data</a:t>
                      </a:r>
                    </a:p>
                  </a:txBody>
                  <a:tcPr marL="6350" marR="6350" marT="6350" marB="0" anchor="ctr"/>
                </a:tc>
                <a:tc>
                  <a:txBody>
                    <a:bodyPr/>
                    <a:lstStyle/>
                    <a:p>
                      <a:pPr algn="ctr" fontAlgn="ctr"/>
                      <a:r>
                        <a:rPr lang="en-IN" sz="1800" b="1"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prefixes</a:t>
                      </a:r>
                    </a:p>
                  </a:txBody>
                  <a:tcPr marL="6350" marR="6350" marT="6350" marB="0" anchor="ctr"/>
                </a:tc>
                <a:extLst>
                  <a:ext uri="{0D108BD9-81ED-4DB2-BD59-A6C34878D82A}">
                    <a16:rowId xmlns:a16="http://schemas.microsoft.com/office/drawing/2014/main" val="2230016096"/>
                  </a:ext>
                </a:extLst>
              </a:tr>
              <a:tr h="561735">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prod/master</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Long-lived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Shared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Yes</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DATAOPS_ENV_NAME_PROD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Required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Ingested</a:t>
                      </a:r>
                    </a:p>
                  </a:txBody>
                  <a:tcPr marL="6350" marR="6350" marT="6350" marB="0" anchor="ctr"/>
                </a:tc>
                <a:tc>
                  <a:txBody>
                    <a:bodyPr/>
                    <a:lstStyle/>
                    <a:p>
                      <a:pPr algn="ctr" fontAlgn="b"/>
                      <a:r>
                        <a:rPr lang="en-IN" sz="1400" b="0" i="0" u="none" strike="noStrike"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prod/</a:t>
                      </a:r>
                    </a:p>
                  </a:txBody>
                  <a:tcPr marL="6350" marR="6350" marT="6350" marB="0" anchor="b"/>
                </a:tc>
                <a:extLst>
                  <a:ext uri="{0D108BD9-81ED-4DB2-BD59-A6C34878D82A}">
                    <a16:rowId xmlns:a16="http://schemas.microsoft.com/office/drawing/2014/main" val="2200481401"/>
                  </a:ext>
                </a:extLst>
              </a:tr>
              <a:tr h="561735">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release</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Long-lived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Shared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Yes</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DATAOPS_ENV_NAME_RELEASE</a:t>
                      </a:r>
                    </a:p>
                  </a:txBody>
                  <a:tcPr marL="6350" marR="6350" marT="6350" marB="0" anchor="ctr"/>
                </a:tc>
                <a:tc>
                  <a:txBody>
                    <a:bodyPr/>
                    <a:lstStyle/>
                    <a:p>
                      <a:pPr algn="ctr" fontAlgn="ctr"/>
                      <a:r>
                        <a:rPr lang="en-US"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Optional, basic level of maturity needed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Ingested</a:t>
                      </a:r>
                    </a:p>
                  </a:txBody>
                  <a:tcPr marL="6350" marR="6350" marT="6350" marB="0" anchor="ctr"/>
                </a:tc>
                <a:tc>
                  <a:txBody>
                    <a:bodyPr/>
                    <a:lstStyle/>
                    <a:p>
                      <a:pPr algn="ctr" fontAlgn="b"/>
                      <a:r>
                        <a:rPr lang="en-IN" sz="1400" b="0" i="0" u="none" strike="noStrike"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release/</a:t>
                      </a:r>
                    </a:p>
                  </a:txBody>
                  <a:tcPr marL="6350" marR="6350" marT="6350" marB="0" anchor="b"/>
                </a:tc>
                <a:extLst>
                  <a:ext uri="{0D108BD9-81ED-4DB2-BD59-A6C34878D82A}">
                    <a16:rowId xmlns:a16="http://schemas.microsoft.com/office/drawing/2014/main" val="590474430"/>
                  </a:ext>
                </a:extLst>
              </a:tr>
              <a:tr h="561735">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dev</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Long-lived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Shared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No</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DATAOPS_ENV_NAME_DEV</a:t>
                      </a:r>
                    </a:p>
                  </a:txBody>
                  <a:tcPr marL="6350" marR="6350" marT="6350" marB="0" anchor="ctr"/>
                </a:tc>
                <a:tc>
                  <a:txBody>
                    <a:bodyPr/>
                    <a:lstStyle/>
                    <a:p>
                      <a:pPr algn="ctr" fontAlgn="ctr"/>
                      <a:r>
                        <a:rPr lang="en-US"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Optional, basic level of maturity required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Cloned</a:t>
                      </a:r>
                    </a:p>
                  </a:txBody>
                  <a:tcPr marL="6350" marR="6350" marT="6350" marB="0" anchor="ctr"/>
                </a:tc>
                <a:tc>
                  <a:txBody>
                    <a:bodyPr/>
                    <a:lstStyle/>
                    <a:p>
                      <a:pPr algn="ctr" fontAlgn="b"/>
                      <a:r>
                        <a:rPr lang="en-IN" sz="1400" b="0" i="0" u="none" strike="noStrike"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dev/</a:t>
                      </a:r>
                    </a:p>
                  </a:txBody>
                  <a:tcPr marL="6350" marR="6350" marT="6350" marB="0" anchor="b"/>
                </a:tc>
                <a:extLst>
                  <a:ext uri="{0D108BD9-81ED-4DB2-BD59-A6C34878D82A}">
                    <a16:rowId xmlns:a16="http://schemas.microsoft.com/office/drawing/2014/main" val="1321979880"/>
                  </a:ext>
                </a:extLst>
              </a:tr>
              <a:tr h="569536">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feature</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Short-lived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Individual</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No</a:t>
                      </a:r>
                    </a:p>
                  </a:txBody>
                  <a:tcPr marL="6350" marR="6350" marT="6350" marB="0" anchor="ctr"/>
                </a:tc>
                <a:tc>
                  <a:txBody>
                    <a:bodyPr/>
                    <a:lstStyle/>
                    <a:p>
                      <a:pPr algn="ctr" fontAlgn="ctr"/>
                      <a:r>
                        <a:rPr lang="en-US"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DATAOPS_PREFIX_FB_FEATURE_BRANCH_NAME</a:t>
                      </a:r>
                    </a:p>
                  </a:txBody>
                  <a:tcPr marL="6350" marR="6350" marT="6350" marB="0" anchor="ctr"/>
                </a:tc>
                <a:tc>
                  <a:txBody>
                    <a:bodyPr/>
                    <a:lstStyle/>
                    <a:p>
                      <a:pPr algn="ctr" fontAlgn="ctr"/>
                      <a:r>
                        <a:rPr lang="en-US"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Should be used for all individual changes</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Cloned</a:t>
                      </a:r>
                    </a:p>
                  </a:txBody>
                  <a:tcPr marL="6350" marR="6350" marT="6350" marB="0" anchor="ctr"/>
                </a:tc>
                <a:tc>
                  <a:txBody>
                    <a:bodyPr/>
                    <a:lstStyle/>
                    <a:p>
                      <a:pPr algn="ctr" fontAlgn="b"/>
                      <a:r>
                        <a:rPr lang="en-IN" sz="1400" b="0" i="0" u="none" strike="noStrike"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feature/</a:t>
                      </a:r>
                    </a:p>
                  </a:txBody>
                  <a:tcPr marL="6350" marR="6350" marT="6350" marB="0" anchor="b"/>
                </a:tc>
                <a:extLst>
                  <a:ext uri="{0D108BD9-81ED-4DB2-BD59-A6C34878D82A}">
                    <a16:rowId xmlns:a16="http://schemas.microsoft.com/office/drawing/2014/main" val="2908903599"/>
                  </a:ext>
                </a:extLst>
              </a:tr>
              <a:tr h="569536">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hotfix</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Short-lived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Individual</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No</a:t>
                      </a:r>
                    </a:p>
                  </a:txBody>
                  <a:tcPr marL="6350" marR="6350" marT="6350" marB="0" anchor="ctr"/>
                </a:tc>
                <a:tc>
                  <a:txBody>
                    <a:bodyPr/>
                    <a:lstStyle/>
                    <a:p>
                      <a:pPr algn="ctr" fontAlgn="ctr"/>
                      <a:r>
                        <a:rPr lang="en-US"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DATAOPS_PREFIX_HOTFIX_BRANCH_NAME</a:t>
                      </a:r>
                    </a:p>
                  </a:txBody>
                  <a:tcPr marL="6350" marR="6350" marT="6350" marB="0" anchor="ctr"/>
                </a:tc>
                <a:tc>
                  <a:txBody>
                    <a:bodyPr/>
                    <a:lstStyle/>
                    <a:p>
                      <a:pPr algn="ctr" fontAlgn="ctr"/>
                      <a:r>
                        <a:rPr lang="en-US"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Optional, basic level of maturity required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Cloned</a:t>
                      </a:r>
                    </a:p>
                  </a:txBody>
                  <a:tcPr marL="6350" marR="6350" marT="6350" marB="0" anchor="ctr"/>
                </a:tc>
                <a:tc>
                  <a:txBody>
                    <a:bodyPr/>
                    <a:lstStyle/>
                    <a:p>
                      <a:pPr algn="ctr" fontAlgn="b"/>
                      <a:r>
                        <a:rPr lang="en-IN" sz="1400" b="0" i="0" u="none" strike="noStrike"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hotfix/</a:t>
                      </a:r>
                    </a:p>
                  </a:txBody>
                  <a:tcPr marL="6350" marR="6350" marT="6350" marB="0" anchor="b"/>
                </a:tc>
                <a:extLst>
                  <a:ext uri="{0D108BD9-81ED-4DB2-BD59-A6C34878D82A}">
                    <a16:rowId xmlns:a16="http://schemas.microsoft.com/office/drawing/2014/main" val="3353602088"/>
                  </a:ext>
                </a:extLst>
              </a:tr>
              <a:tr h="569536">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docs</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Long-lived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Shared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No</a:t>
                      </a:r>
                    </a:p>
                  </a:txBody>
                  <a:tcPr marL="6350" marR="6350" marT="6350" marB="0" anchor="ctr"/>
                </a:tc>
                <a:tc>
                  <a:txBody>
                    <a:bodyPr/>
                    <a:lstStyle/>
                    <a:p>
                      <a:pPr algn="ctr" fontAlgn="ctr"/>
                      <a:r>
                        <a:rPr lang="en-US" sz="1400" b="0" i="0" u="none" strike="noStrike" dirty="0" err="1">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DATAOPS_PREFIX_DOCs_BRANCH_NAME</a:t>
                      </a:r>
                      <a:endParaRPr lang="en-US"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endParaRPr>
                    </a:p>
                  </a:txBody>
                  <a:tcPr marL="6350" marR="6350" marT="6350" marB="0" anchor="ctr"/>
                </a:tc>
                <a:tc>
                  <a:txBody>
                    <a:bodyPr/>
                    <a:lstStyle/>
                    <a:p>
                      <a:pPr algn="ctr" fontAlgn="ctr"/>
                      <a:r>
                        <a:rPr lang="en-US"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Optional, basic level of maturity required</a:t>
                      </a:r>
                    </a:p>
                  </a:txBody>
                  <a:tcPr marL="6350" marR="6350" marT="6350" marB="0" anchor="ctr"/>
                </a:tc>
                <a:tc>
                  <a:txBody>
                    <a:bodyPr/>
                    <a:lstStyle/>
                    <a:p>
                      <a:pPr algn="ctr" fontAlgn="ctr"/>
                      <a:r>
                        <a:rPr lang="en-IN" sz="1400" b="0" i="0" u="none" strike="noStrike" dirty="0">
                          <a:solidFill>
                            <a:srgbClr val="1C1E21"/>
                          </a:solidFill>
                          <a:effectLst/>
                          <a:latin typeface="Calibri Light" panose="020F0302020204030204" pitchFamily="34" charset="0"/>
                          <a:ea typeface="Calibri Light" panose="020F0302020204030204" pitchFamily="34" charset="0"/>
                          <a:cs typeface="Calibri Light" panose="020F0302020204030204" pitchFamily="34" charset="0"/>
                        </a:rPr>
                        <a:t>Ingested</a:t>
                      </a:r>
                    </a:p>
                  </a:txBody>
                  <a:tcPr marL="6350" marR="6350" marT="6350" marB="0" anchor="ctr"/>
                </a:tc>
                <a:tc>
                  <a:txBody>
                    <a:bodyPr/>
                    <a:lstStyle/>
                    <a:p>
                      <a:pPr algn="ctr" fontAlgn="b"/>
                      <a:r>
                        <a:rPr lang="en-IN" sz="1400" b="0" i="0" u="none" strike="noStrike"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docs/</a:t>
                      </a:r>
                    </a:p>
                  </a:txBody>
                  <a:tcPr marL="6350" marR="6350" marT="6350" marB="0" anchor="b"/>
                </a:tc>
                <a:extLst>
                  <a:ext uri="{0D108BD9-81ED-4DB2-BD59-A6C34878D82A}">
                    <a16:rowId xmlns:a16="http://schemas.microsoft.com/office/drawing/2014/main" val="2759621385"/>
                  </a:ext>
                </a:extLst>
              </a:tr>
            </a:tbl>
          </a:graphicData>
        </a:graphic>
      </p:graphicFrame>
      <p:sp>
        <p:nvSpPr>
          <p:cNvPr id="6" name="Rectangle 5">
            <a:extLst>
              <a:ext uri="{FF2B5EF4-FFF2-40B4-BE49-F238E27FC236}">
                <a16:creationId xmlns:a16="http://schemas.microsoft.com/office/drawing/2014/main" id="{112869C1-7137-41BB-A6E0-320BC1878EDC}"/>
              </a:ext>
            </a:extLst>
          </p:cNvPr>
          <p:cNvSpPr/>
          <p:nvPr/>
        </p:nvSpPr>
        <p:spPr>
          <a:xfrm>
            <a:off x="111061" y="4961821"/>
            <a:ext cx="11550107" cy="1169551"/>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
            </a:pPr>
            <a:r>
              <a:rPr lang="en-US" altLang="en-US" sz="1400" b="1" dirty="0"/>
              <a:t>Master/Main/Prod</a:t>
            </a:r>
            <a:r>
              <a:rPr lang="en-US" altLang="en-US" sz="1400" dirty="0"/>
              <a:t>: Includes main for production-ready code and develop for integration.</a:t>
            </a:r>
          </a:p>
          <a:p>
            <a:pPr marL="285750" lvl="0" indent="-285750" eaLnBrk="0" fontAlgn="base" hangingPunct="0">
              <a:spcBef>
                <a:spcPct val="0"/>
              </a:spcBef>
              <a:spcAft>
                <a:spcPct val="0"/>
              </a:spcAft>
              <a:buFont typeface="Wingdings" panose="05000000000000000000" pitchFamily="2" charset="2"/>
              <a:buChar char="§"/>
            </a:pPr>
            <a:r>
              <a:rPr lang="en-US" altLang="en-US" sz="1400" b="1" dirty="0"/>
              <a:t>Feature </a:t>
            </a:r>
            <a:r>
              <a:rPr lang="en-US" altLang="en-US" sz="1400" dirty="0"/>
              <a:t> : New features are developed in feature/* branches.</a:t>
            </a:r>
          </a:p>
          <a:p>
            <a:pPr marL="285750" lvl="0" indent="-285750" eaLnBrk="0" fontAlgn="base" hangingPunct="0">
              <a:spcBef>
                <a:spcPct val="0"/>
              </a:spcBef>
              <a:spcAft>
                <a:spcPct val="0"/>
              </a:spcAft>
              <a:buFont typeface="Wingdings" panose="05000000000000000000" pitchFamily="2" charset="2"/>
              <a:buChar char="§"/>
            </a:pPr>
            <a:r>
              <a:rPr lang="en-US" altLang="en-US" sz="1400" b="1" dirty="0"/>
              <a:t>Release </a:t>
            </a:r>
            <a:r>
              <a:rPr lang="en-US" altLang="en-US" sz="1400" dirty="0"/>
              <a:t>: When preparing for a release, a release/* branch is created for final testing and bug fixes.</a:t>
            </a:r>
          </a:p>
          <a:p>
            <a:pPr marL="285750" lvl="0" indent="-285750" eaLnBrk="0" fontAlgn="base" hangingPunct="0">
              <a:spcBef>
                <a:spcPct val="0"/>
              </a:spcBef>
              <a:spcAft>
                <a:spcPct val="0"/>
              </a:spcAft>
              <a:buFont typeface="Wingdings" panose="05000000000000000000" pitchFamily="2" charset="2"/>
              <a:buChar char="§"/>
            </a:pPr>
            <a:r>
              <a:rPr lang="en-US" altLang="en-US" sz="1400" b="1" dirty="0"/>
              <a:t>Hotfix Branches</a:t>
            </a:r>
            <a:r>
              <a:rPr lang="en-US" altLang="en-US" sz="1400" dirty="0"/>
              <a:t>: For urgent fixes, hotfix/* branches are created from main.</a:t>
            </a:r>
          </a:p>
          <a:p>
            <a:pPr marL="285750" lvl="0" indent="-285750" eaLnBrk="0" fontAlgn="base" hangingPunct="0">
              <a:spcBef>
                <a:spcPct val="0"/>
              </a:spcBef>
              <a:spcAft>
                <a:spcPct val="0"/>
              </a:spcAft>
              <a:buFont typeface="Wingdings" panose="05000000000000000000" pitchFamily="2" charset="2"/>
              <a:buChar char="§"/>
            </a:pPr>
            <a:endParaRPr lang="en-US" altLang="en-US" sz="1400" dirty="0"/>
          </a:p>
        </p:txBody>
      </p:sp>
    </p:spTree>
    <p:extLst>
      <p:ext uri="{BB962C8B-B14F-4D97-AF65-F5344CB8AC3E}">
        <p14:creationId xmlns:p14="http://schemas.microsoft.com/office/powerpoint/2010/main" val="413226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3EE5-C2A1-4837-8447-776149204E5E}"/>
              </a:ext>
            </a:extLst>
          </p:cNvPr>
          <p:cNvSpPr>
            <a:spLocks noGrp="1"/>
          </p:cNvSpPr>
          <p:nvPr>
            <p:ph type="title"/>
          </p:nvPr>
        </p:nvSpPr>
        <p:spPr/>
        <p:txBody>
          <a:bodyPr/>
          <a:lstStyle/>
          <a:p>
            <a:pPr algn="ctr"/>
            <a:r>
              <a:rPr lang="en-IN" sz="3200" dirty="0"/>
              <a:t>Detailed </a:t>
            </a:r>
            <a:r>
              <a:rPr lang="en-IN" sz="3200" dirty="0" err="1"/>
              <a:t>GitFlow</a:t>
            </a:r>
            <a:r>
              <a:rPr lang="en-IN" sz="3200" dirty="0"/>
              <a:t> Strategy branching and Workflow</a:t>
            </a:r>
          </a:p>
        </p:txBody>
      </p:sp>
      <p:pic>
        <p:nvPicPr>
          <p:cNvPr id="4" name="Picture 3">
            <a:extLst>
              <a:ext uri="{FF2B5EF4-FFF2-40B4-BE49-F238E27FC236}">
                <a16:creationId xmlns:a16="http://schemas.microsoft.com/office/drawing/2014/main" id="{51D96712-DE71-44E7-9EFD-E8B4D9443D30}"/>
              </a:ext>
            </a:extLst>
          </p:cNvPr>
          <p:cNvPicPr>
            <a:picLocks noChangeAspect="1"/>
          </p:cNvPicPr>
          <p:nvPr/>
        </p:nvPicPr>
        <p:blipFill>
          <a:blip r:embed="rId2"/>
          <a:stretch>
            <a:fillRect/>
          </a:stretch>
        </p:blipFill>
        <p:spPr>
          <a:xfrm>
            <a:off x="877249" y="1522270"/>
            <a:ext cx="3170683" cy="3327131"/>
          </a:xfrm>
          <a:prstGeom prst="rect">
            <a:avLst/>
          </a:prstGeom>
        </p:spPr>
      </p:pic>
      <p:pic>
        <p:nvPicPr>
          <p:cNvPr id="5" name="Picture 4">
            <a:extLst>
              <a:ext uri="{FF2B5EF4-FFF2-40B4-BE49-F238E27FC236}">
                <a16:creationId xmlns:a16="http://schemas.microsoft.com/office/drawing/2014/main" id="{EF310837-D3B2-433E-B611-9F3B8C4ABD78}"/>
              </a:ext>
            </a:extLst>
          </p:cNvPr>
          <p:cNvPicPr>
            <a:picLocks noChangeAspect="1"/>
          </p:cNvPicPr>
          <p:nvPr/>
        </p:nvPicPr>
        <p:blipFill>
          <a:blip r:embed="rId3"/>
          <a:stretch>
            <a:fillRect/>
          </a:stretch>
        </p:blipFill>
        <p:spPr>
          <a:xfrm>
            <a:off x="4705225" y="1522270"/>
            <a:ext cx="3170683" cy="3327130"/>
          </a:xfrm>
          <a:prstGeom prst="rect">
            <a:avLst/>
          </a:prstGeom>
        </p:spPr>
      </p:pic>
      <p:pic>
        <p:nvPicPr>
          <p:cNvPr id="6" name="Picture 5">
            <a:extLst>
              <a:ext uri="{FF2B5EF4-FFF2-40B4-BE49-F238E27FC236}">
                <a16:creationId xmlns:a16="http://schemas.microsoft.com/office/drawing/2014/main" id="{B2912B26-F8B3-4E45-B554-8F50BD5F7A0F}"/>
              </a:ext>
            </a:extLst>
          </p:cNvPr>
          <p:cNvPicPr>
            <a:picLocks noChangeAspect="1"/>
          </p:cNvPicPr>
          <p:nvPr/>
        </p:nvPicPr>
        <p:blipFill>
          <a:blip r:embed="rId4"/>
          <a:stretch>
            <a:fillRect/>
          </a:stretch>
        </p:blipFill>
        <p:spPr>
          <a:xfrm>
            <a:off x="8495528" y="1859622"/>
            <a:ext cx="2970431" cy="2989778"/>
          </a:xfrm>
          <a:prstGeom prst="rect">
            <a:avLst/>
          </a:prstGeom>
        </p:spPr>
      </p:pic>
      <p:pic>
        <p:nvPicPr>
          <p:cNvPr id="7" name="Picture 6">
            <a:extLst>
              <a:ext uri="{FF2B5EF4-FFF2-40B4-BE49-F238E27FC236}">
                <a16:creationId xmlns:a16="http://schemas.microsoft.com/office/drawing/2014/main" id="{9941E3F3-9C7E-47EA-A4E8-0AF0E4D8A82D}"/>
              </a:ext>
            </a:extLst>
          </p:cNvPr>
          <p:cNvPicPr>
            <a:picLocks noChangeAspect="1"/>
          </p:cNvPicPr>
          <p:nvPr/>
        </p:nvPicPr>
        <p:blipFill>
          <a:blip r:embed="rId5"/>
          <a:stretch>
            <a:fillRect/>
          </a:stretch>
        </p:blipFill>
        <p:spPr>
          <a:xfrm>
            <a:off x="8533201" y="1522270"/>
            <a:ext cx="1668016" cy="337352"/>
          </a:xfrm>
          <a:prstGeom prst="rect">
            <a:avLst/>
          </a:prstGeom>
        </p:spPr>
      </p:pic>
    </p:spTree>
    <p:extLst>
      <p:ext uri="{BB962C8B-B14F-4D97-AF65-F5344CB8AC3E}">
        <p14:creationId xmlns:p14="http://schemas.microsoft.com/office/powerpoint/2010/main" val="286429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484F332-DEE3-4C8B-8EC4-0DD5EFB1F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379" b="5422"/>
          <a:stretch/>
        </p:blipFill>
        <p:spPr bwMode="auto">
          <a:xfrm>
            <a:off x="0" y="834266"/>
            <a:ext cx="12192000" cy="5244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43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2B57DD-DE16-6D01-48E6-C9F976357225}"/>
              </a:ext>
            </a:extLst>
          </p:cNvPr>
          <p:cNvSpPr>
            <a:spLocks noGrp="1"/>
          </p:cNvSpPr>
          <p:nvPr>
            <p:ph type="title"/>
          </p:nvPr>
        </p:nvSpPr>
        <p:spPr>
          <a:xfrm>
            <a:off x="4477853" y="3180175"/>
            <a:ext cx="3245364" cy="497650"/>
          </a:xfrm>
        </p:spPr>
        <p:txBody>
          <a:bodyPr/>
          <a:lstStyle/>
          <a:p>
            <a:pPr algn="ctr"/>
            <a:r>
              <a:rPr lang="en-US" b="1"/>
              <a:t>Thank You!</a:t>
            </a:r>
          </a:p>
        </p:txBody>
      </p:sp>
    </p:spTree>
    <p:extLst>
      <p:ext uri="{BB962C8B-B14F-4D97-AF65-F5344CB8AC3E}">
        <p14:creationId xmlns:p14="http://schemas.microsoft.com/office/powerpoint/2010/main" val="1854298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B85C4C66D7404EB197BC1C153A4015" ma:contentTypeVersion="15" ma:contentTypeDescription="Create a new document." ma:contentTypeScope="" ma:versionID="7d75553ead099f9237e4fbb3239d4864">
  <xsd:schema xmlns:xsd="http://www.w3.org/2001/XMLSchema" xmlns:xs="http://www.w3.org/2001/XMLSchema" xmlns:p="http://schemas.microsoft.com/office/2006/metadata/properties" xmlns:ns3="d16b798e-2344-4cc3-9f5f-83f70beb1c3d" xmlns:ns4="96eb1216-5835-4951-892b-5dfe2baa0e47" targetNamespace="http://schemas.microsoft.com/office/2006/metadata/properties" ma:root="true" ma:fieldsID="0e8a046e503ae3776eecb87b6636a4c3" ns3:_="" ns4:_="">
    <xsd:import namespace="d16b798e-2344-4cc3-9f5f-83f70beb1c3d"/>
    <xsd:import namespace="96eb1216-5835-4951-892b-5dfe2baa0e4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b798e-2344-4cc3-9f5f-83f70beb1c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eb1216-5835-4951-892b-5dfe2baa0e4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16b798e-2344-4cc3-9f5f-83f70beb1c3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9AE895-9A7C-4FE0-9BF5-A492886EE205}">
  <ds:schemaRefs>
    <ds:schemaRef ds:uri="96eb1216-5835-4951-892b-5dfe2baa0e47"/>
    <ds:schemaRef ds:uri="d16b798e-2344-4cc3-9f5f-83f70beb1c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8EEA861-C54A-4901-A11C-2836653F1AC9}">
  <ds:schemaRefs>
    <ds:schemaRef ds:uri="http://purl.org/dc/elements/1.1/"/>
    <ds:schemaRef ds:uri="http://purl.org/dc/terms/"/>
    <ds:schemaRef ds:uri="http://schemas.microsoft.com/office/infopath/2007/PartnerControls"/>
    <ds:schemaRef ds:uri="http://schemas.microsoft.com/office/2006/metadata/properties"/>
    <ds:schemaRef ds:uri="96eb1216-5835-4951-892b-5dfe2baa0e47"/>
    <ds:schemaRef ds:uri="http://schemas.microsoft.com/office/2006/documentManagement/types"/>
    <ds:schemaRef ds:uri="http://purl.org/dc/dcmitype/"/>
    <ds:schemaRef ds:uri="http://schemas.openxmlformats.org/package/2006/metadata/core-properties"/>
    <ds:schemaRef ds:uri="d16b798e-2344-4cc3-9f5f-83f70beb1c3d"/>
    <ds:schemaRef ds:uri="http://www.w3.org/XML/1998/namespace"/>
  </ds:schemaRefs>
</ds:datastoreItem>
</file>

<file path=customXml/itemProps3.xml><?xml version="1.0" encoding="utf-8"?>
<ds:datastoreItem xmlns:ds="http://schemas.openxmlformats.org/officeDocument/2006/customXml" ds:itemID="{5899B8F6-98E3-4F47-A65B-57AB4F4E76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522</TotalTime>
  <Words>362</Words>
  <Application>Microsoft Office PowerPoint</Application>
  <PresentationFormat>Widescreen</PresentationFormat>
  <Paragraphs>83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Overview</vt:lpstr>
      <vt:lpstr>PowerPoint Presentation</vt:lpstr>
      <vt:lpstr>Detailed GitFlow Strategy branching and Workflow</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Manmay Murdeshwar</dc:creator>
  <dc:description/>
  <cp:lastModifiedBy>Aditya Chobe</cp:lastModifiedBy>
  <cp:revision>188</cp:revision>
  <dcterms:created xsi:type="dcterms:W3CDTF">2018-09-17T12:23:34Z</dcterms:created>
  <dcterms:modified xsi:type="dcterms:W3CDTF">2024-12-12T05:48:59Z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y fmtid="{D5CDD505-2E9C-101B-9397-08002B2CF9AE}" pid="12" name="ContentTypeId">
    <vt:lpwstr>0x0101000BB85C4C66D7404EB197BC1C153A4015</vt:lpwstr>
  </property>
</Properties>
</file>