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entury Gothic Paneuropean Bold" charset="1" panose="020B0702020202020204"/>
      <p:regular r:id="rId21"/>
    </p:embeddedFont>
    <p:embeddedFont>
      <p:font typeface="Lato" charset="1" panose="020F0502020204030203"/>
      <p:regular r:id="rId22"/>
    </p:embeddedFont>
    <p:embeddedFont>
      <p:font typeface="Century Gothic Paneuropean" charset="1" panose="020B0502020202020204"/>
      <p:regular r:id="rId23"/>
    </p:embeddedFont>
    <p:embeddedFont>
      <p:font typeface="Lato Bold" charset="1" panose="020F0502020204030203"/>
      <p:regular r:id="rId24"/>
    </p:embeddedFont>
    <p:embeddedFont>
      <p:font typeface="Arimo" charset="1" panose="020B06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Freeform 2" id="2"/>
          <p:cNvSpPr/>
          <p:nvPr/>
        </p:nvSpPr>
        <p:spPr>
          <a:xfrm flipH="false" flipV="false" rot="0">
            <a:off x="0" y="5600036"/>
            <a:ext cx="3064103" cy="4686964"/>
          </a:xfrm>
          <a:custGeom>
            <a:avLst/>
            <a:gdLst/>
            <a:ahLst/>
            <a:cxnLst/>
            <a:rect r="r" b="b" t="t" l="l"/>
            <a:pathLst>
              <a:path h="4686964" w="3064103">
                <a:moveTo>
                  <a:pt x="0" y="0"/>
                </a:moveTo>
                <a:lnTo>
                  <a:pt x="3064103" y="0"/>
                </a:lnTo>
                <a:lnTo>
                  <a:pt x="3064103" y="4686964"/>
                </a:lnTo>
                <a:lnTo>
                  <a:pt x="0" y="46869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3064103" cy="4717028"/>
          </a:xfrm>
          <a:custGeom>
            <a:avLst/>
            <a:gdLst/>
            <a:ahLst/>
            <a:cxnLst/>
            <a:rect r="r" b="b" t="t" l="l"/>
            <a:pathLst>
              <a:path h="4717028" w="3064103">
                <a:moveTo>
                  <a:pt x="0" y="0"/>
                </a:moveTo>
                <a:lnTo>
                  <a:pt x="3064103" y="0"/>
                </a:lnTo>
                <a:lnTo>
                  <a:pt x="3064103" y="4717028"/>
                </a:lnTo>
                <a:lnTo>
                  <a:pt x="0" y="4717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555892" y="1605073"/>
            <a:ext cx="3810000" cy="1028700"/>
          </a:xfrm>
          <a:custGeom>
            <a:avLst/>
            <a:gdLst/>
            <a:ahLst/>
            <a:cxnLst/>
            <a:rect r="r" b="b" t="t" l="l"/>
            <a:pathLst>
              <a:path h="1028700" w="3810000">
                <a:moveTo>
                  <a:pt x="0" y="0"/>
                </a:moveTo>
                <a:lnTo>
                  <a:pt x="3810000" y="0"/>
                </a:lnTo>
                <a:lnTo>
                  <a:pt x="3810000" y="1028700"/>
                </a:lnTo>
                <a:lnTo>
                  <a:pt x="0" y="1028700"/>
                </a:lnTo>
                <a:lnTo>
                  <a:pt x="0" y="0"/>
                </a:lnTo>
                <a:close/>
              </a:path>
            </a:pathLst>
          </a:custGeom>
          <a:blipFill>
            <a:blip r:embed="rId6"/>
            <a:stretch>
              <a:fillRect l="0" t="0" r="0" b="0"/>
            </a:stretch>
          </a:blipFill>
        </p:spPr>
      </p:sp>
      <p:sp>
        <p:nvSpPr>
          <p:cNvPr name="TextBox 5" id="5"/>
          <p:cNvSpPr txBox="true"/>
          <p:nvPr/>
        </p:nvSpPr>
        <p:spPr>
          <a:xfrm rot="0">
            <a:off x="4555892" y="2739987"/>
            <a:ext cx="12703408" cy="1708147"/>
          </a:xfrm>
          <a:prstGeom prst="rect">
            <a:avLst/>
          </a:prstGeom>
        </p:spPr>
        <p:txBody>
          <a:bodyPr anchor="t" rtlCol="false" tIns="0" lIns="0" bIns="0" rIns="0">
            <a:spAutoFit/>
          </a:bodyPr>
          <a:lstStyle/>
          <a:p>
            <a:pPr algn="l" marL="0" indent="0" lvl="0">
              <a:lnSpc>
                <a:spcPts val="14000"/>
              </a:lnSpc>
            </a:pPr>
            <a:r>
              <a:rPr lang="en-US" b="true" sz="10000">
                <a:solidFill>
                  <a:srgbClr val="9E4F2D"/>
                </a:solidFill>
                <a:latin typeface="Century Gothic Paneuropean Bold"/>
                <a:ea typeface="Century Gothic Paneuropean Bold"/>
                <a:cs typeface="Century Gothic Paneuropean Bold"/>
                <a:sym typeface="Century Gothic Paneuropean Bold"/>
              </a:rPr>
              <a:t>VERSION CONTROL</a:t>
            </a:r>
          </a:p>
        </p:txBody>
      </p:sp>
      <p:sp>
        <p:nvSpPr>
          <p:cNvPr name="TextBox 6" id="6"/>
          <p:cNvSpPr txBox="true"/>
          <p:nvPr/>
        </p:nvSpPr>
        <p:spPr>
          <a:xfrm rot="0">
            <a:off x="4555892" y="4676734"/>
            <a:ext cx="12703408" cy="1109345"/>
          </a:xfrm>
          <a:prstGeom prst="rect">
            <a:avLst/>
          </a:prstGeom>
        </p:spPr>
        <p:txBody>
          <a:bodyPr anchor="t" rtlCol="false" tIns="0" lIns="0" bIns="0" rIns="0">
            <a:spAutoFit/>
          </a:bodyPr>
          <a:lstStyle/>
          <a:p>
            <a:pPr algn="l" marL="0" indent="0" lvl="0">
              <a:lnSpc>
                <a:spcPts val="4480"/>
              </a:lnSpc>
            </a:pPr>
            <a:r>
              <a:rPr lang="en-US" sz="3200" spc="640">
                <a:solidFill>
                  <a:srgbClr val="2E312B"/>
                </a:solidFill>
                <a:latin typeface="Lato"/>
                <a:ea typeface="Lato"/>
                <a:cs typeface="Lato"/>
                <a:sym typeface="Lato"/>
              </a:rPr>
              <a:t>Strategy for Git Workflow and Snowflake Folder Structure for DNA</a:t>
            </a:r>
          </a:p>
        </p:txBody>
      </p:sp>
      <p:sp>
        <p:nvSpPr>
          <p:cNvPr name="TextBox 7" id="7"/>
          <p:cNvSpPr txBox="true"/>
          <p:nvPr/>
        </p:nvSpPr>
        <p:spPr>
          <a:xfrm rot="0">
            <a:off x="4555892" y="7655857"/>
            <a:ext cx="7364927" cy="405765"/>
          </a:xfrm>
          <a:prstGeom prst="rect">
            <a:avLst/>
          </a:prstGeom>
        </p:spPr>
        <p:txBody>
          <a:bodyPr anchor="t" rtlCol="false" tIns="0" lIns="0" bIns="0" rIns="0">
            <a:spAutoFit/>
          </a:bodyPr>
          <a:lstStyle/>
          <a:p>
            <a:pPr algn="l">
              <a:lnSpc>
                <a:spcPts val="3359"/>
              </a:lnSpc>
              <a:spcBef>
                <a:spcPct val="0"/>
              </a:spcBef>
            </a:pPr>
            <a:r>
              <a:rPr lang="en-US" sz="2400" spc="480">
                <a:solidFill>
                  <a:srgbClr val="2E312B"/>
                </a:solidFill>
                <a:latin typeface="Lato"/>
                <a:ea typeface="Lato"/>
                <a:cs typeface="Lato"/>
                <a:sym typeface="Lato"/>
              </a:rPr>
              <a:t>Prepared by</a:t>
            </a:r>
          </a:p>
        </p:txBody>
      </p:sp>
      <p:sp>
        <p:nvSpPr>
          <p:cNvPr name="TextBox 8" id="8"/>
          <p:cNvSpPr txBox="true"/>
          <p:nvPr/>
        </p:nvSpPr>
        <p:spPr>
          <a:xfrm rot="0">
            <a:off x="4555892" y="8433266"/>
            <a:ext cx="11683698" cy="405765"/>
          </a:xfrm>
          <a:prstGeom prst="rect">
            <a:avLst/>
          </a:prstGeom>
        </p:spPr>
        <p:txBody>
          <a:bodyPr anchor="t" rtlCol="false" tIns="0" lIns="0" bIns="0" rIns="0">
            <a:spAutoFit/>
          </a:bodyPr>
          <a:lstStyle/>
          <a:p>
            <a:pPr algn="l" marL="0" indent="0" lvl="0">
              <a:lnSpc>
                <a:spcPts val="3359"/>
              </a:lnSpc>
              <a:spcBef>
                <a:spcPct val="0"/>
              </a:spcBef>
            </a:pPr>
            <a:r>
              <a:rPr lang="en-US" sz="2400" spc="480">
                <a:solidFill>
                  <a:srgbClr val="2E312B"/>
                </a:solidFill>
                <a:latin typeface="Lato"/>
                <a:ea typeface="Lato"/>
                <a:cs typeface="Lato"/>
                <a:sym typeface="Lato"/>
              </a:rPr>
              <a:t>Aditya Chobe (Technical Lead -Snowflake)</a:t>
            </a:r>
          </a:p>
        </p:txBody>
      </p:sp>
      <p:sp>
        <p:nvSpPr>
          <p:cNvPr name="TextBox 9" id="9"/>
          <p:cNvSpPr txBox="true"/>
          <p:nvPr/>
        </p:nvSpPr>
        <p:spPr>
          <a:xfrm rot="0">
            <a:off x="4555892" y="9210675"/>
            <a:ext cx="11683698" cy="405765"/>
          </a:xfrm>
          <a:prstGeom prst="rect">
            <a:avLst/>
          </a:prstGeom>
        </p:spPr>
        <p:txBody>
          <a:bodyPr anchor="t" rtlCol="false" tIns="0" lIns="0" bIns="0" rIns="0">
            <a:spAutoFit/>
          </a:bodyPr>
          <a:lstStyle/>
          <a:p>
            <a:pPr algn="l" marL="0" indent="0" lvl="0">
              <a:lnSpc>
                <a:spcPts val="3359"/>
              </a:lnSpc>
              <a:spcBef>
                <a:spcPct val="0"/>
              </a:spcBef>
            </a:pPr>
            <a:r>
              <a:rPr lang="en-US" sz="2400" spc="480">
                <a:solidFill>
                  <a:srgbClr val="2E312B"/>
                </a:solidFill>
                <a:latin typeface="Lato"/>
                <a:ea typeface="Lato"/>
                <a:cs typeface="Lato"/>
                <a:sym typeface="Lato"/>
              </a:rPr>
              <a:t>Swanand Khati (Sr. Content Developer)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Freeform 2" id="2"/>
          <p:cNvSpPr/>
          <p:nvPr/>
        </p:nvSpPr>
        <p:spPr>
          <a:xfrm flipH="false" flipV="false" rot="0">
            <a:off x="3203480" y="39366"/>
            <a:ext cx="11881039" cy="10287000"/>
          </a:xfrm>
          <a:custGeom>
            <a:avLst/>
            <a:gdLst/>
            <a:ahLst/>
            <a:cxnLst/>
            <a:rect r="r" b="b" t="t" l="l"/>
            <a:pathLst>
              <a:path h="10287000" w="11881039">
                <a:moveTo>
                  <a:pt x="0" y="0"/>
                </a:moveTo>
                <a:lnTo>
                  <a:pt x="11881040" y="0"/>
                </a:lnTo>
                <a:lnTo>
                  <a:pt x="11881040" y="10287000"/>
                </a:lnTo>
                <a:lnTo>
                  <a:pt x="0" y="102870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885825"/>
            <a:ext cx="16230600" cy="1252855"/>
          </a:xfrm>
          <a:prstGeom prst="rect">
            <a:avLst/>
          </a:prstGeom>
        </p:spPr>
        <p:txBody>
          <a:bodyPr anchor="t" rtlCol="false" tIns="0" lIns="0" bIns="0" rIns="0">
            <a:spAutoFit/>
          </a:bodyPr>
          <a:lstStyle/>
          <a:p>
            <a:pPr algn="l">
              <a:lnSpc>
                <a:spcPts val="10219"/>
              </a:lnSpc>
              <a:spcBef>
                <a:spcPct val="0"/>
              </a:spcBef>
            </a:pPr>
            <a:r>
              <a:rPr lang="en-US" b="true" sz="7299">
                <a:solidFill>
                  <a:srgbClr val="9E4F2D"/>
                </a:solidFill>
                <a:latin typeface="Century Gothic Paneuropean Bold"/>
                <a:ea typeface="Century Gothic Paneuropean Bold"/>
                <a:cs typeface="Century Gothic Paneuropean Bold"/>
                <a:sym typeface="Century Gothic Paneuropean Bold"/>
              </a:rPr>
              <a:t>Hot Fix Scenario</a:t>
            </a:r>
          </a:p>
        </p:txBody>
      </p:sp>
      <p:sp>
        <p:nvSpPr>
          <p:cNvPr name="TextBox 4" id="4"/>
          <p:cNvSpPr txBox="true"/>
          <p:nvPr/>
        </p:nvSpPr>
        <p:spPr>
          <a:xfrm rot="0">
            <a:off x="1028700" y="2776910"/>
            <a:ext cx="16230600" cy="4823460"/>
          </a:xfrm>
          <a:prstGeom prst="rect">
            <a:avLst/>
          </a:prstGeom>
        </p:spPr>
        <p:txBody>
          <a:bodyPr anchor="t" rtlCol="false" tIns="0" lIns="0" bIns="0" rIns="0">
            <a:spAutoFit/>
          </a:bodyPr>
          <a:lstStyle/>
          <a:p>
            <a:pPr algn="l" marL="518160" indent="-259080" lvl="1">
              <a:lnSpc>
                <a:spcPts val="4800"/>
              </a:lnSpc>
              <a:buAutoNum type="arabicPeriod" startAt="1"/>
            </a:pPr>
            <a:r>
              <a:rPr lang="en-US" sz="2400" strike="noStrike" u="none">
                <a:solidFill>
                  <a:srgbClr val="2E312B"/>
                </a:solidFill>
                <a:latin typeface="Lato"/>
                <a:ea typeface="Lato"/>
                <a:cs typeface="Lato"/>
                <a:sym typeface="Lato"/>
              </a:rPr>
              <a:t>Data will be pulled from the MASTER branch and deployed temporarily while post-prod issues are being addressed. </a:t>
            </a:r>
          </a:p>
          <a:p>
            <a:pPr algn="l" marL="518160" indent="-259080" lvl="1">
              <a:lnSpc>
                <a:spcPts val="4800"/>
              </a:lnSpc>
              <a:buAutoNum type="arabicPeriod" startAt="1"/>
            </a:pPr>
            <a:r>
              <a:rPr lang="en-US" sz="2400" strike="noStrike" u="none">
                <a:solidFill>
                  <a:srgbClr val="2E312B"/>
                </a:solidFill>
                <a:latin typeface="Lato"/>
                <a:ea typeface="Lato"/>
                <a:cs typeface="Lato"/>
                <a:sym typeface="Lato"/>
              </a:rPr>
              <a:t>A temporary branch, HOT_FIX will be cloned from the PROD branch. All hot fixes will be applied here, and the code will be pushed into RELEASE.</a:t>
            </a:r>
          </a:p>
          <a:p>
            <a:pPr algn="l" marL="518160" indent="-259080" lvl="1">
              <a:lnSpc>
                <a:spcPts val="4800"/>
              </a:lnSpc>
              <a:buAutoNum type="arabicPeriod" startAt="1"/>
            </a:pPr>
            <a:r>
              <a:rPr lang="en-US" sz="2400" strike="noStrike" u="none">
                <a:solidFill>
                  <a:srgbClr val="2E312B"/>
                </a:solidFill>
                <a:latin typeface="Lato"/>
                <a:ea typeface="Lato"/>
                <a:cs typeface="Lato"/>
                <a:sym typeface="Lato"/>
              </a:rPr>
              <a:t>Development and QA teams will collaborate to resolve these post-production issues and push the codebase post-resolution to the PROD branch. </a:t>
            </a:r>
          </a:p>
          <a:p>
            <a:pPr algn="l" marL="518160" indent="-259080" lvl="1">
              <a:lnSpc>
                <a:spcPts val="4800"/>
              </a:lnSpc>
              <a:buAutoNum type="arabicPeriod" startAt="1"/>
            </a:pPr>
            <a:r>
              <a:rPr lang="en-US" sz="2400" strike="noStrike" u="none">
                <a:solidFill>
                  <a:srgbClr val="2E312B"/>
                </a:solidFill>
                <a:latin typeface="Lato"/>
                <a:ea typeface="Lato"/>
                <a:cs typeface="Lato"/>
                <a:sym typeface="Lato"/>
              </a:rPr>
              <a:t>The fixed code in PROD is then deployed to the production environment.</a:t>
            </a:r>
          </a:p>
          <a:p>
            <a:pPr algn="l" marL="518160" indent="-259080" lvl="1">
              <a:lnSpc>
                <a:spcPts val="4800"/>
              </a:lnSpc>
              <a:buAutoNum type="arabicPeriod" startAt="1"/>
            </a:pPr>
            <a:r>
              <a:rPr lang="en-US" sz="2400" strike="noStrike" u="none">
                <a:solidFill>
                  <a:srgbClr val="2E312B"/>
                </a:solidFill>
                <a:latin typeface="Lato"/>
                <a:ea typeface="Lato"/>
                <a:cs typeface="Lato"/>
                <a:sym typeface="Lato"/>
              </a:rPr>
              <a:t>Deployed code is tested for sanity and successful working.</a:t>
            </a:r>
          </a:p>
          <a:p>
            <a:pPr algn="l" marL="518160" indent="-259080" lvl="1">
              <a:lnSpc>
                <a:spcPts val="4800"/>
              </a:lnSpc>
              <a:buAutoNum type="arabicPeriod" startAt="1"/>
            </a:pPr>
            <a:r>
              <a:rPr lang="en-US" sz="2400" strike="noStrike" u="none">
                <a:solidFill>
                  <a:srgbClr val="2E312B"/>
                </a:solidFill>
                <a:latin typeface="Lato"/>
                <a:ea typeface="Lato"/>
                <a:cs typeface="Lato"/>
                <a:sym typeface="Lato"/>
              </a:rPr>
              <a:t>When deemed at stable, this code will now be merged into MASTER.</a:t>
            </a:r>
          </a:p>
        </p:txBody>
      </p:sp>
      <p:sp>
        <p:nvSpPr>
          <p:cNvPr name="TextBox 5" id="5"/>
          <p:cNvSpPr txBox="true"/>
          <p:nvPr/>
        </p:nvSpPr>
        <p:spPr>
          <a:xfrm rot="0">
            <a:off x="1028700" y="8734425"/>
            <a:ext cx="11782319" cy="5238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Lato Bold"/>
                <a:ea typeface="Lato Bold"/>
                <a:cs typeface="Lato Bold"/>
                <a:sym typeface="Lato Bold"/>
              </a:rPr>
              <a:t> MASTER branch now has the last known stable code.</a:t>
            </a:r>
          </a:p>
        </p:txBody>
      </p:sp>
      <p:sp>
        <p:nvSpPr>
          <p:cNvPr name="Freeform 6" id="6"/>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4"/>
            <a:stretch>
              <a:fillRect l="0" t="0" r="0" b="0"/>
            </a:stretch>
          </a:blipFill>
        </p:spPr>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3210465"/>
          <a:ext cx="16230600" cy="6095460"/>
        </p:xfrm>
        <a:graphic>
          <a:graphicData uri="http://schemas.openxmlformats.org/drawingml/2006/table">
            <a:tbl>
              <a:tblPr/>
              <a:tblGrid>
                <a:gridCol w="5299201"/>
                <a:gridCol w="5632199"/>
                <a:gridCol w="5299201"/>
              </a:tblGrid>
              <a:tr h="865241">
                <a:tc>
                  <a:txBody>
                    <a:bodyPr anchor="t" rtlCol="false"/>
                    <a:lstStyle/>
                    <a:p>
                      <a:pPr algn="ctr">
                        <a:lnSpc>
                          <a:spcPts val="3079"/>
                        </a:lnSpc>
                        <a:defRPr/>
                      </a:pPr>
                      <a:r>
                        <a:rPr lang="en-US" sz="2199" b="true">
                          <a:solidFill>
                            <a:srgbClr val="F5F5F4"/>
                          </a:solidFill>
                          <a:latin typeface="Lato Bold"/>
                          <a:ea typeface="Lato Bold"/>
                          <a:cs typeface="Lato Bold"/>
                          <a:sym typeface="Lato Bold"/>
                        </a:rPr>
                        <a:t>PULL REQUESTS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c>
                  <a:txBody>
                    <a:bodyPr anchor="t" rtlCol="false"/>
                    <a:lstStyle/>
                    <a:p>
                      <a:pPr algn="ctr">
                        <a:lnSpc>
                          <a:spcPts val="3079"/>
                        </a:lnSpc>
                        <a:defRPr/>
                      </a:pPr>
                      <a:r>
                        <a:rPr lang="en-US" sz="2199" b="true">
                          <a:solidFill>
                            <a:srgbClr val="F5F5F4"/>
                          </a:solidFill>
                          <a:latin typeface="Lato Bold"/>
                          <a:ea typeface="Lato Bold"/>
                          <a:cs typeface="Lato Bold"/>
                          <a:sym typeface="Lato Bold"/>
                        </a:rPr>
                        <a:t>CODE REVIEW</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c>
                  <a:txBody>
                    <a:bodyPr anchor="t" rtlCol="false"/>
                    <a:lstStyle/>
                    <a:p>
                      <a:pPr algn="ctr">
                        <a:lnSpc>
                          <a:spcPts val="3079"/>
                        </a:lnSpc>
                        <a:defRPr/>
                      </a:pPr>
                      <a:r>
                        <a:rPr lang="en-US" sz="2199" b="true">
                          <a:solidFill>
                            <a:srgbClr val="F5F5F4"/>
                          </a:solidFill>
                          <a:latin typeface="Lato Bold"/>
                          <a:ea typeface="Lato Bold"/>
                          <a:cs typeface="Lato Bold"/>
                          <a:sym typeface="Lato Bold"/>
                        </a:rPr>
                        <a:t>CONFLICT RESOLUTION</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r>
              <a:tr h="5230219">
                <a:tc>
                  <a:txBody>
                    <a:bodyPr anchor="t" rtlCol="false"/>
                    <a:lstStyle/>
                    <a:p>
                      <a:pPr algn="ctr">
                        <a:lnSpc>
                          <a:spcPts val="3079"/>
                        </a:lnSpc>
                        <a:defRPr/>
                      </a:pPr>
                      <a:r>
                        <a:rPr lang="en-US" sz="2199">
                          <a:solidFill>
                            <a:srgbClr val="2E312B"/>
                          </a:solidFill>
                          <a:latin typeface="Lato"/>
                          <a:ea typeface="Lato"/>
                          <a:cs typeface="Lato"/>
                          <a:sym typeface="Lato"/>
                        </a:rPr>
                        <a:t>Use pull requests (PRs) or merge requests (MRs) for all merges.</a:t>
                      </a:r>
                      <a:endParaRPr lang="en-US" sz="1100"/>
                    </a:p>
                    <a:p>
                      <a:pPr algn="ctr">
                        <a:lnSpc>
                          <a:spcPts val="3079"/>
                        </a:lnSpc>
                      </a:pPr>
                      <a:r>
                        <a:rPr lang="en-US" sz="2199">
                          <a:solidFill>
                            <a:srgbClr val="2E312B"/>
                          </a:solidFill>
                          <a:latin typeface="Lato"/>
                          <a:ea typeface="Lato"/>
                          <a:cs typeface="Lato"/>
                          <a:sym typeface="Lato"/>
                        </a:rPr>
                        <a:t>Developer has to create a pull request after completing their feature development.</a:t>
                      </a:r>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ctr">
                        <a:lnSpc>
                          <a:spcPts val="3079"/>
                        </a:lnSpc>
                        <a:defRPr/>
                      </a:pPr>
                      <a:r>
                        <a:rPr lang="en-US" sz="2199">
                          <a:solidFill>
                            <a:srgbClr val="2E312B"/>
                          </a:solidFill>
                          <a:latin typeface="Lato"/>
                          <a:ea typeface="Lato"/>
                          <a:cs typeface="Lato"/>
                          <a:sym typeface="Lato"/>
                        </a:rPr>
                        <a:t>Perform peer review before creating/approving any new merge requests.</a:t>
                      </a:r>
                      <a:endParaRPr lang="en-US" sz="1100"/>
                    </a:p>
                    <a:p>
                      <a:pPr algn="ctr">
                        <a:lnSpc>
                          <a:spcPts val="3079"/>
                        </a:lnSpc>
                      </a:pPr>
                      <a:r>
                        <a:rPr lang="en-US" sz="2199">
                          <a:solidFill>
                            <a:srgbClr val="2E312B"/>
                          </a:solidFill>
                          <a:latin typeface="Lato"/>
                          <a:ea typeface="Lato"/>
                          <a:cs typeface="Lato"/>
                          <a:sym typeface="Lato"/>
                        </a:rPr>
                        <a:t>Respective sr. developers/team leads will review and then approve the merge request.</a:t>
                      </a:r>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ctr">
                        <a:lnSpc>
                          <a:spcPts val="3079"/>
                        </a:lnSpc>
                        <a:defRPr/>
                      </a:pPr>
                      <a:r>
                        <a:rPr lang="en-US" sz="2199">
                          <a:solidFill>
                            <a:srgbClr val="2E312B"/>
                          </a:solidFill>
                          <a:latin typeface="Lato"/>
                          <a:ea typeface="Lato"/>
                          <a:cs typeface="Lato"/>
                          <a:sym typeface="Lato"/>
                        </a:rPr>
                        <a:t> Resolve all merge conflicts before integration.</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bl>
          </a:graphicData>
        </a:graphic>
      </p:graphicFrame>
      <p:sp>
        <p:nvSpPr>
          <p:cNvPr name="Freeform 3" id="3"/>
          <p:cNvSpPr/>
          <p:nvPr/>
        </p:nvSpPr>
        <p:spPr>
          <a:xfrm flipH="false" flipV="false" rot="0">
            <a:off x="16023296" y="0"/>
            <a:ext cx="1885459" cy="2959517"/>
          </a:xfrm>
          <a:custGeom>
            <a:avLst/>
            <a:gdLst/>
            <a:ahLst/>
            <a:cxnLst/>
            <a:rect r="r" b="b" t="t" l="l"/>
            <a:pathLst>
              <a:path h="2959517" w="1885459">
                <a:moveTo>
                  <a:pt x="0" y="0"/>
                </a:moveTo>
                <a:lnTo>
                  <a:pt x="1885459" y="0"/>
                </a:lnTo>
                <a:lnTo>
                  <a:pt x="1885459" y="2959517"/>
                </a:lnTo>
                <a:lnTo>
                  <a:pt x="0" y="2959517"/>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05889" y="1116425"/>
            <a:ext cx="12876221" cy="1226820"/>
          </a:xfrm>
          <a:prstGeom prst="rect">
            <a:avLst/>
          </a:prstGeom>
        </p:spPr>
        <p:txBody>
          <a:bodyPr anchor="t" rtlCol="false" tIns="0" lIns="0" bIns="0" rIns="0">
            <a:spAutoFit/>
          </a:bodyPr>
          <a:lstStyle/>
          <a:p>
            <a:pPr algn="ctr">
              <a:lnSpc>
                <a:spcPts val="10080"/>
              </a:lnSpc>
              <a:spcBef>
                <a:spcPct val="0"/>
              </a:spcBef>
            </a:pPr>
            <a:r>
              <a:rPr lang="en-US" b="true" sz="7200">
                <a:solidFill>
                  <a:srgbClr val="9E4F2D"/>
                </a:solidFill>
                <a:latin typeface="Century Gothic Paneuropean Bold"/>
                <a:ea typeface="Century Gothic Paneuropean Bold"/>
                <a:cs typeface="Century Gothic Paneuropean Bold"/>
                <a:sym typeface="Century Gothic Paneuropean Bold"/>
              </a:rPr>
              <a:t>Merge Protocol</a:t>
            </a:r>
          </a:p>
        </p:txBody>
      </p:sp>
      <p:sp>
        <p:nvSpPr>
          <p:cNvPr name="Freeform 5" id="5"/>
          <p:cNvSpPr/>
          <p:nvPr/>
        </p:nvSpPr>
        <p:spPr>
          <a:xfrm flipH="false" flipV="false" rot="0">
            <a:off x="382280" y="0"/>
            <a:ext cx="1885459" cy="2959517"/>
          </a:xfrm>
          <a:custGeom>
            <a:avLst/>
            <a:gdLst/>
            <a:ahLst/>
            <a:cxnLst/>
            <a:rect r="r" b="b" t="t" l="l"/>
            <a:pathLst>
              <a:path h="2959517" w="1885459">
                <a:moveTo>
                  <a:pt x="0" y="0"/>
                </a:moveTo>
                <a:lnTo>
                  <a:pt x="1885459" y="0"/>
                </a:lnTo>
                <a:lnTo>
                  <a:pt x="1885459" y="2959517"/>
                </a:lnTo>
                <a:lnTo>
                  <a:pt x="0" y="2959517"/>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4"/>
            <a:stretch>
              <a:fillRect l="0" t="0" r="0" b="0"/>
            </a:stretch>
          </a:blipFill>
        </p:spPr>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3210465"/>
          <a:ext cx="16230600" cy="5210920"/>
        </p:xfrm>
        <a:graphic>
          <a:graphicData uri="http://schemas.openxmlformats.org/drawingml/2006/table">
            <a:tbl>
              <a:tblPr/>
              <a:tblGrid>
                <a:gridCol w="5299201"/>
                <a:gridCol w="5632199"/>
                <a:gridCol w="5299201"/>
              </a:tblGrid>
              <a:tr h="904320">
                <a:tc>
                  <a:txBody>
                    <a:bodyPr anchor="t" rtlCol="false"/>
                    <a:lstStyle/>
                    <a:p>
                      <a:pPr algn="ctr">
                        <a:lnSpc>
                          <a:spcPts val="3079"/>
                        </a:lnSpc>
                        <a:defRPr/>
                      </a:pPr>
                      <a:r>
                        <a:rPr lang="en-US" sz="2199" b="true">
                          <a:solidFill>
                            <a:srgbClr val="F5F5F4"/>
                          </a:solidFill>
                          <a:latin typeface="Lato Bold"/>
                          <a:ea typeface="Lato Bold"/>
                          <a:cs typeface="Lato Bold"/>
                          <a:sym typeface="Lato Bold"/>
                        </a:rPr>
                        <a:t>Developers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c>
                  <a:txBody>
                    <a:bodyPr anchor="t" rtlCol="false"/>
                    <a:lstStyle/>
                    <a:p>
                      <a:pPr algn="ctr">
                        <a:lnSpc>
                          <a:spcPts val="3079"/>
                        </a:lnSpc>
                        <a:defRPr/>
                      </a:pPr>
                      <a:r>
                        <a:rPr lang="en-US" sz="2199" b="true">
                          <a:solidFill>
                            <a:srgbClr val="F5F5F4"/>
                          </a:solidFill>
                          <a:latin typeface="Lato Bold"/>
                          <a:ea typeface="Lato Bold"/>
                          <a:cs typeface="Lato Bold"/>
                          <a:sym typeface="Lato Bold"/>
                        </a:rPr>
                        <a:t>Reviewers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c>
                  <a:txBody>
                    <a:bodyPr anchor="t" rtlCol="false"/>
                    <a:lstStyle/>
                    <a:p>
                      <a:pPr algn="ctr">
                        <a:lnSpc>
                          <a:spcPts val="3079"/>
                        </a:lnSpc>
                        <a:defRPr/>
                      </a:pPr>
                      <a:r>
                        <a:rPr lang="en-US" sz="2199" b="true">
                          <a:solidFill>
                            <a:srgbClr val="F5F5F4"/>
                          </a:solidFill>
                          <a:latin typeface="Lato Bold"/>
                          <a:ea typeface="Lato Bold"/>
                          <a:cs typeface="Lato Bold"/>
                          <a:sym typeface="Lato Bold"/>
                        </a:rPr>
                        <a:t>Admins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r>
              <a:tr h="2153300">
                <a:tc>
                  <a:txBody>
                    <a:bodyPr anchor="t" rtlCol="false"/>
                    <a:lstStyle/>
                    <a:p>
                      <a:pPr algn="ctr">
                        <a:lnSpc>
                          <a:spcPts val="3079"/>
                        </a:lnSpc>
                        <a:defRPr/>
                      </a:pPr>
                      <a:r>
                        <a:rPr lang="en-US" sz="2199">
                          <a:solidFill>
                            <a:srgbClr val="2E312B"/>
                          </a:solidFill>
                          <a:latin typeface="Lato"/>
                          <a:ea typeface="Lato"/>
                          <a:cs typeface="Lato"/>
                          <a:sym typeface="Lato"/>
                        </a:rPr>
                        <a:t>·Read/write access to `feature` and `develop` branches.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ctr">
                        <a:lnSpc>
                          <a:spcPts val="3079"/>
                        </a:lnSpc>
                        <a:defRPr/>
                      </a:pPr>
                      <a:r>
                        <a:rPr lang="en-US" sz="2199">
                          <a:solidFill>
                            <a:srgbClr val="2E312B"/>
                          </a:solidFill>
                          <a:latin typeface="Lato"/>
                          <a:ea typeface="Lato"/>
                          <a:cs typeface="Lato"/>
                          <a:sym typeface="Lato"/>
                        </a:rPr>
                        <a:t>Approval rights for Pull Requests / Merge Requests.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ctr">
                        <a:lnSpc>
                          <a:spcPts val="3079"/>
                        </a:lnSpc>
                        <a:defRPr/>
                      </a:pPr>
                      <a:r>
                        <a:rPr lang="en-US" sz="2199">
                          <a:solidFill>
                            <a:srgbClr val="2E312B"/>
                          </a:solidFill>
                          <a:latin typeface="Lato"/>
                          <a:ea typeface="Lato"/>
                          <a:cs typeface="Lato"/>
                          <a:sym typeface="Lato"/>
                        </a:rPr>
                        <a:t>Manage repository settings and permissions.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r h="2153300">
                <a:tc>
                  <a:txBody>
                    <a:bodyPr anchor="t" rtlCol="false"/>
                    <a:lstStyle/>
                    <a:p>
                      <a:pPr algn="ctr">
                        <a:lnSpc>
                          <a:spcPts val="3079"/>
                        </a:lnSpc>
                        <a:defRPr/>
                      </a:pPr>
                      <a:r>
                        <a:rPr lang="en-US" sz="2199">
                          <a:solidFill>
                            <a:srgbClr val="2E312B"/>
                          </a:solidFill>
                          <a:latin typeface="Lato"/>
                          <a:ea typeface="Lato"/>
                          <a:cs typeface="Lato"/>
                          <a:sym typeface="Lato"/>
                        </a:rPr>
                        <a:t>All developers will have this role by default.</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ctr">
                        <a:lnSpc>
                          <a:spcPts val="3079"/>
                        </a:lnSpc>
                        <a:defRPr/>
                      </a:pPr>
                      <a:r>
                        <a:rPr lang="en-US" sz="2199">
                          <a:solidFill>
                            <a:srgbClr val="2E312B"/>
                          </a:solidFill>
                          <a:latin typeface="Lato"/>
                          <a:ea typeface="Lato"/>
                          <a:cs typeface="Lato"/>
                          <a:sym typeface="Lato"/>
                        </a:rPr>
                        <a:t>Senior developers / Team Leads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ctr">
                        <a:lnSpc>
                          <a:spcPts val="3079"/>
                        </a:lnSpc>
                        <a:defRPr/>
                      </a:pPr>
                      <a:r>
                        <a:rPr lang="en-US" sz="2199">
                          <a:solidFill>
                            <a:srgbClr val="2E312B"/>
                          </a:solidFill>
                          <a:latin typeface="Lato"/>
                          <a:ea typeface="Lato"/>
                          <a:cs typeface="Lato"/>
                          <a:sym typeface="Lato"/>
                        </a:rPr>
                        <a:t>Managers / Technical Leads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bl>
          </a:graphicData>
        </a:graphic>
      </p:graphicFrame>
      <p:sp>
        <p:nvSpPr>
          <p:cNvPr name="Freeform 3" id="3"/>
          <p:cNvSpPr/>
          <p:nvPr/>
        </p:nvSpPr>
        <p:spPr>
          <a:xfrm flipH="false" flipV="false" rot="0">
            <a:off x="16023296" y="0"/>
            <a:ext cx="1885459" cy="2959517"/>
          </a:xfrm>
          <a:custGeom>
            <a:avLst/>
            <a:gdLst/>
            <a:ahLst/>
            <a:cxnLst/>
            <a:rect r="r" b="b" t="t" l="l"/>
            <a:pathLst>
              <a:path h="2959517" w="1885459">
                <a:moveTo>
                  <a:pt x="0" y="0"/>
                </a:moveTo>
                <a:lnTo>
                  <a:pt x="1885459" y="0"/>
                </a:lnTo>
                <a:lnTo>
                  <a:pt x="1885459" y="2959517"/>
                </a:lnTo>
                <a:lnTo>
                  <a:pt x="0" y="2959517"/>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05889" y="1116425"/>
            <a:ext cx="12876221" cy="1226820"/>
          </a:xfrm>
          <a:prstGeom prst="rect">
            <a:avLst/>
          </a:prstGeom>
        </p:spPr>
        <p:txBody>
          <a:bodyPr anchor="t" rtlCol="false" tIns="0" lIns="0" bIns="0" rIns="0">
            <a:spAutoFit/>
          </a:bodyPr>
          <a:lstStyle/>
          <a:p>
            <a:pPr algn="ctr">
              <a:lnSpc>
                <a:spcPts val="10080"/>
              </a:lnSpc>
              <a:spcBef>
                <a:spcPct val="0"/>
              </a:spcBef>
            </a:pPr>
            <a:r>
              <a:rPr lang="en-US" b="true" sz="7200">
                <a:solidFill>
                  <a:srgbClr val="9E4F2D"/>
                </a:solidFill>
                <a:latin typeface="Century Gothic Paneuropean Bold"/>
                <a:ea typeface="Century Gothic Paneuropean Bold"/>
                <a:cs typeface="Century Gothic Paneuropean Bold"/>
                <a:sym typeface="Century Gothic Paneuropean Bold"/>
              </a:rPr>
              <a:t>Access and Permissions</a:t>
            </a:r>
          </a:p>
        </p:txBody>
      </p:sp>
      <p:sp>
        <p:nvSpPr>
          <p:cNvPr name="Freeform 5" id="5"/>
          <p:cNvSpPr/>
          <p:nvPr/>
        </p:nvSpPr>
        <p:spPr>
          <a:xfrm flipH="false" flipV="false" rot="0">
            <a:off x="382280" y="0"/>
            <a:ext cx="1885459" cy="2959517"/>
          </a:xfrm>
          <a:custGeom>
            <a:avLst/>
            <a:gdLst/>
            <a:ahLst/>
            <a:cxnLst/>
            <a:rect r="r" b="b" t="t" l="l"/>
            <a:pathLst>
              <a:path h="2959517" w="1885459">
                <a:moveTo>
                  <a:pt x="0" y="0"/>
                </a:moveTo>
                <a:lnTo>
                  <a:pt x="1885459" y="0"/>
                </a:lnTo>
                <a:lnTo>
                  <a:pt x="1885459" y="2959517"/>
                </a:lnTo>
                <a:lnTo>
                  <a:pt x="0" y="2959517"/>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4"/>
            <a:stretch>
              <a:fillRect l="0" t="0" r="0" b="0"/>
            </a:stretch>
          </a:blipFill>
        </p:spPr>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Freeform 2" id="2"/>
          <p:cNvSpPr/>
          <p:nvPr/>
        </p:nvSpPr>
        <p:spPr>
          <a:xfrm flipH="false" flipV="false" rot="0">
            <a:off x="1139356" y="97150"/>
            <a:ext cx="2658918" cy="3216433"/>
          </a:xfrm>
          <a:custGeom>
            <a:avLst/>
            <a:gdLst/>
            <a:ahLst/>
            <a:cxnLst/>
            <a:rect r="r" b="b" t="t" l="l"/>
            <a:pathLst>
              <a:path h="3216433" w="2658918">
                <a:moveTo>
                  <a:pt x="0" y="0"/>
                </a:moveTo>
                <a:lnTo>
                  <a:pt x="2658918" y="0"/>
                </a:lnTo>
                <a:lnTo>
                  <a:pt x="2658918" y="3216433"/>
                </a:lnTo>
                <a:lnTo>
                  <a:pt x="0" y="3216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75837" y="2159213"/>
            <a:ext cx="12183463" cy="6464188"/>
          </a:xfrm>
          <a:custGeom>
            <a:avLst/>
            <a:gdLst/>
            <a:ahLst/>
            <a:cxnLst/>
            <a:rect r="r" b="b" t="t" l="l"/>
            <a:pathLst>
              <a:path h="6464188" w="12183463">
                <a:moveTo>
                  <a:pt x="0" y="0"/>
                </a:moveTo>
                <a:lnTo>
                  <a:pt x="12183463" y="0"/>
                </a:lnTo>
                <a:lnTo>
                  <a:pt x="12183463" y="6464189"/>
                </a:lnTo>
                <a:lnTo>
                  <a:pt x="0" y="6464189"/>
                </a:lnTo>
                <a:lnTo>
                  <a:pt x="0" y="0"/>
                </a:lnTo>
                <a:close/>
              </a:path>
            </a:pathLst>
          </a:custGeom>
          <a:blipFill>
            <a:blip r:embed="rId4"/>
            <a:stretch>
              <a:fillRect l="0" t="-7667" r="0" b="0"/>
            </a:stretch>
          </a:blipFill>
        </p:spPr>
      </p:sp>
      <p:sp>
        <p:nvSpPr>
          <p:cNvPr name="TextBox 4" id="4"/>
          <p:cNvSpPr txBox="true"/>
          <p:nvPr/>
        </p:nvSpPr>
        <p:spPr>
          <a:xfrm rot="0">
            <a:off x="1028700" y="3765231"/>
            <a:ext cx="7024448" cy="2190750"/>
          </a:xfrm>
          <a:prstGeom prst="rect">
            <a:avLst/>
          </a:prstGeom>
        </p:spPr>
        <p:txBody>
          <a:bodyPr anchor="t" rtlCol="false" tIns="0" lIns="0" bIns="0" rIns="0">
            <a:spAutoFit/>
          </a:bodyPr>
          <a:lstStyle/>
          <a:p>
            <a:pPr algn="l">
              <a:lnSpc>
                <a:spcPts val="8640"/>
              </a:lnSpc>
            </a:pPr>
            <a:r>
              <a:rPr lang="en-US" sz="7200" b="true">
                <a:solidFill>
                  <a:srgbClr val="9E4F2D"/>
                </a:solidFill>
                <a:latin typeface="Century Gothic Paneuropean Bold"/>
                <a:ea typeface="Century Gothic Paneuropean Bold"/>
                <a:cs typeface="Century Gothic Paneuropean Bold"/>
                <a:sym typeface="Century Gothic Paneuropean Bold"/>
              </a:rPr>
              <a:t>Folder </a:t>
            </a:r>
          </a:p>
          <a:p>
            <a:pPr algn="l">
              <a:lnSpc>
                <a:spcPts val="8640"/>
              </a:lnSpc>
            </a:pPr>
            <a:r>
              <a:rPr lang="en-US" sz="7200" b="true">
                <a:solidFill>
                  <a:srgbClr val="9E4F2D"/>
                </a:solidFill>
                <a:latin typeface="Century Gothic Paneuropean Bold"/>
                <a:ea typeface="Century Gothic Paneuropean Bold"/>
                <a:cs typeface="Century Gothic Paneuropean Bold"/>
                <a:sym typeface="Century Gothic Paneuropean Bold"/>
              </a:rPr>
              <a:t>Structure</a:t>
            </a:r>
          </a:p>
        </p:txBody>
      </p:sp>
      <p:sp>
        <p:nvSpPr>
          <p:cNvPr name="Freeform 5" id="5"/>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5"/>
            <a:stretch>
              <a:fillRect l="0" t="0" r="0" b="0"/>
            </a:stretch>
          </a:blipFill>
        </p:spPr>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TextBox 2" id="2"/>
          <p:cNvSpPr txBox="true"/>
          <p:nvPr/>
        </p:nvSpPr>
        <p:spPr>
          <a:xfrm rot="0">
            <a:off x="1028700" y="885825"/>
            <a:ext cx="16230600" cy="1252855"/>
          </a:xfrm>
          <a:prstGeom prst="rect">
            <a:avLst/>
          </a:prstGeom>
        </p:spPr>
        <p:txBody>
          <a:bodyPr anchor="t" rtlCol="false" tIns="0" lIns="0" bIns="0" rIns="0">
            <a:spAutoFit/>
          </a:bodyPr>
          <a:lstStyle/>
          <a:p>
            <a:pPr algn="l">
              <a:lnSpc>
                <a:spcPts val="10219"/>
              </a:lnSpc>
              <a:spcBef>
                <a:spcPct val="0"/>
              </a:spcBef>
            </a:pPr>
            <a:r>
              <a:rPr lang="en-US" b="true" sz="7299">
                <a:solidFill>
                  <a:srgbClr val="9E4F2D"/>
                </a:solidFill>
                <a:latin typeface="Century Gothic Paneuropean Bold"/>
                <a:ea typeface="Century Gothic Paneuropean Bold"/>
                <a:cs typeface="Century Gothic Paneuropean Bold"/>
                <a:sym typeface="Century Gothic Paneuropean Bold"/>
              </a:rPr>
              <a:t>Tools /Platforms to be Used</a:t>
            </a:r>
          </a:p>
        </p:txBody>
      </p:sp>
      <p:sp>
        <p:nvSpPr>
          <p:cNvPr name="TextBox 3" id="3"/>
          <p:cNvSpPr txBox="true"/>
          <p:nvPr/>
        </p:nvSpPr>
        <p:spPr>
          <a:xfrm rot="0">
            <a:off x="1028700" y="2748335"/>
            <a:ext cx="1655038" cy="639445"/>
          </a:xfrm>
          <a:prstGeom prst="rect">
            <a:avLst/>
          </a:prstGeom>
        </p:spPr>
        <p:txBody>
          <a:bodyPr anchor="t" rtlCol="false" tIns="0" lIns="0" bIns="0" rIns="0">
            <a:spAutoFit/>
          </a:bodyPr>
          <a:lstStyle/>
          <a:p>
            <a:pPr algn="l">
              <a:lnSpc>
                <a:spcPts val="5599"/>
              </a:lnSpc>
            </a:pPr>
            <a:r>
              <a:rPr lang="en-US" b="true" sz="2799">
                <a:solidFill>
                  <a:srgbClr val="2E312B"/>
                </a:solidFill>
                <a:latin typeface="Lato Bold"/>
                <a:ea typeface="Lato Bold"/>
                <a:cs typeface="Lato Bold"/>
                <a:sym typeface="Lato Bold"/>
              </a:rPr>
              <a:t>VSCode</a:t>
            </a:r>
          </a:p>
        </p:txBody>
      </p:sp>
      <p:sp>
        <p:nvSpPr>
          <p:cNvPr name="Freeform 4" id="4"/>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2"/>
            <a:stretch>
              <a:fillRect l="0" t="0" r="0" b="0"/>
            </a:stretch>
          </a:blipFill>
        </p:spPr>
      </p:sp>
      <p:sp>
        <p:nvSpPr>
          <p:cNvPr name="TextBox 5" id="5"/>
          <p:cNvSpPr txBox="true"/>
          <p:nvPr/>
        </p:nvSpPr>
        <p:spPr>
          <a:xfrm rot="0">
            <a:off x="1028700" y="3552607"/>
            <a:ext cx="16230600" cy="556260"/>
          </a:xfrm>
          <a:prstGeom prst="rect">
            <a:avLst/>
          </a:prstGeom>
        </p:spPr>
        <p:txBody>
          <a:bodyPr anchor="t" rtlCol="false" tIns="0" lIns="0" bIns="0" rIns="0">
            <a:spAutoFit/>
          </a:bodyPr>
          <a:lstStyle/>
          <a:p>
            <a:pPr algn="l">
              <a:lnSpc>
                <a:spcPts val="4800"/>
              </a:lnSpc>
            </a:pPr>
            <a:r>
              <a:rPr lang="en-US" sz="2400">
                <a:solidFill>
                  <a:srgbClr val="2E312B"/>
                </a:solidFill>
                <a:latin typeface="Lato"/>
                <a:ea typeface="Lato"/>
                <a:cs typeface="Lato"/>
                <a:sym typeface="Lato"/>
              </a:rPr>
              <a:t>Supports Snowflake integration: </a:t>
            </a:r>
            <a:r>
              <a:rPr lang="en-US" sz="2400">
                <a:solidFill>
                  <a:srgbClr val="2E312B"/>
                </a:solidFill>
                <a:latin typeface="Lato"/>
                <a:ea typeface="Lato"/>
                <a:cs typeface="Lato"/>
                <a:sym typeface="Lato"/>
              </a:rPr>
              <a:t>O</a:t>
            </a:r>
            <a:r>
              <a:rPr lang="en-US" sz="2400">
                <a:solidFill>
                  <a:srgbClr val="2E312B"/>
                </a:solidFill>
                <a:latin typeface="Lato"/>
                <a:ea typeface="Lato"/>
                <a:cs typeface="Lato"/>
                <a:sym typeface="Lato"/>
              </a:rPr>
              <a:t>ffers a very similar interface for all coding and development purposes.</a:t>
            </a:r>
          </a:p>
        </p:txBody>
      </p:sp>
      <p:sp>
        <p:nvSpPr>
          <p:cNvPr name="TextBox 6" id="6"/>
          <p:cNvSpPr txBox="true"/>
          <p:nvPr/>
        </p:nvSpPr>
        <p:spPr>
          <a:xfrm rot="0">
            <a:off x="1028700" y="4270792"/>
            <a:ext cx="16230600" cy="556260"/>
          </a:xfrm>
          <a:prstGeom prst="rect">
            <a:avLst/>
          </a:prstGeom>
        </p:spPr>
        <p:txBody>
          <a:bodyPr anchor="t" rtlCol="false" tIns="0" lIns="0" bIns="0" rIns="0">
            <a:spAutoFit/>
          </a:bodyPr>
          <a:lstStyle/>
          <a:p>
            <a:pPr algn="l">
              <a:lnSpc>
                <a:spcPts val="4800"/>
              </a:lnSpc>
            </a:pPr>
            <a:r>
              <a:rPr lang="en-US" sz="2400">
                <a:solidFill>
                  <a:srgbClr val="2E312B"/>
                </a:solidFill>
                <a:latin typeface="Lato"/>
                <a:ea typeface="Lato"/>
                <a:cs typeface="Lato"/>
                <a:sym typeface="Lato"/>
              </a:rPr>
              <a:t>Version Control: Has built-in Git integration for all git related activities.</a:t>
            </a:r>
          </a:p>
        </p:txBody>
      </p:sp>
      <p:sp>
        <p:nvSpPr>
          <p:cNvPr name="TextBox 7" id="7"/>
          <p:cNvSpPr txBox="true"/>
          <p:nvPr/>
        </p:nvSpPr>
        <p:spPr>
          <a:xfrm rot="0">
            <a:off x="1028700" y="5106247"/>
            <a:ext cx="2350254" cy="639445"/>
          </a:xfrm>
          <a:prstGeom prst="rect">
            <a:avLst/>
          </a:prstGeom>
        </p:spPr>
        <p:txBody>
          <a:bodyPr anchor="t" rtlCol="false" tIns="0" lIns="0" bIns="0" rIns="0">
            <a:spAutoFit/>
          </a:bodyPr>
          <a:lstStyle/>
          <a:p>
            <a:pPr algn="l">
              <a:lnSpc>
                <a:spcPts val="5599"/>
              </a:lnSpc>
            </a:pPr>
            <a:r>
              <a:rPr lang="en-US" b="true" sz="2799">
                <a:solidFill>
                  <a:srgbClr val="2E312B"/>
                </a:solidFill>
                <a:latin typeface="Lato Bold"/>
                <a:ea typeface="Lato Bold"/>
                <a:cs typeface="Lato Bold"/>
                <a:sym typeface="Lato Bold"/>
              </a:rPr>
              <a:t>ATT GitHub</a:t>
            </a:r>
          </a:p>
        </p:txBody>
      </p:sp>
      <p:sp>
        <p:nvSpPr>
          <p:cNvPr name="TextBox 8" id="8"/>
          <p:cNvSpPr txBox="true"/>
          <p:nvPr/>
        </p:nvSpPr>
        <p:spPr>
          <a:xfrm rot="0">
            <a:off x="1028700" y="5907617"/>
            <a:ext cx="16230600" cy="1165860"/>
          </a:xfrm>
          <a:prstGeom prst="rect">
            <a:avLst/>
          </a:prstGeom>
        </p:spPr>
        <p:txBody>
          <a:bodyPr anchor="t" rtlCol="false" tIns="0" lIns="0" bIns="0" rIns="0">
            <a:spAutoFit/>
          </a:bodyPr>
          <a:lstStyle/>
          <a:p>
            <a:pPr algn="l">
              <a:lnSpc>
                <a:spcPts val="4800"/>
              </a:lnSpc>
            </a:pPr>
            <a:r>
              <a:rPr lang="en-US" sz="2400">
                <a:solidFill>
                  <a:srgbClr val="2E312B"/>
                </a:solidFill>
                <a:latin typeface="Lato"/>
                <a:ea typeface="Lato"/>
                <a:cs typeface="Lato"/>
                <a:sym typeface="Lato"/>
              </a:rPr>
              <a:t>All pull requests are to be created from here. Developers will push code to the remote branch, the create the pull request from the remote repository.</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Freeform 2" id="2"/>
          <p:cNvSpPr/>
          <p:nvPr/>
        </p:nvSpPr>
        <p:spPr>
          <a:xfrm flipH="false" flipV="false" rot="0">
            <a:off x="0" y="5600036"/>
            <a:ext cx="3064103" cy="4686964"/>
          </a:xfrm>
          <a:custGeom>
            <a:avLst/>
            <a:gdLst/>
            <a:ahLst/>
            <a:cxnLst/>
            <a:rect r="r" b="b" t="t" l="l"/>
            <a:pathLst>
              <a:path h="4686964" w="3064103">
                <a:moveTo>
                  <a:pt x="0" y="0"/>
                </a:moveTo>
                <a:lnTo>
                  <a:pt x="3064103" y="0"/>
                </a:lnTo>
                <a:lnTo>
                  <a:pt x="3064103" y="4686964"/>
                </a:lnTo>
                <a:lnTo>
                  <a:pt x="0" y="46869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93501" y="0"/>
            <a:ext cx="3494499" cy="4227216"/>
          </a:xfrm>
          <a:custGeom>
            <a:avLst/>
            <a:gdLst/>
            <a:ahLst/>
            <a:cxnLst/>
            <a:rect r="r" b="b" t="t" l="l"/>
            <a:pathLst>
              <a:path h="4227216" w="3494499">
                <a:moveTo>
                  <a:pt x="0" y="0"/>
                </a:moveTo>
                <a:lnTo>
                  <a:pt x="3494499" y="0"/>
                </a:lnTo>
                <a:lnTo>
                  <a:pt x="3494499" y="4227216"/>
                </a:lnTo>
                <a:lnTo>
                  <a:pt x="0" y="42272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743541" y="1923108"/>
            <a:ext cx="10800918" cy="4743450"/>
          </a:xfrm>
          <a:prstGeom prst="rect">
            <a:avLst/>
          </a:prstGeom>
        </p:spPr>
        <p:txBody>
          <a:bodyPr anchor="t" rtlCol="false" tIns="0" lIns="0" bIns="0" rIns="0">
            <a:spAutoFit/>
          </a:bodyPr>
          <a:lstStyle/>
          <a:p>
            <a:pPr algn="ctr">
              <a:lnSpc>
                <a:spcPts val="12599"/>
              </a:lnSpc>
              <a:spcBef>
                <a:spcPct val="0"/>
              </a:spcBef>
            </a:pPr>
            <a:r>
              <a:rPr lang="en-US" b="true" sz="9000">
                <a:solidFill>
                  <a:srgbClr val="9E4F2D"/>
                </a:solidFill>
                <a:latin typeface="Century Gothic Paneuropean Bold"/>
                <a:ea typeface="Century Gothic Paneuropean Bold"/>
                <a:cs typeface="Century Gothic Paneuropean Bold"/>
                <a:sym typeface="Century Gothic Paneuropean Bold"/>
              </a:rPr>
              <a:t>IMPLEMENTATION TO BEGIN IMMEDIATELY.</a:t>
            </a:r>
          </a:p>
        </p:txBody>
      </p:sp>
      <p:sp>
        <p:nvSpPr>
          <p:cNvPr name="Freeform 5" id="5"/>
          <p:cNvSpPr/>
          <p:nvPr/>
        </p:nvSpPr>
        <p:spPr>
          <a:xfrm flipH="false" flipV="false" rot="0">
            <a:off x="15354300" y="874395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8115300" cy="1226820"/>
          </a:xfrm>
          <a:prstGeom prst="rect">
            <a:avLst/>
          </a:prstGeom>
        </p:spPr>
        <p:txBody>
          <a:bodyPr anchor="t" rtlCol="false" tIns="0" lIns="0" bIns="0" rIns="0">
            <a:spAutoFit/>
          </a:bodyPr>
          <a:lstStyle/>
          <a:p>
            <a:pPr algn="l">
              <a:lnSpc>
                <a:spcPts val="10080"/>
              </a:lnSpc>
              <a:spcBef>
                <a:spcPct val="0"/>
              </a:spcBef>
            </a:pPr>
            <a:r>
              <a:rPr lang="en-US" b="true" sz="7200">
                <a:solidFill>
                  <a:srgbClr val="9E4F2D"/>
                </a:solidFill>
                <a:latin typeface="Century Gothic Paneuropean Bold"/>
                <a:ea typeface="Century Gothic Paneuropean Bold"/>
                <a:cs typeface="Century Gothic Paneuropean Bold"/>
                <a:sym typeface="Century Gothic Paneuropean Bold"/>
              </a:rPr>
              <a:t>Introduction</a:t>
            </a:r>
          </a:p>
        </p:txBody>
      </p:sp>
      <p:sp>
        <p:nvSpPr>
          <p:cNvPr name="TextBox 3" id="3"/>
          <p:cNvSpPr txBox="true"/>
          <p:nvPr/>
        </p:nvSpPr>
        <p:spPr>
          <a:xfrm rot="0">
            <a:off x="1028700" y="3540760"/>
            <a:ext cx="16084681" cy="4504690"/>
          </a:xfrm>
          <a:prstGeom prst="rect">
            <a:avLst/>
          </a:prstGeom>
        </p:spPr>
        <p:txBody>
          <a:bodyPr anchor="t" rtlCol="false" tIns="0" lIns="0" bIns="0" rIns="0">
            <a:spAutoFit/>
          </a:bodyPr>
          <a:lstStyle/>
          <a:p>
            <a:pPr algn="l">
              <a:lnSpc>
                <a:spcPts val="5120"/>
              </a:lnSpc>
            </a:pPr>
            <a:r>
              <a:rPr lang="en-US" sz="3200">
                <a:solidFill>
                  <a:srgbClr val="2E312B"/>
                </a:solidFill>
                <a:latin typeface="Lato"/>
                <a:ea typeface="Lato"/>
                <a:cs typeface="Lato"/>
                <a:sym typeface="Lato"/>
              </a:rPr>
              <a:t>Version Control is an important part of any development process.</a:t>
            </a:r>
          </a:p>
          <a:p>
            <a:pPr algn="l">
              <a:lnSpc>
                <a:spcPts val="5120"/>
              </a:lnSpc>
            </a:pPr>
            <a:r>
              <a:rPr lang="en-US" sz="3200">
                <a:solidFill>
                  <a:srgbClr val="2E312B"/>
                </a:solidFill>
                <a:latin typeface="Lato"/>
                <a:ea typeface="Lato"/>
                <a:cs typeface="Lato"/>
                <a:sym typeface="Lato"/>
              </a:rPr>
              <a:t> It helps</a:t>
            </a:r>
          </a:p>
          <a:p>
            <a:pPr algn="l" marL="690881" indent="-345440" lvl="1">
              <a:lnSpc>
                <a:spcPts val="5120"/>
              </a:lnSpc>
              <a:buAutoNum type="arabicPeriod" startAt="1"/>
            </a:pPr>
            <a:r>
              <a:rPr lang="en-US" sz="3200">
                <a:solidFill>
                  <a:srgbClr val="2E312B"/>
                </a:solidFill>
                <a:latin typeface="Lato"/>
                <a:ea typeface="Lato"/>
                <a:cs typeface="Lato"/>
                <a:sym typeface="Lato"/>
              </a:rPr>
              <a:t> Revert changes</a:t>
            </a:r>
          </a:p>
          <a:p>
            <a:pPr algn="l" marL="690881" indent="-345440" lvl="1">
              <a:lnSpc>
                <a:spcPts val="5120"/>
              </a:lnSpc>
              <a:buAutoNum type="arabicPeriod" startAt="1"/>
            </a:pPr>
            <a:r>
              <a:rPr lang="en-US" sz="3200">
                <a:solidFill>
                  <a:srgbClr val="2E312B"/>
                </a:solidFill>
                <a:latin typeface="Lato"/>
                <a:ea typeface="Lato"/>
                <a:cs typeface="Lato"/>
                <a:sym typeface="Lato"/>
              </a:rPr>
              <a:t> T</a:t>
            </a:r>
            <a:r>
              <a:rPr lang="en-US" sz="3200">
                <a:solidFill>
                  <a:srgbClr val="2E312B"/>
                </a:solidFill>
                <a:latin typeface="Lato"/>
                <a:ea typeface="Lato"/>
                <a:cs typeface="Lato"/>
                <a:sym typeface="Lato"/>
              </a:rPr>
              <a:t>rack forward changes effectively</a:t>
            </a:r>
          </a:p>
          <a:p>
            <a:pPr algn="l" marL="690881" indent="-345440" lvl="1">
              <a:lnSpc>
                <a:spcPts val="5120"/>
              </a:lnSpc>
              <a:buAutoNum type="arabicPeriod" startAt="1"/>
            </a:pPr>
            <a:r>
              <a:rPr lang="en-US" sz="3200">
                <a:solidFill>
                  <a:srgbClr val="2E312B"/>
                </a:solidFill>
                <a:latin typeface="Lato"/>
                <a:ea typeface="Lato"/>
                <a:cs typeface="Lato"/>
                <a:sym typeface="Lato"/>
              </a:rPr>
              <a:t> K</a:t>
            </a:r>
            <a:r>
              <a:rPr lang="en-US" sz="3200">
                <a:solidFill>
                  <a:srgbClr val="2E312B"/>
                </a:solidFill>
                <a:latin typeface="Lato"/>
                <a:ea typeface="Lato"/>
                <a:cs typeface="Lato"/>
                <a:sym typeface="Lato"/>
              </a:rPr>
              <a:t>eep the product afloat in risk events</a:t>
            </a:r>
          </a:p>
          <a:p>
            <a:pPr algn="l" marL="690881" indent="-345440" lvl="1">
              <a:lnSpc>
                <a:spcPts val="5120"/>
              </a:lnSpc>
              <a:buAutoNum type="arabicPeriod" startAt="1"/>
            </a:pPr>
            <a:r>
              <a:rPr lang="en-US" sz="3200">
                <a:solidFill>
                  <a:srgbClr val="2E312B"/>
                </a:solidFill>
                <a:latin typeface="Lato"/>
                <a:ea typeface="Lato"/>
                <a:cs typeface="Lato"/>
                <a:sym typeface="Lato"/>
              </a:rPr>
              <a:t> L</a:t>
            </a:r>
            <a:r>
              <a:rPr lang="en-US" sz="3200">
                <a:solidFill>
                  <a:srgbClr val="2E312B"/>
                </a:solidFill>
                <a:latin typeface="Lato"/>
                <a:ea typeface="Lato"/>
                <a:cs typeface="Lato"/>
                <a:sym typeface="Lato"/>
              </a:rPr>
              <a:t>ets teams work on their own, collaborate, and maintain multiple versions.</a:t>
            </a:r>
          </a:p>
          <a:p>
            <a:pPr algn="l">
              <a:lnSpc>
                <a:spcPts val="5120"/>
              </a:lnSpc>
            </a:pPr>
          </a:p>
        </p:txBody>
      </p:sp>
      <p:sp>
        <p:nvSpPr>
          <p:cNvPr name="Freeform 4" id="4"/>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2"/>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143500"/>
            <a:ext cx="6191250" cy="3444367"/>
          </a:xfrm>
          <a:custGeom>
            <a:avLst/>
            <a:gdLst/>
            <a:ahLst/>
            <a:cxnLst/>
            <a:rect r="r" b="b" t="t" l="l"/>
            <a:pathLst>
              <a:path h="3444367" w="6191250">
                <a:moveTo>
                  <a:pt x="0" y="0"/>
                </a:moveTo>
                <a:lnTo>
                  <a:pt x="6191250" y="0"/>
                </a:lnTo>
                <a:lnTo>
                  <a:pt x="6191250" y="3444367"/>
                </a:lnTo>
                <a:lnTo>
                  <a:pt x="0" y="3444367"/>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7419708" y="4249799"/>
          <a:ext cx="10525556" cy="5562600"/>
        </p:xfrm>
        <a:graphic>
          <a:graphicData uri="http://schemas.openxmlformats.org/drawingml/2006/table">
            <a:tbl>
              <a:tblPr/>
              <a:tblGrid>
                <a:gridCol w="2577767"/>
                <a:gridCol w="2435487"/>
                <a:gridCol w="5512302"/>
              </a:tblGrid>
              <a:tr h="1139328">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Team Size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Recommended Strategies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Reasoning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74424">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Small team (1 - 5 members)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Trunk Based development, GitHub Flow</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Simpler strategies minimize overhead and facilitate rapid integration.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74424">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Medium team (6 - 20 members)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Github Flow, Feature Branching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Structured branching to handle multiple features and tasks simultaneously.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474424">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Large team (20+)</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Feature Branching, Git Flow</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entury Gothic Paneuropean"/>
                          <a:ea typeface="Century Gothic Paneuropean"/>
                          <a:cs typeface="Century Gothic Paneuropean"/>
                          <a:sym typeface="Century Gothic Paneuropean"/>
                        </a:rPr>
                        <a:t>A structured approach to managing multiple parallel developments and releases.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2144139"/>
            <a:ext cx="16230600" cy="1819910"/>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Lato"/>
                <a:ea typeface="Lato"/>
                <a:cs typeface="Lato"/>
                <a:sym typeface="Lato"/>
              </a:rPr>
              <a:t>A Git branching strategy allows developers to collaborate on a project while also tracking changes and maintaining multiple versions of the codebase. There are several Git branching strategies available, each with its own set of advantages and disadvantages. The best strategy is determined by the project’s and team’s unique requirements. </a:t>
            </a:r>
          </a:p>
        </p:txBody>
      </p:sp>
      <p:sp>
        <p:nvSpPr>
          <p:cNvPr name="TextBox 5" id="5"/>
          <p:cNvSpPr txBox="true"/>
          <p:nvPr/>
        </p:nvSpPr>
        <p:spPr>
          <a:xfrm rot="0">
            <a:off x="3145544" y="688719"/>
            <a:ext cx="11996912" cy="1226820"/>
          </a:xfrm>
          <a:prstGeom prst="rect">
            <a:avLst/>
          </a:prstGeom>
        </p:spPr>
        <p:txBody>
          <a:bodyPr anchor="t" rtlCol="false" tIns="0" lIns="0" bIns="0" rIns="0">
            <a:spAutoFit/>
          </a:bodyPr>
          <a:lstStyle/>
          <a:p>
            <a:pPr algn="ctr">
              <a:lnSpc>
                <a:spcPts val="10080"/>
              </a:lnSpc>
              <a:spcBef>
                <a:spcPct val="0"/>
              </a:spcBef>
            </a:pPr>
            <a:r>
              <a:rPr lang="en-US" b="true" sz="7200">
                <a:solidFill>
                  <a:srgbClr val="9E4F2D"/>
                </a:solidFill>
                <a:latin typeface="Century Gothic Paneuropean Bold"/>
                <a:ea typeface="Century Gothic Paneuropean Bold"/>
                <a:cs typeface="Century Gothic Paneuropean Bold"/>
                <a:sym typeface="Century Gothic Paneuropean Bold"/>
              </a:rPr>
              <a:t>Overview</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TextBox 2" id="2"/>
          <p:cNvSpPr txBox="true"/>
          <p:nvPr/>
        </p:nvSpPr>
        <p:spPr>
          <a:xfrm rot="0">
            <a:off x="3145544" y="3560589"/>
            <a:ext cx="11996912" cy="1226820"/>
          </a:xfrm>
          <a:prstGeom prst="rect">
            <a:avLst/>
          </a:prstGeom>
        </p:spPr>
        <p:txBody>
          <a:bodyPr anchor="t" rtlCol="false" tIns="0" lIns="0" bIns="0" rIns="0">
            <a:spAutoFit/>
          </a:bodyPr>
          <a:lstStyle/>
          <a:p>
            <a:pPr algn="ctr">
              <a:lnSpc>
                <a:spcPts val="10080"/>
              </a:lnSpc>
              <a:spcBef>
                <a:spcPct val="0"/>
              </a:spcBef>
            </a:pPr>
            <a:r>
              <a:rPr lang="en-US" b="true" sz="7200">
                <a:solidFill>
                  <a:srgbClr val="9E4F2D"/>
                </a:solidFill>
                <a:latin typeface="Century Gothic Paneuropean Bold"/>
                <a:ea typeface="Century Gothic Paneuropean Bold"/>
                <a:cs typeface="Century Gothic Paneuropean Bold"/>
                <a:sym typeface="Century Gothic Paneuropean Bold"/>
              </a:rPr>
              <a:t>Where We Are Now</a:t>
            </a:r>
          </a:p>
        </p:txBody>
      </p:sp>
      <p:sp>
        <p:nvSpPr>
          <p:cNvPr name="TextBox 3" id="3"/>
          <p:cNvSpPr txBox="true"/>
          <p:nvPr/>
        </p:nvSpPr>
        <p:spPr>
          <a:xfrm rot="0">
            <a:off x="1456364" y="5326871"/>
            <a:ext cx="15375273" cy="1266190"/>
          </a:xfrm>
          <a:prstGeom prst="rect">
            <a:avLst/>
          </a:prstGeom>
        </p:spPr>
        <p:txBody>
          <a:bodyPr anchor="t" rtlCol="false" tIns="0" lIns="0" bIns="0" rIns="0">
            <a:spAutoFit/>
          </a:bodyPr>
          <a:lstStyle/>
          <a:p>
            <a:pPr algn="ctr">
              <a:lnSpc>
                <a:spcPts val="5120"/>
              </a:lnSpc>
            </a:pPr>
            <a:r>
              <a:rPr lang="en-US" sz="3200">
                <a:solidFill>
                  <a:srgbClr val="2E312B"/>
                </a:solidFill>
                <a:latin typeface="Lato"/>
                <a:ea typeface="Lato"/>
                <a:cs typeface="Lato"/>
                <a:sym typeface="Lato"/>
              </a:rPr>
              <a:t>Currently, snowflake code base is stored on Sharepoint. This is to be moved to GitHub remote repository managed by ATT, accessible only through HVD systems.</a:t>
            </a:r>
          </a:p>
        </p:txBody>
      </p:sp>
      <p:sp>
        <p:nvSpPr>
          <p:cNvPr name="Freeform 4" id="4"/>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grpSp>
        <p:nvGrpSpPr>
          <p:cNvPr name="Group 2" id="2"/>
          <p:cNvGrpSpPr/>
          <p:nvPr/>
        </p:nvGrpSpPr>
        <p:grpSpPr>
          <a:xfrm rot="0">
            <a:off x="1028700" y="3302193"/>
            <a:ext cx="677929" cy="499703"/>
            <a:chOff x="0" y="0"/>
            <a:chExt cx="116623" cy="85963"/>
          </a:xfrm>
        </p:grpSpPr>
        <p:sp>
          <p:nvSpPr>
            <p:cNvPr name="Freeform 3" id="3"/>
            <p:cNvSpPr/>
            <p:nvPr/>
          </p:nvSpPr>
          <p:spPr>
            <a:xfrm flipH="false" flipV="false" rot="0">
              <a:off x="0" y="0"/>
              <a:ext cx="116623" cy="85963"/>
            </a:xfrm>
            <a:custGeom>
              <a:avLst/>
              <a:gdLst/>
              <a:ahLst/>
              <a:cxnLst/>
              <a:rect r="r" b="b" t="t" l="l"/>
              <a:pathLst>
                <a:path h="85963" w="116623">
                  <a:moveTo>
                    <a:pt x="0" y="0"/>
                  </a:moveTo>
                  <a:lnTo>
                    <a:pt x="116623" y="0"/>
                  </a:lnTo>
                  <a:lnTo>
                    <a:pt x="116623" y="85963"/>
                  </a:lnTo>
                  <a:lnTo>
                    <a:pt x="0" y="85963"/>
                  </a:lnTo>
                  <a:close/>
                </a:path>
              </a:pathLst>
            </a:custGeom>
            <a:solidFill>
              <a:srgbClr val="CFC2AE"/>
            </a:solidFill>
          </p:spPr>
        </p:sp>
        <p:sp>
          <p:nvSpPr>
            <p:cNvPr name="TextBox 4" id="4"/>
            <p:cNvSpPr txBox="true"/>
            <p:nvPr/>
          </p:nvSpPr>
          <p:spPr>
            <a:xfrm>
              <a:off x="0" y="-47625"/>
              <a:ext cx="116623" cy="13358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16157369" y="-250511"/>
            <a:ext cx="4261261" cy="12381388"/>
          </a:xfrm>
          <a:custGeom>
            <a:avLst/>
            <a:gdLst/>
            <a:ahLst/>
            <a:cxnLst/>
            <a:rect r="r" b="b" t="t" l="l"/>
            <a:pathLst>
              <a:path h="12381388" w="4261261">
                <a:moveTo>
                  <a:pt x="0" y="0"/>
                </a:moveTo>
                <a:lnTo>
                  <a:pt x="4261262" y="0"/>
                </a:lnTo>
                <a:lnTo>
                  <a:pt x="4261262" y="12381388"/>
                </a:lnTo>
                <a:lnTo>
                  <a:pt x="0" y="123813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895350"/>
            <a:ext cx="10294225" cy="1226820"/>
          </a:xfrm>
          <a:prstGeom prst="rect">
            <a:avLst/>
          </a:prstGeom>
        </p:spPr>
        <p:txBody>
          <a:bodyPr anchor="t" rtlCol="false" tIns="0" lIns="0" bIns="0" rIns="0">
            <a:spAutoFit/>
          </a:bodyPr>
          <a:lstStyle/>
          <a:p>
            <a:pPr algn="l">
              <a:lnSpc>
                <a:spcPts val="10080"/>
              </a:lnSpc>
              <a:spcBef>
                <a:spcPct val="0"/>
              </a:spcBef>
            </a:pPr>
            <a:r>
              <a:rPr lang="en-US" b="true" sz="7200">
                <a:solidFill>
                  <a:srgbClr val="9E4F2D"/>
                </a:solidFill>
                <a:latin typeface="Century Gothic Paneuropean Bold"/>
                <a:ea typeface="Century Gothic Paneuropean Bold"/>
                <a:cs typeface="Century Gothic Paneuropean Bold"/>
                <a:sym typeface="Century Gothic Paneuropean Bold"/>
              </a:rPr>
              <a:t>What’s To Be Achieved</a:t>
            </a:r>
          </a:p>
        </p:txBody>
      </p:sp>
      <p:sp>
        <p:nvSpPr>
          <p:cNvPr name="TextBox 7" id="7"/>
          <p:cNvSpPr txBox="true"/>
          <p:nvPr/>
        </p:nvSpPr>
        <p:spPr>
          <a:xfrm rot="0">
            <a:off x="2272807" y="3178368"/>
            <a:ext cx="11519370" cy="623528"/>
          </a:xfrm>
          <a:prstGeom prst="rect">
            <a:avLst/>
          </a:prstGeom>
        </p:spPr>
        <p:txBody>
          <a:bodyPr anchor="t" rtlCol="false" tIns="0" lIns="0" bIns="0" rIns="0">
            <a:spAutoFit/>
          </a:bodyPr>
          <a:lstStyle/>
          <a:p>
            <a:pPr algn="l">
              <a:lnSpc>
                <a:spcPts val="5389"/>
              </a:lnSpc>
            </a:pPr>
            <a:r>
              <a:rPr lang="en-US" sz="3368" b="true">
                <a:solidFill>
                  <a:srgbClr val="2E312B"/>
                </a:solidFill>
                <a:latin typeface="Lato Bold"/>
                <a:ea typeface="Lato Bold"/>
                <a:cs typeface="Lato Bold"/>
                <a:sym typeface="Lato Bold"/>
              </a:rPr>
              <a:t>Maintained History of Changes</a:t>
            </a:r>
          </a:p>
        </p:txBody>
      </p:sp>
      <p:grpSp>
        <p:nvGrpSpPr>
          <p:cNvPr name="Group 8" id="8"/>
          <p:cNvGrpSpPr/>
          <p:nvPr/>
        </p:nvGrpSpPr>
        <p:grpSpPr>
          <a:xfrm rot="0">
            <a:off x="1028700" y="4370498"/>
            <a:ext cx="677929" cy="499703"/>
            <a:chOff x="0" y="0"/>
            <a:chExt cx="116623" cy="85963"/>
          </a:xfrm>
        </p:grpSpPr>
        <p:sp>
          <p:nvSpPr>
            <p:cNvPr name="Freeform 9" id="9"/>
            <p:cNvSpPr/>
            <p:nvPr/>
          </p:nvSpPr>
          <p:spPr>
            <a:xfrm flipH="false" flipV="false" rot="0">
              <a:off x="0" y="0"/>
              <a:ext cx="116623" cy="85963"/>
            </a:xfrm>
            <a:custGeom>
              <a:avLst/>
              <a:gdLst/>
              <a:ahLst/>
              <a:cxnLst/>
              <a:rect r="r" b="b" t="t" l="l"/>
              <a:pathLst>
                <a:path h="85963" w="116623">
                  <a:moveTo>
                    <a:pt x="0" y="0"/>
                  </a:moveTo>
                  <a:lnTo>
                    <a:pt x="116623" y="0"/>
                  </a:lnTo>
                  <a:lnTo>
                    <a:pt x="116623" y="85963"/>
                  </a:lnTo>
                  <a:lnTo>
                    <a:pt x="0" y="85963"/>
                  </a:lnTo>
                  <a:close/>
                </a:path>
              </a:pathLst>
            </a:custGeom>
            <a:solidFill>
              <a:srgbClr val="CFC2AE"/>
            </a:solidFill>
          </p:spPr>
        </p:sp>
        <p:sp>
          <p:nvSpPr>
            <p:cNvPr name="TextBox 10" id="10"/>
            <p:cNvSpPr txBox="true"/>
            <p:nvPr/>
          </p:nvSpPr>
          <p:spPr>
            <a:xfrm>
              <a:off x="0" y="-47625"/>
              <a:ext cx="116623" cy="133588"/>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2272807" y="4246673"/>
            <a:ext cx="11519370" cy="623528"/>
          </a:xfrm>
          <a:prstGeom prst="rect">
            <a:avLst/>
          </a:prstGeom>
        </p:spPr>
        <p:txBody>
          <a:bodyPr anchor="t" rtlCol="false" tIns="0" lIns="0" bIns="0" rIns="0">
            <a:spAutoFit/>
          </a:bodyPr>
          <a:lstStyle/>
          <a:p>
            <a:pPr algn="l">
              <a:lnSpc>
                <a:spcPts val="5389"/>
              </a:lnSpc>
            </a:pPr>
            <a:r>
              <a:rPr lang="en-US" sz="3368" b="true">
                <a:solidFill>
                  <a:srgbClr val="2E312B"/>
                </a:solidFill>
                <a:latin typeface="Lato Bold"/>
                <a:ea typeface="Lato Bold"/>
                <a:cs typeface="Lato Bold"/>
                <a:sym typeface="Lato Bold"/>
              </a:rPr>
              <a:t>Cross-Team Collaborative Development</a:t>
            </a:r>
          </a:p>
        </p:txBody>
      </p:sp>
      <p:grpSp>
        <p:nvGrpSpPr>
          <p:cNvPr name="Group 12" id="12"/>
          <p:cNvGrpSpPr/>
          <p:nvPr/>
        </p:nvGrpSpPr>
        <p:grpSpPr>
          <a:xfrm rot="0">
            <a:off x="1028700" y="5431256"/>
            <a:ext cx="677929" cy="499703"/>
            <a:chOff x="0" y="0"/>
            <a:chExt cx="116623" cy="85963"/>
          </a:xfrm>
        </p:grpSpPr>
        <p:sp>
          <p:nvSpPr>
            <p:cNvPr name="Freeform 13" id="13"/>
            <p:cNvSpPr/>
            <p:nvPr/>
          </p:nvSpPr>
          <p:spPr>
            <a:xfrm flipH="false" flipV="false" rot="0">
              <a:off x="0" y="0"/>
              <a:ext cx="116623" cy="85963"/>
            </a:xfrm>
            <a:custGeom>
              <a:avLst/>
              <a:gdLst/>
              <a:ahLst/>
              <a:cxnLst/>
              <a:rect r="r" b="b" t="t" l="l"/>
              <a:pathLst>
                <a:path h="85963" w="116623">
                  <a:moveTo>
                    <a:pt x="0" y="0"/>
                  </a:moveTo>
                  <a:lnTo>
                    <a:pt x="116623" y="0"/>
                  </a:lnTo>
                  <a:lnTo>
                    <a:pt x="116623" y="85963"/>
                  </a:lnTo>
                  <a:lnTo>
                    <a:pt x="0" y="85963"/>
                  </a:lnTo>
                  <a:close/>
                </a:path>
              </a:pathLst>
            </a:custGeom>
            <a:solidFill>
              <a:srgbClr val="CFC2AE"/>
            </a:solidFill>
          </p:spPr>
        </p:sp>
        <p:sp>
          <p:nvSpPr>
            <p:cNvPr name="TextBox 14" id="14"/>
            <p:cNvSpPr txBox="true"/>
            <p:nvPr/>
          </p:nvSpPr>
          <p:spPr>
            <a:xfrm>
              <a:off x="0" y="-47625"/>
              <a:ext cx="116623" cy="133588"/>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2272807" y="5307431"/>
            <a:ext cx="11519370" cy="623528"/>
          </a:xfrm>
          <a:prstGeom prst="rect">
            <a:avLst/>
          </a:prstGeom>
        </p:spPr>
        <p:txBody>
          <a:bodyPr anchor="t" rtlCol="false" tIns="0" lIns="0" bIns="0" rIns="0">
            <a:spAutoFit/>
          </a:bodyPr>
          <a:lstStyle/>
          <a:p>
            <a:pPr algn="l">
              <a:lnSpc>
                <a:spcPts val="5389"/>
              </a:lnSpc>
            </a:pPr>
            <a:r>
              <a:rPr lang="en-US" sz="3368" b="true">
                <a:solidFill>
                  <a:srgbClr val="2E312B"/>
                </a:solidFill>
                <a:latin typeface="Lato Bold"/>
                <a:ea typeface="Lato Bold"/>
                <a:cs typeface="Lato Bold"/>
                <a:sym typeface="Lato Bold"/>
              </a:rPr>
              <a:t>Achieve Stable &amp; Reliable Releases</a:t>
            </a:r>
          </a:p>
        </p:txBody>
      </p:sp>
      <p:grpSp>
        <p:nvGrpSpPr>
          <p:cNvPr name="Group 16" id="16"/>
          <p:cNvGrpSpPr/>
          <p:nvPr/>
        </p:nvGrpSpPr>
        <p:grpSpPr>
          <a:xfrm rot="0">
            <a:off x="1028700" y="6485104"/>
            <a:ext cx="677929" cy="499703"/>
            <a:chOff x="0" y="0"/>
            <a:chExt cx="116623" cy="85963"/>
          </a:xfrm>
        </p:grpSpPr>
        <p:sp>
          <p:nvSpPr>
            <p:cNvPr name="Freeform 17" id="17"/>
            <p:cNvSpPr/>
            <p:nvPr/>
          </p:nvSpPr>
          <p:spPr>
            <a:xfrm flipH="false" flipV="false" rot="0">
              <a:off x="0" y="0"/>
              <a:ext cx="116623" cy="85963"/>
            </a:xfrm>
            <a:custGeom>
              <a:avLst/>
              <a:gdLst/>
              <a:ahLst/>
              <a:cxnLst/>
              <a:rect r="r" b="b" t="t" l="l"/>
              <a:pathLst>
                <a:path h="85963" w="116623">
                  <a:moveTo>
                    <a:pt x="0" y="0"/>
                  </a:moveTo>
                  <a:lnTo>
                    <a:pt x="116623" y="0"/>
                  </a:lnTo>
                  <a:lnTo>
                    <a:pt x="116623" y="85963"/>
                  </a:lnTo>
                  <a:lnTo>
                    <a:pt x="0" y="85963"/>
                  </a:lnTo>
                  <a:close/>
                </a:path>
              </a:pathLst>
            </a:custGeom>
            <a:solidFill>
              <a:srgbClr val="CFC2AE"/>
            </a:solidFill>
          </p:spPr>
        </p:sp>
        <p:sp>
          <p:nvSpPr>
            <p:cNvPr name="TextBox 18" id="18"/>
            <p:cNvSpPr txBox="true"/>
            <p:nvPr/>
          </p:nvSpPr>
          <p:spPr>
            <a:xfrm>
              <a:off x="0" y="-47625"/>
              <a:ext cx="116623" cy="133588"/>
            </a:xfrm>
            <a:prstGeom prst="rect">
              <a:avLst/>
            </a:prstGeom>
          </p:spPr>
          <p:txBody>
            <a:bodyPr anchor="ctr" rtlCol="false" tIns="50800" lIns="50800" bIns="50800" rIns="50800"/>
            <a:lstStyle/>
            <a:p>
              <a:pPr algn="ctr">
                <a:lnSpc>
                  <a:spcPts val="3359"/>
                </a:lnSpc>
              </a:pPr>
            </a:p>
          </p:txBody>
        </p:sp>
      </p:grpSp>
      <p:sp>
        <p:nvSpPr>
          <p:cNvPr name="TextBox 19" id="19"/>
          <p:cNvSpPr txBox="true"/>
          <p:nvPr/>
        </p:nvSpPr>
        <p:spPr>
          <a:xfrm rot="0">
            <a:off x="2272807" y="6361279"/>
            <a:ext cx="11519370" cy="623528"/>
          </a:xfrm>
          <a:prstGeom prst="rect">
            <a:avLst/>
          </a:prstGeom>
        </p:spPr>
        <p:txBody>
          <a:bodyPr anchor="t" rtlCol="false" tIns="0" lIns="0" bIns="0" rIns="0">
            <a:spAutoFit/>
          </a:bodyPr>
          <a:lstStyle/>
          <a:p>
            <a:pPr algn="l">
              <a:lnSpc>
                <a:spcPts val="5389"/>
              </a:lnSpc>
            </a:pPr>
            <a:r>
              <a:rPr lang="en-US" sz="3368" b="true">
                <a:solidFill>
                  <a:srgbClr val="2E312B"/>
                </a:solidFill>
                <a:latin typeface="Lato Bold"/>
                <a:ea typeface="Lato Bold"/>
                <a:cs typeface="Lato Bold"/>
                <a:sym typeface="Lato Bold"/>
              </a:rPr>
              <a:t>Streamlined Review and Approval </a:t>
            </a:r>
          </a:p>
        </p:txBody>
      </p:sp>
      <p:sp>
        <p:nvSpPr>
          <p:cNvPr name="Freeform 20" id="20"/>
          <p:cNvSpPr/>
          <p:nvPr/>
        </p:nvSpPr>
        <p:spPr>
          <a:xfrm flipH="false" flipV="false" rot="0">
            <a:off x="1028700" y="874395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4"/>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p:cSld>
    <p:bg>
      <p:bgPr>
        <a:solidFill>
          <a:srgbClr val="F5F5F4"/>
        </a:solidFill>
      </p:bgPr>
    </p:bg>
    <p:spTree>
      <p:nvGrpSpPr>
        <p:cNvPr id="1" name=""/>
        <p:cNvGrpSpPr/>
        <p:nvPr/>
      </p:nvGrpSpPr>
      <p:grpSpPr>
        <a:xfrm>
          <a:off x="0" y="0"/>
          <a:ext cx="0" cy="0"/>
          <a:chOff x="0" y="0"/>
          <a:chExt cx="0" cy="0"/>
        </a:xfrm>
      </p:grpSpPr>
      <p:sp>
        <p:nvSpPr>
          <p:cNvPr name="TextBox 2" id="2"/>
          <p:cNvSpPr txBox="true"/>
          <p:nvPr/>
        </p:nvSpPr>
        <p:spPr>
          <a:xfrm rot="0">
            <a:off x="1787528" y="447675"/>
            <a:ext cx="15207802" cy="953135"/>
          </a:xfrm>
          <a:prstGeom prst="rect">
            <a:avLst/>
          </a:prstGeom>
        </p:spPr>
        <p:txBody>
          <a:bodyPr anchor="t" rtlCol="false" tIns="0" lIns="0" bIns="0" rIns="0">
            <a:spAutoFit/>
          </a:bodyPr>
          <a:lstStyle/>
          <a:p>
            <a:pPr algn="ctr">
              <a:lnSpc>
                <a:spcPts val="7840"/>
              </a:lnSpc>
              <a:spcBef>
                <a:spcPct val="0"/>
              </a:spcBef>
            </a:pPr>
            <a:r>
              <a:rPr lang="en-US" b="true" sz="5600">
                <a:solidFill>
                  <a:srgbClr val="9E4F2D"/>
                </a:solidFill>
                <a:latin typeface="Century Gothic Paneuropean Bold"/>
                <a:ea typeface="Century Gothic Paneuropean Bold"/>
                <a:cs typeface="Century Gothic Paneuropean Bold"/>
                <a:sym typeface="Century Gothic Paneuropean Bold"/>
              </a:rPr>
              <a:t>Proposed Git Remote Repository Branches</a:t>
            </a:r>
          </a:p>
        </p:txBody>
      </p:sp>
      <p:graphicFrame>
        <p:nvGraphicFramePr>
          <p:cNvPr name="Table 3" id="3"/>
          <p:cNvGraphicFramePr>
            <a:graphicFrameLocks noGrp="true"/>
          </p:cNvGraphicFramePr>
          <p:nvPr/>
        </p:nvGraphicFramePr>
        <p:xfrm>
          <a:off x="1028700" y="1877060"/>
          <a:ext cx="16518276" cy="8220075"/>
        </p:xfrm>
        <a:graphic>
          <a:graphicData uri="http://schemas.openxmlformats.org/drawingml/2006/table">
            <a:tbl>
              <a:tblPr/>
              <a:tblGrid>
                <a:gridCol w="1442569"/>
                <a:gridCol w="7537854"/>
                <a:gridCol w="7537854"/>
              </a:tblGrid>
              <a:tr h="1102832">
                <a:tc>
                  <a:txBody>
                    <a:bodyPr anchor="t" rtlCol="false"/>
                    <a:lstStyle/>
                    <a:p>
                      <a:pPr algn="ctr">
                        <a:lnSpc>
                          <a:spcPts val="1960"/>
                        </a:lnSpc>
                        <a:defRPr/>
                      </a:pPr>
                      <a:r>
                        <a:rPr lang="en-US" sz="1400" b="true">
                          <a:solidFill>
                            <a:srgbClr val="FFFFFF"/>
                          </a:solidFill>
                          <a:latin typeface="Lato Bold"/>
                          <a:ea typeface="Lato Bold"/>
                          <a:cs typeface="Lato Bold"/>
                          <a:sym typeface="Lato Bold"/>
                        </a:rPr>
                        <a:t>Branch Name</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c>
                  <a:txBody>
                    <a:bodyPr anchor="t" rtlCol="false"/>
                    <a:lstStyle/>
                    <a:p>
                      <a:pPr algn="ctr">
                        <a:lnSpc>
                          <a:spcPts val="1960"/>
                        </a:lnSpc>
                        <a:defRPr/>
                      </a:pPr>
                      <a:r>
                        <a:rPr lang="en-US" sz="1400" b="true">
                          <a:solidFill>
                            <a:srgbClr val="FFFFFF"/>
                          </a:solidFill>
                          <a:latin typeface="Lato Bold"/>
                          <a:ea typeface="Lato Bold"/>
                          <a:cs typeface="Lato Bold"/>
                          <a:sym typeface="Lato Bold"/>
                        </a:rPr>
                        <a:t>Description</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c>
                  <a:txBody>
                    <a:bodyPr anchor="t" rtlCol="false"/>
                    <a:lstStyle/>
                    <a:p>
                      <a:pPr algn="ctr">
                        <a:lnSpc>
                          <a:spcPts val="1960"/>
                        </a:lnSpc>
                        <a:defRPr/>
                      </a:pPr>
                      <a:r>
                        <a:rPr lang="en-US" sz="1400" b="true">
                          <a:solidFill>
                            <a:srgbClr val="FFFFFF"/>
                          </a:solidFill>
                          <a:latin typeface="Lato Bold"/>
                          <a:ea typeface="Lato Bold"/>
                          <a:cs typeface="Lato Bold"/>
                          <a:sym typeface="Lato Bold"/>
                        </a:rPr>
                        <a:t>Naming Conventions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9E4F2D"/>
                    </a:solidFill>
                  </a:tcPr>
                </a:tc>
              </a:tr>
              <a:tr h="1398436">
                <a:tc>
                  <a:txBody>
                    <a:bodyPr anchor="t" rtlCol="false"/>
                    <a:lstStyle/>
                    <a:p>
                      <a:pPr algn="ctr">
                        <a:lnSpc>
                          <a:spcPts val="1960"/>
                        </a:lnSpc>
                        <a:defRPr/>
                      </a:pPr>
                      <a:r>
                        <a:rPr lang="en-US" sz="1400">
                          <a:solidFill>
                            <a:srgbClr val="2E312B"/>
                          </a:solidFill>
                          <a:latin typeface="Lato"/>
                          <a:ea typeface="Lato"/>
                          <a:cs typeface="Lato"/>
                          <a:sym typeface="Lato"/>
                        </a:rPr>
                        <a:t>MASTER</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just">
                        <a:lnSpc>
                          <a:spcPts val="1960"/>
                        </a:lnSpc>
                        <a:defRPr/>
                      </a:pPr>
                      <a:r>
                        <a:rPr lang="en-US" sz="1400">
                          <a:solidFill>
                            <a:srgbClr val="2E312B"/>
                          </a:solidFill>
                          <a:latin typeface="Lato"/>
                          <a:ea typeface="Lato"/>
                          <a:cs typeface="Lato"/>
                          <a:sym typeface="Lato"/>
                        </a:rPr>
                        <a:t>Hosts last known stable code (typically from previous deployment) as backup till current deployment is tested for post-prod sanity.</a:t>
                      </a:r>
                      <a:endParaRPr lang="en-US" sz="1100"/>
                    </a:p>
                    <a:p>
                      <a:pPr algn="just">
                        <a:lnSpc>
                          <a:spcPts val="1960"/>
                        </a:lnSpc>
                      </a:pPr>
                      <a:r>
                        <a:rPr lang="en-US" sz="1400">
                          <a:solidFill>
                            <a:srgbClr val="2E312B"/>
                          </a:solidFill>
                          <a:latin typeface="Lato"/>
                          <a:ea typeface="Lato"/>
                          <a:cs typeface="Lato"/>
                          <a:sym typeface="Lato"/>
                        </a:rPr>
                        <a:t>After sanity test and verification, prod is merged into master.</a:t>
                      </a:r>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just">
                        <a:lnSpc>
                          <a:spcPts val="1960"/>
                        </a:lnSpc>
                        <a:defRPr/>
                      </a:pPr>
                      <a:r>
                        <a:rPr lang="en-US" sz="1400">
                          <a:solidFill>
                            <a:srgbClr val="2E312B"/>
                          </a:solidFill>
                          <a:latin typeface="Lato"/>
                          <a:ea typeface="Lato"/>
                          <a:cs typeface="Lato"/>
                          <a:sym typeface="Lato"/>
                        </a:rPr>
                        <a:t>master</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r h="807227">
                <a:tc>
                  <a:txBody>
                    <a:bodyPr anchor="t" rtlCol="false"/>
                    <a:lstStyle/>
                    <a:p>
                      <a:pPr algn="ctr">
                        <a:lnSpc>
                          <a:spcPts val="1960"/>
                        </a:lnSpc>
                        <a:defRPr/>
                      </a:pPr>
                      <a:r>
                        <a:rPr lang="en-US" sz="1400">
                          <a:solidFill>
                            <a:srgbClr val="2E312B"/>
                          </a:solidFill>
                          <a:latin typeface="Lato"/>
                          <a:ea typeface="Lato"/>
                          <a:cs typeface="Lato"/>
                          <a:sym typeface="Lato"/>
                        </a:rPr>
                        <a:t>PROD</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60"/>
                        </a:lnSpc>
                        <a:defRPr/>
                      </a:pPr>
                      <a:r>
                        <a:rPr lang="en-US" sz="1400">
                          <a:solidFill>
                            <a:srgbClr val="2E312B"/>
                          </a:solidFill>
                          <a:latin typeface="Lato"/>
                          <a:ea typeface="Lato"/>
                          <a:cs typeface="Lato"/>
                          <a:sym typeface="Lato"/>
                        </a:rPr>
                        <a:t>Production ready code will be pulled from here and deployed to production environment.</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60"/>
                        </a:lnSpc>
                        <a:defRPr/>
                      </a:pPr>
                      <a:r>
                        <a:rPr lang="en-US" sz="1400">
                          <a:solidFill>
                            <a:srgbClr val="2E312B"/>
                          </a:solidFill>
                          <a:latin typeface="Lato"/>
                          <a:ea typeface="Lato"/>
                          <a:cs typeface="Lato"/>
                          <a:sym typeface="Lato"/>
                        </a:rPr>
                        <a:t>prod</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r h="1102832">
                <a:tc>
                  <a:txBody>
                    <a:bodyPr anchor="t" rtlCol="false"/>
                    <a:lstStyle/>
                    <a:p>
                      <a:pPr algn="ctr">
                        <a:lnSpc>
                          <a:spcPts val="1960"/>
                        </a:lnSpc>
                        <a:defRPr/>
                      </a:pPr>
                      <a:r>
                        <a:rPr lang="en-US" sz="1400">
                          <a:solidFill>
                            <a:srgbClr val="2E312B"/>
                          </a:solidFill>
                          <a:latin typeface="Lato"/>
                          <a:ea typeface="Lato"/>
                          <a:cs typeface="Lato"/>
                          <a:sym typeface="Lato"/>
                        </a:rPr>
                        <a:t>DEVELOP</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60"/>
                        </a:lnSpc>
                        <a:defRPr/>
                      </a:pPr>
                      <a:r>
                        <a:rPr lang="en-US" sz="1400">
                          <a:solidFill>
                            <a:srgbClr val="2E312B"/>
                          </a:solidFill>
                          <a:latin typeface="Lato"/>
                          <a:ea typeface="Lato"/>
                          <a:cs typeface="Lato"/>
                          <a:sym typeface="Lato"/>
                        </a:rPr>
                        <a:t>Collect all implemented features. Will host all features under development, irrespective of sign-off.</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60"/>
                        </a:lnSpc>
                        <a:defRPr/>
                      </a:pPr>
                      <a:r>
                        <a:rPr lang="en-US" sz="1400">
                          <a:solidFill>
                            <a:srgbClr val="2E312B"/>
                          </a:solidFill>
                          <a:latin typeface="Lato"/>
                          <a:ea typeface="Lato"/>
                          <a:cs typeface="Lato"/>
                          <a:sym typeface="Lato"/>
                        </a:rPr>
                        <a:t>develop</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r h="807227">
                <a:tc>
                  <a:txBody>
                    <a:bodyPr anchor="t" rtlCol="false"/>
                    <a:lstStyle/>
                    <a:p>
                      <a:pPr algn="ctr">
                        <a:lnSpc>
                          <a:spcPts val="1960"/>
                        </a:lnSpc>
                        <a:defRPr/>
                      </a:pPr>
                      <a:r>
                        <a:rPr lang="en-US" sz="1400">
                          <a:solidFill>
                            <a:srgbClr val="2E312B"/>
                          </a:solidFill>
                          <a:latin typeface="Lato"/>
                          <a:ea typeface="Lato"/>
                          <a:cs typeface="Lato"/>
                          <a:sym typeface="Lato"/>
                        </a:rPr>
                        <a:t>RELEASE</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60"/>
                        </a:lnSpc>
                        <a:defRPr/>
                      </a:pPr>
                      <a:r>
                        <a:rPr lang="en-US" sz="1400">
                          <a:solidFill>
                            <a:srgbClr val="2E312B"/>
                          </a:solidFill>
                          <a:latin typeface="Lato"/>
                          <a:ea typeface="Lato"/>
                          <a:cs typeface="Lato"/>
                          <a:sym typeface="Lato"/>
                        </a:rPr>
                        <a:t>Temporary Branch: </a:t>
                      </a:r>
                      <a:r>
                        <a:rPr lang="en-US" sz="1400">
                          <a:solidFill>
                            <a:srgbClr val="2E312B"/>
                          </a:solidFill>
                          <a:latin typeface="Lato"/>
                          <a:ea typeface="Lato"/>
                          <a:cs typeface="Lato"/>
                          <a:sym typeface="Lato"/>
                        </a:rPr>
                        <a:t>Merge signed-off features for pre-prod testing.</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60"/>
                        </a:lnSpc>
                        <a:defRPr/>
                      </a:pPr>
                      <a:r>
                        <a:rPr lang="en-US" sz="1400">
                          <a:solidFill>
                            <a:srgbClr val="2E312B"/>
                          </a:solidFill>
                          <a:latin typeface="Lato"/>
                          <a:ea typeface="Lato"/>
                          <a:cs typeface="Lato"/>
                          <a:sym typeface="Lato"/>
                        </a:rPr>
                        <a:t>release_{deployment_date in mm_dd_yyyy}</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r h="807227">
                <a:tc>
                  <a:txBody>
                    <a:bodyPr anchor="t" rtlCol="false"/>
                    <a:lstStyle/>
                    <a:p>
                      <a:pPr algn="ctr">
                        <a:lnSpc>
                          <a:spcPts val="1960"/>
                        </a:lnSpc>
                        <a:defRPr/>
                      </a:pPr>
                      <a:r>
                        <a:rPr lang="en-US" sz="1400">
                          <a:solidFill>
                            <a:srgbClr val="2E312B"/>
                          </a:solidFill>
                          <a:latin typeface="Lato"/>
                          <a:ea typeface="Lato"/>
                          <a:cs typeface="Lato"/>
                          <a:sym typeface="Lato"/>
                        </a:rPr>
                        <a:t>UAT / QA</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60"/>
                        </a:lnSpc>
                        <a:defRPr/>
                      </a:pPr>
                      <a:r>
                        <a:rPr lang="en-US" sz="1400">
                          <a:solidFill>
                            <a:srgbClr val="2E312B"/>
                          </a:solidFill>
                          <a:latin typeface="Lato"/>
                          <a:ea typeface="Lato"/>
                          <a:cs typeface="Lato"/>
                          <a:sym typeface="Lato"/>
                        </a:rPr>
                        <a:t>Merge completed features for testing on UAT Environment.</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60"/>
                        </a:lnSpc>
                        <a:defRPr/>
                      </a:pPr>
                      <a:r>
                        <a:rPr lang="en-US" sz="1400">
                          <a:solidFill>
                            <a:srgbClr val="2E312B"/>
                          </a:solidFill>
                          <a:latin typeface="Lato"/>
                          <a:ea typeface="Lato"/>
                          <a:cs typeface="Lato"/>
                          <a:sym typeface="Lato"/>
                        </a:rPr>
                        <a:t>qa</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r h="1102832">
                <a:tc>
                  <a:txBody>
                    <a:bodyPr anchor="t" rtlCol="false"/>
                    <a:lstStyle/>
                    <a:p>
                      <a:pPr algn="ctr">
                        <a:lnSpc>
                          <a:spcPts val="1960"/>
                        </a:lnSpc>
                        <a:defRPr/>
                      </a:pPr>
                      <a:r>
                        <a:rPr lang="en-US" sz="1400">
                          <a:solidFill>
                            <a:srgbClr val="2E312B"/>
                          </a:solidFill>
                          <a:latin typeface="Lato"/>
                          <a:ea typeface="Lato"/>
                          <a:cs typeface="Lato"/>
                          <a:sym typeface="Lato"/>
                        </a:rPr>
                        <a:t>Feature Branch(es)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59"/>
                        </a:lnSpc>
                        <a:defRPr/>
                      </a:pPr>
                      <a:r>
                        <a:rPr lang="en-US" sz="1399">
                          <a:solidFill>
                            <a:srgbClr val="000000"/>
                          </a:solidFill>
                          <a:latin typeface="Arimo"/>
                          <a:ea typeface="Arimo"/>
                          <a:cs typeface="Arimo"/>
                          <a:sym typeface="Arimo"/>
                        </a:rPr>
                        <a:t>Feature branches created from and synced with master.</a:t>
                      </a:r>
                      <a:endParaRPr lang="en-US" sz="1100"/>
                    </a:p>
                    <a:p>
                      <a:pPr algn="l">
                        <a:lnSpc>
                          <a:spcPts val="1959"/>
                        </a:lnSpc>
                      </a:pPr>
                      <a:r>
                        <a:rPr lang="en-US" sz="1399">
                          <a:solidFill>
                            <a:srgbClr val="000000"/>
                          </a:solidFill>
                          <a:latin typeface="Arimo"/>
                          <a:ea typeface="Arimo"/>
                          <a:cs typeface="Arimo"/>
                          <a:sym typeface="Arimo"/>
                        </a:rPr>
                        <a:t>Deleted after prod sync with master.</a:t>
                      </a:r>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59"/>
                        </a:lnSpc>
                        <a:defRPr/>
                      </a:pPr>
                      <a:r>
                        <a:rPr lang="en-US" sz="1399">
                          <a:solidFill>
                            <a:srgbClr val="000000"/>
                          </a:solidFill>
                          <a:latin typeface="Arimo"/>
                          <a:ea typeface="Arimo"/>
                          <a:cs typeface="Arimo"/>
                          <a:sym typeface="Arimo"/>
                        </a:rPr>
                        <a:t>feature_{name_of_the_feature}</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r h="1091462">
                <a:tc>
                  <a:txBody>
                    <a:bodyPr anchor="t" rtlCol="false"/>
                    <a:lstStyle/>
                    <a:p>
                      <a:pPr algn="ctr">
                        <a:lnSpc>
                          <a:spcPts val="1960"/>
                        </a:lnSpc>
                        <a:defRPr/>
                      </a:pPr>
                      <a:r>
                        <a:rPr lang="en-US" sz="1400">
                          <a:solidFill>
                            <a:srgbClr val="2E312B"/>
                          </a:solidFill>
                          <a:latin typeface="Lato"/>
                          <a:ea typeface="Lato"/>
                          <a:cs typeface="Lato"/>
                          <a:sym typeface="Lato"/>
                        </a:rPr>
                        <a:t>HOT_FIX</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59"/>
                        </a:lnSpc>
                        <a:defRPr/>
                      </a:pPr>
                      <a:r>
                        <a:rPr lang="en-US" sz="1399">
                          <a:solidFill>
                            <a:srgbClr val="000000"/>
                          </a:solidFill>
                          <a:latin typeface="Arimo"/>
                          <a:ea typeface="Arimo"/>
                          <a:cs typeface="Arimo"/>
                          <a:sym typeface="Arimo"/>
                        </a:rPr>
                        <a:t>Temporary branch: Cloned from PROD to address post-prod issues. Deleted when current stable code is deployed.</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c>
                  <a:txBody>
                    <a:bodyPr anchor="t" rtlCol="false"/>
                    <a:lstStyle/>
                    <a:p>
                      <a:pPr algn="l">
                        <a:lnSpc>
                          <a:spcPts val="1959"/>
                        </a:lnSpc>
                        <a:defRPr/>
                      </a:pPr>
                      <a:r>
                        <a:rPr lang="en-US" sz="1399">
                          <a:solidFill>
                            <a:srgbClr val="000000"/>
                          </a:solidFill>
                          <a:latin typeface="Arimo"/>
                          <a:ea typeface="Arimo"/>
                          <a:cs typeface="Arimo"/>
                          <a:sym typeface="Arimo"/>
                        </a:rPr>
                        <a:t>hot_fix_{deployment_date in mm_dd_yyyy}</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F1E2D2"/>
                    </a:solidFill>
                  </a:tcPr>
                </a:tc>
              </a:tr>
            </a:tbl>
          </a:graphicData>
        </a:graphic>
      </p:graphicFrame>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88657"/>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171448" y="25755"/>
            <a:ext cx="9679400" cy="821055"/>
          </a:xfrm>
          <a:prstGeom prst="rect">
            <a:avLst/>
          </a:prstGeom>
        </p:spPr>
        <p:txBody>
          <a:bodyPr anchor="t" rtlCol="false" tIns="0" lIns="0" bIns="0" rIns="0">
            <a:spAutoFit/>
          </a:bodyPr>
          <a:lstStyle/>
          <a:p>
            <a:pPr algn="l">
              <a:lnSpc>
                <a:spcPts val="6719"/>
              </a:lnSpc>
              <a:spcBef>
                <a:spcPct val="0"/>
              </a:spcBef>
            </a:pPr>
            <a:r>
              <a:rPr lang="en-US" b="true" sz="4800">
                <a:solidFill>
                  <a:srgbClr val="9E4F2D"/>
                </a:solidFill>
                <a:latin typeface="Century Gothic Paneuropean Bold"/>
                <a:ea typeface="Century Gothic Paneuropean Bold"/>
                <a:cs typeface="Century Gothic Paneuropean Bold"/>
                <a:sym typeface="Century Gothic Paneuropean Bold"/>
              </a:rPr>
              <a:t>Branching and Merging Strategy</a:t>
            </a:r>
          </a:p>
        </p:txBody>
      </p:sp>
      <p:sp>
        <p:nvSpPr>
          <p:cNvPr name="Freeform 4" id="4"/>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3"/>
            <a:stretch>
              <a:fillRect l="0" t="0" r="0" b="0"/>
            </a:stretch>
          </a:blipFill>
        </p:spPr>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Freeform 2" id="2"/>
          <p:cNvSpPr/>
          <p:nvPr/>
        </p:nvSpPr>
        <p:spPr>
          <a:xfrm flipH="false" flipV="false" rot="0">
            <a:off x="3203480" y="39366"/>
            <a:ext cx="11881039" cy="10287000"/>
          </a:xfrm>
          <a:custGeom>
            <a:avLst/>
            <a:gdLst/>
            <a:ahLst/>
            <a:cxnLst/>
            <a:rect r="r" b="b" t="t" l="l"/>
            <a:pathLst>
              <a:path h="10287000" w="11881039">
                <a:moveTo>
                  <a:pt x="0" y="0"/>
                </a:moveTo>
                <a:lnTo>
                  <a:pt x="11881040" y="0"/>
                </a:lnTo>
                <a:lnTo>
                  <a:pt x="11881040" y="10287000"/>
                </a:lnTo>
                <a:lnTo>
                  <a:pt x="0" y="102870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028700" y="3276600"/>
          <a:ext cx="16230600" cy="5981700"/>
        </p:xfrm>
        <a:graphic>
          <a:graphicData uri="http://schemas.openxmlformats.org/drawingml/2006/table">
            <a:tbl>
              <a:tblPr/>
              <a:tblGrid>
                <a:gridCol w="5146695"/>
                <a:gridCol w="11083905"/>
              </a:tblGrid>
              <a:tr h="1280428">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Development</a:t>
                      </a:r>
                      <a:endParaRPr lang="en-US" sz="1100"/>
                    </a:p>
                    <a:p>
                      <a:pPr algn="l">
                        <a:lnSpc>
                          <a:spcPts val="3359"/>
                        </a:lnSpc>
                      </a:pPr>
                      <a:r>
                        <a:rPr lang="en-US" sz="2400">
                          <a:solidFill>
                            <a:srgbClr val="000000"/>
                          </a:solidFill>
                          <a:latin typeface="Century Gothic Paneuropean"/>
                          <a:ea typeface="Century Gothic Paneuropean"/>
                          <a:cs typeface="Century Gothic Paneuropean"/>
                          <a:sym typeface="Century Gothic Paneuropean"/>
                        </a:rPr>
                        <a:t>  Begins</a:t>
                      </a:r>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Developers clone the MASTER branch into individual FEATURE branches.</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80428">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Feature Development</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Features are worked on regardless of the status of other</a:t>
                      </a:r>
                      <a:endParaRPr lang="en-US" sz="1100"/>
                    </a:p>
                    <a:p>
                      <a:pPr algn="l">
                        <a:lnSpc>
                          <a:spcPts val="3359"/>
                        </a:lnSpc>
                      </a:pPr>
                      <a:r>
                        <a:rPr lang="en-US" sz="2400">
                          <a:solidFill>
                            <a:srgbClr val="000000"/>
                          </a:solidFill>
                          <a:latin typeface="Century Gothic Paneuropean"/>
                          <a:ea typeface="Century Gothic Paneuropean"/>
                          <a:cs typeface="Century Gothic Paneuropean"/>
                          <a:sym typeface="Century Gothic Paneuropean"/>
                        </a:rPr>
                        <a:t>  features.</a:t>
                      </a:r>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80428">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Feature to Development Branch</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FEATURE branch merges into DEVELOP branch for deployment to the</a:t>
                      </a:r>
                      <a:endParaRPr lang="en-US" sz="1100"/>
                    </a:p>
                    <a:p>
                      <a:pPr algn="l">
                        <a:lnSpc>
                          <a:spcPts val="3359"/>
                        </a:lnSpc>
                      </a:pPr>
                      <a:r>
                        <a:rPr lang="en-US" sz="2400">
                          <a:solidFill>
                            <a:srgbClr val="000000"/>
                          </a:solidFill>
                          <a:latin typeface="Century Gothic Paneuropean"/>
                          <a:ea typeface="Century Gothic Paneuropean"/>
                          <a:cs typeface="Century Gothic Paneuropean"/>
                          <a:sym typeface="Century Gothic Paneuropean"/>
                        </a:rPr>
                        <a:t>  development environment.</a:t>
                      </a:r>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989">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Unit Testing</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Unit tests are performed on the DEVELOP environment.</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80428">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Bug Fixes/Changes</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Changes are committed back to the FEATURE branch and merged into DEVELOP again.</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270908"/>
            <a:ext cx="16230600" cy="1252855"/>
          </a:xfrm>
          <a:prstGeom prst="rect">
            <a:avLst/>
          </a:prstGeom>
        </p:spPr>
        <p:txBody>
          <a:bodyPr anchor="t" rtlCol="false" tIns="0" lIns="0" bIns="0" rIns="0">
            <a:spAutoFit/>
          </a:bodyPr>
          <a:lstStyle/>
          <a:p>
            <a:pPr algn="l">
              <a:lnSpc>
                <a:spcPts val="10219"/>
              </a:lnSpc>
              <a:spcBef>
                <a:spcPct val="0"/>
              </a:spcBef>
            </a:pPr>
            <a:r>
              <a:rPr lang="en-US" b="true" sz="7299">
                <a:solidFill>
                  <a:srgbClr val="9E4F2D"/>
                </a:solidFill>
                <a:latin typeface="Century Gothic Paneuropean Bold"/>
                <a:ea typeface="Century Gothic Paneuropean Bold"/>
                <a:cs typeface="Century Gothic Paneuropean Bold"/>
                <a:sym typeface="Century Gothic Paneuropean Bold"/>
              </a:rPr>
              <a:t>Branching &amp; Merge Strategy</a:t>
            </a:r>
          </a:p>
        </p:txBody>
      </p:sp>
      <p:sp>
        <p:nvSpPr>
          <p:cNvPr name="Freeform 5" id="5"/>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4"/>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5F4"/>
        </a:solidFill>
      </p:bgPr>
    </p:bg>
    <p:spTree>
      <p:nvGrpSpPr>
        <p:cNvPr id="1" name=""/>
        <p:cNvGrpSpPr/>
        <p:nvPr/>
      </p:nvGrpSpPr>
      <p:grpSpPr>
        <a:xfrm>
          <a:off x="0" y="0"/>
          <a:ext cx="0" cy="0"/>
          <a:chOff x="0" y="0"/>
          <a:chExt cx="0" cy="0"/>
        </a:xfrm>
      </p:grpSpPr>
      <p:sp>
        <p:nvSpPr>
          <p:cNvPr name="Freeform 2" id="2"/>
          <p:cNvSpPr/>
          <p:nvPr/>
        </p:nvSpPr>
        <p:spPr>
          <a:xfrm flipH="false" flipV="false" rot="0">
            <a:off x="3203480" y="39366"/>
            <a:ext cx="11881039" cy="10287000"/>
          </a:xfrm>
          <a:custGeom>
            <a:avLst/>
            <a:gdLst/>
            <a:ahLst/>
            <a:cxnLst/>
            <a:rect r="r" b="b" t="t" l="l"/>
            <a:pathLst>
              <a:path h="10287000" w="11881039">
                <a:moveTo>
                  <a:pt x="0" y="0"/>
                </a:moveTo>
                <a:lnTo>
                  <a:pt x="11881040" y="0"/>
                </a:lnTo>
                <a:lnTo>
                  <a:pt x="11881040" y="10287000"/>
                </a:lnTo>
                <a:lnTo>
                  <a:pt x="0" y="1028700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790575"/>
            <a:ext cx="16230600" cy="1252855"/>
          </a:xfrm>
          <a:prstGeom prst="rect">
            <a:avLst/>
          </a:prstGeom>
        </p:spPr>
        <p:txBody>
          <a:bodyPr anchor="t" rtlCol="false" tIns="0" lIns="0" bIns="0" rIns="0">
            <a:spAutoFit/>
          </a:bodyPr>
          <a:lstStyle/>
          <a:p>
            <a:pPr algn="l">
              <a:lnSpc>
                <a:spcPts val="10219"/>
              </a:lnSpc>
              <a:spcBef>
                <a:spcPct val="0"/>
              </a:spcBef>
            </a:pPr>
            <a:r>
              <a:rPr lang="en-US" b="true" sz="7299">
                <a:solidFill>
                  <a:srgbClr val="9E4F2D"/>
                </a:solidFill>
                <a:latin typeface="Century Gothic Paneuropean Bold"/>
                <a:ea typeface="Century Gothic Paneuropean Bold"/>
                <a:cs typeface="Century Gothic Paneuropean Bold"/>
                <a:sym typeface="Century Gothic Paneuropean Bold"/>
              </a:rPr>
              <a:t>Branching &amp; Merge Strategy</a:t>
            </a:r>
          </a:p>
        </p:txBody>
      </p:sp>
      <p:graphicFrame>
        <p:nvGraphicFramePr>
          <p:cNvPr name="Table 4" id="4"/>
          <p:cNvGraphicFramePr>
            <a:graphicFrameLocks noGrp="true"/>
          </p:cNvGraphicFramePr>
          <p:nvPr/>
        </p:nvGraphicFramePr>
        <p:xfrm>
          <a:off x="1028700" y="2043430"/>
          <a:ext cx="16230600" cy="7264451"/>
        </p:xfrm>
        <a:graphic>
          <a:graphicData uri="http://schemas.openxmlformats.org/drawingml/2006/table">
            <a:tbl>
              <a:tblPr/>
              <a:tblGrid>
                <a:gridCol w="5146695"/>
                <a:gridCol w="11083905"/>
              </a:tblGrid>
              <a:tr h="1279706">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Feature to QA/UAT</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FEATURE branches merge into UAT/QA for deployment to the UAT</a:t>
                      </a:r>
                      <a:endParaRPr lang="en-US" sz="1100"/>
                    </a:p>
                    <a:p>
                      <a:pPr algn="l">
                        <a:lnSpc>
                          <a:spcPts val="3359"/>
                        </a:lnSpc>
                      </a:pPr>
                      <a:r>
                        <a:rPr lang="en-US" sz="2400">
                          <a:solidFill>
                            <a:srgbClr val="000000"/>
                          </a:solidFill>
                          <a:latin typeface="Century Gothic Paneuropean"/>
                          <a:ea typeface="Century Gothic Paneuropean"/>
                          <a:cs typeface="Century Gothic Paneuropean"/>
                          <a:sym typeface="Century Gothic Paneuropean"/>
                        </a:rPr>
                        <a:t>  environment.</a:t>
                      </a:r>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86123">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QA Testing and Approval</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QA testing is completed, and sign-offs are received for</a:t>
                      </a:r>
                      <a:endParaRPr lang="en-US" sz="1100"/>
                    </a:p>
                    <a:p>
                      <a:pPr algn="l">
                        <a:lnSpc>
                          <a:spcPts val="3359"/>
                        </a:lnSpc>
                      </a:pPr>
                      <a:r>
                        <a:rPr lang="en-US" sz="2400">
                          <a:solidFill>
                            <a:srgbClr val="000000"/>
                          </a:solidFill>
                          <a:latin typeface="Century Gothic Paneuropean"/>
                          <a:ea typeface="Century Gothic Paneuropean"/>
                          <a:cs typeface="Century Gothic Paneuropean"/>
                          <a:sym typeface="Century Gothic Paneuropean"/>
                        </a:rPr>
                        <a:t>  approved features.</a:t>
                      </a:r>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699908">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Release Preparation</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Approved FEATURE</a:t>
                      </a:r>
                      <a:endParaRPr lang="en-US" sz="1100"/>
                    </a:p>
                    <a:p>
                      <a:pPr algn="l">
                        <a:lnSpc>
                          <a:spcPts val="3359"/>
                        </a:lnSpc>
                      </a:pPr>
                      <a:r>
                        <a:rPr lang="en-US" sz="2400">
                          <a:solidFill>
                            <a:srgbClr val="000000"/>
                          </a:solidFill>
                          <a:latin typeface="Century Gothic Paneuropean"/>
                          <a:ea typeface="Century Gothic Paneuropean"/>
                          <a:cs typeface="Century Gothic Paneuropean"/>
                          <a:sym typeface="Century Gothic Paneuropean"/>
                        </a:rPr>
                        <a:t>  branches merge into RELEASE. UAT already contains these features—no re-deployment to UAT.</a:t>
                      </a:r>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504">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Pre-Production Testing</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Pre-PROD testing occurs on UAT for signed-off features.</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79706">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Release to Production</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RELEASE merges into PROD, and code is deployed to</a:t>
                      </a:r>
                      <a:endParaRPr lang="en-US" sz="1100"/>
                    </a:p>
                    <a:p>
                      <a:pPr algn="l">
                        <a:lnSpc>
                          <a:spcPts val="3359"/>
                        </a:lnSpc>
                      </a:pPr>
                      <a:r>
                        <a:rPr lang="en-US" sz="2400">
                          <a:solidFill>
                            <a:srgbClr val="000000"/>
                          </a:solidFill>
                          <a:latin typeface="Century Gothic Paneuropean"/>
                          <a:ea typeface="Century Gothic Paneuropean"/>
                          <a:cs typeface="Century Gothic Paneuropean"/>
                          <a:sym typeface="Century Gothic Paneuropean"/>
                        </a:rPr>
                        <a:t>  production.</a:t>
                      </a:r>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9504">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Post-Production Testing</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Century Gothic Paneuropean"/>
                          <a:ea typeface="Century Gothic Paneuropean"/>
                          <a:cs typeface="Century Gothic Paneuropean"/>
                          <a:sym typeface="Century Gothic Paneuropean"/>
                        </a:rPr>
                        <a:t>After sanity checks on production, PROD merges into MASTER on T+1.</a:t>
                      </a:r>
                      <a:endParaRPr lang="en-US" sz="1100"/>
                    </a:p>
                  </a:txBody>
                  <a:tcPr marL="171450" marR="171450" marT="171450" marB="1714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5" id="5"/>
          <p:cNvSpPr/>
          <p:nvPr/>
        </p:nvSpPr>
        <p:spPr>
          <a:xfrm flipH="false" flipV="false" rot="0">
            <a:off x="15354300" y="1028700"/>
            <a:ext cx="1905000" cy="514350"/>
          </a:xfrm>
          <a:custGeom>
            <a:avLst/>
            <a:gdLst/>
            <a:ahLst/>
            <a:cxnLst/>
            <a:rect r="r" b="b" t="t" l="l"/>
            <a:pathLst>
              <a:path h="514350" w="1905000">
                <a:moveTo>
                  <a:pt x="0" y="0"/>
                </a:moveTo>
                <a:lnTo>
                  <a:pt x="1905000" y="0"/>
                </a:lnTo>
                <a:lnTo>
                  <a:pt x="1905000" y="514350"/>
                </a:lnTo>
                <a:lnTo>
                  <a:pt x="0" y="514350"/>
                </a:lnTo>
                <a:lnTo>
                  <a:pt x="0" y="0"/>
                </a:lnTo>
                <a:close/>
              </a:path>
            </a:pathLst>
          </a:custGeom>
          <a:blipFill>
            <a:blip r:embed="rId4"/>
            <a:stretch>
              <a:fillRect l="0" t="0" r="0" b="0"/>
            </a:stretch>
          </a:blipFill>
        </p:spPr>
      </p:sp>
      <p:sp>
        <p:nvSpPr>
          <p:cNvPr name="TextBox 6" id="6"/>
          <p:cNvSpPr txBox="true"/>
          <p:nvPr/>
        </p:nvSpPr>
        <p:spPr>
          <a:xfrm rot="0">
            <a:off x="1028700" y="9621264"/>
            <a:ext cx="11782319" cy="5238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Lato Bold"/>
                <a:ea typeface="Lato Bold"/>
                <a:cs typeface="Lato Bold"/>
                <a:sym typeface="Lato Bold"/>
              </a:rPr>
              <a:t> MASTER branch now has the last known stable code.</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DAGcvMxP6Xc</dc:identifier>
  <dcterms:modified xsi:type="dcterms:W3CDTF">2011-08-01T06:04:30Z</dcterms:modified>
  <cp:revision>1</cp:revision>
  <dc:title>version control</dc:title>
</cp:coreProperties>
</file>