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B3ADFD8-C497-48E6-8E10-DB07A443DD28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DF14DF-4C59-45C4-B1BB-E9E5BB39A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DFD8-C497-48E6-8E10-DB07A443DD28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14DF-4C59-45C4-B1BB-E9E5BB39A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B3ADFD8-C497-48E6-8E10-DB07A443DD28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7DF14DF-4C59-45C4-B1BB-E9E5BB39A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DFD8-C497-48E6-8E10-DB07A443DD28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DF14DF-4C59-45C4-B1BB-E9E5BB39AD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DFD8-C497-48E6-8E10-DB07A443DD28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7DF14DF-4C59-45C4-B1BB-E9E5BB39AD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B3ADFD8-C497-48E6-8E10-DB07A443DD28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7DF14DF-4C59-45C4-B1BB-E9E5BB39AD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B3ADFD8-C497-48E6-8E10-DB07A443DD28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7DF14DF-4C59-45C4-B1BB-E9E5BB39AD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DFD8-C497-48E6-8E10-DB07A443DD28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DF14DF-4C59-45C4-B1BB-E9E5BB39A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DFD8-C497-48E6-8E10-DB07A443DD28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DF14DF-4C59-45C4-B1BB-E9E5BB39A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DFD8-C497-48E6-8E10-DB07A443DD28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DF14DF-4C59-45C4-B1BB-E9E5BB39AD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B3ADFD8-C497-48E6-8E10-DB07A443DD28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7DF14DF-4C59-45C4-B1BB-E9E5BB39AD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3ADFD8-C497-48E6-8E10-DB07A443DD28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7DF14DF-4C59-45C4-B1BB-E9E5BB39A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SWAN – sensing framework for android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VU University Amsterdam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Cloud-ready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Sensor readings periodically saved in </a:t>
            </a:r>
            <a:r>
              <a:rPr lang="en-US" dirty="0" err="1" smtClean="0"/>
              <a:t>SenseOS</a:t>
            </a:r>
            <a:r>
              <a:rPr lang="en-US" dirty="0" smtClean="0"/>
              <a:t> cloud</a:t>
            </a:r>
          </a:p>
          <a:p>
            <a:r>
              <a:rPr lang="en-US" dirty="0" smtClean="0"/>
              <a:t>Intelligent data offloading</a:t>
            </a:r>
          </a:p>
          <a:p>
            <a:pPr lvl="1"/>
            <a:r>
              <a:rPr lang="en-US" dirty="0" smtClean="0"/>
              <a:t>Layered approach =&gt; better performance</a:t>
            </a:r>
          </a:p>
          <a:p>
            <a:pPr lvl="1"/>
            <a:r>
              <a:rPr lang="en-US" dirty="0" smtClean="0"/>
              <a:t>Adapts to battery level =&gt; energy efficient</a:t>
            </a:r>
          </a:p>
          <a:p>
            <a:pPr lvl="1"/>
            <a:r>
              <a:rPr lang="en-US" dirty="0" smtClean="0"/>
              <a:t>Batching mechanism</a:t>
            </a:r>
          </a:p>
          <a:p>
            <a:pPr lvl="1"/>
            <a:r>
              <a:rPr lang="en-US" dirty="0" smtClean="0"/>
              <a:t>Customizable</a:t>
            </a:r>
          </a:p>
          <a:p>
            <a:r>
              <a:rPr lang="en-US" dirty="0" smtClean="0"/>
              <a:t>Works over 3G, 4G, </a:t>
            </a:r>
            <a:r>
              <a:rPr lang="en-US" dirty="0" err="1" smtClean="0"/>
              <a:t>Wifi</a:t>
            </a:r>
            <a:endParaRPr lang="en-US" dirty="0" smtClean="0"/>
          </a:p>
          <a:p>
            <a:r>
              <a:rPr lang="en-US" dirty="0" smtClean="0"/>
              <a:t>Easily adaptable to other cloud providers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growth in </a:t>
            </a:r>
            <a:r>
              <a:rPr lang="en-US" dirty="0" err="1" smtClean="0"/>
              <a:t>smartphones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133600"/>
            <a:ext cx="7899771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Sensor-based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Some examples</a:t>
            </a:r>
          </a:p>
          <a:p>
            <a:pPr lvl="1"/>
            <a:r>
              <a:rPr lang="en-US" dirty="0" err="1" smtClean="0"/>
              <a:t>AirTouch</a:t>
            </a:r>
            <a:r>
              <a:rPr lang="en-US" dirty="0" smtClean="0"/>
              <a:t> – use your breath to interact with the phone (humidity sensor)</a:t>
            </a:r>
          </a:p>
          <a:p>
            <a:pPr lvl="1"/>
            <a:r>
              <a:rPr lang="en-US" dirty="0" err="1" smtClean="0"/>
              <a:t>Runtastic</a:t>
            </a:r>
            <a:r>
              <a:rPr lang="en-US" dirty="0" smtClean="0"/>
              <a:t> – counts your steps (accelerometer)</a:t>
            </a:r>
          </a:p>
          <a:p>
            <a:pPr lvl="1"/>
            <a:r>
              <a:rPr lang="en-US" dirty="0" smtClean="0"/>
              <a:t>Thermometer – check the temperature (temperature sensor)</a:t>
            </a:r>
          </a:p>
          <a:p>
            <a:pPr lvl="1"/>
            <a:r>
              <a:rPr lang="en-US" dirty="0" smtClean="0"/>
              <a:t>Fingerprint Lock Screen – unlock screen with your fingerprint (fingerprint sensor) </a:t>
            </a:r>
          </a:p>
          <a:p>
            <a:pPr lvl="1"/>
            <a:r>
              <a:rPr lang="en-US" dirty="0" smtClean="0"/>
              <a:t>Dimmer – auto-adjust screen brightness (light sensor)</a:t>
            </a:r>
          </a:p>
          <a:p>
            <a:r>
              <a:rPr lang="en-US" dirty="0" smtClean="0"/>
              <a:t>Less than </a:t>
            </a:r>
            <a:r>
              <a:rPr lang="en-US" b="1" dirty="0" smtClean="0">
                <a:solidFill>
                  <a:srgbClr val="FF0000"/>
                </a:solidFill>
              </a:rPr>
              <a:t>0.5%</a:t>
            </a:r>
            <a:r>
              <a:rPr lang="en-US" dirty="0" smtClean="0"/>
              <a:t> of all apps use sensors</a:t>
            </a:r>
          </a:p>
          <a:p>
            <a:pPr lvl="1"/>
            <a:r>
              <a:rPr lang="en-US" dirty="0" smtClean="0"/>
              <a:t>Poor abstractions for sensor access</a:t>
            </a:r>
          </a:p>
          <a:p>
            <a:pPr lvl="1"/>
            <a:r>
              <a:rPr lang="en-US" dirty="0" smtClean="0"/>
              <a:t>Poor programming support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kind of app</a:t>
            </a:r>
            <a:endParaRPr lang="en-US" dirty="0"/>
          </a:p>
        </p:txBody>
      </p:sp>
      <p:pic>
        <p:nvPicPr>
          <p:cNvPr id="1026" name="Picture 2" descr="D:\School\PhD\PhD project\docs\swan-sense\woman-33590_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0973" y="2133600"/>
            <a:ext cx="2743200" cy="266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5029199" y="1715568"/>
            <a:ext cx="1295400" cy="457200"/>
          </a:xfrm>
          <a:prstGeom prst="wedgeRectCallout">
            <a:avLst>
              <a:gd name="adj1" fmla="val -89107"/>
              <a:gd name="adj2" fmla="val 18773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Heart rate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2389971" y="5012821"/>
            <a:ext cx="1905002" cy="457200"/>
          </a:xfrm>
          <a:prstGeom prst="wedgeRectCallout">
            <a:avLst>
              <a:gd name="adj1" fmla="val 34681"/>
              <a:gd name="adj2" fmla="val -1580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Pedalig</a:t>
            </a:r>
            <a:r>
              <a:rPr lang="en-US" dirty="0" smtClean="0">
                <a:solidFill>
                  <a:schemeClr val="tx1"/>
                </a:solidFill>
              </a:rPr>
              <a:t> frequency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2047072" y="2809430"/>
            <a:ext cx="1295400" cy="457200"/>
          </a:xfrm>
          <a:prstGeom prst="wedgeRectCallout">
            <a:avLst>
              <a:gd name="adj1" fmla="val 29640"/>
              <a:gd name="adj2" fmla="val 15035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Road quality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676899" y="2994461"/>
            <a:ext cx="1295400" cy="457200"/>
          </a:xfrm>
          <a:prstGeom prst="wedgeRectCallout">
            <a:avLst>
              <a:gd name="adj1" fmla="val -104940"/>
              <a:gd name="adj2" fmla="val 382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1828799" y="1752600"/>
            <a:ext cx="1752600" cy="457200"/>
          </a:xfrm>
          <a:prstGeom prst="wedgeRectCallout">
            <a:avLst>
              <a:gd name="adj1" fmla="val 59213"/>
              <a:gd name="adj2" fmla="val 15035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 speed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5257799" y="5012821"/>
            <a:ext cx="1905002" cy="457200"/>
          </a:xfrm>
          <a:prstGeom prst="wedgeRectCallout">
            <a:avLst>
              <a:gd name="adj1" fmla="val -33955"/>
              <a:gd name="adj2" fmla="val -1842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Humidity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upload.wikimedia.org/wikipedia/commons/thumb/d/d7/Android_robot.svg/511px-Android_robot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08626"/>
            <a:ext cx="645656" cy="75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ular Callout 12"/>
          <p:cNvSpPr/>
          <p:nvPr/>
        </p:nvSpPr>
        <p:spPr>
          <a:xfrm>
            <a:off x="1545363" y="5708626"/>
            <a:ext cx="7086600" cy="914400"/>
          </a:xfrm>
          <a:prstGeom prst="wedgeRoundRectCallout">
            <a:avLst>
              <a:gd name="adj1" fmla="val -55257"/>
              <a:gd name="adj2" fmla="val -22734"/>
              <a:gd name="adj3" fmla="val 16667"/>
            </a:avLst>
          </a:prstGeom>
          <a:solidFill>
            <a:srgbClr val="92D050">
              <a:alpha val="5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i="1" dirty="0" smtClean="0">
              <a:solidFill>
                <a:schemeClr val="tx1"/>
              </a:solidFill>
            </a:endParaRP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“Due </a:t>
            </a:r>
            <a:r>
              <a:rPr lang="en-US" i="1" dirty="0">
                <a:solidFill>
                  <a:schemeClr val="tx1"/>
                </a:solidFill>
              </a:rPr>
              <a:t>to </a:t>
            </a:r>
            <a:r>
              <a:rPr lang="en-US" i="1" u="sng" dirty="0">
                <a:solidFill>
                  <a:schemeClr val="tx1"/>
                </a:solidFill>
              </a:rPr>
              <a:t>strong wind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u="sng" dirty="0">
                <a:solidFill>
                  <a:schemeClr val="tx1"/>
                </a:solidFill>
              </a:rPr>
              <a:t>high fatigue level</a:t>
            </a:r>
            <a:r>
              <a:rPr lang="en-US" i="1" dirty="0">
                <a:solidFill>
                  <a:schemeClr val="tx1"/>
                </a:solidFill>
              </a:rPr>
              <a:t> and </a:t>
            </a:r>
            <a:r>
              <a:rPr lang="en-US" i="1" u="sng" dirty="0">
                <a:solidFill>
                  <a:schemeClr val="tx1"/>
                </a:solidFill>
              </a:rPr>
              <a:t>poor road quality</a:t>
            </a:r>
            <a:r>
              <a:rPr lang="en-US" i="1" dirty="0">
                <a:solidFill>
                  <a:schemeClr val="tx1"/>
                </a:solidFill>
              </a:rPr>
              <a:t> on chosen route, it’s recommended to take alternative route through </a:t>
            </a:r>
            <a:r>
              <a:rPr lang="en-US" i="1" dirty="0" err="1">
                <a:solidFill>
                  <a:schemeClr val="tx1"/>
                </a:solidFill>
              </a:rPr>
              <a:t>Amsterdamse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Bos</a:t>
            </a:r>
            <a:r>
              <a:rPr lang="en-US" i="1" dirty="0">
                <a:solidFill>
                  <a:schemeClr val="tx1"/>
                </a:solidFill>
              </a:rPr>
              <a:t>.”</a:t>
            </a:r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152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smart mattress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4086225" cy="270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800600" y="1846860"/>
            <a:ext cx="3965448" cy="2819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Smart mattress that adjust light, music volume and room temperature based on:</a:t>
            </a:r>
          </a:p>
          <a:p>
            <a:pPr lvl="1"/>
            <a:r>
              <a:rPr lang="en-US" sz="2000" dirty="0" smtClean="0"/>
              <a:t>Sleep cycle</a:t>
            </a:r>
          </a:p>
          <a:p>
            <a:pPr lvl="1"/>
            <a:r>
              <a:rPr lang="en-US" sz="2000" dirty="0" smtClean="0"/>
              <a:t>Heart rate</a:t>
            </a:r>
          </a:p>
          <a:p>
            <a:pPr lvl="1"/>
            <a:r>
              <a:rPr lang="en-US" sz="2000" dirty="0" smtClean="0"/>
              <a:t>breathing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48958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smart mattress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4086225" cy="270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800600" y="1846860"/>
            <a:ext cx="3965448" cy="2819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Smart mattress that adjust light, music volume and room temperature based on:</a:t>
            </a:r>
          </a:p>
          <a:p>
            <a:pPr lvl="1"/>
            <a:r>
              <a:rPr lang="en-US" sz="2000" dirty="0" smtClean="0"/>
              <a:t>Sleep cycle</a:t>
            </a:r>
          </a:p>
          <a:p>
            <a:pPr lvl="1"/>
            <a:r>
              <a:rPr lang="en-US" sz="2000" dirty="0" smtClean="0"/>
              <a:t>Heart rate</a:t>
            </a:r>
          </a:p>
          <a:p>
            <a:pPr lvl="1"/>
            <a:r>
              <a:rPr lang="en-US" sz="2000" dirty="0" smtClean="0"/>
              <a:t>breathing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6135" y="4953000"/>
            <a:ext cx="8305800" cy="1524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Price: </a:t>
            </a:r>
            <a:r>
              <a:rPr lang="en-US" sz="2400" b="1" dirty="0" smtClean="0">
                <a:solidFill>
                  <a:srgbClr val="FF0000"/>
                </a:solidFill>
              </a:rPr>
              <a:t>$200</a:t>
            </a:r>
          </a:p>
          <a:p>
            <a:r>
              <a:rPr lang="en-US" sz="2400" dirty="0" smtClean="0"/>
              <a:t>The same can be achieved with a </a:t>
            </a:r>
            <a:r>
              <a:rPr lang="en-US" sz="2400" b="1" dirty="0" smtClean="0"/>
              <a:t>smartphone</a:t>
            </a:r>
            <a:r>
              <a:rPr lang="en-US" sz="2400" dirty="0" smtClean="0"/>
              <a:t> placed on a regular mattress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20432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Combining information from many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Why it’s difficult:</a:t>
            </a:r>
          </a:p>
          <a:p>
            <a:pPr lvl="1"/>
            <a:r>
              <a:rPr lang="en-US" dirty="0" smtClean="0"/>
              <a:t>Fragmentation in how sensor are accessed</a:t>
            </a:r>
          </a:p>
          <a:p>
            <a:pPr lvl="1"/>
            <a:r>
              <a:rPr lang="en-US" dirty="0" smtClean="0"/>
              <a:t>Difficult to program hundreds of context rules</a:t>
            </a:r>
          </a:p>
          <a:p>
            <a:endParaRPr lang="en-US" dirty="0" smtClean="0"/>
          </a:p>
          <a:p>
            <a:r>
              <a:rPr lang="en-US" dirty="0" smtClean="0"/>
              <a:t>Solution = SWAN</a:t>
            </a:r>
          </a:p>
          <a:p>
            <a:pPr lvl="1"/>
            <a:r>
              <a:rPr lang="en-US" dirty="0" smtClean="0"/>
              <a:t>Middleware between apps and sensors</a:t>
            </a:r>
          </a:p>
          <a:p>
            <a:pPr lvl="1"/>
            <a:r>
              <a:rPr lang="en-US" dirty="0" smtClean="0"/>
              <a:t>SWAN-Song – easy to define context expressions</a:t>
            </a:r>
          </a:p>
          <a:p>
            <a:pPr lvl="1"/>
            <a:r>
              <a:rPr lang="en-US" dirty="0" smtClean="0"/>
              <a:t>Sensor readings are shared among apps</a:t>
            </a:r>
          </a:p>
          <a:p>
            <a:pPr lvl="1"/>
            <a:r>
              <a:rPr lang="en-US" dirty="0" smtClean="0"/>
              <a:t>It supports by default 20+ sensors</a:t>
            </a:r>
          </a:p>
          <a:p>
            <a:pPr lvl="1"/>
            <a:r>
              <a:rPr lang="en-US" dirty="0" smtClean="0"/>
              <a:t>Integrates with 3</a:t>
            </a:r>
            <a:r>
              <a:rPr lang="en-US" baseline="30000" dirty="0" smtClean="0"/>
              <a:t>rd</a:t>
            </a:r>
            <a:r>
              <a:rPr lang="en-US" dirty="0" smtClean="0"/>
              <a:t> party sensors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9655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SWAN-Song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1828800" y="5186585"/>
            <a:ext cx="6934200" cy="1295400"/>
          </a:xfrm>
          <a:prstGeom prst="wedgeRoundRectCallout">
            <a:avLst>
              <a:gd name="adj1" fmla="val -55257"/>
              <a:gd name="adj2" fmla="val -22734"/>
              <a:gd name="adj3" fmla="val 16667"/>
            </a:avLst>
          </a:prstGeom>
          <a:solidFill>
            <a:srgbClr val="92D050">
              <a:alpha val="5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IntentFilter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ifilter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tx1"/>
                </a:solidFill>
              </a:rPr>
              <a:t>IntentFilter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Intent.ACTION_BATTERY_CHANGED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Intent </a:t>
            </a:r>
            <a:r>
              <a:rPr lang="en-US" dirty="0" err="1">
                <a:solidFill>
                  <a:schemeClr val="tx1"/>
                </a:solidFill>
              </a:rPr>
              <a:t>batteryStatus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context.registerReceiver</a:t>
            </a:r>
            <a:r>
              <a:rPr lang="en-US" dirty="0">
                <a:solidFill>
                  <a:schemeClr val="tx1"/>
                </a:solidFill>
              </a:rPr>
              <a:t>(null, </a:t>
            </a:r>
            <a:r>
              <a:rPr lang="en-US" dirty="0" err="1">
                <a:solidFill>
                  <a:schemeClr val="tx1"/>
                </a:solidFill>
              </a:rPr>
              <a:t>ifilter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… (10 more lines of code)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1828800" y="3643357"/>
            <a:ext cx="6934200" cy="914400"/>
          </a:xfrm>
          <a:prstGeom prst="wedgeRoundRectCallout">
            <a:avLst>
              <a:gd name="adj1" fmla="val -55257"/>
              <a:gd name="adj2" fmla="val -22734"/>
              <a:gd name="adj3" fmla="val 16667"/>
            </a:avLst>
          </a:prstGeom>
          <a:solidFill>
            <a:srgbClr val="0070C0">
              <a:alpha val="27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screen:on</a:t>
            </a:r>
            <a:r>
              <a:rPr lang="en-US" i="1" dirty="0">
                <a:solidFill>
                  <a:schemeClr val="tx1"/>
                </a:solidFill>
              </a:rPr>
              <a:t> {ALL, 1h} == false &amp;&amp; (</a:t>
            </a:r>
            <a:r>
              <a:rPr lang="en-US" i="1" dirty="0" err="1">
                <a:solidFill>
                  <a:schemeClr val="tx1"/>
                </a:solidFill>
              </a:rPr>
              <a:t>battery:level</a:t>
            </a:r>
            <a:r>
              <a:rPr lang="en-US" i="1" dirty="0">
                <a:solidFill>
                  <a:schemeClr val="tx1"/>
                </a:solidFill>
              </a:rPr>
              <a:t> {MAX, 1h} -</a:t>
            </a:r>
          </a:p>
          <a:p>
            <a:pPr algn="ctr"/>
            <a:r>
              <a:rPr lang="en-US" i="1" dirty="0" err="1">
                <a:solidFill>
                  <a:schemeClr val="tx1"/>
                </a:solidFill>
              </a:rPr>
              <a:t>battery:level</a:t>
            </a:r>
            <a:r>
              <a:rPr lang="en-US" i="1" dirty="0">
                <a:solidFill>
                  <a:schemeClr val="tx1"/>
                </a:solidFill>
              </a:rPr>
              <a:t> {MIN, 1h}) &gt; 25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828800" y="2057400"/>
            <a:ext cx="6934200" cy="914400"/>
          </a:xfrm>
          <a:prstGeom prst="wedgeRoundRectCallout">
            <a:avLst>
              <a:gd name="adj1" fmla="val -55257"/>
              <a:gd name="adj2" fmla="val -22734"/>
              <a:gd name="adj3" fmla="val 16667"/>
            </a:avLst>
          </a:prstGeom>
          <a:solidFill>
            <a:srgbClr val="FFC000">
              <a:alpha val="5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i="1" dirty="0" smtClean="0">
              <a:solidFill>
                <a:schemeClr val="tx1"/>
              </a:solidFill>
            </a:endParaRP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“Let me know if the battery drops more than 25% within 1h with the screen turned off.”</a:t>
            </a:r>
          </a:p>
          <a:p>
            <a:pPr algn="ctr"/>
            <a:endParaRPr lang="en-US" dirty="0"/>
          </a:p>
        </p:txBody>
      </p:sp>
      <p:sp>
        <p:nvSpPr>
          <p:cNvPr id="7" name="AutoShape 2" descr="http://upload.wikimedia.org/wikipedia/commons/b/bb/Talk_fac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http://upload.wikimedia.org/wikipedia/commons/b/bb/Talk_face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http://upload.wikimedia.org/wikipedia/commons/b/bb/Talk_face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3" name="Picture 7" descr="D:\School\PhD\PhD project\docs\swan-sense\250px-Talk_fac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551" y="1833838"/>
            <a:ext cx="1022632" cy="122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http://animals.phillipmartin.info/animal_swa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495" y="3583519"/>
            <a:ext cx="1245503" cy="103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://upload.wikimedia.org/wikipedia/commons/thumb/d/d7/Android_robot.svg/511px-Android_robot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0020" y="5333015"/>
            <a:ext cx="874452" cy="102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32003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sensing</a:t>
            </a:r>
            <a:endParaRPr lang="en-US" dirty="0"/>
          </a:p>
        </p:txBody>
      </p:sp>
      <p:pic>
        <p:nvPicPr>
          <p:cNvPr id="1026" name="Picture 2" descr="http://cdn.7hofm.com.au/images/smartpho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981200"/>
            <a:ext cx="2209800" cy="2209800"/>
          </a:xfrm>
          <a:prstGeom prst="rect">
            <a:avLst/>
          </a:prstGeom>
          <a:noFill/>
        </p:spPr>
      </p:pic>
      <p:pic>
        <p:nvPicPr>
          <p:cNvPr id="1030" name="Picture 6" descr="http://52-shop.com/wp-content/uploads/best-price-for-polar-h6-heart-rate-monitor-belt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0961" y="5638799"/>
            <a:ext cx="1981200" cy="923240"/>
          </a:xfrm>
          <a:prstGeom prst="rect">
            <a:avLst/>
          </a:prstGeom>
          <a:noFill/>
        </p:spPr>
      </p:pic>
      <p:pic>
        <p:nvPicPr>
          <p:cNvPr id="1032" name="Picture 8" descr="http://cdn.cultofmac.com/wp-content/uploads/2013/12/wahoo-2_1_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43161" y="4571999"/>
            <a:ext cx="2590800" cy="1789271"/>
          </a:xfrm>
          <a:prstGeom prst="rect">
            <a:avLst/>
          </a:prstGeom>
          <a:noFill/>
        </p:spPr>
      </p:pic>
      <p:pic>
        <p:nvPicPr>
          <p:cNvPr id="1034" name="Picture 10" descr="http://www7.pcmag.com/media/images/452776-garmin-vivoactive.jpg?thumb=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0161" y="2285999"/>
            <a:ext cx="1676400" cy="1676400"/>
          </a:xfrm>
          <a:prstGeom prst="rect">
            <a:avLst/>
          </a:prstGeom>
          <a:noFill/>
        </p:spPr>
      </p:pic>
      <p:pic>
        <p:nvPicPr>
          <p:cNvPr id="1038" name="Picture 14" descr="http://allthingsd.com/files/2006/07/PJ-AI196B_MOSSB_20060718184746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81361" y="2209799"/>
            <a:ext cx="1416995" cy="1752601"/>
          </a:xfrm>
          <a:prstGeom prst="rect">
            <a:avLst/>
          </a:prstGeom>
          <a:noFill/>
        </p:spPr>
      </p:pic>
      <p:pic>
        <p:nvPicPr>
          <p:cNvPr id="1040" name="Picture 16" descr="http://www4.pcmag.com/media/images/423989-google-glass.jpg?thumb=y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3961" y="4800599"/>
            <a:ext cx="1922218" cy="1083528"/>
          </a:xfrm>
          <a:prstGeom prst="rect">
            <a:avLst/>
          </a:prstGeom>
          <a:noFill/>
        </p:spPr>
      </p:pic>
      <p:sp>
        <p:nvSpPr>
          <p:cNvPr id="14" name="Up-Down Arrow 13"/>
          <p:cNvSpPr/>
          <p:nvPr/>
        </p:nvSpPr>
        <p:spPr>
          <a:xfrm rot="17985795">
            <a:off x="5519293" y="4082207"/>
            <a:ext cx="304800" cy="814911"/>
          </a:xfrm>
          <a:prstGeom prst="up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-Down Arrow 14"/>
          <p:cNvSpPr/>
          <p:nvPr/>
        </p:nvSpPr>
        <p:spPr>
          <a:xfrm rot="5400000">
            <a:off x="5622498" y="2635262"/>
            <a:ext cx="304800" cy="825475"/>
          </a:xfrm>
          <a:prstGeom prst="up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-Down Arrow 15"/>
          <p:cNvSpPr/>
          <p:nvPr/>
        </p:nvSpPr>
        <p:spPr>
          <a:xfrm>
            <a:off x="4219161" y="4648199"/>
            <a:ext cx="304800" cy="749275"/>
          </a:xfrm>
          <a:prstGeom prst="up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-Down Arrow 16"/>
          <p:cNvSpPr/>
          <p:nvPr/>
        </p:nvSpPr>
        <p:spPr>
          <a:xfrm rot="16200000">
            <a:off x="2789019" y="2621180"/>
            <a:ext cx="304800" cy="853638"/>
          </a:xfrm>
          <a:prstGeom prst="up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/>
          <p:cNvSpPr/>
          <p:nvPr/>
        </p:nvSpPr>
        <p:spPr>
          <a:xfrm rot="13949206">
            <a:off x="2982431" y="4155610"/>
            <a:ext cx="304800" cy="799240"/>
          </a:xfrm>
          <a:prstGeom prst="up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9" descr="http://animals.phillipmartin.info/animal_swan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0561" y="2743199"/>
            <a:ext cx="720587" cy="59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2336</TotalTime>
  <Words>353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Median</vt:lpstr>
      <vt:lpstr>SWAN – sensing framework for android </vt:lpstr>
      <vt:lpstr>Sensor growth in smartphones</vt:lpstr>
      <vt:lpstr>Sensor-based apps</vt:lpstr>
      <vt:lpstr>A different kind of app</vt:lpstr>
      <vt:lpstr>The smart mattress</vt:lpstr>
      <vt:lpstr>The smart mattress</vt:lpstr>
      <vt:lpstr>Combining information from many sensors</vt:lpstr>
      <vt:lpstr>SWAN-Song</vt:lpstr>
      <vt:lpstr>Distributed sensing</vt:lpstr>
      <vt:lpstr>Cloud-ready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SWAN</dc:title>
  <dc:creator>Vladimir</dc:creator>
  <cp:lastModifiedBy>Vladimir</cp:lastModifiedBy>
  <cp:revision>55</cp:revision>
  <dcterms:created xsi:type="dcterms:W3CDTF">2015-01-28T15:34:54Z</dcterms:created>
  <dcterms:modified xsi:type="dcterms:W3CDTF">2015-01-30T09:30:29Z</dcterms:modified>
</cp:coreProperties>
</file>