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5" r:id="rId16"/>
    <p:sldId id="276" r:id="rId17"/>
    <p:sldId id="272" r:id="rId18"/>
    <p:sldId id="277" r:id="rId19"/>
    <p:sldId id="279" r:id="rId20"/>
    <p:sldId id="280" r:id="rId21"/>
    <p:sldId id="281" r:id="rId22"/>
    <p:sldId id="282" r:id="rId23"/>
    <p:sldId id="284" r:id="rId24"/>
    <p:sldId id="283"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6" d="100"/>
          <a:sy n="66" d="100"/>
        </p:scale>
        <p:origin x="2635"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434B1-9DA4-47A4-A2A4-ACD0EB6BB93D}" type="doc">
      <dgm:prSet loTypeId="urn:microsoft.com/office/officeart/2018/2/layout/IconVerticalSolidList" loCatId="icon" qsTypeId="urn:microsoft.com/office/officeart/2005/8/quickstyle/3d2" qsCatId="3D" csTypeId="urn:microsoft.com/office/officeart/2018/5/colors/Iconchunking_neutralbg_colorful1" csCatId="colorful" phldr="1"/>
      <dgm:spPr/>
      <dgm:t>
        <a:bodyPr/>
        <a:lstStyle/>
        <a:p>
          <a:endParaRPr lang="en-US"/>
        </a:p>
      </dgm:t>
    </dgm:pt>
    <dgm:pt modelId="{539F2A89-5B86-4219-BDB0-ED0C1B0E4EA0}">
      <dgm:prSet/>
      <dgm:spPr/>
      <dgm:t>
        <a:bodyPr/>
        <a:lstStyle/>
        <a:p>
          <a:pPr>
            <a:lnSpc>
              <a:spcPct val="100000"/>
            </a:lnSpc>
          </a:pPr>
          <a:r>
            <a:rPr lang="en-US"/>
            <a:t>Random Forest</a:t>
          </a:r>
        </a:p>
      </dgm:t>
    </dgm:pt>
    <dgm:pt modelId="{8648E094-486A-45BC-9350-7C86E12A3545}" type="parTrans" cxnId="{27EE3E48-316A-4D9D-A563-7379A65D7AE5}">
      <dgm:prSet/>
      <dgm:spPr/>
      <dgm:t>
        <a:bodyPr/>
        <a:lstStyle/>
        <a:p>
          <a:endParaRPr lang="en-US"/>
        </a:p>
      </dgm:t>
    </dgm:pt>
    <dgm:pt modelId="{7F408C64-62AC-498B-BC1B-B8533B812FE9}" type="sibTrans" cxnId="{27EE3E48-316A-4D9D-A563-7379A65D7AE5}">
      <dgm:prSet/>
      <dgm:spPr/>
      <dgm:t>
        <a:bodyPr/>
        <a:lstStyle/>
        <a:p>
          <a:endParaRPr lang="en-US"/>
        </a:p>
      </dgm:t>
    </dgm:pt>
    <dgm:pt modelId="{89D768BD-9123-416A-8844-12F6B5DD9017}">
      <dgm:prSet/>
      <dgm:spPr/>
      <dgm:t>
        <a:bodyPr/>
        <a:lstStyle/>
        <a:p>
          <a:pPr>
            <a:lnSpc>
              <a:spcPct val="100000"/>
            </a:lnSpc>
          </a:pPr>
          <a:r>
            <a:rPr lang="en-US"/>
            <a:t>Logistic Regression</a:t>
          </a:r>
        </a:p>
      </dgm:t>
    </dgm:pt>
    <dgm:pt modelId="{4E04FD8D-E0F0-4855-B9A6-7D5C9D2BDE7A}" type="parTrans" cxnId="{637A80F9-6C46-4AF6-B1D5-E59CF9806F9C}">
      <dgm:prSet/>
      <dgm:spPr/>
      <dgm:t>
        <a:bodyPr/>
        <a:lstStyle/>
        <a:p>
          <a:endParaRPr lang="en-US"/>
        </a:p>
      </dgm:t>
    </dgm:pt>
    <dgm:pt modelId="{7F683BD8-FCB6-41CF-B028-D640C0DC93D0}" type="sibTrans" cxnId="{637A80F9-6C46-4AF6-B1D5-E59CF9806F9C}">
      <dgm:prSet/>
      <dgm:spPr/>
      <dgm:t>
        <a:bodyPr/>
        <a:lstStyle/>
        <a:p>
          <a:endParaRPr lang="en-US"/>
        </a:p>
      </dgm:t>
    </dgm:pt>
    <dgm:pt modelId="{E2BB1806-ECB7-433C-90FE-100EBD612DA8}">
      <dgm:prSet/>
      <dgm:spPr/>
      <dgm:t>
        <a:bodyPr/>
        <a:lstStyle/>
        <a:p>
          <a:pPr>
            <a:lnSpc>
              <a:spcPct val="100000"/>
            </a:lnSpc>
          </a:pPr>
          <a:r>
            <a:rPr lang="en-US"/>
            <a:t>Gradient Boosting Classifier</a:t>
          </a:r>
        </a:p>
      </dgm:t>
    </dgm:pt>
    <dgm:pt modelId="{FCA17871-999F-4D7F-AF75-B3B50C57BAC7}" type="parTrans" cxnId="{174B6621-0681-4CEA-A277-DC44E85651A2}">
      <dgm:prSet/>
      <dgm:spPr/>
      <dgm:t>
        <a:bodyPr/>
        <a:lstStyle/>
        <a:p>
          <a:endParaRPr lang="en-US"/>
        </a:p>
      </dgm:t>
    </dgm:pt>
    <dgm:pt modelId="{6075B69C-F5B3-419E-85B8-735D38822485}" type="sibTrans" cxnId="{174B6621-0681-4CEA-A277-DC44E85651A2}">
      <dgm:prSet/>
      <dgm:spPr/>
      <dgm:t>
        <a:bodyPr/>
        <a:lstStyle/>
        <a:p>
          <a:endParaRPr lang="en-US"/>
        </a:p>
      </dgm:t>
    </dgm:pt>
    <dgm:pt modelId="{538795C4-DFF7-43AF-997D-132FA142A40C}" type="pres">
      <dgm:prSet presAssocID="{524434B1-9DA4-47A4-A2A4-ACD0EB6BB93D}" presName="root" presStyleCnt="0">
        <dgm:presLayoutVars>
          <dgm:dir/>
          <dgm:resizeHandles val="exact"/>
        </dgm:presLayoutVars>
      </dgm:prSet>
      <dgm:spPr/>
    </dgm:pt>
    <dgm:pt modelId="{A0D52D20-8CA0-452C-92F2-0CB66BEAAC1D}" type="pres">
      <dgm:prSet presAssocID="{539F2A89-5B86-4219-BDB0-ED0C1B0E4EA0}" presName="compNode" presStyleCnt="0"/>
      <dgm:spPr/>
    </dgm:pt>
    <dgm:pt modelId="{B20A43A2-7E57-4316-AC39-9898ABF316FE}" type="pres">
      <dgm:prSet presAssocID="{539F2A89-5B86-4219-BDB0-ED0C1B0E4EA0}" presName="bgRect" presStyleLbl="bgShp" presStyleIdx="0" presStyleCnt="3"/>
      <dgm:spPr/>
    </dgm:pt>
    <dgm:pt modelId="{F1C0C14B-8855-4E7C-9D5C-719C630A1467}" type="pres">
      <dgm:prSet presAssocID="{539F2A89-5B86-4219-BDB0-ED0C1B0E4E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6E1D0602-2467-4333-B9B7-CA1C0DD18BD6}" type="pres">
      <dgm:prSet presAssocID="{539F2A89-5B86-4219-BDB0-ED0C1B0E4EA0}" presName="spaceRect" presStyleCnt="0"/>
      <dgm:spPr/>
    </dgm:pt>
    <dgm:pt modelId="{7F5495E3-1308-4BC6-8CB2-2ED660FF2375}" type="pres">
      <dgm:prSet presAssocID="{539F2A89-5B86-4219-BDB0-ED0C1B0E4EA0}" presName="parTx" presStyleLbl="revTx" presStyleIdx="0" presStyleCnt="3">
        <dgm:presLayoutVars>
          <dgm:chMax val="0"/>
          <dgm:chPref val="0"/>
        </dgm:presLayoutVars>
      </dgm:prSet>
      <dgm:spPr/>
    </dgm:pt>
    <dgm:pt modelId="{F9C2A937-3C77-4DC5-BFFB-EA467BE03808}" type="pres">
      <dgm:prSet presAssocID="{7F408C64-62AC-498B-BC1B-B8533B812FE9}" presName="sibTrans" presStyleCnt="0"/>
      <dgm:spPr/>
    </dgm:pt>
    <dgm:pt modelId="{1FEF2D20-15EC-4D73-B309-AD2E5E51C9AE}" type="pres">
      <dgm:prSet presAssocID="{89D768BD-9123-416A-8844-12F6B5DD9017}" presName="compNode" presStyleCnt="0"/>
      <dgm:spPr/>
    </dgm:pt>
    <dgm:pt modelId="{D5B4E43D-0CA1-4A30-9683-25367FCA25EC}" type="pres">
      <dgm:prSet presAssocID="{89D768BD-9123-416A-8844-12F6B5DD9017}" presName="bgRect" presStyleLbl="bgShp" presStyleIdx="1" presStyleCnt="3"/>
      <dgm:spPr/>
    </dgm:pt>
    <dgm:pt modelId="{43FCBABC-C16A-4066-A704-34F208BE0C4A}" type="pres">
      <dgm:prSet presAssocID="{89D768BD-9123-416A-8844-12F6B5DD90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3AA45832-66A1-4414-AA24-3F867FE5A48F}" type="pres">
      <dgm:prSet presAssocID="{89D768BD-9123-416A-8844-12F6B5DD9017}" presName="spaceRect" presStyleCnt="0"/>
      <dgm:spPr/>
    </dgm:pt>
    <dgm:pt modelId="{19C3401F-F1C7-4471-804C-266BC71EB820}" type="pres">
      <dgm:prSet presAssocID="{89D768BD-9123-416A-8844-12F6B5DD9017}" presName="parTx" presStyleLbl="revTx" presStyleIdx="1" presStyleCnt="3">
        <dgm:presLayoutVars>
          <dgm:chMax val="0"/>
          <dgm:chPref val="0"/>
        </dgm:presLayoutVars>
      </dgm:prSet>
      <dgm:spPr/>
    </dgm:pt>
    <dgm:pt modelId="{7CAB5D2F-2F7B-4C25-B36C-340D12A589C9}" type="pres">
      <dgm:prSet presAssocID="{7F683BD8-FCB6-41CF-B028-D640C0DC93D0}" presName="sibTrans" presStyleCnt="0"/>
      <dgm:spPr/>
    </dgm:pt>
    <dgm:pt modelId="{18343288-E353-4AD8-B1A6-3A2FF653F335}" type="pres">
      <dgm:prSet presAssocID="{E2BB1806-ECB7-433C-90FE-100EBD612DA8}" presName="compNode" presStyleCnt="0"/>
      <dgm:spPr/>
    </dgm:pt>
    <dgm:pt modelId="{4CB224B6-B37A-403D-82EA-969D43E53FAB}" type="pres">
      <dgm:prSet presAssocID="{E2BB1806-ECB7-433C-90FE-100EBD612DA8}" presName="bgRect" presStyleLbl="bgShp" presStyleIdx="2" presStyleCnt="3"/>
      <dgm:spPr/>
    </dgm:pt>
    <dgm:pt modelId="{D054D0CE-F40B-4E80-94D9-D8B1A762DCEB}" type="pres">
      <dgm:prSet presAssocID="{E2BB1806-ECB7-433C-90FE-100EBD612DA8}" presName="iconRect" presStyleLbl="node1" presStyleIdx="2" presStyleCnt="3" custLinFactNeighborX="13718" custLinFactNeighborY="-212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catterplot"/>
        </a:ext>
      </dgm:extLst>
    </dgm:pt>
    <dgm:pt modelId="{827C49FE-A17A-40EE-80E9-EDF3A49937B6}" type="pres">
      <dgm:prSet presAssocID="{E2BB1806-ECB7-433C-90FE-100EBD612DA8}" presName="spaceRect" presStyleCnt="0"/>
      <dgm:spPr/>
    </dgm:pt>
    <dgm:pt modelId="{6FE01BA6-D0BE-442F-A5A6-CD3DEBEBDD65}" type="pres">
      <dgm:prSet presAssocID="{E2BB1806-ECB7-433C-90FE-100EBD612DA8}" presName="parTx" presStyleLbl="revTx" presStyleIdx="2" presStyleCnt="3">
        <dgm:presLayoutVars>
          <dgm:chMax val="0"/>
          <dgm:chPref val="0"/>
        </dgm:presLayoutVars>
      </dgm:prSet>
      <dgm:spPr/>
    </dgm:pt>
  </dgm:ptLst>
  <dgm:cxnLst>
    <dgm:cxn modelId="{174B6621-0681-4CEA-A277-DC44E85651A2}" srcId="{524434B1-9DA4-47A4-A2A4-ACD0EB6BB93D}" destId="{E2BB1806-ECB7-433C-90FE-100EBD612DA8}" srcOrd="2" destOrd="0" parTransId="{FCA17871-999F-4D7F-AF75-B3B50C57BAC7}" sibTransId="{6075B69C-F5B3-419E-85B8-735D38822485}"/>
    <dgm:cxn modelId="{8853B936-0FF0-4D71-BFBB-7D292D106E46}" type="presOf" srcId="{539F2A89-5B86-4219-BDB0-ED0C1B0E4EA0}" destId="{7F5495E3-1308-4BC6-8CB2-2ED660FF2375}" srcOrd="0" destOrd="0" presId="urn:microsoft.com/office/officeart/2018/2/layout/IconVerticalSolidList"/>
    <dgm:cxn modelId="{1099F239-5AC1-4CBA-86EF-4B2FD4449054}" type="presOf" srcId="{89D768BD-9123-416A-8844-12F6B5DD9017}" destId="{19C3401F-F1C7-4471-804C-266BC71EB820}" srcOrd="0" destOrd="0" presId="urn:microsoft.com/office/officeart/2018/2/layout/IconVerticalSolidList"/>
    <dgm:cxn modelId="{27EE3E48-316A-4D9D-A563-7379A65D7AE5}" srcId="{524434B1-9DA4-47A4-A2A4-ACD0EB6BB93D}" destId="{539F2A89-5B86-4219-BDB0-ED0C1B0E4EA0}" srcOrd="0" destOrd="0" parTransId="{8648E094-486A-45BC-9350-7C86E12A3545}" sibTransId="{7F408C64-62AC-498B-BC1B-B8533B812FE9}"/>
    <dgm:cxn modelId="{20C2429D-43F6-45B8-85A1-FB163F6EE64E}" type="presOf" srcId="{524434B1-9DA4-47A4-A2A4-ACD0EB6BB93D}" destId="{538795C4-DFF7-43AF-997D-132FA142A40C}" srcOrd="0" destOrd="0" presId="urn:microsoft.com/office/officeart/2018/2/layout/IconVerticalSolidList"/>
    <dgm:cxn modelId="{2E5EA2E8-A05E-49E7-8C59-D0DB5B5AA923}" type="presOf" srcId="{E2BB1806-ECB7-433C-90FE-100EBD612DA8}" destId="{6FE01BA6-D0BE-442F-A5A6-CD3DEBEBDD65}" srcOrd="0" destOrd="0" presId="urn:microsoft.com/office/officeart/2018/2/layout/IconVerticalSolidList"/>
    <dgm:cxn modelId="{637A80F9-6C46-4AF6-B1D5-E59CF9806F9C}" srcId="{524434B1-9DA4-47A4-A2A4-ACD0EB6BB93D}" destId="{89D768BD-9123-416A-8844-12F6B5DD9017}" srcOrd="1" destOrd="0" parTransId="{4E04FD8D-E0F0-4855-B9A6-7D5C9D2BDE7A}" sibTransId="{7F683BD8-FCB6-41CF-B028-D640C0DC93D0}"/>
    <dgm:cxn modelId="{B68838AD-6F2F-499A-B186-EE97E60A2856}" type="presParOf" srcId="{538795C4-DFF7-43AF-997D-132FA142A40C}" destId="{A0D52D20-8CA0-452C-92F2-0CB66BEAAC1D}" srcOrd="0" destOrd="0" presId="urn:microsoft.com/office/officeart/2018/2/layout/IconVerticalSolidList"/>
    <dgm:cxn modelId="{B61CAAC2-6ED1-48B0-8741-6283CE49DACF}" type="presParOf" srcId="{A0D52D20-8CA0-452C-92F2-0CB66BEAAC1D}" destId="{B20A43A2-7E57-4316-AC39-9898ABF316FE}" srcOrd="0" destOrd="0" presId="urn:microsoft.com/office/officeart/2018/2/layout/IconVerticalSolidList"/>
    <dgm:cxn modelId="{70E5D940-404D-42CB-AD6A-5D6779766F96}" type="presParOf" srcId="{A0D52D20-8CA0-452C-92F2-0CB66BEAAC1D}" destId="{F1C0C14B-8855-4E7C-9D5C-719C630A1467}" srcOrd="1" destOrd="0" presId="urn:microsoft.com/office/officeart/2018/2/layout/IconVerticalSolidList"/>
    <dgm:cxn modelId="{393C0999-6782-4066-9A33-6BFD468A88C5}" type="presParOf" srcId="{A0D52D20-8CA0-452C-92F2-0CB66BEAAC1D}" destId="{6E1D0602-2467-4333-B9B7-CA1C0DD18BD6}" srcOrd="2" destOrd="0" presId="urn:microsoft.com/office/officeart/2018/2/layout/IconVerticalSolidList"/>
    <dgm:cxn modelId="{1919E540-F251-417C-A3CE-35063CCF1F61}" type="presParOf" srcId="{A0D52D20-8CA0-452C-92F2-0CB66BEAAC1D}" destId="{7F5495E3-1308-4BC6-8CB2-2ED660FF2375}" srcOrd="3" destOrd="0" presId="urn:microsoft.com/office/officeart/2018/2/layout/IconVerticalSolidList"/>
    <dgm:cxn modelId="{D6E27820-6A3B-46DD-86CA-E94410424487}" type="presParOf" srcId="{538795C4-DFF7-43AF-997D-132FA142A40C}" destId="{F9C2A937-3C77-4DC5-BFFB-EA467BE03808}" srcOrd="1" destOrd="0" presId="urn:microsoft.com/office/officeart/2018/2/layout/IconVerticalSolidList"/>
    <dgm:cxn modelId="{9D6B2C3D-A31F-4AEE-81B7-0C851813692D}" type="presParOf" srcId="{538795C4-DFF7-43AF-997D-132FA142A40C}" destId="{1FEF2D20-15EC-4D73-B309-AD2E5E51C9AE}" srcOrd="2" destOrd="0" presId="urn:microsoft.com/office/officeart/2018/2/layout/IconVerticalSolidList"/>
    <dgm:cxn modelId="{6D9518A8-714E-495D-8B90-A13F4FC431E3}" type="presParOf" srcId="{1FEF2D20-15EC-4D73-B309-AD2E5E51C9AE}" destId="{D5B4E43D-0CA1-4A30-9683-25367FCA25EC}" srcOrd="0" destOrd="0" presId="urn:microsoft.com/office/officeart/2018/2/layout/IconVerticalSolidList"/>
    <dgm:cxn modelId="{14CA0733-43E4-4081-8ABF-741082A16673}" type="presParOf" srcId="{1FEF2D20-15EC-4D73-B309-AD2E5E51C9AE}" destId="{43FCBABC-C16A-4066-A704-34F208BE0C4A}" srcOrd="1" destOrd="0" presId="urn:microsoft.com/office/officeart/2018/2/layout/IconVerticalSolidList"/>
    <dgm:cxn modelId="{0838B230-4A0A-4F27-9EE9-B65BC3D447EF}" type="presParOf" srcId="{1FEF2D20-15EC-4D73-B309-AD2E5E51C9AE}" destId="{3AA45832-66A1-4414-AA24-3F867FE5A48F}" srcOrd="2" destOrd="0" presId="urn:microsoft.com/office/officeart/2018/2/layout/IconVerticalSolidList"/>
    <dgm:cxn modelId="{131E76AC-3C9F-470D-8823-829FD5922053}" type="presParOf" srcId="{1FEF2D20-15EC-4D73-B309-AD2E5E51C9AE}" destId="{19C3401F-F1C7-4471-804C-266BC71EB820}" srcOrd="3" destOrd="0" presId="urn:microsoft.com/office/officeart/2018/2/layout/IconVerticalSolidList"/>
    <dgm:cxn modelId="{101939D1-4CA2-49A2-8B9A-65123BDC32A6}" type="presParOf" srcId="{538795C4-DFF7-43AF-997D-132FA142A40C}" destId="{7CAB5D2F-2F7B-4C25-B36C-340D12A589C9}" srcOrd="3" destOrd="0" presId="urn:microsoft.com/office/officeart/2018/2/layout/IconVerticalSolidList"/>
    <dgm:cxn modelId="{B7C5B495-315C-47E1-A9DE-9657B778F076}" type="presParOf" srcId="{538795C4-DFF7-43AF-997D-132FA142A40C}" destId="{18343288-E353-4AD8-B1A6-3A2FF653F335}" srcOrd="4" destOrd="0" presId="urn:microsoft.com/office/officeart/2018/2/layout/IconVerticalSolidList"/>
    <dgm:cxn modelId="{C499F372-F24F-44FA-970E-2513D603C8DB}" type="presParOf" srcId="{18343288-E353-4AD8-B1A6-3A2FF653F335}" destId="{4CB224B6-B37A-403D-82EA-969D43E53FAB}" srcOrd="0" destOrd="0" presId="urn:microsoft.com/office/officeart/2018/2/layout/IconVerticalSolidList"/>
    <dgm:cxn modelId="{5BD54AFF-6B7F-46B4-B0DE-F95611939207}" type="presParOf" srcId="{18343288-E353-4AD8-B1A6-3A2FF653F335}" destId="{D054D0CE-F40B-4E80-94D9-D8B1A762DCEB}" srcOrd="1" destOrd="0" presId="urn:microsoft.com/office/officeart/2018/2/layout/IconVerticalSolidList"/>
    <dgm:cxn modelId="{BA7D8830-BBDB-4295-A2A8-4B074EBE7183}" type="presParOf" srcId="{18343288-E353-4AD8-B1A6-3A2FF653F335}" destId="{827C49FE-A17A-40EE-80E9-EDF3A49937B6}" srcOrd="2" destOrd="0" presId="urn:microsoft.com/office/officeart/2018/2/layout/IconVerticalSolidList"/>
    <dgm:cxn modelId="{C1B77B36-C7A5-422F-82FE-7189D8F5D2D6}" type="presParOf" srcId="{18343288-E353-4AD8-B1A6-3A2FF653F335}" destId="{6FE01BA6-D0BE-442F-A5A6-CD3DEBEBDD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0A43A2-7E57-4316-AC39-9898ABF316FE}">
      <dsp:nvSpPr>
        <dsp:cNvPr id="0" name=""/>
        <dsp:cNvSpPr/>
      </dsp:nvSpPr>
      <dsp:spPr>
        <a:xfrm>
          <a:off x="0" y="719"/>
          <a:ext cx="6588691" cy="1684372"/>
        </a:xfrm>
        <a:prstGeom prst="roundRect">
          <a:avLst>
            <a:gd name="adj" fmla="val 10000"/>
          </a:avLst>
        </a:prstGeom>
        <a:gradFill rotWithShape="0">
          <a:gsLst>
            <a:gs pos="0">
              <a:schemeClr val="bg1">
                <a:lumMod val="95000"/>
                <a:hueOff val="0"/>
                <a:satOff val="0"/>
                <a:lumOff val="0"/>
                <a:alphaOff val="0"/>
                <a:satMod val="103000"/>
                <a:lumMod val="102000"/>
                <a:tint val="94000"/>
              </a:schemeClr>
            </a:gs>
            <a:gs pos="50000">
              <a:schemeClr val="bg1">
                <a:lumMod val="95000"/>
                <a:hueOff val="0"/>
                <a:satOff val="0"/>
                <a:lumOff val="0"/>
                <a:alphaOff val="0"/>
                <a:satMod val="110000"/>
                <a:lumMod val="100000"/>
                <a:shade val="100000"/>
              </a:schemeClr>
            </a:gs>
            <a:gs pos="100000">
              <a:schemeClr val="bg1">
                <a:lumMod val="95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F1C0C14B-8855-4E7C-9D5C-719C630A1467}">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F5495E3-1308-4BC6-8CB2-2ED660FF2375}">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100000"/>
            </a:lnSpc>
            <a:spcBef>
              <a:spcPct val="0"/>
            </a:spcBef>
            <a:spcAft>
              <a:spcPct val="35000"/>
            </a:spcAft>
            <a:buNone/>
          </a:pPr>
          <a:r>
            <a:rPr lang="en-US" sz="2500" kern="1200"/>
            <a:t>Random Forest</a:t>
          </a:r>
        </a:p>
      </dsp:txBody>
      <dsp:txXfrm>
        <a:off x="1945450" y="719"/>
        <a:ext cx="4643240" cy="1684372"/>
      </dsp:txXfrm>
    </dsp:sp>
    <dsp:sp modelId="{D5B4E43D-0CA1-4A30-9683-25367FCA25EC}">
      <dsp:nvSpPr>
        <dsp:cNvPr id="0" name=""/>
        <dsp:cNvSpPr/>
      </dsp:nvSpPr>
      <dsp:spPr>
        <a:xfrm>
          <a:off x="0" y="2106185"/>
          <a:ext cx="6588691" cy="1684372"/>
        </a:xfrm>
        <a:prstGeom prst="roundRect">
          <a:avLst>
            <a:gd name="adj" fmla="val 10000"/>
          </a:avLst>
        </a:prstGeom>
        <a:gradFill rotWithShape="0">
          <a:gsLst>
            <a:gs pos="0">
              <a:schemeClr val="bg1">
                <a:lumMod val="95000"/>
                <a:hueOff val="0"/>
                <a:satOff val="0"/>
                <a:lumOff val="0"/>
                <a:alphaOff val="0"/>
                <a:satMod val="103000"/>
                <a:lumMod val="102000"/>
                <a:tint val="94000"/>
              </a:schemeClr>
            </a:gs>
            <a:gs pos="50000">
              <a:schemeClr val="bg1">
                <a:lumMod val="95000"/>
                <a:hueOff val="0"/>
                <a:satOff val="0"/>
                <a:lumOff val="0"/>
                <a:alphaOff val="0"/>
                <a:satMod val="110000"/>
                <a:lumMod val="100000"/>
                <a:shade val="100000"/>
              </a:schemeClr>
            </a:gs>
            <a:gs pos="100000">
              <a:schemeClr val="bg1">
                <a:lumMod val="95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3FCBABC-C16A-4066-A704-34F208BE0C4A}">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9C3401F-F1C7-4471-804C-266BC71EB820}">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100000"/>
            </a:lnSpc>
            <a:spcBef>
              <a:spcPct val="0"/>
            </a:spcBef>
            <a:spcAft>
              <a:spcPct val="35000"/>
            </a:spcAft>
            <a:buNone/>
          </a:pPr>
          <a:r>
            <a:rPr lang="en-US" sz="2500" kern="1200"/>
            <a:t>Logistic Regression</a:t>
          </a:r>
        </a:p>
      </dsp:txBody>
      <dsp:txXfrm>
        <a:off x="1945450" y="2106185"/>
        <a:ext cx="4643240" cy="1684372"/>
      </dsp:txXfrm>
    </dsp:sp>
    <dsp:sp modelId="{4CB224B6-B37A-403D-82EA-969D43E53FAB}">
      <dsp:nvSpPr>
        <dsp:cNvPr id="0" name=""/>
        <dsp:cNvSpPr/>
      </dsp:nvSpPr>
      <dsp:spPr>
        <a:xfrm>
          <a:off x="0" y="4211650"/>
          <a:ext cx="6588691" cy="1684372"/>
        </a:xfrm>
        <a:prstGeom prst="roundRect">
          <a:avLst>
            <a:gd name="adj" fmla="val 10000"/>
          </a:avLst>
        </a:prstGeom>
        <a:gradFill rotWithShape="0">
          <a:gsLst>
            <a:gs pos="0">
              <a:schemeClr val="bg1">
                <a:lumMod val="95000"/>
                <a:hueOff val="0"/>
                <a:satOff val="0"/>
                <a:lumOff val="0"/>
                <a:alphaOff val="0"/>
                <a:satMod val="103000"/>
                <a:lumMod val="102000"/>
                <a:tint val="94000"/>
              </a:schemeClr>
            </a:gs>
            <a:gs pos="50000">
              <a:schemeClr val="bg1">
                <a:lumMod val="95000"/>
                <a:hueOff val="0"/>
                <a:satOff val="0"/>
                <a:lumOff val="0"/>
                <a:alphaOff val="0"/>
                <a:satMod val="110000"/>
                <a:lumMod val="100000"/>
                <a:shade val="100000"/>
              </a:schemeClr>
            </a:gs>
            <a:gs pos="100000">
              <a:schemeClr val="bg1">
                <a:lumMod val="95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054D0CE-F40B-4E80-94D9-D8B1A762DCEB}">
      <dsp:nvSpPr>
        <dsp:cNvPr id="0" name=""/>
        <dsp:cNvSpPr/>
      </dsp:nvSpPr>
      <dsp:spPr>
        <a:xfrm>
          <a:off x="636606" y="4570911"/>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E01BA6-D0BE-442F-A5A6-CD3DEBEBDD6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100000"/>
            </a:lnSpc>
            <a:spcBef>
              <a:spcPct val="0"/>
            </a:spcBef>
            <a:spcAft>
              <a:spcPct val="35000"/>
            </a:spcAft>
            <a:buNone/>
          </a:pPr>
          <a:r>
            <a:rPr lang="en-US" sz="2500" kern="1200"/>
            <a:t>Gradient Boosting Classifier</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D7470-406F-4B7F-BD5B-0CE7C5D39BA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94569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D7470-406F-4B7F-BD5B-0CE7C5D39BA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410810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D7470-406F-4B7F-BD5B-0CE7C5D39BA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79840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D7470-406F-4B7F-BD5B-0CE7C5D39BA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191518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D7470-406F-4B7F-BD5B-0CE7C5D39BA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319114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D7470-406F-4B7F-BD5B-0CE7C5D39BA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49241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D7470-406F-4B7F-BD5B-0CE7C5D39BA2}"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3688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D7470-406F-4B7F-BD5B-0CE7C5D39BA2}"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316433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D7470-406F-4B7F-BD5B-0CE7C5D39BA2}"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203442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3D7470-406F-4B7F-BD5B-0CE7C5D39BA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402292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3D7470-406F-4B7F-BD5B-0CE7C5D39BA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5F73E-D6C3-44BC-92A2-2747ECC43A97}" type="slidenum">
              <a:rPr lang="en-US" smtClean="0"/>
              <a:t>‹#›</a:t>
            </a:fld>
            <a:endParaRPr lang="en-US"/>
          </a:p>
        </p:txBody>
      </p:sp>
    </p:spTree>
    <p:extLst>
      <p:ext uri="{BB962C8B-B14F-4D97-AF65-F5344CB8AC3E}">
        <p14:creationId xmlns:p14="http://schemas.microsoft.com/office/powerpoint/2010/main" val="384113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D7470-406F-4B7F-BD5B-0CE7C5D39BA2}" type="datetimeFigureOut">
              <a:rPr lang="en-US" smtClean="0"/>
              <a:t>7/27/2020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5F73E-D6C3-44BC-92A2-2747ECC43A97}" type="slidenum">
              <a:rPr lang="en-US" smtClean="0"/>
              <a:t>‹#›</a:t>
            </a:fld>
            <a:endParaRPr lang="en-US"/>
          </a:p>
        </p:txBody>
      </p:sp>
    </p:spTree>
    <p:extLst>
      <p:ext uri="{BB962C8B-B14F-4D97-AF65-F5344CB8AC3E}">
        <p14:creationId xmlns:p14="http://schemas.microsoft.com/office/powerpoint/2010/main" val="1143627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CD2DF1-6A00-4894-9186-0AD0BE28CA2D}"/>
              </a:ext>
            </a:extLst>
          </p:cNvPr>
          <p:cNvPicPr>
            <a:picLocks noChangeAspect="1"/>
          </p:cNvPicPr>
          <p:nvPr/>
        </p:nvPicPr>
        <p:blipFill rotWithShape="1">
          <a:blip r:embed="rId2"/>
          <a:srcRect l="187" t="9091" r="2311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0EF10A59-CF87-480D-B9EA-341387D3F06C}"/>
              </a:ext>
            </a:extLst>
          </p:cNvPr>
          <p:cNvSpPr>
            <a:spLocks noGrp="1"/>
          </p:cNvSpPr>
          <p:nvPr>
            <p:ph type="ctrTitle"/>
          </p:nvPr>
        </p:nvSpPr>
        <p:spPr>
          <a:xfrm>
            <a:off x="223338" y="1180237"/>
            <a:ext cx="4023360" cy="3204134"/>
          </a:xfrm>
        </p:spPr>
        <p:txBody>
          <a:bodyPr anchor="b">
            <a:normAutofit/>
          </a:bodyPr>
          <a:lstStyle/>
          <a:p>
            <a:pPr algn="l"/>
            <a:r>
              <a:rPr lang="en-US" sz="4400" b="1" dirty="0"/>
              <a:t>Predicting If a Client Will Subscribe a </a:t>
            </a:r>
            <a:br>
              <a:rPr lang="en-US" sz="4400" b="1" dirty="0"/>
            </a:br>
            <a:r>
              <a:rPr lang="en-US" sz="4400" b="1" dirty="0"/>
              <a:t>Term Deposit</a:t>
            </a:r>
            <a:br>
              <a:rPr lang="en-US" sz="4400" dirty="0"/>
            </a:br>
            <a:endParaRPr lang="en-US" sz="4400" dirty="0"/>
          </a:p>
        </p:txBody>
      </p:sp>
      <p:sp>
        <p:nvSpPr>
          <p:cNvPr id="3" name="Subtitle 2">
            <a:extLst>
              <a:ext uri="{FF2B5EF4-FFF2-40B4-BE49-F238E27FC236}">
                <a16:creationId xmlns:a16="http://schemas.microsoft.com/office/drawing/2014/main" id="{BC3EDA3B-67AD-4F15-A2E3-2264DEB8A0DC}"/>
              </a:ext>
            </a:extLst>
          </p:cNvPr>
          <p:cNvSpPr>
            <a:spLocks noGrp="1"/>
          </p:cNvSpPr>
          <p:nvPr>
            <p:ph type="subTitle" idx="1"/>
          </p:nvPr>
        </p:nvSpPr>
        <p:spPr>
          <a:xfrm>
            <a:off x="477980" y="4872922"/>
            <a:ext cx="4023359" cy="1208141"/>
          </a:xfrm>
        </p:spPr>
        <p:txBody>
          <a:bodyPr>
            <a:normAutofit/>
          </a:bodyPr>
          <a:lstStyle/>
          <a:p>
            <a:pPr algn="l"/>
            <a:r>
              <a:rPr lang="en-US" sz="2000" dirty="0"/>
              <a:t>Shan Wang</a:t>
            </a:r>
          </a:p>
        </p:txBody>
      </p:sp>
    </p:spTree>
    <p:extLst>
      <p:ext uri="{BB962C8B-B14F-4D97-AF65-F5344CB8AC3E}">
        <p14:creationId xmlns:p14="http://schemas.microsoft.com/office/powerpoint/2010/main" val="337003771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a:t>Economic Indexes</a:t>
            </a:r>
          </a:p>
        </p:txBody>
      </p:sp>
      <p:pic>
        <p:nvPicPr>
          <p:cNvPr id="6" name="Picture 5">
            <a:extLst>
              <a:ext uri="{FF2B5EF4-FFF2-40B4-BE49-F238E27FC236}">
                <a16:creationId xmlns:a16="http://schemas.microsoft.com/office/drawing/2014/main" id="{3FC84D0A-5E79-4449-8594-EC540869A0A8}"/>
              </a:ext>
            </a:extLst>
          </p:cNvPr>
          <p:cNvPicPr/>
          <p:nvPr/>
        </p:nvPicPr>
        <p:blipFill>
          <a:blip r:embed="rId2"/>
          <a:stretch>
            <a:fillRect/>
          </a:stretch>
        </p:blipFill>
        <p:spPr>
          <a:xfrm>
            <a:off x="408088" y="1197321"/>
            <a:ext cx="3997897" cy="2934841"/>
          </a:xfrm>
          <a:prstGeom prst="rect">
            <a:avLst/>
          </a:prstGeom>
        </p:spPr>
      </p:pic>
      <p:pic>
        <p:nvPicPr>
          <p:cNvPr id="7" name="Picture 6">
            <a:extLst>
              <a:ext uri="{FF2B5EF4-FFF2-40B4-BE49-F238E27FC236}">
                <a16:creationId xmlns:a16="http://schemas.microsoft.com/office/drawing/2014/main" id="{23252501-306E-4879-B388-ACFAD3E2D930}"/>
              </a:ext>
            </a:extLst>
          </p:cNvPr>
          <p:cNvPicPr/>
          <p:nvPr/>
        </p:nvPicPr>
        <p:blipFill>
          <a:blip r:embed="rId3"/>
          <a:stretch>
            <a:fillRect/>
          </a:stretch>
        </p:blipFill>
        <p:spPr>
          <a:xfrm>
            <a:off x="4463197" y="1258072"/>
            <a:ext cx="3997897" cy="2934841"/>
          </a:xfrm>
          <a:prstGeom prst="rect">
            <a:avLst/>
          </a:prstGeom>
        </p:spPr>
      </p:pic>
      <p:pic>
        <p:nvPicPr>
          <p:cNvPr id="8" name="Picture 7">
            <a:extLst>
              <a:ext uri="{FF2B5EF4-FFF2-40B4-BE49-F238E27FC236}">
                <a16:creationId xmlns:a16="http://schemas.microsoft.com/office/drawing/2014/main" id="{2A1BDF5F-6645-4E26-B920-D28ABEAF0501}"/>
              </a:ext>
            </a:extLst>
          </p:cNvPr>
          <p:cNvPicPr/>
          <p:nvPr/>
        </p:nvPicPr>
        <p:blipFill>
          <a:blip r:embed="rId4"/>
          <a:stretch>
            <a:fillRect/>
          </a:stretch>
        </p:blipFill>
        <p:spPr>
          <a:xfrm>
            <a:off x="1709793" y="4192913"/>
            <a:ext cx="3730906" cy="2523771"/>
          </a:xfrm>
          <a:prstGeom prst="rect">
            <a:avLst/>
          </a:prstGeom>
        </p:spPr>
      </p:pic>
      <p:pic>
        <p:nvPicPr>
          <p:cNvPr id="9" name="Picture 8">
            <a:extLst>
              <a:ext uri="{FF2B5EF4-FFF2-40B4-BE49-F238E27FC236}">
                <a16:creationId xmlns:a16="http://schemas.microsoft.com/office/drawing/2014/main" id="{3A28B14A-41ED-486C-960B-506D4303CB54}"/>
              </a:ext>
            </a:extLst>
          </p:cNvPr>
          <p:cNvPicPr/>
          <p:nvPr/>
        </p:nvPicPr>
        <p:blipFill>
          <a:blip r:embed="rId5"/>
          <a:stretch>
            <a:fillRect/>
          </a:stretch>
        </p:blipFill>
        <p:spPr>
          <a:xfrm>
            <a:off x="6632492" y="4132163"/>
            <a:ext cx="3730905" cy="2584521"/>
          </a:xfrm>
          <a:prstGeom prst="rect">
            <a:avLst/>
          </a:prstGeom>
        </p:spPr>
      </p:pic>
      <p:pic>
        <p:nvPicPr>
          <p:cNvPr id="10" name="Picture 9">
            <a:extLst>
              <a:ext uri="{FF2B5EF4-FFF2-40B4-BE49-F238E27FC236}">
                <a16:creationId xmlns:a16="http://schemas.microsoft.com/office/drawing/2014/main" id="{6DF3AC91-B529-4759-80D0-A0E95F3FC687}"/>
              </a:ext>
            </a:extLst>
          </p:cNvPr>
          <p:cNvPicPr/>
          <p:nvPr/>
        </p:nvPicPr>
        <p:blipFill>
          <a:blip r:embed="rId6"/>
          <a:stretch>
            <a:fillRect/>
          </a:stretch>
        </p:blipFill>
        <p:spPr>
          <a:xfrm>
            <a:off x="8310623" y="1314505"/>
            <a:ext cx="3881377" cy="2934842"/>
          </a:xfrm>
          <a:prstGeom prst="rect">
            <a:avLst/>
          </a:prstGeom>
        </p:spPr>
      </p:pic>
    </p:spTree>
    <p:extLst>
      <p:ext uri="{BB962C8B-B14F-4D97-AF65-F5344CB8AC3E}">
        <p14:creationId xmlns:p14="http://schemas.microsoft.com/office/powerpoint/2010/main" val="340747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a:t>Previous</a:t>
            </a:r>
          </a:p>
        </p:txBody>
      </p:sp>
      <p:pic>
        <p:nvPicPr>
          <p:cNvPr id="6" name="Picture 5">
            <a:extLst>
              <a:ext uri="{FF2B5EF4-FFF2-40B4-BE49-F238E27FC236}">
                <a16:creationId xmlns:a16="http://schemas.microsoft.com/office/drawing/2014/main" id="{264DAC05-21EE-4BB2-AAAD-0BD7F6B7F7B2}"/>
              </a:ext>
            </a:extLst>
          </p:cNvPr>
          <p:cNvPicPr/>
          <p:nvPr/>
        </p:nvPicPr>
        <p:blipFill>
          <a:blip r:embed="rId2"/>
          <a:stretch>
            <a:fillRect/>
          </a:stretch>
        </p:blipFill>
        <p:spPr>
          <a:xfrm>
            <a:off x="1882815" y="1603094"/>
            <a:ext cx="8426370" cy="5254906"/>
          </a:xfrm>
          <a:prstGeom prst="rect">
            <a:avLst/>
          </a:prstGeom>
        </p:spPr>
      </p:pic>
    </p:spTree>
    <p:extLst>
      <p:ext uri="{BB962C8B-B14F-4D97-AF65-F5344CB8AC3E}">
        <p14:creationId xmlns:p14="http://schemas.microsoft.com/office/powerpoint/2010/main" val="211671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a:t>Month</a:t>
            </a:r>
          </a:p>
        </p:txBody>
      </p:sp>
      <p:pic>
        <p:nvPicPr>
          <p:cNvPr id="5" name="Picture 4">
            <a:extLst>
              <a:ext uri="{FF2B5EF4-FFF2-40B4-BE49-F238E27FC236}">
                <a16:creationId xmlns:a16="http://schemas.microsoft.com/office/drawing/2014/main" id="{0E007AE5-A72A-40D5-88C8-D9ED88F1E986}"/>
              </a:ext>
            </a:extLst>
          </p:cNvPr>
          <p:cNvPicPr/>
          <p:nvPr/>
        </p:nvPicPr>
        <p:blipFill>
          <a:blip r:embed="rId2"/>
          <a:stretch>
            <a:fillRect/>
          </a:stretch>
        </p:blipFill>
        <p:spPr>
          <a:xfrm>
            <a:off x="394890" y="1522110"/>
            <a:ext cx="6388550" cy="4242081"/>
          </a:xfrm>
          <a:prstGeom prst="rect">
            <a:avLst/>
          </a:prstGeom>
        </p:spPr>
      </p:pic>
      <p:pic>
        <p:nvPicPr>
          <p:cNvPr id="7" name="Picture 6">
            <a:extLst>
              <a:ext uri="{FF2B5EF4-FFF2-40B4-BE49-F238E27FC236}">
                <a16:creationId xmlns:a16="http://schemas.microsoft.com/office/drawing/2014/main" id="{4ECE2B34-5F3C-4A3E-BB1C-F80C149725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77802" y="1694889"/>
            <a:ext cx="5719308" cy="3896521"/>
          </a:xfrm>
          <a:prstGeom prst="rect">
            <a:avLst/>
          </a:prstGeom>
          <a:noFill/>
          <a:ln>
            <a:noFill/>
          </a:ln>
        </p:spPr>
      </p:pic>
      <p:sp>
        <p:nvSpPr>
          <p:cNvPr id="2" name="Oval 1">
            <a:extLst>
              <a:ext uri="{FF2B5EF4-FFF2-40B4-BE49-F238E27FC236}">
                <a16:creationId xmlns:a16="http://schemas.microsoft.com/office/drawing/2014/main" id="{AF910C3C-23DF-468A-9BF9-132848667BFB}"/>
              </a:ext>
            </a:extLst>
          </p:cNvPr>
          <p:cNvSpPr/>
          <p:nvPr/>
        </p:nvSpPr>
        <p:spPr>
          <a:xfrm>
            <a:off x="6077802" y="2129742"/>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 name="Oval 7">
            <a:extLst>
              <a:ext uri="{FF2B5EF4-FFF2-40B4-BE49-F238E27FC236}">
                <a16:creationId xmlns:a16="http://schemas.microsoft.com/office/drawing/2014/main" id="{8F49793D-9496-47D4-BF5E-1972626FA24E}"/>
              </a:ext>
            </a:extLst>
          </p:cNvPr>
          <p:cNvSpPr/>
          <p:nvPr/>
        </p:nvSpPr>
        <p:spPr>
          <a:xfrm>
            <a:off x="6096000" y="2493503"/>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Oval 8">
            <a:extLst>
              <a:ext uri="{FF2B5EF4-FFF2-40B4-BE49-F238E27FC236}">
                <a16:creationId xmlns:a16="http://schemas.microsoft.com/office/drawing/2014/main" id="{8C57BBB7-A444-4B26-BB3D-B18C674376F5}"/>
              </a:ext>
            </a:extLst>
          </p:cNvPr>
          <p:cNvSpPr/>
          <p:nvPr/>
        </p:nvSpPr>
        <p:spPr>
          <a:xfrm>
            <a:off x="6044750" y="3319040"/>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Oval 9">
            <a:extLst>
              <a:ext uri="{FF2B5EF4-FFF2-40B4-BE49-F238E27FC236}">
                <a16:creationId xmlns:a16="http://schemas.microsoft.com/office/drawing/2014/main" id="{A7313CE6-4922-499C-991F-229EAE4AFB9C}"/>
              </a:ext>
            </a:extLst>
          </p:cNvPr>
          <p:cNvSpPr/>
          <p:nvPr/>
        </p:nvSpPr>
        <p:spPr>
          <a:xfrm>
            <a:off x="6021600" y="4288419"/>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Oval 10">
            <a:extLst>
              <a:ext uri="{FF2B5EF4-FFF2-40B4-BE49-F238E27FC236}">
                <a16:creationId xmlns:a16="http://schemas.microsoft.com/office/drawing/2014/main" id="{96F12BB8-7574-475E-8B4A-2FD18C251AF2}"/>
              </a:ext>
            </a:extLst>
          </p:cNvPr>
          <p:cNvSpPr/>
          <p:nvPr/>
        </p:nvSpPr>
        <p:spPr>
          <a:xfrm>
            <a:off x="607190" y="3884394"/>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Oval 11">
            <a:extLst>
              <a:ext uri="{FF2B5EF4-FFF2-40B4-BE49-F238E27FC236}">
                <a16:creationId xmlns:a16="http://schemas.microsoft.com/office/drawing/2014/main" id="{CD6B7AAB-AB94-4A57-BA1B-7F3A87037FFA}"/>
              </a:ext>
            </a:extLst>
          </p:cNvPr>
          <p:cNvSpPr/>
          <p:nvPr/>
        </p:nvSpPr>
        <p:spPr>
          <a:xfrm>
            <a:off x="590503" y="4178459"/>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Oval 12">
            <a:extLst>
              <a:ext uri="{FF2B5EF4-FFF2-40B4-BE49-F238E27FC236}">
                <a16:creationId xmlns:a16="http://schemas.microsoft.com/office/drawing/2014/main" id="{2BEBBD36-CF36-4A82-85F8-353C0F07E09D}"/>
              </a:ext>
            </a:extLst>
          </p:cNvPr>
          <p:cNvSpPr/>
          <p:nvPr/>
        </p:nvSpPr>
        <p:spPr>
          <a:xfrm>
            <a:off x="590503" y="4824292"/>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4" name="Oval 13">
            <a:extLst>
              <a:ext uri="{FF2B5EF4-FFF2-40B4-BE49-F238E27FC236}">
                <a16:creationId xmlns:a16="http://schemas.microsoft.com/office/drawing/2014/main" id="{26F87A85-10AF-4257-92FC-F850BEEC59C0}"/>
              </a:ext>
            </a:extLst>
          </p:cNvPr>
          <p:cNvSpPr/>
          <p:nvPr/>
        </p:nvSpPr>
        <p:spPr>
          <a:xfrm>
            <a:off x="628539" y="3238560"/>
            <a:ext cx="461894" cy="21991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39090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err="1"/>
              <a:t>Poutcome</a:t>
            </a:r>
            <a:endParaRPr lang="en-US" sz="5400" dirty="0"/>
          </a:p>
        </p:txBody>
      </p:sp>
      <p:pic>
        <p:nvPicPr>
          <p:cNvPr id="3" name="Picture 2">
            <a:extLst>
              <a:ext uri="{FF2B5EF4-FFF2-40B4-BE49-F238E27FC236}">
                <a16:creationId xmlns:a16="http://schemas.microsoft.com/office/drawing/2014/main" id="{FED3BFD8-8188-42EE-AAB3-4654B4BFA72B}"/>
              </a:ext>
            </a:extLst>
          </p:cNvPr>
          <p:cNvPicPr/>
          <p:nvPr/>
        </p:nvPicPr>
        <p:blipFill>
          <a:blip r:embed="rId2"/>
          <a:stretch>
            <a:fillRect/>
          </a:stretch>
        </p:blipFill>
        <p:spPr>
          <a:xfrm>
            <a:off x="0" y="1751731"/>
            <a:ext cx="6595736" cy="4128208"/>
          </a:xfrm>
          <a:prstGeom prst="rect">
            <a:avLst/>
          </a:prstGeom>
        </p:spPr>
      </p:pic>
      <p:pic>
        <p:nvPicPr>
          <p:cNvPr id="5" name="Picture 4">
            <a:extLst>
              <a:ext uri="{FF2B5EF4-FFF2-40B4-BE49-F238E27FC236}">
                <a16:creationId xmlns:a16="http://schemas.microsoft.com/office/drawing/2014/main" id="{17DD96C4-9F08-4875-848C-31F433F0D577}"/>
              </a:ext>
            </a:extLst>
          </p:cNvPr>
          <p:cNvPicPr/>
          <p:nvPr/>
        </p:nvPicPr>
        <p:blipFill>
          <a:blip r:embed="rId3"/>
          <a:stretch>
            <a:fillRect/>
          </a:stretch>
        </p:blipFill>
        <p:spPr>
          <a:xfrm>
            <a:off x="5733619" y="1586792"/>
            <a:ext cx="6215313" cy="4128208"/>
          </a:xfrm>
          <a:prstGeom prst="rect">
            <a:avLst/>
          </a:prstGeom>
        </p:spPr>
      </p:pic>
    </p:spTree>
    <p:extLst>
      <p:ext uri="{BB962C8B-B14F-4D97-AF65-F5344CB8AC3E}">
        <p14:creationId xmlns:p14="http://schemas.microsoft.com/office/powerpoint/2010/main" val="377332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err="1"/>
              <a:t>Pdays_cat</a:t>
            </a:r>
            <a:endParaRPr lang="en-US" sz="5400" dirty="0"/>
          </a:p>
        </p:txBody>
      </p:sp>
      <p:pic>
        <p:nvPicPr>
          <p:cNvPr id="6" name="Picture 5">
            <a:extLst>
              <a:ext uri="{FF2B5EF4-FFF2-40B4-BE49-F238E27FC236}">
                <a16:creationId xmlns:a16="http://schemas.microsoft.com/office/drawing/2014/main" id="{6D6F1BE7-97BB-4F7C-ABCB-BC45689377E0}"/>
              </a:ext>
            </a:extLst>
          </p:cNvPr>
          <p:cNvPicPr/>
          <p:nvPr/>
        </p:nvPicPr>
        <p:blipFill>
          <a:blip r:embed="rId2"/>
          <a:stretch>
            <a:fillRect/>
          </a:stretch>
        </p:blipFill>
        <p:spPr>
          <a:xfrm>
            <a:off x="0" y="1848809"/>
            <a:ext cx="6157732" cy="3753337"/>
          </a:xfrm>
          <a:prstGeom prst="rect">
            <a:avLst/>
          </a:prstGeom>
        </p:spPr>
      </p:pic>
      <p:pic>
        <p:nvPicPr>
          <p:cNvPr id="7" name="Picture 6">
            <a:extLst>
              <a:ext uri="{FF2B5EF4-FFF2-40B4-BE49-F238E27FC236}">
                <a16:creationId xmlns:a16="http://schemas.microsoft.com/office/drawing/2014/main" id="{E2FD5E97-B595-4455-B472-38B08A673777}"/>
              </a:ext>
            </a:extLst>
          </p:cNvPr>
          <p:cNvPicPr/>
          <p:nvPr/>
        </p:nvPicPr>
        <p:blipFill>
          <a:blip r:embed="rId3"/>
          <a:stretch>
            <a:fillRect/>
          </a:stretch>
        </p:blipFill>
        <p:spPr>
          <a:xfrm>
            <a:off x="5845215" y="1732597"/>
            <a:ext cx="6346785" cy="3869549"/>
          </a:xfrm>
          <a:prstGeom prst="rect">
            <a:avLst/>
          </a:prstGeom>
        </p:spPr>
      </p:pic>
    </p:spTree>
    <p:extLst>
      <p:ext uri="{BB962C8B-B14F-4D97-AF65-F5344CB8AC3E}">
        <p14:creationId xmlns:p14="http://schemas.microsoft.com/office/powerpoint/2010/main" val="81505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268033CC-D08D-4609-83FF-2537764F4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915" y="844868"/>
            <a:ext cx="8465085" cy="5167312"/>
          </a:xfrm>
          <a:custGeom>
            <a:avLst/>
            <a:gdLst>
              <a:gd name="connsiteX0" fmla="*/ 2612652 w 8465085"/>
              <a:gd name="connsiteY0" fmla="*/ 0 h 5167312"/>
              <a:gd name="connsiteX1" fmla="*/ 7243482 w 8465085"/>
              <a:gd name="connsiteY1" fmla="*/ 0 h 5167312"/>
              <a:gd name="connsiteX2" fmla="*/ 8465085 w 8465085"/>
              <a:gd name="connsiteY2" fmla="*/ 0 h 5167312"/>
              <a:gd name="connsiteX3" fmla="*/ 8465085 w 8465085"/>
              <a:gd name="connsiteY3" fmla="*/ 5167312 h 5167312"/>
              <a:gd name="connsiteX4" fmla="*/ 7243482 w 8465085"/>
              <a:gd name="connsiteY4" fmla="*/ 5167312 h 5167312"/>
              <a:gd name="connsiteX5" fmla="*/ 221324 w 8465085"/>
              <a:gd name="connsiteY5" fmla="*/ 5167312 h 5167312"/>
              <a:gd name="connsiteX6" fmla="*/ 2615203 w 8465085"/>
              <a:gd name="connsiteY6" fmla="*/ 952 h 5167312"/>
              <a:gd name="connsiteX7" fmla="*/ 2612652 w 8465085"/>
              <a:gd name="connsiteY7" fmla="*/ 952 h 5167312"/>
              <a:gd name="connsiteX8" fmla="*/ 0 w 8465085"/>
              <a:gd name="connsiteY8" fmla="*/ 0 h 5167312"/>
              <a:gd name="connsiteX9" fmla="*/ 2274554 w 8465085"/>
              <a:gd name="connsiteY9" fmla="*/ 0 h 5167312"/>
              <a:gd name="connsiteX10" fmla="*/ 2274554 w 8465085"/>
              <a:gd name="connsiteY10" fmla="*/ 952 h 5167312"/>
              <a:gd name="connsiteX11" fmla="*/ 0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2612652" y="0"/>
                </a:moveTo>
                <a:lnTo>
                  <a:pt x="7243482" y="0"/>
                </a:lnTo>
                <a:lnTo>
                  <a:pt x="8465085" y="0"/>
                </a:lnTo>
                <a:lnTo>
                  <a:pt x="8465085" y="5167312"/>
                </a:lnTo>
                <a:lnTo>
                  <a:pt x="7243482" y="5167312"/>
                </a:lnTo>
                <a:lnTo>
                  <a:pt x="221324" y="5167312"/>
                </a:lnTo>
                <a:lnTo>
                  <a:pt x="2615203" y="952"/>
                </a:lnTo>
                <a:lnTo>
                  <a:pt x="2612652" y="952"/>
                </a:lnTo>
                <a:close/>
                <a:moveTo>
                  <a:pt x="0" y="0"/>
                </a:moveTo>
                <a:lnTo>
                  <a:pt x="2274554" y="0"/>
                </a:lnTo>
                <a:lnTo>
                  <a:pt x="2274554" y="952"/>
                </a:lnTo>
                <a:lnTo>
                  <a:pt x="0" y="952"/>
                </a:lnTo>
                <a:close/>
              </a:path>
            </a:pathLst>
          </a:custGeom>
          <a:solidFill>
            <a:srgbClr val="ABADA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04CEE4-6E4B-4080-9DE3-43AADD2DE87A}"/>
              </a:ext>
            </a:extLst>
          </p:cNvPr>
          <p:cNvSpPr>
            <a:spLocks noGrp="1"/>
          </p:cNvSpPr>
          <p:nvPr>
            <p:ph type="title"/>
          </p:nvPr>
        </p:nvSpPr>
        <p:spPr>
          <a:xfrm>
            <a:off x="838199" y="1841614"/>
            <a:ext cx="3409508" cy="3173819"/>
          </a:xfrm>
        </p:spPr>
        <p:txBody>
          <a:bodyPr>
            <a:normAutofit/>
          </a:bodyPr>
          <a:lstStyle/>
          <a:p>
            <a:r>
              <a:rPr lang="en-US" b="1" dirty="0">
                <a:solidFill>
                  <a:schemeClr val="bg1"/>
                </a:solidFill>
              </a:rPr>
              <a:t>Data Preprocessing</a:t>
            </a:r>
          </a:p>
        </p:txBody>
      </p:sp>
      <p:sp>
        <p:nvSpPr>
          <p:cNvPr id="3" name="Content Placeholder 2">
            <a:extLst>
              <a:ext uri="{FF2B5EF4-FFF2-40B4-BE49-F238E27FC236}">
                <a16:creationId xmlns:a16="http://schemas.microsoft.com/office/drawing/2014/main" id="{6F9C34F2-762A-47CC-A27E-0B41A2B67612}"/>
              </a:ext>
            </a:extLst>
          </p:cNvPr>
          <p:cNvSpPr>
            <a:spLocks noGrp="1"/>
          </p:cNvSpPr>
          <p:nvPr>
            <p:ph idx="1"/>
          </p:nvPr>
        </p:nvSpPr>
        <p:spPr>
          <a:xfrm>
            <a:off x="6096000" y="1137208"/>
            <a:ext cx="5257800" cy="4582632"/>
          </a:xfrm>
        </p:spPr>
        <p:txBody>
          <a:bodyPr anchor="ctr">
            <a:normAutofit/>
          </a:bodyPr>
          <a:lstStyle/>
          <a:p>
            <a:pPr lvl="0"/>
            <a:r>
              <a:rPr lang="en-US" sz="2000" dirty="0"/>
              <a:t>80% train data, 20% Test Data</a:t>
            </a:r>
          </a:p>
          <a:p>
            <a:pPr lvl="0"/>
            <a:r>
              <a:rPr lang="en-US" sz="2000" dirty="0"/>
              <a:t>One-hot Encoding</a:t>
            </a:r>
          </a:p>
          <a:p>
            <a:pPr lvl="0"/>
            <a:r>
              <a:rPr lang="en-US" sz="2000" dirty="0"/>
              <a:t>Scaling</a:t>
            </a:r>
          </a:p>
          <a:p>
            <a:pPr lvl="0"/>
            <a:r>
              <a:rPr lang="en-US" sz="2000" dirty="0"/>
              <a:t>SMOTE Resampling</a:t>
            </a:r>
          </a:p>
        </p:txBody>
      </p:sp>
    </p:spTree>
    <p:extLst>
      <p:ext uri="{BB962C8B-B14F-4D97-AF65-F5344CB8AC3E}">
        <p14:creationId xmlns:p14="http://schemas.microsoft.com/office/powerpoint/2010/main" val="119136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4701A-CC2D-41DE-A4DC-B56CDF5C0192}"/>
              </a:ext>
            </a:extLst>
          </p:cNvPr>
          <p:cNvSpPr>
            <a:spLocks noGrp="1"/>
          </p:cNvSpPr>
          <p:nvPr>
            <p:ph type="title"/>
          </p:nvPr>
        </p:nvSpPr>
        <p:spPr>
          <a:xfrm>
            <a:off x="841248" y="502920"/>
            <a:ext cx="10509504" cy="1975104"/>
          </a:xfrm>
        </p:spPr>
        <p:txBody>
          <a:bodyPr anchor="b">
            <a:normAutofit/>
          </a:bodyPr>
          <a:lstStyle/>
          <a:p>
            <a:r>
              <a:rPr lang="en-US" sz="5400"/>
              <a:t>Modeling Overview</a:t>
            </a:r>
          </a:p>
        </p:txBody>
      </p:sp>
      <p:sp>
        <p:nvSpPr>
          <p:cNvPr id="43" name="Rectangle 3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3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Content Placeholder 2">
            <a:extLst>
              <a:ext uri="{FF2B5EF4-FFF2-40B4-BE49-F238E27FC236}">
                <a16:creationId xmlns:a16="http://schemas.microsoft.com/office/drawing/2014/main" id="{41C43056-B900-4847-B9B5-9BDFB605FA36}"/>
              </a:ext>
            </a:extLst>
          </p:cNvPr>
          <p:cNvSpPr>
            <a:spLocks noGrp="1"/>
          </p:cNvSpPr>
          <p:nvPr>
            <p:ph idx="1"/>
          </p:nvPr>
        </p:nvSpPr>
        <p:spPr>
          <a:xfrm>
            <a:off x="1018573" y="3429000"/>
            <a:ext cx="13658126" cy="4499078"/>
          </a:xfrm>
        </p:spPr>
        <p:txBody>
          <a:bodyPr>
            <a:normAutofit/>
          </a:bodyPr>
          <a:lstStyle/>
          <a:p>
            <a:r>
              <a:rPr lang="en-US" sz="3200" dirty="0"/>
              <a:t>Type: Supervised Learning</a:t>
            </a:r>
          </a:p>
          <a:p>
            <a:r>
              <a:rPr lang="en-US" sz="3200" dirty="0"/>
              <a:t>Highly Imbalanced Data: Using SMOTE</a:t>
            </a:r>
          </a:p>
          <a:p>
            <a:r>
              <a:rPr lang="en-US" sz="3200" dirty="0"/>
              <a:t>Packages: </a:t>
            </a:r>
            <a:r>
              <a:rPr lang="en-US" sz="3200" dirty="0" err="1"/>
              <a:t>Sklearn</a:t>
            </a:r>
            <a:r>
              <a:rPr lang="en-US" sz="3200" dirty="0"/>
              <a:t>, </a:t>
            </a:r>
            <a:r>
              <a:rPr lang="en-US" sz="3200" dirty="0" err="1"/>
              <a:t>imblearn</a:t>
            </a:r>
            <a:endParaRPr lang="en-US" sz="3200" dirty="0"/>
          </a:p>
          <a:p>
            <a:r>
              <a:rPr lang="en-US" sz="3200" dirty="0"/>
              <a:t>Target Value: 1 for yes, 0 for no</a:t>
            </a:r>
          </a:p>
        </p:txBody>
      </p:sp>
      <p:sp>
        <p:nvSpPr>
          <p:cNvPr id="7" name="Rectangle 6">
            <a:extLst>
              <a:ext uri="{FF2B5EF4-FFF2-40B4-BE49-F238E27FC236}">
                <a16:creationId xmlns:a16="http://schemas.microsoft.com/office/drawing/2014/main" id="{83D50B84-3FD9-4D80-B8AA-01728DF2AFE7}"/>
              </a:ext>
            </a:extLst>
          </p:cNvPr>
          <p:cNvSpPr/>
          <p:nvPr/>
        </p:nvSpPr>
        <p:spPr>
          <a:xfrm>
            <a:off x="752354" y="0"/>
            <a:ext cx="10595350" cy="191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10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87CB0-36F0-4606-BCFD-F1C1E653A4FE}"/>
              </a:ext>
            </a:extLst>
          </p:cNvPr>
          <p:cNvSpPr>
            <a:spLocks noGrp="1"/>
          </p:cNvSpPr>
          <p:nvPr>
            <p:ph type="title"/>
          </p:nvPr>
        </p:nvSpPr>
        <p:spPr>
          <a:xfrm>
            <a:off x="594360" y="637125"/>
            <a:ext cx="3802276" cy="5256371"/>
          </a:xfrm>
        </p:spPr>
        <p:txBody>
          <a:bodyPr>
            <a:normAutofit/>
          </a:bodyPr>
          <a:lstStyle/>
          <a:p>
            <a:r>
              <a:rPr lang="en-US" sz="4800" b="1"/>
              <a:t>Data Modeling</a:t>
            </a:r>
          </a:p>
        </p:txBody>
      </p:sp>
      <p:graphicFrame>
        <p:nvGraphicFramePr>
          <p:cNvPr id="33" name="Content Placeholder 2">
            <a:extLst>
              <a:ext uri="{FF2B5EF4-FFF2-40B4-BE49-F238E27FC236}">
                <a16:creationId xmlns:a16="http://schemas.microsoft.com/office/drawing/2014/main" id="{6D6702CA-3681-4384-9157-7084F1B31CE3}"/>
              </a:ext>
            </a:extLst>
          </p:cNvPr>
          <p:cNvGraphicFramePr>
            <a:graphicFrameLocks noGrp="1"/>
          </p:cNvGraphicFramePr>
          <p:nvPr>
            <p:ph idx="1"/>
            <p:extLst>
              <p:ext uri="{D42A27DB-BD31-4B8C-83A1-F6EECF244321}">
                <p14:modId xmlns:p14="http://schemas.microsoft.com/office/powerpoint/2010/main" val="295622571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63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F770-3ABA-459F-8EA0-4653E9208175}"/>
              </a:ext>
            </a:extLst>
          </p:cNvPr>
          <p:cNvSpPr>
            <a:spLocks noGrp="1"/>
          </p:cNvSpPr>
          <p:nvPr>
            <p:ph type="title"/>
          </p:nvPr>
        </p:nvSpPr>
        <p:spPr/>
        <p:txBody>
          <a:bodyPr/>
          <a:lstStyle/>
          <a:p>
            <a:r>
              <a:rPr lang="en-US" b="1" dirty="0"/>
              <a:t>Random Forest</a:t>
            </a:r>
          </a:p>
        </p:txBody>
      </p:sp>
      <p:pic>
        <p:nvPicPr>
          <p:cNvPr id="4" name="Content Placeholder 3">
            <a:extLst>
              <a:ext uri="{FF2B5EF4-FFF2-40B4-BE49-F238E27FC236}">
                <a16:creationId xmlns:a16="http://schemas.microsoft.com/office/drawing/2014/main" id="{B25A06DC-1036-49BA-BDF8-C7618FA4CE40}"/>
              </a:ext>
            </a:extLst>
          </p:cNvPr>
          <p:cNvPicPr>
            <a:picLocks noGrp="1"/>
          </p:cNvPicPr>
          <p:nvPr>
            <p:ph idx="1"/>
          </p:nvPr>
        </p:nvPicPr>
        <p:blipFill>
          <a:blip r:embed="rId2"/>
          <a:stretch>
            <a:fillRect/>
          </a:stretch>
        </p:blipFill>
        <p:spPr>
          <a:xfrm>
            <a:off x="838199" y="2476690"/>
            <a:ext cx="4912369" cy="4201902"/>
          </a:xfrm>
          <a:prstGeom prst="rect">
            <a:avLst/>
          </a:prstGeom>
        </p:spPr>
      </p:pic>
      <p:sp>
        <p:nvSpPr>
          <p:cNvPr id="5" name="TextBox 4">
            <a:extLst>
              <a:ext uri="{FF2B5EF4-FFF2-40B4-BE49-F238E27FC236}">
                <a16:creationId xmlns:a16="http://schemas.microsoft.com/office/drawing/2014/main" id="{BDDD3007-E9AA-41C3-8828-BC068323E46A}"/>
              </a:ext>
            </a:extLst>
          </p:cNvPr>
          <p:cNvSpPr txBox="1"/>
          <p:nvPr/>
        </p:nvSpPr>
        <p:spPr>
          <a:xfrm>
            <a:off x="838199" y="1690687"/>
            <a:ext cx="9243349" cy="400110"/>
          </a:xfrm>
          <a:prstGeom prst="rect">
            <a:avLst/>
          </a:prstGeom>
          <a:noFill/>
        </p:spPr>
        <p:txBody>
          <a:bodyPr wrap="square" rtlCol="0">
            <a:spAutoFit/>
          </a:bodyPr>
          <a:lstStyle/>
          <a:p>
            <a:r>
              <a:rPr lang="en-US" sz="2000" dirty="0"/>
              <a:t>Hyperparameter</a:t>
            </a:r>
            <a:r>
              <a:rPr lang="en-US" altLang="zh-CN" sz="2000" dirty="0"/>
              <a:t> Tuning: </a:t>
            </a:r>
            <a:r>
              <a:rPr lang="en-US" sz="2000" dirty="0"/>
              <a:t>grid search with 5 fold cross validation</a:t>
            </a:r>
          </a:p>
        </p:txBody>
      </p:sp>
      <p:pic>
        <p:nvPicPr>
          <p:cNvPr id="6" name="Picture 5">
            <a:extLst>
              <a:ext uri="{FF2B5EF4-FFF2-40B4-BE49-F238E27FC236}">
                <a16:creationId xmlns:a16="http://schemas.microsoft.com/office/drawing/2014/main" id="{AA273741-33FA-4C40-8F75-6531851C77F7}"/>
              </a:ext>
            </a:extLst>
          </p:cNvPr>
          <p:cNvPicPr/>
          <p:nvPr/>
        </p:nvPicPr>
        <p:blipFill>
          <a:blip r:embed="rId3"/>
          <a:stretch>
            <a:fillRect/>
          </a:stretch>
        </p:blipFill>
        <p:spPr>
          <a:xfrm>
            <a:off x="6096000" y="2476690"/>
            <a:ext cx="5631217" cy="3892691"/>
          </a:xfrm>
          <a:prstGeom prst="rect">
            <a:avLst/>
          </a:prstGeom>
        </p:spPr>
      </p:pic>
    </p:spTree>
    <p:extLst>
      <p:ext uri="{BB962C8B-B14F-4D97-AF65-F5344CB8AC3E}">
        <p14:creationId xmlns:p14="http://schemas.microsoft.com/office/powerpoint/2010/main" val="237008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62D35-0A63-437D-ADB4-4D3FAE907A28}"/>
              </a:ext>
            </a:extLst>
          </p:cNvPr>
          <p:cNvSpPr>
            <a:spLocks noGrp="1"/>
          </p:cNvSpPr>
          <p:nvPr>
            <p:ph type="title"/>
          </p:nvPr>
        </p:nvSpPr>
        <p:spPr>
          <a:xfrm>
            <a:off x="201592" y="-122868"/>
            <a:ext cx="3807187" cy="2228074"/>
          </a:xfrm>
        </p:spPr>
        <p:txBody>
          <a:bodyPr>
            <a:normAutofit/>
          </a:bodyPr>
          <a:lstStyle/>
          <a:p>
            <a:r>
              <a:rPr lang="en-US" sz="3700" dirty="0"/>
              <a:t>Random Forest</a:t>
            </a:r>
            <a:br>
              <a:rPr lang="en-US" sz="3700" dirty="0"/>
            </a:br>
            <a:endParaRPr lang="en-US" sz="3700" dirty="0"/>
          </a:p>
        </p:txBody>
      </p:sp>
      <p:pic>
        <p:nvPicPr>
          <p:cNvPr id="4" name="Content Placeholder 3">
            <a:extLst>
              <a:ext uri="{FF2B5EF4-FFF2-40B4-BE49-F238E27FC236}">
                <a16:creationId xmlns:a16="http://schemas.microsoft.com/office/drawing/2014/main" id="{E53078A5-EBF8-474C-98C7-88FBDE9ADEF6}"/>
              </a:ext>
            </a:extLst>
          </p:cNvPr>
          <p:cNvPicPr>
            <a:picLocks/>
          </p:cNvPicPr>
          <p:nvPr/>
        </p:nvPicPr>
        <p:blipFill rotWithShape="1">
          <a:blip r:embed="rId2"/>
          <a:srcRect r="9419" b="1"/>
          <a:stretch/>
        </p:blipFill>
        <p:spPr>
          <a:xfrm>
            <a:off x="4637626" y="0"/>
            <a:ext cx="7554373" cy="6858000"/>
          </a:xfrm>
          <a:prstGeom prst="rect">
            <a:avLst/>
          </a:prstGeom>
          <a:effectLst/>
        </p:spPr>
      </p:pic>
      <p:pic>
        <p:nvPicPr>
          <p:cNvPr id="7" name="Content Placeholder 3">
            <a:extLst>
              <a:ext uri="{FF2B5EF4-FFF2-40B4-BE49-F238E27FC236}">
                <a16:creationId xmlns:a16="http://schemas.microsoft.com/office/drawing/2014/main" id="{8446C0D1-7A3E-4019-BBA4-289003C2A3B8}"/>
              </a:ext>
            </a:extLst>
          </p:cNvPr>
          <p:cNvPicPr>
            <a:picLocks noGrp="1"/>
          </p:cNvPicPr>
          <p:nvPr>
            <p:ph idx="1"/>
          </p:nvPr>
        </p:nvPicPr>
        <p:blipFill rotWithShape="1">
          <a:blip r:embed="rId3"/>
          <a:srcRect t="6596" r="1" b="13403"/>
          <a:stretch/>
        </p:blipFill>
        <p:spPr>
          <a:xfrm>
            <a:off x="201592" y="2511706"/>
            <a:ext cx="5131461" cy="3053464"/>
          </a:xfrm>
          <a:prstGeom prst="rect">
            <a:avLst/>
          </a:prstGeom>
        </p:spPr>
      </p:pic>
    </p:spTree>
    <p:extLst>
      <p:ext uri="{BB962C8B-B14F-4D97-AF65-F5344CB8AC3E}">
        <p14:creationId xmlns:p14="http://schemas.microsoft.com/office/powerpoint/2010/main" val="188996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268033CC-D08D-4609-83FF-2537764F4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915" y="844868"/>
            <a:ext cx="8465085" cy="5167312"/>
          </a:xfrm>
          <a:custGeom>
            <a:avLst/>
            <a:gdLst>
              <a:gd name="connsiteX0" fmla="*/ 2612652 w 8465085"/>
              <a:gd name="connsiteY0" fmla="*/ 0 h 5167312"/>
              <a:gd name="connsiteX1" fmla="*/ 7243482 w 8465085"/>
              <a:gd name="connsiteY1" fmla="*/ 0 h 5167312"/>
              <a:gd name="connsiteX2" fmla="*/ 8465085 w 8465085"/>
              <a:gd name="connsiteY2" fmla="*/ 0 h 5167312"/>
              <a:gd name="connsiteX3" fmla="*/ 8465085 w 8465085"/>
              <a:gd name="connsiteY3" fmla="*/ 5167312 h 5167312"/>
              <a:gd name="connsiteX4" fmla="*/ 7243482 w 8465085"/>
              <a:gd name="connsiteY4" fmla="*/ 5167312 h 5167312"/>
              <a:gd name="connsiteX5" fmla="*/ 221324 w 8465085"/>
              <a:gd name="connsiteY5" fmla="*/ 5167312 h 5167312"/>
              <a:gd name="connsiteX6" fmla="*/ 2615203 w 8465085"/>
              <a:gd name="connsiteY6" fmla="*/ 952 h 5167312"/>
              <a:gd name="connsiteX7" fmla="*/ 2612652 w 8465085"/>
              <a:gd name="connsiteY7" fmla="*/ 952 h 5167312"/>
              <a:gd name="connsiteX8" fmla="*/ 0 w 8465085"/>
              <a:gd name="connsiteY8" fmla="*/ 0 h 5167312"/>
              <a:gd name="connsiteX9" fmla="*/ 2274554 w 8465085"/>
              <a:gd name="connsiteY9" fmla="*/ 0 h 5167312"/>
              <a:gd name="connsiteX10" fmla="*/ 2274554 w 8465085"/>
              <a:gd name="connsiteY10" fmla="*/ 952 h 5167312"/>
              <a:gd name="connsiteX11" fmla="*/ 0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2612652" y="0"/>
                </a:moveTo>
                <a:lnTo>
                  <a:pt x="7243482" y="0"/>
                </a:lnTo>
                <a:lnTo>
                  <a:pt x="8465085" y="0"/>
                </a:lnTo>
                <a:lnTo>
                  <a:pt x="8465085" y="5167312"/>
                </a:lnTo>
                <a:lnTo>
                  <a:pt x="7243482" y="5167312"/>
                </a:lnTo>
                <a:lnTo>
                  <a:pt x="221324" y="5167312"/>
                </a:lnTo>
                <a:lnTo>
                  <a:pt x="2615203" y="952"/>
                </a:lnTo>
                <a:lnTo>
                  <a:pt x="2612652" y="952"/>
                </a:lnTo>
                <a:close/>
                <a:moveTo>
                  <a:pt x="0" y="0"/>
                </a:moveTo>
                <a:lnTo>
                  <a:pt x="2274554" y="0"/>
                </a:lnTo>
                <a:lnTo>
                  <a:pt x="2274554" y="952"/>
                </a:lnTo>
                <a:lnTo>
                  <a:pt x="0" y="952"/>
                </a:lnTo>
                <a:close/>
              </a:path>
            </a:pathLst>
          </a:custGeom>
          <a:solidFill>
            <a:srgbClr val="ABADA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04CEE4-6E4B-4080-9DE3-43AADD2DE87A}"/>
              </a:ext>
            </a:extLst>
          </p:cNvPr>
          <p:cNvSpPr>
            <a:spLocks noGrp="1"/>
          </p:cNvSpPr>
          <p:nvPr>
            <p:ph type="title"/>
          </p:nvPr>
        </p:nvSpPr>
        <p:spPr>
          <a:xfrm>
            <a:off x="838199" y="1841614"/>
            <a:ext cx="3409508" cy="3173819"/>
          </a:xfrm>
        </p:spPr>
        <p:txBody>
          <a:bodyPr>
            <a:normAutofit/>
          </a:bodyPr>
          <a:lstStyle/>
          <a:p>
            <a:r>
              <a:rPr lang="en-US" b="1">
                <a:solidFill>
                  <a:schemeClr val="bg1"/>
                </a:solidFill>
              </a:rPr>
              <a:t>Problem</a:t>
            </a:r>
          </a:p>
        </p:txBody>
      </p:sp>
      <p:sp>
        <p:nvSpPr>
          <p:cNvPr id="3" name="Content Placeholder 2">
            <a:extLst>
              <a:ext uri="{FF2B5EF4-FFF2-40B4-BE49-F238E27FC236}">
                <a16:creationId xmlns:a16="http://schemas.microsoft.com/office/drawing/2014/main" id="{6F9C34F2-762A-47CC-A27E-0B41A2B67612}"/>
              </a:ext>
            </a:extLst>
          </p:cNvPr>
          <p:cNvSpPr>
            <a:spLocks noGrp="1"/>
          </p:cNvSpPr>
          <p:nvPr>
            <p:ph idx="1"/>
          </p:nvPr>
        </p:nvSpPr>
        <p:spPr>
          <a:xfrm>
            <a:off x="6096000" y="1137208"/>
            <a:ext cx="5257800" cy="4582632"/>
          </a:xfrm>
        </p:spPr>
        <p:txBody>
          <a:bodyPr anchor="ctr">
            <a:normAutofit/>
          </a:bodyPr>
          <a:lstStyle/>
          <a:p>
            <a:r>
              <a:rPr lang="en-US" sz="2000"/>
              <a:t>Portuguese banking institution ran a direct telemarketing campaign to promote its term deposit to its clients. We want to predict if a client will subscribe a term deposit or not after a call. </a:t>
            </a:r>
          </a:p>
        </p:txBody>
      </p:sp>
    </p:spTree>
    <p:extLst>
      <p:ext uri="{BB962C8B-B14F-4D97-AF65-F5344CB8AC3E}">
        <p14:creationId xmlns:p14="http://schemas.microsoft.com/office/powerpoint/2010/main" val="203752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AB7D-00A7-418E-81D0-B3F3D15A7A3C}"/>
              </a:ext>
            </a:extLst>
          </p:cNvPr>
          <p:cNvSpPr>
            <a:spLocks noGrp="1"/>
          </p:cNvSpPr>
          <p:nvPr>
            <p:ph type="title"/>
          </p:nvPr>
        </p:nvSpPr>
        <p:spPr/>
        <p:txBody>
          <a:bodyPr/>
          <a:lstStyle/>
          <a:p>
            <a:r>
              <a:rPr lang="en-US" b="1" dirty="0"/>
              <a:t>Logistic Regression</a:t>
            </a:r>
            <a:br>
              <a:rPr lang="en-US" dirty="0"/>
            </a:br>
            <a:endParaRPr lang="en-US" dirty="0"/>
          </a:p>
        </p:txBody>
      </p:sp>
      <p:pic>
        <p:nvPicPr>
          <p:cNvPr id="4" name="Content Placeholder 3">
            <a:extLst>
              <a:ext uri="{FF2B5EF4-FFF2-40B4-BE49-F238E27FC236}">
                <a16:creationId xmlns:a16="http://schemas.microsoft.com/office/drawing/2014/main" id="{70E63098-1283-49DE-A43D-51DE176FB695}"/>
              </a:ext>
            </a:extLst>
          </p:cNvPr>
          <p:cNvPicPr>
            <a:picLocks noGrp="1"/>
          </p:cNvPicPr>
          <p:nvPr>
            <p:ph idx="1"/>
          </p:nvPr>
        </p:nvPicPr>
        <p:blipFill>
          <a:blip r:embed="rId2"/>
          <a:stretch>
            <a:fillRect/>
          </a:stretch>
        </p:blipFill>
        <p:spPr>
          <a:xfrm>
            <a:off x="525683" y="1690688"/>
            <a:ext cx="5689922" cy="4377280"/>
          </a:xfrm>
          <a:prstGeom prst="rect">
            <a:avLst/>
          </a:prstGeom>
        </p:spPr>
      </p:pic>
      <p:pic>
        <p:nvPicPr>
          <p:cNvPr id="5" name="Picture 4">
            <a:extLst>
              <a:ext uri="{FF2B5EF4-FFF2-40B4-BE49-F238E27FC236}">
                <a16:creationId xmlns:a16="http://schemas.microsoft.com/office/drawing/2014/main" id="{0BD2752A-1964-4768-933A-F307699EB596}"/>
              </a:ext>
            </a:extLst>
          </p:cNvPr>
          <p:cNvPicPr/>
          <p:nvPr/>
        </p:nvPicPr>
        <p:blipFill>
          <a:blip r:embed="rId3"/>
          <a:stretch>
            <a:fillRect/>
          </a:stretch>
        </p:blipFill>
        <p:spPr>
          <a:xfrm>
            <a:off x="6096000" y="1838325"/>
            <a:ext cx="5825924" cy="4261533"/>
          </a:xfrm>
          <a:prstGeom prst="rect">
            <a:avLst/>
          </a:prstGeom>
        </p:spPr>
      </p:pic>
      <p:sp>
        <p:nvSpPr>
          <p:cNvPr id="6" name="Rectangle 5">
            <a:extLst>
              <a:ext uri="{FF2B5EF4-FFF2-40B4-BE49-F238E27FC236}">
                <a16:creationId xmlns:a16="http://schemas.microsoft.com/office/drawing/2014/main" id="{102C94B0-FC16-424C-9933-E10ED4321F89}"/>
              </a:ext>
            </a:extLst>
          </p:cNvPr>
          <p:cNvSpPr/>
          <p:nvPr/>
        </p:nvSpPr>
        <p:spPr>
          <a:xfrm>
            <a:off x="1150733" y="1321356"/>
            <a:ext cx="6117187" cy="369332"/>
          </a:xfrm>
          <a:prstGeom prst="rect">
            <a:avLst/>
          </a:prstGeom>
        </p:spPr>
        <p:txBody>
          <a:bodyPr wrap="none">
            <a:spAutoFit/>
          </a:bodyPr>
          <a:lstStyle/>
          <a:p>
            <a:r>
              <a:rPr lang="en-US" dirty="0"/>
              <a:t>Hyperparameter</a:t>
            </a:r>
            <a:r>
              <a:rPr lang="en-US" altLang="zh-CN" dirty="0"/>
              <a:t> Tuning: </a:t>
            </a:r>
            <a:r>
              <a:rPr lang="en-US" dirty="0"/>
              <a:t>grid search with 5 fold cross validation</a:t>
            </a:r>
          </a:p>
        </p:txBody>
      </p:sp>
    </p:spTree>
    <p:extLst>
      <p:ext uri="{BB962C8B-B14F-4D97-AF65-F5344CB8AC3E}">
        <p14:creationId xmlns:p14="http://schemas.microsoft.com/office/powerpoint/2010/main" val="391409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7F5-F76B-4DD7-8475-0F82CD761E54}"/>
              </a:ext>
            </a:extLst>
          </p:cNvPr>
          <p:cNvSpPr>
            <a:spLocks noGrp="1"/>
          </p:cNvSpPr>
          <p:nvPr>
            <p:ph type="title"/>
          </p:nvPr>
        </p:nvSpPr>
        <p:spPr/>
        <p:txBody>
          <a:bodyPr/>
          <a:lstStyle/>
          <a:p>
            <a:r>
              <a:rPr lang="en-US" dirty="0"/>
              <a:t>Logistic Regression: Precision-Recall Curve</a:t>
            </a:r>
          </a:p>
        </p:txBody>
      </p:sp>
      <p:pic>
        <p:nvPicPr>
          <p:cNvPr id="4" name="Content Placeholder 3">
            <a:extLst>
              <a:ext uri="{FF2B5EF4-FFF2-40B4-BE49-F238E27FC236}">
                <a16:creationId xmlns:a16="http://schemas.microsoft.com/office/drawing/2014/main" id="{E00956AF-02A4-4318-A610-EAA307D6B7E0}"/>
              </a:ext>
            </a:extLst>
          </p:cNvPr>
          <p:cNvPicPr>
            <a:picLocks noGrp="1"/>
          </p:cNvPicPr>
          <p:nvPr>
            <p:ph idx="1"/>
          </p:nvPr>
        </p:nvPicPr>
        <p:blipFill>
          <a:blip r:embed="rId2"/>
          <a:stretch>
            <a:fillRect/>
          </a:stretch>
        </p:blipFill>
        <p:spPr>
          <a:xfrm>
            <a:off x="2830311" y="1902659"/>
            <a:ext cx="6811400" cy="4399756"/>
          </a:xfrm>
          <a:prstGeom prst="rect">
            <a:avLst/>
          </a:prstGeom>
        </p:spPr>
      </p:pic>
    </p:spTree>
    <p:extLst>
      <p:ext uri="{BB962C8B-B14F-4D97-AF65-F5344CB8AC3E}">
        <p14:creationId xmlns:p14="http://schemas.microsoft.com/office/powerpoint/2010/main" val="362418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1DFE-8A1A-4946-8B49-D2142A6EBFB7}"/>
              </a:ext>
            </a:extLst>
          </p:cNvPr>
          <p:cNvSpPr>
            <a:spLocks noGrp="1"/>
          </p:cNvSpPr>
          <p:nvPr>
            <p:ph type="title"/>
          </p:nvPr>
        </p:nvSpPr>
        <p:spPr/>
        <p:txBody>
          <a:bodyPr/>
          <a:lstStyle/>
          <a:p>
            <a:r>
              <a:rPr lang="en-US" b="1" dirty="0"/>
              <a:t>Gradient Boosting Classifier</a:t>
            </a:r>
            <a:br>
              <a:rPr lang="en-US" dirty="0"/>
            </a:br>
            <a:endParaRPr lang="en-US" dirty="0"/>
          </a:p>
        </p:txBody>
      </p:sp>
      <p:pic>
        <p:nvPicPr>
          <p:cNvPr id="4" name="Picture 3">
            <a:extLst>
              <a:ext uri="{FF2B5EF4-FFF2-40B4-BE49-F238E27FC236}">
                <a16:creationId xmlns:a16="http://schemas.microsoft.com/office/drawing/2014/main" id="{2F766D98-BC46-4E3A-8230-A86DC5D0A5F4}"/>
              </a:ext>
            </a:extLst>
          </p:cNvPr>
          <p:cNvPicPr/>
          <p:nvPr/>
        </p:nvPicPr>
        <p:blipFill>
          <a:blip r:embed="rId2"/>
          <a:stretch>
            <a:fillRect/>
          </a:stretch>
        </p:blipFill>
        <p:spPr>
          <a:xfrm>
            <a:off x="547466" y="1690688"/>
            <a:ext cx="6015380" cy="4802187"/>
          </a:xfrm>
          <a:prstGeom prst="rect">
            <a:avLst/>
          </a:prstGeom>
        </p:spPr>
      </p:pic>
      <p:pic>
        <p:nvPicPr>
          <p:cNvPr id="5" name="Picture 4">
            <a:extLst>
              <a:ext uri="{FF2B5EF4-FFF2-40B4-BE49-F238E27FC236}">
                <a16:creationId xmlns:a16="http://schemas.microsoft.com/office/drawing/2014/main" id="{0953D7AD-D36B-42F5-9542-0959E5E9B054}"/>
              </a:ext>
            </a:extLst>
          </p:cNvPr>
          <p:cNvPicPr/>
          <p:nvPr/>
        </p:nvPicPr>
        <p:blipFill>
          <a:blip r:embed="rId3"/>
          <a:stretch>
            <a:fillRect/>
          </a:stretch>
        </p:blipFill>
        <p:spPr>
          <a:xfrm>
            <a:off x="6096000" y="2173509"/>
            <a:ext cx="5548534" cy="4065245"/>
          </a:xfrm>
          <a:prstGeom prst="rect">
            <a:avLst/>
          </a:prstGeom>
        </p:spPr>
      </p:pic>
      <p:sp>
        <p:nvSpPr>
          <p:cNvPr id="6" name="Rectangle 5">
            <a:extLst>
              <a:ext uri="{FF2B5EF4-FFF2-40B4-BE49-F238E27FC236}">
                <a16:creationId xmlns:a16="http://schemas.microsoft.com/office/drawing/2014/main" id="{BA75BF4A-093E-4315-B2D1-65EEAD52407E}"/>
              </a:ext>
            </a:extLst>
          </p:cNvPr>
          <p:cNvSpPr/>
          <p:nvPr/>
        </p:nvSpPr>
        <p:spPr>
          <a:xfrm>
            <a:off x="1798916" y="1218764"/>
            <a:ext cx="6117187" cy="369332"/>
          </a:xfrm>
          <a:prstGeom prst="rect">
            <a:avLst/>
          </a:prstGeom>
        </p:spPr>
        <p:txBody>
          <a:bodyPr wrap="none">
            <a:spAutoFit/>
          </a:bodyPr>
          <a:lstStyle/>
          <a:p>
            <a:r>
              <a:rPr lang="en-US" dirty="0"/>
              <a:t>Hyperparameter</a:t>
            </a:r>
            <a:r>
              <a:rPr lang="en-US" altLang="zh-CN" dirty="0"/>
              <a:t> Tuning: </a:t>
            </a:r>
            <a:r>
              <a:rPr lang="en-US" dirty="0"/>
              <a:t>grid search with 5 fold cross validation</a:t>
            </a:r>
          </a:p>
        </p:txBody>
      </p:sp>
    </p:spTree>
    <p:extLst>
      <p:ext uri="{BB962C8B-B14F-4D97-AF65-F5344CB8AC3E}">
        <p14:creationId xmlns:p14="http://schemas.microsoft.com/office/powerpoint/2010/main" val="268896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62D35-0A63-437D-ADB4-4D3FAE907A28}"/>
              </a:ext>
            </a:extLst>
          </p:cNvPr>
          <p:cNvSpPr>
            <a:spLocks noGrp="1"/>
          </p:cNvSpPr>
          <p:nvPr>
            <p:ph type="title"/>
          </p:nvPr>
        </p:nvSpPr>
        <p:spPr>
          <a:xfrm>
            <a:off x="201592" y="-122868"/>
            <a:ext cx="3807187" cy="2228074"/>
          </a:xfrm>
        </p:spPr>
        <p:txBody>
          <a:bodyPr>
            <a:normAutofit/>
          </a:bodyPr>
          <a:lstStyle/>
          <a:p>
            <a:r>
              <a:rPr lang="en-US" sz="3700" dirty="0"/>
              <a:t>Gradient Boosting</a:t>
            </a:r>
            <a:br>
              <a:rPr lang="en-US" sz="3700" dirty="0"/>
            </a:br>
            <a:endParaRPr lang="en-US" sz="3700" dirty="0"/>
          </a:p>
        </p:txBody>
      </p:sp>
      <p:pic>
        <p:nvPicPr>
          <p:cNvPr id="8" name="Picture 7">
            <a:extLst>
              <a:ext uri="{FF2B5EF4-FFF2-40B4-BE49-F238E27FC236}">
                <a16:creationId xmlns:a16="http://schemas.microsoft.com/office/drawing/2014/main" id="{55CA7897-1DF1-426B-B575-E522A8FC7D08}"/>
              </a:ext>
            </a:extLst>
          </p:cNvPr>
          <p:cNvPicPr/>
          <p:nvPr/>
        </p:nvPicPr>
        <p:blipFill>
          <a:blip r:embed="rId2"/>
          <a:stretch>
            <a:fillRect/>
          </a:stretch>
        </p:blipFill>
        <p:spPr>
          <a:xfrm>
            <a:off x="4428389" y="600014"/>
            <a:ext cx="7763611" cy="5962831"/>
          </a:xfrm>
          <a:prstGeom prst="rect">
            <a:avLst/>
          </a:prstGeom>
        </p:spPr>
      </p:pic>
      <p:pic>
        <p:nvPicPr>
          <p:cNvPr id="9" name="Picture 8">
            <a:extLst>
              <a:ext uri="{FF2B5EF4-FFF2-40B4-BE49-F238E27FC236}">
                <a16:creationId xmlns:a16="http://schemas.microsoft.com/office/drawing/2014/main" id="{A2C36401-469C-46DE-B370-5837E6100A3B}"/>
              </a:ext>
            </a:extLst>
          </p:cNvPr>
          <p:cNvPicPr/>
          <p:nvPr/>
        </p:nvPicPr>
        <p:blipFill>
          <a:blip r:embed="rId3"/>
          <a:stretch>
            <a:fillRect/>
          </a:stretch>
        </p:blipFill>
        <p:spPr>
          <a:xfrm>
            <a:off x="115747" y="3154063"/>
            <a:ext cx="4884515" cy="3197463"/>
          </a:xfrm>
          <a:prstGeom prst="rect">
            <a:avLst/>
          </a:prstGeom>
        </p:spPr>
      </p:pic>
    </p:spTree>
    <p:extLst>
      <p:ext uri="{BB962C8B-B14F-4D97-AF65-F5344CB8AC3E}">
        <p14:creationId xmlns:p14="http://schemas.microsoft.com/office/powerpoint/2010/main" val="3856680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154F-5DAF-4E2A-9636-DFEE95E2FFDD}"/>
              </a:ext>
            </a:extLst>
          </p:cNvPr>
          <p:cNvSpPr>
            <a:spLocks noGrp="1"/>
          </p:cNvSpPr>
          <p:nvPr>
            <p:ph type="title"/>
          </p:nvPr>
        </p:nvSpPr>
        <p:spPr/>
        <p:txBody>
          <a:bodyPr/>
          <a:lstStyle/>
          <a:p>
            <a:r>
              <a:rPr lang="en-US" dirty="0"/>
              <a:t>Gradient Boosting: Precision-Recall Curve</a:t>
            </a:r>
          </a:p>
        </p:txBody>
      </p:sp>
      <p:pic>
        <p:nvPicPr>
          <p:cNvPr id="5" name="Picture 4">
            <a:extLst>
              <a:ext uri="{FF2B5EF4-FFF2-40B4-BE49-F238E27FC236}">
                <a16:creationId xmlns:a16="http://schemas.microsoft.com/office/drawing/2014/main" id="{86360249-F337-41DE-AFEF-64CC6A18323A}"/>
              </a:ext>
            </a:extLst>
          </p:cNvPr>
          <p:cNvPicPr>
            <a:picLocks noChangeAspect="1"/>
          </p:cNvPicPr>
          <p:nvPr/>
        </p:nvPicPr>
        <p:blipFill>
          <a:blip r:embed="rId2"/>
          <a:stretch>
            <a:fillRect/>
          </a:stretch>
        </p:blipFill>
        <p:spPr>
          <a:xfrm>
            <a:off x="2194368" y="1590916"/>
            <a:ext cx="6553200" cy="4324350"/>
          </a:xfrm>
          <a:prstGeom prst="rect">
            <a:avLst/>
          </a:prstGeom>
        </p:spPr>
      </p:pic>
    </p:spTree>
    <p:extLst>
      <p:ext uri="{BB962C8B-B14F-4D97-AF65-F5344CB8AC3E}">
        <p14:creationId xmlns:p14="http://schemas.microsoft.com/office/powerpoint/2010/main" val="1166976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180A-8882-4413-B417-398D7B754942}"/>
              </a:ext>
            </a:extLst>
          </p:cNvPr>
          <p:cNvSpPr>
            <a:spLocks noGrp="1"/>
          </p:cNvSpPr>
          <p:nvPr>
            <p:ph type="title"/>
          </p:nvPr>
        </p:nvSpPr>
        <p:spPr/>
        <p:txBody>
          <a:bodyPr/>
          <a:lstStyle/>
          <a:p>
            <a:r>
              <a:rPr lang="en-US" dirty="0"/>
              <a:t>Model </a:t>
            </a:r>
            <a:r>
              <a:rPr lang="en-US" dirty="0" err="1"/>
              <a:t>Comparision</a:t>
            </a:r>
            <a:endParaRPr lang="en-US" dirty="0"/>
          </a:p>
        </p:txBody>
      </p:sp>
      <p:graphicFrame>
        <p:nvGraphicFramePr>
          <p:cNvPr id="5" name="Table 5">
            <a:extLst>
              <a:ext uri="{FF2B5EF4-FFF2-40B4-BE49-F238E27FC236}">
                <a16:creationId xmlns:a16="http://schemas.microsoft.com/office/drawing/2014/main" id="{E2716205-2839-4C5E-9C2D-0971F7241DE0}"/>
              </a:ext>
            </a:extLst>
          </p:cNvPr>
          <p:cNvGraphicFramePr>
            <a:graphicFrameLocks noGrp="1"/>
          </p:cNvGraphicFramePr>
          <p:nvPr>
            <p:ph idx="1"/>
            <p:extLst>
              <p:ext uri="{D42A27DB-BD31-4B8C-83A1-F6EECF244321}">
                <p14:modId xmlns:p14="http://schemas.microsoft.com/office/powerpoint/2010/main" val="3813936965"/>
              </p:ext>
            </p:extLst>
          </p:nvPr>
        </p:nvGraphicFramePr>
        <p:xfrm>
          <a:off x="838200" y="1825625"/>
          <a:ext cx="10515600" cy="1483360"/>
        </p:xfrm>
        <a:graphic>
          <a:graphicData uri="http://schemas.openxmlformats.org/drawingml/2006/table">
            <a:tbl>
              <a:tblPr firstRow="1" firstCol="1">
                <a:tableStyleId>{7DF18680-E054-41AD-8BC1-D1AEF772440D}</a:tableStyleId>
              </a:tblPr>
              <a:tblGrid>
                <a:gridCol w="2628900">
                  <a:extLst>
                    <a:ext uri="{9D8B030D-6E8A-4147-A177-3AD203B41FA5}">
                      <a16:colId xmlns:a16="http://schemas.microsoft.com/office/drawing/2014/main" val="2950316855"/>
                    </a:ext>
                  </a:extLst>
                </a:gridCol>
                <a:gridCol w="2628900">
                  <a:extLst>
                    <a:ext uri="{9D8B030D-6E8A-4147-A177-3AD203B41FA5}">
                      <a16:colId xmlns:a16="http://schemas.microsoft.com/office/drawing/2014/main" val="882426962"/>
                    </a:ext>
                  </a:extLst>
                </a:gridCol>
                <a:gridCol w="2628900">
                  <a:extLst>
                    <a:ext uri="{9D8B030D-6E8A-4147-A177-3AD203B41FA5}">
                      <a16:colId xmlns:a16="http://schemas.microsoft.com/office/drawing/2014/main" val="3489108526"/>
                    </a:ext>
                  </a:extLst>
                </a:gridCol>
                <a:gridCol w="2628900">
                  <a:extLst>
                    <a:ext uri="{9D8B030D-6E8A-4147-A177-3AD203B41FA5}">
                      <a16:colId xmlns:a16="http://schemas.microsoft.com/office/drawing/2014/main" val="3882593762"/>
                    </a:ext>
                  </a:extLst>
                </a:gridCol>
              </a:tblGrid>
              <a:tr h="370840">
                <a:tc>
                  <a:txBody>
                    <a:bodyPr/>
                    <a:lstStyle/>
                    <a:p>
                      <a:endParaRPr lang="en-US" dirty="0"/>
                    </a:p>
                  </a:txBody>
                  <a:tcPr/>
                </a:tc>
                <a:tc>
                  <a:txBody>
                    <a:bodyPr/>
                    <a:lstStyle/>
                    <a:p>
                      <a:r>
                        <a:rPr lang="en-US" dirty="0"/>
                        <a:t>ACCURACY SCORE</a:t>
                      </a:r>
                    </a:p>
                  </a:txBody>
                  <a:tcPr/>
                </a:tc>
                <a:tc>
                  <a:txBody>
                    <a:bodyPr/>
                    <a:lstStyle/>
                    <a:p>
                      <a:r>
                        <a:rPr lang="en-US" dirty="0"/>
                        <a:t>ROC AUC</a:t>
                      </a:r>
                    </a:p>
                  </a:txBody>
                  <a:tcPr/>
                </a:tc>
                <a:tc>
                  <a:txBody>
                    <a:bodyPr/>
                    <a:lstStyle/>
                    <a:p>
                      <a:r>
                        <a:rPr lang="en-US" dirty="0"/>
                        <a:t>AP</a:t>
                      </a:r>
                    </a:p>
                  </a:txBody>
                  <a:tcPr/>
                </a:tc>
                <a:extLst>
                  <a:ext uri="{0D108BD9-81ED-4DB2-BD59-A6C34878D82A}">
                    <a16:rowId xmlns:a16="http://schemas.microsoft.com/office/drawing/2014/main" val="860502398"/>
                  </a:ext>
                </a:extLst>
              </a:tr>
              <a:tr h="370840">
                <a:tc>
                  <a:txBody>
                    <a:bodyPr/>
                    <a:lstStyle/>
                    <a:p>
                      <a:r>
                        <a:rPr lang="en-US" dirty="0"/>
                        <a:t>Random Forest</a:t>
                      </a:r>
                    </a:p>
                  </a:txBody>
                  <a:tcPr/>
                </a:tc>
                <a:tc>
                  <a:txBody>
                    <a:bodyPr/>
                    <a:lstStyle/>
                    <a:p>
                      <a:r>
                        <a:rPr lang="en-US" dirty="0"/>
                        <a:t>0.88</a:t>
                      </a:r>
                    </a:p>
                  </a:txBody>
                  <a:tcPr/>
                </a:tc>
                <a:tc>
                  <a:txBody>
                    <a:bodyPr/>
                    <a:lstStyle/>
                    <a:p>
                      <a:r>
                        <a:rPr lang="en-US" dirty="0"/>
                        <a:t>0.78</a:t>
                      </a:r>
                    </a:p>
                  </a:txBody>
                  <a:tcPr/>
                </a:tc>
                <a:tc>
                  <a:txBody>
                    <a:bodyPr/>
                    <a:lstStyle/>
                    <a:p>
                      <a:r>
                        <a:rPr lang="en-US" dirty="0"/>
                        <a:t>0.39</a:t>
                      </a:r>
                    </a:p>
                  </a:txBody>
                  <a:tcPr/>
                </a:tc>
                <a:extLst>
                  <a:ext uri="{0D108BD9-81ED-4DB2-BD59-A6C34878D82A}">
                    <a16:rowId xmlns:a16="http://schemas.microsoft.com/office/drawing/2014/main" val="2422402538"/>
                  </a:ext>
                </a:extLst>
              </a:tr>
              <a:tr h="370840">
                <a:tc>
                  <a:txBody>
                    <a:bodyPr/>
                    <a:lstStyle/>
                    <a:p>
                      <a:r>
                        <a:rPr lang="en-US" dirty="0"/>
                        <a:t>Logistic Regression</a:t>
                      </a:r>
                    </a:p>
                  </a:txBody>
                  <a:tcPr/>
                </a:tc>
                <a:tc>
                  <a:txBody>
                    <a:bodyPr/>
                    <a:lstStyle/>
                    <a:p>
                      <a:r>
                        <a:rPr lang="en-US" dirty="0"/>
                        <a:t>0.81</a:t>
                      </a:r>
                    </a:p>
                  </a:txBody>
                  <a:tcPr/>
                </a:tc>
                <a:tc>
                  <a:txBody>
                    <a:bodyPr/>
                    <a:lstStyle/>
                    <a:p>
                      <a:r>
                        <a:rPr lang="en-US" dirty="0"/>
                        <a:t>0.77</a:t>
                      </a:r>
                    </a:p>
                  </a:txBody>
                  <a:tcPr/>
                </a:tc>
                <a:tc>
                  <a:txBody>
                    <a:bodyPr/>
                    <a:lstStyle/>
                    <a:p>
                      <a:r>
                        <a:rPr lang="en-US" dirty="0"/>
                        <a:t>0.42</a:t>
                      </a:r>
                    </a:p>
                  </a:txBody>
                  <a:tcPr/>
                </a:tc>
                <a:extLst>
                  <a:ext uri="{0D108BD9-81ED-4DB2-BD59-A6C34878D82A}">
                    <a16:rowId xmlns:a16="http://schemas.microsoft.com/office/drawing/2014/main" val="1886414919"/>
                  </a:ext>
                </a:extLst>
              </a:tr>
              <a:tr h="370840">
                <a:tc>
                  <a:txBody>
                    <a:bodyPr/>
                    <a:lstStyle/>
                    <a:p>
                      <a:r>
                        <a:rPr lang="en-US" dirty="0"/>
                        <a:t>Gradient Boosting</a:t>
                      </a:r>
                    </a:p>
                  </a:txBody>
                  <a:tcPr/>
                </a:tc>
                <a:tc>
                  <a:txBody>
                    <a:bodyPr/>
                    <a:lstStyle/>
                    <a:p>
                      <a:r>
                        <a:rPr lang="en-US" dirty="0"/>
                        <a:t>0.89</a:t>
                      </a:r>
                    </a:p>
                  </a:txBody>
                  <a:tcPr/>
                </a:tc>
                <a:tc>
                  <a:txBody>
                    <a:bodyPr/>
                    <a:lstStyle/>
                    <a:p>
                      <a:r>
                        <a:rPr lang="en-US" dirty="0"/>
                        <a:t>0.77</a:t>
                      </a:r>
                    </a:p>
                  </a:txBody>
                  <a:tcPr/>
                </a:tc>
                <a:tc>
                  <a:txBody>
                    <a:bodyPr/>
                    <a:lstStyle/>
                    <a:p>
                      <a:r>
                        <a:rPr lang="en-US" dirty="0"/>
                        <a:t>0.39</a:t>
                      </a:r>
                    </a:p>
                  </a:txBody>
                  <a:tcPr/>
                </a:tc>
                <a:extLst>
                  <a:ext uri="{0D108BD9-81ED-4DB2-BD59-A6C34878D82A}">
                    <a16:rowId xmlns:a16="http://schemas.microsoft.com/office/drawing/2014/main" val="4051943324"/>
                  </a:ext>
                </a:extLst>
              </a:tr>
            </a:tbl>
          </a:graphicData>
        </a:graphic>
      </p:graphicFrame>
    </p:spTree>
    <p:extLst>
      <p:ext uri="{BB962C8B-B14F-4D97-AF65-F5344CB8AC3E}">
        <p14:creationId xmlns:p14="http://schemas.microsoft.com/office/powerpoint/2010/main" val="281037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E84EE-FDAD-4CD4-AA13-D8ED77852F3D}"/>
              </a:ext>
            </a:extLst>
          </p:cNvPr>
          <p:cNvSpPr>
            <a:spLocks noGrp="1"/>
          </p:cNvSpPr>
          <p:nvPr>
            <p:ph type="title"/>
          </p:nvPr>
        </p:nvSpPr>
        <p:spPr>
          <a:xfrm>
            <a:off x="1006900" y="1188637"/>
            <a:ext cx="3141430" cy="4480726"/>
          </a:xfrm>
        </p:spPr>
        <p:txBody>
          <a:bodyPr>
            <a:normAutofit/>
          </a:bodyPr>
          <a:lstStyle/>
          <a:p>
            <a:pPr algn="r"/>
            <a:r>
              <a:rPr lang="en-US" sz="3100"/>
              <a:t>Recommendation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93857D-EE5F-4226-A282-9A21D2D04D11}"/>
              </a:ext>
            </a:extLst>
          </p:cNvPr>
          <p:cNvSpPr>
            <a:spLocks noGrp="1"/>
          </p:cNvSpPr>
          <p:nvPr>
            <p:ph idx="1"/>
          </p:nvPr>
        </p:nvSpPr>
        <p:spPr>
          <a:xfrm>
            <a:off x="5138928" y="1338729"/>
            <a:ext cx="4795584" cy="4180542"/>
          </a:xfrm>
        </p:spPr>
        <p:txBody>
          <a:bodyPr anchor="ctr">
            <a:normAutofit/>
          </a:bodyPr>
          <a:lstStyle/>
          <a:p>
            <a:r>
              <a:rPr lang="en-US" sz="2000"/>
              <a:t>WHEN: Generally, when the economic is down, and the employment rate is low, people are more likely to subscribe the term. The bank should invest more on this direct phone call campaign during this time. </a:t>
            </a:r>
          </a:p>
          <a:p>
            <a:r>
              <a:rPr lang="en-US" sz="2000"/>
              <a:t>WHO: When considering segmenting clients, clients with higher education degree are more likely to subscribe. </a:t>
            </a:r>
          </a:p>
          <a:p>
            <a:r>
              <a:rPr lang="en-US" sz="2000"/>
              <a:t>HOW: As for the calling strategy, making multiple phone calls to a same client can help to increase the possibility of subscription.</a:t>
            </a:r>
          </a:p>
          <a:p>
            <a:endParaRPr lang="en-US" sz="2000"/>
          </a:p>
        </p:txBody>
      </p:sp>
    </p:spTree>
    <p:extLst>
      <p:ext uri="{BB962C8B-B14F-4D97-AF65-F5344CB8AC3E}">
        <p14:creationId xmlns:p14="http://schemas.microsoft.com/office/powerpoint/2010/main" val="158564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2">
                <a:lumMod val="90000"/>
              </a:schemeClr>
            </a:gs>
            <a:gs pos="85000">
              <a:schemeClr val="bg1">
                <a:lumMod val="8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E4C-2DCD-42D8-AE2E-FCC980BBFE1D}"/>
              </a:ext>
            </a:extLst>
          </p:cNvPr>
          <p:cNvSpPr>
            <a:spLocks noGrp="1"/>
          </p:cNvSpPr>
          <p:nvPr>
            <p:ph type="title"/>
          </p:nvPr>
        </p:nvSpPr>
        <p:spPr>
          <a:xfrm>
            <a:off x="417251" y="71323"/>
            <a:ext cx="10515600" cy="1325563"/>
          </a:xfrm>
        </p:spPr>
        <p:txBody>
          <a:bodyPr/>
          <a:lstStyle/>
          <a:p>
            <a:r>
              <a:rPr lang="en-US" b="1" dirty="0"/>
              <a:t>Factors to Consider:</a:t>
            </a:r>
          </a:p>
        </p:txBody>
      </p:sp>
      <p:sp>
        <p:nvSpPr>
          <p:cNvPr id="3" name="Text Placeholder 2">
            <a:extLst>
              <a:ext uri="{FF2B5EF4-FFF2-40B4-BE49-F238E27FC236}">
                <a16:creationId xmlns:a16="http://schemas.microsoft.com/office/drawing/2014/main" id="{DB8670E6-525A-40AD-9376-61C0B7F8025D}"/>
              </a:ext>
            </a:extLst>
          </p:cNvPr>
          <p:cNvSpPr>
            <a:spLocks noGrp="1"/>
          </p:cNvSpPr>
          <p:nvPr>
            <p:ph type="body" idx="1"/>
          </p:nvPr>
        </p:nvSpPr>
        <p:spPr>
          <a:xfrm>
            <a:off x="419901" y="1965274"/>
            <a:ext cx="3976706" cy="1100831"/>
          </a:xfrm>
        </p:spPr>
        <p:txBody>
          <a:bodyPr>
            <a:normAutofit fontScale="92500" lnSpcReduction="20000"/>
          </a:bodyPr>
          <a:lstStyle/>
          <a:p>
            <a:endParaRPr lang="en-US" dirty="0"/>
          </a:p>
          <a:p>
            <a:pPr algn="ctr"/>
            <a:r>
              <a:rPr lang="en-US" dirty="0"/>
              <a:t>WHO</a:t>
            </a:r>
          </a:p>
          <a:p>
            <a:pPr algn="ctr"/>
            <a:r>
              <a:rPr lang="en-US" dirty="0"/>
              <a:t>(Demographic Information)</a:t>
            </a:r>
          </a:p>
        </p:txBody>
      </p:sp>
      <p:sp>
        <p:nvSpPr>
          <p:cNvPr id="4" name="Content Placeholder 3">
            <a:extLst>
              <a:ext uri="{FF2B5EF4-FFF2-40B4-BE49-F238E27FC236}">
                <a16:creationId xmlns:a16="http://schemas.microsoft.com/office/drawing/2014/main" id="{4CF02941-2AE9-4E7B-9F52-A41EE12307D1}"/>
              </a:ext>
            </a:extLst>
          </p:cNvPr>
          <p:cNvSpPr>
            <a:spLocks noGrp="1"/>
          </p:cNvSpPr>
          <p:nvPr>
            <p:ph sz="half" idx="2"/>
          </p:nvPr>
        </p:nvSpPr>
        <p:spPr>
          <a:xfrm>
            <a:off x="1361778" y="3325958"/>
            <a:ext cx="3385983" cy="3460719"/>
          </a:xfrm>
        </p:spPr>
        <p:txBody>
          <a:bodyPr>
            <a:normAutofit lnSpcReduction="10000"/>
          </a:bodyPr>
          <a:lstStyle/>
          <a:p>
            <a:r>
              <a:rPr lang="en-US" dirty="0"/>
              <a:t>Age</a:t>
            </a:r>
          </a:p>
          <a:p>
            <a:r>
              <a:rPr lang="en-US" dirty="0"/>
              <a:t>Education</a:t>
            </a:r>
          </a:p>
          <a:p>
            <a:r>
              <a:rPr lang="en-US" dirty="0"/>
              <a:t>Job</a:t>
            </a:r>
          </a:p>
          <a:p>
            <a:r>
              <a:rPr lang="en-US" dirty="0"/>
              <a:t>Having a Loan </a:t>
            </a:r>
          </a:p>
          <a:p>
            <a:r>
              <a:rPr lang="en-US" dirty="0"/>
              <a:t>…</a:t>
            </a:r>
          </a:p>
        </p:txBody>
      </p:sp>
      <p:sp>
        <p:nvSpPr>
          <p:cNvPr id="5" name="Text Placeholder 4">
            <a:extLst>
              <a:ext uri="{FF2B5EF4-FFF2-40B4-BE49-F238E27FC236}">
                <a16:creationId xmlns:a16="http://schemas.microsoft.com/office/drawing/2014/main" id="{9EB3C0EE-6318-4BD2-8219-A89633CCC578}"/>
              </a:ext>
            </a:extLst>
          </p:cNvPr>
          <p:cNvSpPr>
            <a:spLocks noGrp="1"/>
          </p:cNvSpPr>
          <p:nvPr>
            <p:ph type="body" sz="quarter" idx="3"/>
          </p:nvPr>
        </p:nvSpPr>
        <p:spPr>
          <a:xfrm>
            <a:off x="7505222" y="2476322"/>
            <a:ext cx="5183188" cy="823912"/>
          </a:xfrm>
        </p:spPr>
        <p:txBody>
          <a:bodyPr>
            <a:normAutofit fontScale="92500" lnSpcReduction="20000"/>
          </a:bodyPr>
          <a:lstStyle/>
          <a:p>
            <a:pPr algn="ctr"/>
            <a:r>
              <a:rPr lang="en-US" dirty="0"/>
              <a:t>HOW</a:t>
            </a:r>
          </a:p>
          <a:p>
            <a:pPr algn="ctr"/>
            <a:r>
              <a:rPr lang="en-US" dirty="0"/>
              <a:t>(Phone Call Behavior)</a:t>
            </a:r>
          </a:p>
          <a:p>
            <a:endParaRPr lang="en-US" dirty="0"/>
          </a:p>
        </p:txBody>
      </p:sp>
      <p:sp>
        <p:nvSpPr>
          <p:cNvPr id="6" name="Content Placeholder 5">
            <a:extLst>
              <a:ext uri="{FF2B5EF4-FFF2-40B4-BE49-F238E27FC236}">
                <a16:creationId xmlns:a16="http://schemas.microsoft.com/office/drawing/2014/main" id="{B3E63B39-2EFA-4AD6-B0BE-469FD73B7F36}"/>
              </a:ext>
            </a:extLst>
          </p:cNvPr>
          <p:cNvSpPr>
            <a:spLocks noGrp="1"/>
          </p:cNvSpPr>
          <p:nvPr>
            <p:ph sz="quarter" idx="4"/>
          </p:nvPr>
        </p:nvSpPr>
        <p:spPr>
          <a:xfrm>
            <a:off x="5221957" y="3185132"/>
            <a:ext cx="2716567" cy="3512622"/>
          </a:xfrm>
        </p:spPr>
        <p:txBody>
          <a:bodyPr>
            <a:normAutofit lnSpcReduction="10000"/>
          </a:bodyPr>
          <a:lstStyle/>
          <a:p>
            <a:r>
              <a:rPr lang="en-US" dirty="0"/>
              <a:t>Employment Variation Rate</a:t>
            </a:r>
          </a:p>
          <a:p>
            <a:r>
              <a:rPr lang="en-US" dirty="0"/>
              <a:t>Consumer Price Index</a:t>
            </a:r>
          </a:p>
          <a:p>
            <a:r>
              <a:rPr lang="en-US" dirty="0"/>
              <a:t>Consumer Confidence Index</a:t>
            </a:r>
          </a:p>
          <a:p>
            <a:r>
              <a:rPr lang="en-US" dirty="0"/>
              <a:t>…</a:t>
            </a:r>
          </a:p>
          <a:p>
            <a:endParaRPr lang="en-US" dirty="0"/>
          </a:p>
        </p:txBody>
      </p:sp>
      <p:sp>
        <p:nvSpPr>
          <p:cNvPr id="7" name="Rectangle 6">
            <a:extLst>
              <a:ext uri="{FF2B5EF4-FFF2-40B4-BE49-F238E27FC236}">
                <a16:creationId xmlns:a16="http://schemas.microsoft.com/office/drawing/2014/main" id="{500658C8-2405-41DA-A3AC-48910EBBC812}"/>
              </a:ext>
            </a:extLst>
          </p:cNvPr>
          <p:cNvSpPr/>
          <p:nvPr/>
        </p:nvSpPr>
        <p:spPr>
          <a:xfrm>
            <a:off x="4788787" y="2243364"/>
            <a:ext cx="3158298" cy="769441"/>
          </a:xfrm>
          <a:prstGeom prst="rect">
            <a:avLst/>
          </a:prstGeom>
        </p:spPr>
        <p:txBody>
          <a:bodyPr wrap="square">
            <a:spAutoFit/>
          </a:bodyPr>
          <a:lstStyle/>
          <a:p>
            <a:pPr algn="ctr"/>
            <a:r>
              <a:rPr lang="en-US" sz="2200" b="1" dirty="0"/>
              <a:t>WHEN </a:t>
            </a:r>
          </a:p>
          <a:p>
            <a:pPr algn="ctr"/>
            <a:r>
              <a:rPr lang="en-US" sz="2200" b="1" dirty="0"/>
              <a:t>(Economic Index)</a:t>
            </a:r>
          </a:p>
        </p:txBody>
      </p:sp>
      <p:sp>
        <p:nvSpPr>
          <p:cNvPr id="8" name="Content Placeholder 5">
            <a:extLst>
              <a:ext uri="{FF2B5EF4-FFF2-40B4-BE49-F238E27FC236}">
                <a16:creationId xmlns:a16="http://schemas.microsoft.com/office/drawing/2014/main" id="{5DDB60C5-95C9-4C42-A1D3-70E2D09B8CF3}"/>
              </a:ext>
            </a:extLst>
          </p:cNvPr>
          <p:cNvSpPr txBox="1">
            <a:spLocks/>
          </p:cNvSpPr>
          <p:nvPr/>
        </p:nvSpPr>
        <p:spPr>
          <a:xfrm>
            <a:off x="8863505" y="3066105"/>
            <a:ext cx="2716567" cy="3512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Day of the Call</a:t>
            </a:r>
          </a:p>
          <a:p>
            <a:r>
              <a:rPr lang="en-US" dirty="0"/>
              <a:t>Month of the Call</a:t>
            </a:r>
          </a:p>
          <a:p>
            <a:r>
              <a:rPr lang="en-US" dirty="0"/>
              <a:t>Number of contacts Performed</a:t>
            </a:r>
          </a:p>
          <a:p>
            <a:r>
              <a:rPr lang="en-US" dirty="0"/>
              <a:t>…</a:t>
            </a:r>
          </a:p>
        </p:txBody>
      </p:sp>
      <p:pic>
        <p:nvPicPr>
          <p:cNvPr id="10" name="Graphic 9" descr="Supply And Demand">
            <a:extLst>
              <a:ext uri="{FF2B5EF4-FFF2-40B4-BE49-F238E27FC236}">
                <a16:creationId xmlns:a16="http://schemas.microsoft.com/office/drawing/2014/main" id="{ACE935DA-B17C-4016-9B98-DA2B25653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5010" y="1030790"/>
            <a:ext cx="1076845" cy="1076845"/>
          </a:xfrm>
          <a:prstGeom prst="rect">
            <a:avLst/>
          </a:prstGeom>
        </p:spPr>
      </p:pic>
      <p:pic>
        <p:nvPicPr>
          <p:cNvPr id="12" name="Graphic 11" descr="Users">
            <a:extLst>
              <a:ext uri="{FF2B5EF4-FFF2-40B4-BE49-F238E27FC236}">
                <a16:creationId xmlns:a16="http://schemas.microsoft.com/office/drawing/2014/main" id="{02880197-3885-4BC0-BA1B-CEF488F33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84412" y="1104868"/>
            <a:ext cx="1076845" cy="1076845"/>
          </a:xfrm>
          <a:prstGeom prst="rect">
            <a:avLst/>
          </a:prstGeom>
        </p:spPr>
      </p:pic>
      <p:pic>
        <p:nvPicPr>
          <p:cNvPr id="14" name="Graphic 13" descr="Speaker phone">
            <a:extLst>
              <a:ext uri="{FF2B5EF4-FFF2-40B4-BE49-F238E27FC236}">
                <a16:creationId xmlns:a16="http://schemas.microsoft.com/office/drawing/2014/main" id="{215A76BB-D9E3-493D-9558-E3CB71B66A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13674" y="982754"/>
            <a:ext cx="1076845" cy="1076845"/>
          </a:xfrm>
          <a:prstGeom prst="rect">
            <a:avLst/>
          </a:prstGeom>
        </p:spPr>
      </p:pic>
      <p:cxnSp>
        <p:nvCxnSpPr>
          <p:cNvPr id="16" name="Straight Connector 15">
            <a:extLst>
              <a:ext uri="{FF2B5EF4-FFF2-40B4-BE49-F238E27FC236}">
                <a16:creationId xmlns:a16="http://schemas.microsoft.com/office/drawing/2014/main" id="{0C4C3E69-6FFF-4AAF-9116-3B824E1446E1}"/>
              </a:ext>
            </a:extLst>
          </p:cNvPr>
          <p:cNvCxnSpPr/>
          <p:nvPr/>
        </p:nvCxnSpPr>
        <p:spPr>
          <a:xfrm>
            <a:off x="4527612" y="1171852"/>
            <a:ext cx="0" cy="56148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0B8BDDF-E612-480F-8C3F-08F0B4A88854}"/>
              </a:ext>
            </a:extLst>
          </p:cNvPr>
          <p:cNvCxnSpPr/>
          <p:nvPr/>
        </p:nvCxnSpPr>
        <p:spPr>
          <a:xfrm>
            <a:off x="8330214" y="1171852"/>
            <a:ext cx="0" cy="5614825"/>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31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19">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21">
            <a:extLst>
              <a:ext uri="{FF2B5EF4-FFF2-40B4-BE49-F238E27FC236}">
                <a16:creationId xmlns:a16="http://schemas.microsoft.com/office/drawing/2014/main" id="{268033CC-D08D-4609-83FF-2537764F4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915" y="844868"/>
            <a:ext cx="8465085" cy="5167312"/>
          </a:xfrm>
          <a:custGeom>
            <a:avLst/>
            <a:gdLst>
              <a:gd name="connsiteX0" fmla="*/ 2612652 w 8465085"/>
              <a:gd name="connsiteY0" fmla="*/ 0 h 5167312"/>
              <a:gd name="connsiteX1" fmla="*/ 7243482 w 8465085"/>
              <a:gd name="connsiteY1" fmla="*/ 0 h 5167312"/>
              <a:gd name="connsiteX2" fmla="*/ 8465085 w 8465085"/>
              <a:gd name="connsiteY2" fmla="*/ 0 h 5167312"/>
              <a:gd name="connsiteX3" fmla="*/ 8465085 w 8465085"/>
              <a:gd name="connsiteY3" fmla="*/ 5167312 h 5167312"/>
              <a:gd name="connsiteX4" fmla="*/ 7243482 w 8465085"/>
              <a:gd name="connsiteY4" fmla="*/ 5167312 h 5167312"/>
              <a:gd name="connsiteX5" fmla="*/ 221324 w 8465085"/>
              <a:gd name="connsiteY5" fmla="*/ 5167312 h 5167312"/>
              <a:gd name="connsiteX6" fmla="*/ 2615203 w 8465085"/>
              <a:gd name="connsiteY6" fmla="*/ 952 h 5167312"/>
              <a:gd name="connsiteX7" fmla="*/ 2612652 w 8465085"/>
              <a:gd name="connsiteY7" fmla="*/ 952 h 5167312"/>
              <a:gd name="connsiteX8" fmla="*/ 0 w 8465085"/>
              <a:gd name="connsiteY8" fmla="*/ 0 h 5167312"/>
              <a:gd name="connsiteX9" fmla="*/ 2274554 w 8465085"/>
              <a:gd name="connsiteY9" fmla="*/ 0 h 5167312"/>
              <a:gd name="connsiteX10" fmla="*/ 2274554 w 8465085"/>
              <a:gd name="connsiteY10" fmla="*/ 952 h 5167312"/>
              <a:gd name="connsiteX11" fmla="*/ 0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2612652" y="0"/>
                </a:moveTo>
                <a:lnTo>
                  <a:pt x="7243482" y="0"/>
                </a:lnTo>
                <a:lnTo>
                  <a:pt x="8465085" y="0"/>
                </a:lnTo>
                <a:lnTo>
                  <a:pt x="8465085" y="5167312"/>
                </a:lnTo>
                <a:lnTo>
                  <a:pt x="7243482" y="5167312"/>
                </a:lnTo>
                <a:lnTo>
                  <a:pt x="221324" y="5167312"/>
                </a:lnTo>
                <a:lnTo>
                  <a:pt x="2615203" y="952"/>
                </a:lnTo>
                <a:lnTo>
                  <a:pt x="2612652" y="952"/>
                </a:lnTo>
                <a:close/>
                <a:moveTo>
                  <a:pt x="0" y="0"/>
                </a:moveTo>
                <a:lnTo>
                  <a:pt x="2274554" y="0"/>
                </a:lnTo>
                <a:lnTo>
                  <a:pt x="2274554" y="952"/>
                </a:lnTo>
                <a:lnTo>
                  <a:pt x="0" y="952"/>
                </a:lnTo>
                <a:close/>
              </a:path>
            </a:pathLst>
          </a:custGeom>
          <a:solidFill>
            <a:srgbClr val="ABADA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087CB0-36F0-4606-BCFD-F1C1E653A4FE}"/>
              </a:ext>
            </a:extLst>
          </p:cNvPr>
          <p:cNvSpPr>
            <a:spLocks noGrp="1"/>
          </p:cNvSpPr>
          <p:nvPr>
            <p:ph type="title"/>
          </p:nvPr>
        </p:nvSpPr>
        <p:spPr>
          <a:xfrm>
            <a:off x="838199" y="1841614"/>
            <a:ext cx="3409508" cy="3173819"/>
          </a:xfrm>
        </p:spPr>
        <p:txBody>
          <a:bodyPr>
            <a:normAutofit/>
          </a:bodyPr>
          <a:lstStyle/>
          <a:p>
            <a:r>
              <a:rPr lang="en-US" b="1">
                <a:solidFill>
                  <a:schemeClr val="bg1"/>
                </a:solidFill>
              </a:rPr>
              <a:t>Data Acquisition</a:t>
            </a:r>
            <a:endParaRPr lang="en-US" b="1" dirty="0">
              <a:solidFill>
                <a:schemeClr val="bg1"/>
              </a:solidFill>
            </a:endParaRPr>
          </a:p>
        </p:txBody>
      </p:sp>
      <p:sp>
        <p:nvSpPr>
          <p:cNvPr id="3" name="Content Placeholder 2">
            <a:extLst>
              <a:ext uri="{FF2B5EF4-FFF2-40B4-BE49-F238E27FC236}">
                <a16:creationId xmlns:a16="http://schemas.microsoft.com/office/drawing/2014/main" id="{A218D172-2CAE-43A7-B433-E973D2D38637}"/>
              </a:ext>
            </a:extLst>
          </p:cNvPr>
          <p:cNvSpPr>
            <a:spLocks noGrp="1"/>
          </p:cNvSpPr>
          <p:nvPr>
            <p:ph idx="1"/>
          </p:nvPr>
        </p:nvSpPr>
        <p:spPr>
          <a:xfrm>
            <a:off x="6096000" y="1137208"/>
            <a:ext cx="5257800" cy="4582632"/>
          </a:xfrm>
        </p:spPr>
        <p:txBody>
          <a:bodyPr anchor="ctr">
            <a:normAutofit/>
          </a:bodyPr>
          <a:lstStyle/>
          <a:p>
            <a:r>
              <a:rPr lang="en-US" sz="2000"/>
              <a:t>Bank Marketing Data Set from UCI Machine Learning Repository. </a:t>
            </a:r>
          </a:p>
          <a:p>
            <a:r>
              <a:rPr lang="en-US" sz="2000"/>
              <a:t>The dataset is collected from a Portuguese banking institution’s direct telemarketing campaigns implemented from May 2008 to November 2010. </a:t>
            </a:r>
            <a:endParaRPr lang="en-US" sz="2000" dirty="0"/>
          </a:p>
        </p:txBody>
      </p:sp>
    </p:spTree>
    <p:extLst>
      <p:ext uri="{BB962C8B-B14F-4D97-AF65-F5344CB8AC3E}">
        <p14:creationId xmlns:p14="http://schemas.microsoft.com/office/powerpoint/2010/main" val="294640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68033CC-D08D-4609-83FF-2537764F4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915" y="844868"/>
            <a:ext cx="8465085" cy="5167312"/>
          </a:xfrm>
          <a:custGeom>
            <a:avLst/>
            <a:gdLst>
              <a:gd name="connsiteX0" fmla="*/ 2612652 w 8465085"/>
              <a:gd name="connsiteY0" fmla="*/ 0 h 5167312"/>
              <a:gd name="connsiteX1" fmla="*/ 7243482 w 8465085"/>
              <a:gd name="connsiteY1" fmla="*/ 0 h 5167312"/>
              <a:gd name="connsiteX2" fmla="*/ 8465085 w 8465085"/>
              <a:gd name="connsiteY2" fmla="*/ 0 h 5167312"/>
              <a:gd name="connsiteX3" fmla="*/ 8465085 w 8465085"/>
              <a:gd name="connsiteY3" fmla="*/ 5167312 h 5167312"/>
              <a:gd name="connsiteX4" fmla="*/ 7243482 w 8465085"/>
              <a:gd name="connsiteY4" fmla="*/ 5167312 h 5167312"/>
              <a:gd name="connsiteX5" fmla="*/ 221324 w 8465085"/>
              <a:gd name="connsiteY5" fmla="*/ 5167312 h 5167312"/>
              <a:gd name="connsiteX6" fmla="*/ 2615203 w 8465085"/>
              <a:gd name="connsiteY6" fmla="*/ 952 h 5167312"/>
              <a:gd name="connsiteX7" fmla="*/ 2612652 w 8465085"/>
              <a:gd name="connsiteY7" fmla="*/ 952 h 5167312"/>
              <a:gd name="connsiteX8" fmla="*/ 0 w 8465085"/>
              <a:gd name="connsiteY8" fmla="*/ 0 h 5167312"/>
              <a:gd name="connsiteX9" fmla="*/ 2274554 w 8465085"/>
              <a:gd name="connsiteY9" fmla="*/ 0 h 5167312"/>
              <a:gd name="connsiteX10" fmla="*/ 2274554 w 8465085"/>
              <a:gd name="connsiteY10" fmla="*/ 952 h 5167312"/>
              <a:gd name="connsiteX11" fmla="*/ 0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2612652" y="0"/>
                </a:moveTo>
                <a:lnTo>
                  <a:pt x="7243482" y="0"/>
                </a:lnTo>
                <a:lnTo>
                  <a:pt x="8465085" y="0"/>
                </a:lnTo>
                <a:lnTo>
                  <a:pt x="8465085" y="5167312"/>
                </a:lnTo>
                <a:lnTo>
                  <a:pt x="7243482" y="5167312"/>
                </a:lnTo>
                <a:lnTo>
                  <a:pt x="221324" y="5167312"/>
                </a:lnTo>
                <a:lnTo>
                  <a:pt x="2615203" y="952"/>
                </a:lnTo>
                <a:lnTo>
                  <a:pt x="2612652" y="952"/>
                </a:lnTo>
                <a:close/>
                <a:moveTo>
                  <a:pt x="0" y="0"/>
                </a:moveTo>
                <a:lnTo>
                  <a:pt x="2274554" y="0"/>
                </a:lnTo>
                <a:lnTo>
                  <a:pt x="2274554" y="952"/>
                </a:lnTo>
                <a:lnTo>
                  <a:pt x="0" y="952"/>
                </a:lnTo>
                <a:close/>
              </a:path>
            </a:pathLst>
          </a:custGeom>
          <a:solidFill>
            <a:srgbClr val="ABADA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3DCDDC-5290-4685-9BF5-1C80CF197931}"/>
              </a:ext>
            </a:extLst>
          </p:cNvPr>
          <p:cNvSpPr>
            <a:spLocks noGrp="1"/>
          </p:cNvSpPr>
          <p:nvPr>
            <p:ph type="title"/>
          </p:nvPr>
        </p:nvSpPr>
        <p:spPr>
          <a:xfrm>
            <a:off x="838199" y="1841614"/>
            <a:ext cx="3409508" cy="3173819"/>
          </a:xfrm>
        </p:spPr>
        <p:txBody>
          <a:bodyPr vert="horz" lIns="91440" tIns="45720" rIns="91440" bIns="45720" rtlCol="0" anchor="ctr">
            <a:normAutofit/>
          </a:bodyPr>
          <a:lstStyle/>
          <a:p>
            <a:r>
              <a:rPr lang="en-US" b="1" kern="1200">
                <a:solidFill>
                  <a:schemeClr val="bg1"/>
                </a:solidFill>
                <a:latin typeface="+mj-lt"/>
                <a:ea typeface="+mj-ea"/>
                <a:cs typeface="+mj-cs"/>
              </a:rPr>
              <a:t>Data Cleaning</a:t>
            </a:r>
          </a:p>
        </p:txBody>
      </p:sp>
      <p:sp>
        <p:nvSpPr>
          <p:cNvPr id="3" name="Text Placeholder 2">
            <a:extLst>
              <a:ext uri="{FF2B5EF4-FFF2-40B4-BE49-F238E27FC236}">
                <a16:creationId xmlns:a16="http://schemas.microsoft.com/office/drawing/2014/main" id="{0C02464F-4A1B-4E8E-A385-BA962818965A}"/>
              </a:ext>
            </a:extLst>
          </p:cNvPr>
          <p:cNvSpPr>
            <a:spLocks noGrp="1"/>
          </p:cNvSpPr>
          <p:nvPr>
            <p:ph type="body" idx="1"/>
          </p:nvPr>
        </p:nvSpPr>
        <p:spPr>
          <a:xfrm>
            <a:off x="5922380" y="-531841"/>
            <a:ext cx="5257800" cy="4582632"/>
          </a:xfrm>
        </p:spPr>
        <p:txBody>
          <a:bodyPr vert="horz" lIns="91440" tIns="45720" rIns="91440" bIns="45720" rtlCol="0" anchor="ctr">
            <a:normAutofit/>
          </a:bodyPr>
          <a:lstStyle/>
          <a:p>
            <a:r>
              <a:rPr lang="en-US" sz="2000" dirty="0"/>
              <a:t>‘unknown’ and ‘nonexistent’</a:t>
            </a:r>
          </a:p>
        </p:txBody>
      </p:sp>
      <p:sp>
        <p:nvSpPr>
          <p:cNvPr id="7" name="Text Placeholder 2">
            <a:extLst>
              <a:ext uri="{FF2B5EF4-FFF2-40B4-BE49-F238E27FC236}">
                <a16:creationId xmlns:a16="http://schemas.microsoft.com/office/drawing/2014/main" id="{FE7B5047-62CD-4864-B70F-1BA8AFD6A648}"/>
              </a:ext>
            </a:extLst>
          </p:cNvPr>
          <p:cNvSpPr txBox="1">
            <a:spLocks/>
          </p:cNvSpPr>
          <p:nvPr/>
        </p:nvSpPr>
        <p:spPr>
          <a:xfrm>
            <a:off x="9430680" y="1188127"/>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t>
            </a:r>
            <a:r>
              <a:rPr lang="en-US" dirty="0" err="1"/>
              <a:t>Pday</a:t>
            </a:r>
            <a:r>
              <a:rPr lang="en-US" dirty="0"/>
              <a:t>’ Column</a:t>
            </a:r>
          </a:p>
        </p:txBody>
      </p:sp>
      <p:sp>
        <p:nvSpPr>
          <p:cNvPr id="8" name="Text Placeholder 4">
            <a:extLst>
              <a:ext uri="{FF2B5EF4-FFF2-40B4-BE49-F238E27FC236}">
                <a16:creationId xmlns:a16="http://schemas.microsoft.com/office/drawing/2014/main" id="{8174E874-49A4-41E3-879A-D25FE09EB86F}"/>
              </a:ext>
            </a:extLst>
          </p:cNvPr>
          <p:cNvSpPr txBox="1">
            <a:spLocks/>
          </p:cNvSpPr>
          <p:nvPr/>
        </p:nvSpPr>
        <p:spPr>
          <a:xfrm>
            <a:off x="9141940" y="3123604"/>
            <a:ext cx="5903088" cy="1647824"/>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To Categorical values</a:t>
            </a:r>
          </a:p>
          <a:p>
            <a:r>
              <a:rPr lang="en-US" dirty="0"/>
              <a:t>E.g. ‘999’ is converted </a:t>
            </a:r>
          </a:p>
          <a:p>
            <a:r>
              <a:rPr lang="en-US" dirty="0"/>
              <a:t>to ‘client was not </a:t>
            </a:r>
          </a:p>
          <a:p>
            <a:r>
              <a:rPr lang="en-US" dirty="0"/>
              <a:t>previously contacted’</a:t>
            </a:r>
          </a:p>
        </p:txBody>
      </p:sp>
      <p:sp>
        <p:nvSpPr>
          <p:cNvPr id="9" name="Arrow: Right 8">
            <a:extLst>
              <a:ext uri="{FF2B5EF4-FFF2-40B4-BE49-F238E27FC236}">
                <a16:creationId xmlns:a16="http://schemas.microsoft.com/office/drawing/2014/main" id="{9B83071D-BF4E-4276-953E-B04A3E4CDFFB}"/>
              </a:ext>
            </a:extLst>
          </p:cNvPr>
          <p:cNvSpPr/>
          <p:nvPr/>
        </p:nvSpPr>
        <p:spPr>
          <a:xfrm rot="5400000">
            <a:off x="6768445" y="2220553"/>
            <a:ext cx="1111566" cy="6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4">
            <a:extLst>
              <a:ext uri="{FF2B5EF4-FFF2-40B4-BE49-F238E27FC236}">
                <a16:creationId xmlns:a16="http://schemas.microsoft.com/office/drawing/2014/main" id="{B8AAE96D-9A15-4053-93BC-2A2143EC051E}"/>
              </a:ext>
            </a:extLst>
          </p:cNvPr>
          <p:cNvSpPr txBox="1">
            <a:spLocks/>
          </p:cNvSpPr>
          <p:nvPr/>
        </p:nvSpPr>
        <p:spPr>
          <a:xfrm>
            <a:off x="6911146" y="28678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NAN</a:t>
            </a:r>
          </a:p>
        </p:txBody>
      </p:sp>
      <p:sp>
        <p:nvSpPr>
          <p:cNvPr id="19" name="Arrow: Right 18">
            <a:extLst>
              <a:ext uri="{FF2B5EF4-FFF2-40B4-BE49-F238E27FC236}">
                <a16:creationId xmlns:a16="http://schemas.microsoft.com/office/drawing/2014/main" id="{D30D409B-2D03-4B0D-84ED-41708E84A155}"/>
              </a:ext>
            </a:extLst>
          </p:cNvPr>
          <p:cNvSpPr/>
          <p:nvPr/>
        </p:nvSpPr>
        <p:spPr>
          <a:xfrm rot="5400000">
            <a:off x="9802943" y="2220552"/>
            <a:ext cx="1111566" cy="6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45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4A139-8EF0-4CAE-9624-7293CDF72EF4}"/>
              </a:ext>
            </a:extLst>
          </p:cNvPr>
          <p:cNvSpPr>
            <a:spLocks noGrp="1"/>
          </p:cNvSpPr>
          <p:nvPr>
            <p:ph type="title"/>
          </p:nvPr>
        </p:nvSpPr>
        <p:spPr>
          <a:xfrm>
            <a:off x="185758" y="341137"/>
            <a:ext cx="10640754" cy="775845"/>
          </a:xfrm>
        </p:spPr>
        <p:txBody>
          <a:bodyPr vert="horz" lIns="91440" tIns="45720" rIns="91440" bIns="45720" rtlCol="0" anchor="ctr">
            <a:normAutofit/>
          </a:bodyPr>
          <a:lstStyle/>
          <a:p>
            <a:r>
              <a:rPr lang="en-US" sz="4000" b="1" dirty="0"/>
              <a:t>Data Exploration and ANOVA</a:t>
            </a:r>
            <a:endParaRPr lang="en-US" sz="4000" b="1" kern="1200" dirty="0"/>
          </a:p>
        </p:txBody>
      </p:sp>
      <p:grpSp>
        <p:nvGrpSpPr>
          <p:cNvPr id="19" name="Group 18">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20" name="Freeform: Shape 19">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6" name="Freeform: Shape 25">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9" name="Table 4">
            <a:extLst>
              <a:ext uri="{FF2B5EF4-FFF2-40B4-BE49-F238E27FC236}">
                <a16:creationId xmlns:a16="http://schemas.microsoft.com/office/drawing/2014/main" id="{0DC96C9F-E19B-410C-97A4-1F3CBF750D0F}"/>
              </a:ext>
            </a:extLst>
          </p:cNvPr>
          <p:cNvGraphicFramePr>
            <a:graphicFrameLocks noGrp="1"/>
          </p:cNvGraphicFramePr>
          <p:nvPr>
            <p:ph idx="1"/>
            <p:extLst>
              <p:ext uri="{D42A27DB-BD31-4B8C-83A1-F6EECF244321}">
                <p14:modId xmlns:p14="http://schemas.microsoft.com/office/powerpoint/2010/main" val="2782003146"/>
              </p:ext>
            </p:extLst>
          </p:nvPr>
        </p:nvGraphicFramePr>
        <p:xfrm>
          <a:off x="1510693" y="2053195"/>
          <a:ext cx="9315819" cy="2751610"/>
        </p:xfrm>
        <a:graphic>
          <a:graphicData uri="http://schemas.openxmlformats.org/drawingml/2006/table">
            <a:tbl>
              <a:tblPr firstRow="1" bandRow="1">
                <a:tableStyleId>{5C22544A-7EE6-4342-B048-85BDC9FD1C3A}</a:tableStyleId>
              </a:tblPr>
              <a:tblGrid>
                <a:gridCol w="2838653">
                  <a:extLst>
                    <a:ext uri="{9D8B030D-6E8A-4147-A177-3AD203B41FA5}">
                      <a16:colId xmlns:a16="http://schemas.microsoft.com/office/drawing/2014/main" val="391825891"/>
                    </a:ext>
                  </a:extLst>
                </a:gridCol>
                <a:gridCol w="2600397">
                  <a:extLst>
                    <a:ext uri="{9D8B030D-6E8A-4147-A177-3AD203B41FA5}">
                      <a16:colId xmlns:a16="http://schemas.microsoft.com/office/drawing/2014/main" val="985258876"/>
                    </a:ext>
                  </a:extLst>
                </a:gridCol>
                <a:gridCol w="3876769">
                  <a:extLst>
                    <a:ext uri="{9D8B030D-6E8A-4147-A177-3AD203B41FA5}">
                      <a16:colId xmlns:a16="http://schemas.microsoft.com/office/drawing/2014/main" val="4213167438"/>
                    </a:ext>
                  </a:extLst>
                </a:gridCol>
              </a:tblGrid>
              <a:tr h="371564">
                <a:tc>
                  <a:txBody>
                    <a:bodyPr/>
                    <a:lstStyle/>
                    <a:p>
                      <a:pPr algn="ctr"/>
                      <a:r>
                        <a:rPr lang="en-US" sz="2700" dirty="0"/>
                        <a:t>Demographic Info</a:t>
                      </a:r>
                    </a:p>
                  </a:txBody>
                  <a:tcPr marL="138843" marR="138843" marT="69421" marB="69421">
                    <a:solidFill>
                      <a:schemeClr val="accent2"/>
                    </a:solidFill>
                  </a:tcPr>
                </a:tc>
                <a:tc>
                  <a:txBody>
                    <a:bodyPr/>
                    <a:lstStyle/>
                    <a:p>
                      <a:pPr algn="ctr"/>
                      <a:r>
                        <a:rPr lang="en-US" sz="2700" dirty="0"/>
                        <a:t>Economic Index</a:t>
                      </a:r>
                    </a:p>
                  </a:txBody>
                  <a:tcPr marL="138843" marR="138843" marT="69421" marB="69421"/>
                </a:tc>
                <a:tc>
                  <a:txBody>
                    <a:bodyPr/>
                    <a:lstStyle/>
                    <a:p>
                      <a:pPr algn="ctr"/>
                      <a:r>
                        <a:rPr lang="en-US" sz="2700" dirty="0"/>
                        <a:t>Phone Call Attributes</a:t>
                      </a:r>
                    </a:p>
                  </a:txBody>
                  <a:tcPr marL="138843" marR="138843" marT="69421" marB="69421">
                    <a:solidFill>
                      <a:schemeClr val="accent6"/>
                    </a:solidFill>
                  </a:tcPr>
                </a:tc>
                <a:extLst>
                  <a:ext uri="{0D108BD9-81ED-4DB2-BD59-A6C34878D82A}">
                    <a16:rowId xmlns:a16="http://schemas.microsoft.com/office/drawing/2014/main" val="286405174"/>
                  </a:ext>
                </a:extLst>
              </a:tr>
              <a:tr h="422232">
                <a:tc>
                  <a:txBody>
                    <a:bodyPr/>
                    <a:lstStyle/>
                    <a:p>
                      <a:pPr algn="ctr"/>
                      <a:r>
                        <a:rPr lang="en-US" sz="2700" dirty="0"/>
                        <a:t>Age</a:t>
                      </a:r>
                    </a:p>
                  </a:txBody>
                  <a:tcPr marL="138843" marR="138843" marT="69421" marB="69421">
                    <a:solidFill>
                      <a:schemeClr val="accent2">
                        <a:alpha val="43000"/>
                      </a:schemeClr>
                    </a:solidFill>
                  </a:tcPr>
                </a:tc>
                <a:tc>
                  <a:txBody>
                    <a:bodyPr/>
                    <a:lstStyle/>
                    <a:p>
                      <a:pPr algn="ctr"/>
                      <a:r>
                        <a:rPr lang="en-US" sz="2700" dirty="0" err="1"/>
                        <a:t>Emp.var.rate</a:t>
                      </a:r>
                      <a:endParaRPr lang="en-US" sz="2700" dirty="0"/>
                    </a:p>
                  </a:txBody>
                  <a:tcPr marL="138843" marR="138843" marT="69421" marB="69421"/>
                </a:tc>
                <a:tc>
                  <a:txBody>
                    <a:bodyPr/>
                    <a:lstStyle/>
                    <a:p>
                      <a:pPr algn="ctr"/>
                      <a:r>
                        <a:rPr lang="en-US" sz="2700" dirty="0"/>
                        <a:t>Previous</a:t>
                      </a:r>
                    </a:p>
                  </a:txBody>
                  <a:tcPr marL="138843" marR="138843" marT="69421" marB="69421">
                    <a:solidFill>
                      <a:schemeClr val="accent6">
                        <a:alpha val="63000"/>
                      </a:schemeClr>
                    </a:solidFill>
                  </a:tcPr>
                </a:tc>
                <a:extLst>
                  <a:ext uri="{0D108BD9-81ED-4DB2-BD59-A6C34878D82A}">
                    <a16:rowId xmlns:a16="http://schemas.microsoft.com/office/drawing/2014/main" val="3050065372"/>
                  </a:ext>
                </a:extLst>
              </a:tr>
              <a:tr h="422232">
                <a:tc>
                  <a:txBody>
                    <a:bodyPr/>
                    <a:lstStyle/>
                    <a:p>
                      <a:pPr algn="ctr"/>
                      <a:r>
                        <a:rPr lang="en-US" sz="2700" dirty="0"/>
                        <a:t>Education</a:t>
                      </a:r>
                    </a:p>
                  </a:txBody>
                  <a:tcPr marL="138843" marR="138843" marT="69421" marB="69421">
                    <a:solidFill>
                      <a:schemeClr val="accent2">
                        <a:alpha val="22000"/>
                      </a:schemeClr>
                    </a:solidFill>
                  </a:tcPr>
                </a:tc>
                <a:tc>
                  <a:txBody>
                    <a:bodyPr/>
                    <a:lstStyle/>
                    <a:p>
                      <a:pPr algn="ctr"/>
                      <a:r>
                        <a:rPr lang="en-US" sz="2700" dirty="0" err="1"/>
                        <a:t>Cons.price.idx</a:t>
                      </a:r>
                      <a:endParaRPr lang="en-US" sz="2700" dirty="0"/>
                    </a:p>
                  </a:txBody>
                  <a:tcPr marL="138843" marR="138843" marT="69421" marB="69421">
                    <a:solidFill>
                      <a:schemeClr val="accent1">
                        <a:tint val="20000"/>
                        <a:alpha val="22000"/>
                      </a:schemeClr>
                    </a:solidFill>
                  </a:tcPr>
                </a:tc>
                <a:tc>
                  <a:txBody>
                    <a:bodyPr/>
                    <a:lstStyle/>
                    <a:p>
                      <a:pPr algn="ctr"/>
                      <a:r>
                        <a:rPr lang="en-US" sz="2700" dirty="0"/>
                        <a:t>Month</a:t>
                      </a:r>
                    </a:p>
                  </a:txBody>
                  <a:tcPr marL="138843" marR="138843" marT="69421" marB="69421">
                    <a:solidFill>
                      <a:schemeClr val="accent6">
                        <a:alpha val="32000"/>
                      </a:schemeClr>
                    </a:solidFill>
                  </a:tcPr>
                </a:tc>
                <a:extLst>
                  <a:ext uri="{0D108BD9-81ED-4DB2-BD59-A6C34878D82A}">
                    <a16:rowId xmlns:a16="http://schemas.microsoft.com/office/drawing/2014/main" val="1409580256"/>
                  </a:ext>
                </a:extLst>
              </a:tr>
              <a:tr h="422232">
                <a:tc>
                  <a:txBody>
                    <a:bodyPr/>
                    <a:lstStyle/>
                    <a:p>
                      <a:pPr algn="ctr"/>
                      <a:r>
                        <a:rPr lang="en-US" sz="2700" dirty="0"/>
                        <a:t>Job</a:t>
                      </a:r>
                    </a:p>
                  </a:txBody>
                  <a:tcPr marL="138843" marR="138843" marT="69421" marB="69421">
                    <a:solidFill>
                      <a:schemeClr val="accent2">
                        <a:alpha val="38000"/>
                      </a:schemeClr>
                    </a:solidFill>
                  </a:tcPr>
                </a:tc>
                <a:tc>
                  <a:txBody>
                    <a:bodyPr/>
                    <a:lstStyle/>
                    <a:p>
                      <a:pPr algn="ctr"/>
                      <a:r>
                        <a:rPr lang="en-US" sz="2700" dirty="0"/>
                        <a:t>Duribor3m</a:t>
                      </a:r>
                    </a:p>
                  </a:txBody>
                  <a:tcPr marL="138843" marR="138843" marT="69421" marB="69421"/>
                </a:tc>
                <a:tc>
                  <a:txBody>
                    <a:bodyPr/>
                    <a:lstStyle/>
                    <a:p>
                      <a:pPr algn="ctr"/>
                      <a:r>
                        <a:rPr lang="en-US" sz="2700" dirty="0" err="1"/>
                        <a:t>Pdays_cat</a:t>
                      </a:r>
                      <a:endParaRPr lang="en-US" sz="2700" dirty="0"/>
                    </a:p>
                  </a:txBody>
                  <a:tcPr marL="138843" marR="138843" marT="69421" marB="69421">
                    <a:solidFill>
                      <a:schemeClr val="accent6">
                        <a:alpha val="54000"/>
                      </a:schemeClr>
                    </a:solidFill>
                  </a:tcPr>
                </a:tc>
                <a:extLst>
                  <a:ext uri="{0D108BD9-81ED-4DB2-BD59-A6C34878D82A}">
                    <a16:rowId xmlns:a16="http://schemas.microsoft.com/office/drawing/2014/main" val="1992463207"/>
                  </a:ext>
                </a:extLst>
              </a:tr>
              <a:tr h="422232">
                <a:tc>
                  <a:txBody>
                    <a:bodyPr/>
                    <a:lstStyle/>
                    <a:p>
                      <a:pPr algn="ctr"/>
                      <a:endParaRPr lang="en-US" sz="2700" dirty="0"/>
                    </a:p>
                  </a:txBody>
                  <a:tcPr marL="138843" marR="138843" marT="69421" marB="69421">
                    <a:solidFill>
                      <a:schemeClr val="accent2">
                        <a:alpha val="22000"/>
                      </a:schemeClr>
                    </a:solidFill>
                  </a:tcPr>
                </a:tc>
                <a:tc>
                  <a:txBody>
                    <a:bodyPr/>
                    <a:lstStyle/>
                    <a:p>
                      <a:pPr algn="ctr"/>
                      <a:r>
                        <a:rPr lang="en-US" sz="2700" dirty="0" err="1"/>
                        <a:t>Nr.employed</a:t>
                      </a:r>
                      <a:endParaRPr lang="en-US" sz="2700" dirty="0"/>
                    </a:p>
                  </a:txBody>
                  <a:tcPr marL="138843" marR="138843" marT="69421" marB="69421"/>
                </a:tc>
                <a:tc>
                  <a:txBody>
                    <a:bodyPr/>
                    <a:lstStyle/>
                    <a:p>
                      <a:pPr algn="ctr"/>
                      <a:r>
                        <a:rPr lang="en-US" sz="2700" dirty="0" err="1"/>
                        <a:t>Poutcome</a:t>
                      </a:r>
                      <a:endParaRPr lang="en-US" sz="2700" dirty="0"/>
                    </a:p>
                  </a:txBody>
                  <a:tcPr marL="138843" marR="138843" marT="69421" marB="69421">
                    <a:solidFill>
                      <a:schemeClr val="accent6">
                        <a:alpha val="39000"/>
                      </a:schemeClr>
                    </a:solidFill>
                  </a:tcPr>
                </a:tc>
                <a:extLst>
                  <a:ext uri="{0D108BD9-81ED-4DB2-BD59-A6C34878D82A}">
                    <a16:rowId xmlns:a16="http://schemas.microsoft.com/office/drawing/2014/main" val="4245592304"/>
                  </a:ext>
                </a:extLst>
              </a:tr>
            </a:tbl>
          </a:graphicData>
        </a:graphic>
      </p:graphicFrame>
    </p:spTree>
    <p:extLst>
      <p:ext uri="{BB962C8B-B14F-4D97-AF65-F5344CB8AC3E}">
        <p14:creationId xmlns:p14="http://schemas.microsoft.com/office/powerpoint/2010/main" val="218714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a:t>Age</a:t>
            </a:r>
          </a:p>
        </p:txBody>
      </p:sp>
      <p:pic>
        <p:nvPicPr>
          <p:cNvPr id="6" name="Picture 5">
            <a:extLst>
              <a:ext uri="{FF2B5EF4-FFF2-40B4-BE49-F238E27FC236}">
                <a16:creationId xmlns:a16="http://schemas.microsoft.com/office/drawing/2014/main" id="{FBC1823C-EEE2-43DD-8AFA-D1791042CCA2}"/>
              </a:ext>
            </a:extLst>
          </p:cNvPr>
          <p:cNvPicPr>
            <a:picLocks noChangeAspect="1"/>
          </p:cNvPicPr>
          <p:nvPr/>
        </p:nvPicPr>
        <p:blipFill>
          <a:blip r:embed="rId2"/>
          <a:stretch>
            <a:fillRect/>
          </a:stretch>
        </p:blipFill>
        <p:spPr>
          <a:xfrm>
            <a:off x="2708476" y="1293673"/>
            <a:ext cx="8175495" cy="5153425"/>
          </a:xfrm>
          <a:prstGeom prst="rect">
            <a:avLst/>
          </a:prstGeom>
        </p:spPr>
      </p:pic>
      <p:sp>
        <p:nvSpPr>
          <p:cNvPr id="7" name="Oval 6">
            <a:extLst>
              <a:ext uri="{FF2B5EF4-FFF2-40B4-BE49-F238E27FC236}">
                <a16:creationId xmlns:a16="http://schemas.microsoft.com/office/drawing/2014/main" id="{17DF09D9-0615-47AF-8F44-06E03F692BEC}"/>
              </a:ext>
            </a:extLst>
          </p:cNvPr>
          <p:cNvSpPr/>
          <p:nvPr/>
        </p:nvSpPr>
        <p:spPr>
          <a:xfrm>
            <a:off x="6946695" y="3527586"/>
            <a:ext cx="1757468" cy="16289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73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a:t>Education</a:t>
            </a:r>
          </a:p>
        </p:txBody>
      </p:sp>
      <p:pic>
        <p:nvPicPr>
          <p:cNvPr id="8" name="Picture 7">
            <a:extLst>
              <a:ext uri="{FF2B5EF4-FFF2-40B4-BE49-F238E27FC236}">
                <a16:creationId xmlns:a16="http://schemas.microsoft.com/office/drawing/2014/main" id="{57D31F6E-36E6-4CB9-828A-9AE4ED7C08FB}"/>
              </a:ext>
            </a:extLst>
          </p:cNvPr>
          <p:cNvPicPr/>
          <p:nvPr/>
        </p:nvPicPr>
        <p:blipFill>
          <a:blip r:embed="rId2"/>
          <a:stretch>
            <a:fillRect/>
          </a:stretch>
        </p:blipFill>
        <p:spPr>
          <a:xfrm>
            <a:off x="2025570" y="1169044"/>
            <a:ext cx="9201872" cy="5688956"/>
          </a:xfrm>
          <a:prstGeom prst="rect">
            <a:avLst/>
          </a:prstGeom>
        </p:spPr>
      </p:pic>
      <p:sp>
        <p:nvSpPr>
          <p:cNvPr id="2" name="Oval 1">
            <a:extLst>
              <a:ext uri="{FF2B5EF4-FFF2-40B4-BE49-F238E27FC236}">
                <a16:creationId xmlns:a16="http://schemas.microsoft.com/office/drawing/2014/main" id="{B0D30F5B-90B1-4EEA-93D9-875DD8D911AD}"/>
              </a:ext>
            </a:extLst>
          </p:cNvPr>
          <p:cNvSpPr/>
          <p:nvPr/>
        </p:nvSpPr>
        <p:spPr>
          <a:xfrm>
            <a:off x="5204749" y="1574157"/>
            <a:ext cx="794795" cy="328721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36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D4FAE-0247-42CA-8A41-5D19C0261787}"/>
              </a:ext>
            </a:extLst>
          </p:cNvPr>
          <p:cNvSpPr/>
          <p:nvPr/>
        </p:nvSpPr>
        <p:spPr>
          <a:xfrm>
            <a:off x="0" y="0"/>
            <a:ext cx="5856790" cy="9491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a:t>Job</a:t>
            </a:r>
          </a:p>
        </p:txBody>
      </p:sp>
      <p:pic>
        <p:nvPicPr>
          <p:cNvPr id="5" name="Picture 4">
            <a:extLst>
              <a:ext uri="{FF2B5EF4-FFF2-40B4-BE49-F238E27FC236}">
                <a16:creationId xmlns:a16="http://schemas.microsoft.com/office/drawing/2014/main" id="{4ACA7759-57AF-4EA0-9C37-8E8D0873A5D6}"/>
              </a:ext>
            </a:extLst>
          </p:cNvPr>
          <p:cNvPicPr/>
          <p:nvPr/>
        </p:nvPicPr>
        <p:blipFill>
          <a:blip r:embed="rId2"/>
          <a:stretch>
            <a:fillRect/>
          </a:stretch>
        </p:blipFill>
        <p:spPr>
          <a:xfrm>
            <a:off x="1666755" y="949125"/>
            <a:ext cx="9699584" cy="5908876"/>
          </a:xfrm>
          <a:prstGeom prst="rect">
            <a:avLst/>
          </a:prstGeom>
        </p:spPr>
      </p:pic>
    </p:spTree>
    <p:extLst>
      <p:ext uri="{BB962C8B-B14F-4D97-AF65-F5344CB8AC3E}">
        <p14:creationId xmlns:p14="http://schemas.microsoft.com/office/powerpoint/2010/main" val="1134374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Predicting If a Client Will Subscribe a  Term Deposit </vt:lpstr>
      <vt:lpstr>Problem</vt:lpstr>
      <vt:lpstr>Factors to Consider:</vt:lpstr>
      <vt:lpstr>Data Acquisition</vt:lpstr>
      <vt:lpstr>Data Cleaning</vt:lpstr>
      <vt:lpstr>Data Exploration and ANOVA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Modeling Overview</vt:lpstr>
      <vt:lpstr>Data Modeling</vt:lpstr>
      <vt:lpstr>Random Forest</vt:lpstr>
      <vt:lpstr>Random Forest </vt:lpstr>
      <vt:lpstr>Logistic Regression </vt:lpstr>
      <vt:lpstr>Logistic Regression: Precision-Recall Curve</vt:lpstr>
      <vt:lpstr>Gradient Boosting Classifier </vt:lpstr>
      <vt:lpstr>Gradient Boosting </vt:lpstr>
      <vt:lpstr>Gradient Boosting: Precision-Recall Curve</vt:lpstr>
      <vt:lpstr>Model Comparision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If a Client Will Subscribe a  Term Deposit </dc:title>
  <dc:creator>Jianhua Xu</dc:creator>
  <cp:lastModifiedBy>Jianhua Xu</cp:lastModifiedBy>
  <cp:revision>1</cp:revision>
  <dcterms:created xsi:type="dcterms:W3CDTF">2020-08-01T19:34:56Z</dcterms:created>
  <dcterms:modified xsi:type="dcterms:W3CDTF">2020-08-01T19:35:28Z</dcterms:modified>
</cp:coreProperties>
</file>