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95D0AD-C94E-47FB-8C94-F59AEDCF7552}">
  <a:tblStyle styleId="{E995D0AD-C94E-47FB-8C94-F59AEDCF7552}" styleName="Table_0">
    <a:wholeTbl>
      <a:tcTxStyle>
        <a:font>
          <a:latin typeface="Arial"/>
          <a:ea typeface="Arial"/>
          <a:cs typeface="Arial"/>
        </a:font>
        <a:srgbClr val="000000"/>
      </a:tcTxStyle>
      <a:tcStyle>
        <a:tcBdr>
          <a:left>
            <a:ln cap="flat" cmpd="sng" w="6350">
              <a:solidFill>
                <a:srgbClr val="B7B7B7"/>
              </a:solidFill>
              <a:prstDash val="solid"/>
              <a:round/>
              <a:headEnd len="sm" w="sm" type="none"/>
              <a:tailEnd len="sm" w="sm" type="none"/>
            </a:ln>
          </a:left>
          <a:right>
            <a:ln cap="flat" cmpd="sng" w="6350">
              <a:solidFill>
                <a:srgbClr val="B7B7B7"/>
              </a:solidFill>
              <a:prstDash val="solid"/>
              <a:round/>
              <a:headEnd len="sm" w="sm" type="none"/>
              <a:tailEnd len="sm" w="sm" type="none"/>
            </a:ln>
          </a:right>
          <a:top>
            <a:ln cap="flat" cmpd="sng" w="6350">
              <a:solidFill>
                <a:srgbClr val="B7B7B7"/>
              </a:solidFill>
              <a:prstDash val="solid"/>
              <a:round/>
              <a:headEnd len="sm" w="sm" type="none"/>
              <a:tailEnd len="sm" w="sm" type="none"/>
            </a:ln>
          </a:top>
          <a:bottom>
            <a:ln cap="flat" cmpd="sng" w="6350">
              <a:solidFill>
                <a:srgbClr val="B7B7B7"/>
              </a:solidFill>
              <a:prstDash val="solid"/>
              <a:round/>
              <a:headEnd len="sm" w="sm" type="none"/>
              <a:tailEnd len="sm" w="sm" type="none"/>
            </a:ln>
          </a:bottom>
          <a:insideH>
            <a:ln cap="flat" cmpd="sng" w="6350">
              <a:solidFill>
                <a:srgbClr val="B7B7B7"/>
              </a:solidFill>
              <a:prstDash val="solid"/>
              <a:round/>
              <a:headEnd len="sm" w="sm" type="none"/>
              <a:tailEnd len="sm" w="sm" type="none"/>
            </a:ln>
          </a:insideH>
          <a:insideV>
            <a:ln cap="flat" cmpd="sng" w="6350">
              <a:solidFill>
                <a:srgbClr val="B7B7B7"/>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016a15c6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016a15c6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016a15c62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016a15c62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016a15c6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4016a15c6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016a15c62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016a15c62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016a15c62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4016a15c62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016a15c6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4016a15c6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4016a15c6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4016a15c6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016a15c62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016a15c62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016a15c62_5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4016a15c62_5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016a15c62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016a15c62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016a15c62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016a15c62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016a15c62_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016a15c62_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016a15c62_4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016a15c62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aanhari/alexa-dataset" TargetMode="External"/><Relationship Id="rId4" Type="http://schemas.openxmlformats.org/officeDocument/2006/relationships/hyperlink" Target="https://www.kaggle.com/datasets/mathurinache/the-lj-speech-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171896"/>
            <a:ext cx="9144003" cy="4799708"/>
          </a:xfrm>
          <a:prstGeom prst="rect">
            <a:avLst/>
          </a:prstGeom>
          <a:noFill/>
          <a:ln>
            <a:noFill/>
          </a:ln>
        </p:spPr>
      </p:pic>
      <p:sp>
        <p:nvSpPr>
          <p:cNvPr id="55" name="Google Shape;55;p13"/>
          <p:cNvSpPr/>
          <p:nvPr/>
        </p:nvSpPr>
        <p:spPr>
          <a:xfrm>
            <a:off x="4472" y="16094"/>
            <a:ext cx="9123300" cy="5129700"/>
          </a:xfrm>
          <a:prstGeom prst="rect">
            <a:avLst/>
          </a:prstGeom>
          <a:solidFill>
            <a:srgbClr val="EEEEEE">
              <a:alpha val="690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Automated Speech Recognition for Alexa</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Priyanka Upadhyay, Jeremiah Stone, Shuo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2200"/>
              <a:t>Tests/ Graphs</a:t>
            </a:r>
            <a:endParaRPr sz="2200"/>
          </a:p>
        </p:txBody>
      </p:sp>
      <p:pic>
        <p:nvPicPr>
          <p:cNvPr id="155" name="Google Shape;155;p22"/>
          <p:cNvPicPr preferRelativeResize="0"/>
          <p:nvPr/>
        </p:nvPicPr>
        <p:blipFill>
          <a:blip r:embed="rId3">
            <a:alphaModFix/>
          </a:blip>
          <a:stretch>
            <a:fillRect/>
          </a:stretch>
        </p:blipFill>
        <p:spPr>
          <a:xfrm>
            <a:off x="1110325" y="1122950"/>
            <a:ext cx="3015474" cy="3543775"/>
          </a:xfrm>
          <a:prstGeom prst="rect">
            <a:avLst/>
          </a:prstGeom>
          <a:noFill/>
          <a:ln>
            <a:noFill/>
          </a:ln>
        </p:spPr>
      </p:pic>
      <p:pic>
        <p:nvPicPr>
          <p:cNvPr id="156" name="Google Shape;156;p22"/>
          <p:cNvPicPr preferRelativeResize="0"/>
          <p:nvPr/>
        </p:nvPicPr>
        <p:blipFill>
          <a:blip r:embed="rId4">
            <a:alphaModFix/>
          </a:blip>
          <a:stretch>
            <a:fillRect/>
          </a:stretch>
        </p:blipFill>
        <p:spPr>
          <a:xfrm>
            <a:off x="4859725" y="1144775"/>
            <a:ext cx="2943849" cy="350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2200"/>
              <a:t>Prediction Demo</a:t>
            </a:r>
            <a:endParaRPr sz="2200"/>
          </a:p>
        </p:txBody>
      </p:sp>
      <p:pic>
        <p:nvPicPr>
          <p:cNvPr id="162" name="Google Shape;162;p23"/>
          <p:cNvPicPr preferRelativeResize="0"/>
          <p:nvPr/>
        </p:nvPicPr>
        <p:blipFill>
          <a:blip r:embed="rId3">
            <a:alphaModFix/>
          </a:blip>
          <a:stretch>
            <a:fillRect/>
          </a:stretch>
        </p:blipFill>
        <p:spPr>
          <a:xfrm>
            <a:off x="152400" y="1806825"/>
            <a:ext cx="8839199" cy="15298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1265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Constraints</a:t>
            </a:r>
            <a:r>
              <a:rPr lang="en" sz="2200"/>
              <a:t> and Limitations</a:t>
            </a:r>
            <a:endParaRPr sz="2200"/>
          </a:p>
        </p:txBody>
      </p:sp>
      <p:sp>
        <p:nvSpPr>
          <p:cNvPr id="168" name="Google Shape;168;p24"/>
          <p:cNvSpPr txBox="1"/>
          <p:nvPr>
            <p:ph idx="1" type="body"/>
          </p:nvPr>
        </p:nvSpPr>
        <p:spPr>
          <a:xfrm>
            <a:off x="311700" y="699275"/>
            <a:ext cx="8520600" cy="16941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dk1"/>
              </a:buClr>
              <a:buSzPts val="1400"/>
              <a:buChar char="●"/>
            </a:pPr>
            <a:r>
              <a:rPr lang="en" sz="1400">
                <a:solidFill>
                  <a:schemeClr val="dk1"/>
                </a:solidFill>
              </a:rPr>
              <a:t>The availability of datasets. We used two datasets: one with only one word (Alexa) but in different voices and accents, and the other dataset with just one voice, but different words.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Computation limitation. With many layers including convolutions, models take a very long time to run. Due to this, we couldn't train a full dataset, train more models, or train our models with a general speech without access to significantly more compute power.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 lot of data engineering, as we had to convert audio files to spectrogram and then to data features before we could build our models</a:t>
            </a:r>
            <a:endParaRPr sz="1400"/>
          </a:p>
        </p:txBody>
      </p:sp>
      <p:sp>
        <p:nvSpPr>
          <p:cNvPr id="169" name="Google Shape;169;p24"/>
          <p:cNvSpPr txBox="1"/>
          <p:nvPr>
            <p:ph type="title"/>
          </p:nvPr>
        </p:nvSpPr>
        <p:spPr>
          <a:xfrm>
            <a:off x="504700" y="24687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Fairness and Bias</a:t>
            </a:r>
            <a:endParaRPr sz="2200"/>
          </a:p>
        </p:txBody>
      </p:sp>
      <p:sp>
        <p:nvSpPr>
          <p:cNvPr id="170" name="Google Shape;170;p24"/>
          <p:cNvSpPr txBox="1"/>
          <p:nvPr>
            <p:ph idx="1" type="body"/>
          </p:nvPr>
        </p:nvSpPr>
        <p:spPr>
          <a:xfrm>
            <a:off x="311700" y="2937750"/>
            <a:ext cx="8520600" cy="17232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dk1"/>
              </a:buClr>
              <a:buSzPts val="1400"/>
              <a:buChar char="●"/>
            </a:pPr>
            <a:r>
              <a:rPr lang="en" sz="1400">
                <a:solidFill>
                  <a:schemeClr val="dk1"/>
                </a:solidFill>
              </a:rPr>
              <a:t>Bias issues with ASR models: lack of inclusion and diversity in the voices and accents of training data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used the LJ Speech dataset is large, but introduces bias</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Though it is a large dataset, it consists of only a single voice and accent. </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second dataset (Alexa dataset) has a single word (Alexa) in many different voices and accents, and therefore is more representative, but the size of the dataset is small. </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ctrTitle"/>
          </p:nvPr>
        </p:nvSpPr>
        <p:spPr>
          <a:xfrm>
            <a:off x="685125" y="898975"/>
            <a:ext cx="7575000" cy="12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800"/>
              <a:t>Thank You!</a:t>
            </a:r>
            <a:endParaRPr sz="3800"/>
          </a:p>
        </p:txBody>
      </p:sp>
      <p:sp>
        <p:nvSpPr>
          <p:cNvPr id="176" name="Google Shape;176;p25"/>
          <p:cNvSpPr txBox="1"/>
          <p:nvPr>
            <p:ph idx="1" type="subTitle"/>
          </p:nvPr>
        </p:nvSpPr>
        <p:spPr>
          <a:xfrm>
            <a:off x="685125" y="2523500"/>
            <a:ext cx="7437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100"/>
              <a:t>Questions?</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59950" y="252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Problem Statement</a:t>
            </a:r>
            <a:endParaRPr sz="2200"/>
          </a:p>
        </p:txBody>
      </p:sp>
      <p:sp>
        <p:nvSpPr>
          <p:cNvPr id="63" name="Google Shape;63;p14"/>
          <p:cNvSpPr txBox="1"/>
          <p:nvPr>
            <p:ph idx="1" type="body"/>
          </p:nvPr>
        </p:nvSpPr>
        <p:spPr>
          <a:xfrm>
            <a:off x="311700" y="757850"/>
            <a:ext cx="8520600" cy="84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Voice-based applications require a "wake word" (e.g. Alexa)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Automatic Speech Recognition (ASR) domain, where the machine learning models identify if the spoken words match with a specific target word</a:t>
            </a:r>
            <a:endParaRPr sz="1400">
              <a:solidFill>
                <a:schemeClr val="dk1"/>
              </a:solidFill>
            </a:endParaRPr>
          </a:p>
        </p:txBody>
      </p:sp>
      <p:sp>
        <p:nvSpPr>
          <p:cNvPr id="64" name="Google Shape;64;p14"/>
          <p:cNvSpPr txBox="1"/>
          <p:nvPr>
            <p:ph type="title"/>
          </p:nvPr>
        </p:nvSpPr>
        <p:spPr>
          <a:xfrm>
            <a:off x="311700" y="170820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200"/>
              <a:t>Datasets</a:t>
            </a:r>
            <a:endParaRPr sz="2200"/>
          </a:p>
        </p:txBody>
      </p:sp>
      <p:sp>
        <p:nvSpPr>
          <p:cNvPr id="65" name="Google Shape;65;p14"/>
          <p:cNvSpPr txBox="1"/>
          <p:nvPr>
            <p:ph idx="1" type="body"/>
          </p:nvPr>
        </p:nvSpPr>
        <p:spPr>
          <a:xfrm>
            <a:off x="215200" y="2229175"/>
            <a:ext cx="8520600" cy="2827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solidFill>
                  <a:schemeClr val="dk1"/>
                </a:solidFill>
              </a:rPr>
              <a:t>Kaggle Alexa dataset (</a:t>
            </a:r>
            <a:r>
              <a:rPr lang="en" sz="1400" u="sng">
                <a:solidFill>
                  <a:srgbClr val="1155CC"/>
                </a:solidFill>
                <a:hlinkClick r:id="rId3">
                  <a:extLst>
                    <a:ext uri="{A12FA001-AC4F-418D-AE19-62706E023703}">
                      <ahyp:hlinkClr val="tx"/>
                    </a:ext>
                  </a:extLst>
                </a:hlinkClick>
              </a:rPr>
              <a:t>https://www.kaggle.com/datasets/aanhari/alexa-dataset</a:t>
            </a:r>
            <a:r>
              <a:rPr lang="en" sz="1400">
                <a:solidFill>
                  <a:schemeClr val="dk1"/>
                </a:solidFill>
              </a:rPr>
              <a:t>)</a:t>
            </a:r>
            <a:endParaRPr sz="1400">
              <a:solidFill>
                <a:schemeClr val="dk1"/>
              </a:solidFill>
            </a:endParaRPr>
          </a:p>
          <a:p>
            <a:pPr indent="-317500" lvl="1" marL="914400" rtl="0" algn="l">
              <a:spcBef>
                <a:spcPts val="0"/>
              </a:spcBef>
              <a:spcAft>
                <a:spcPts val="0"/>
              </a:spcAft>
              <a:buSzPts val="1400"/>
              <a:buChar char="○"/>
            </a:pPr>
            <a:r>
              <a:rPr lang="en">
                <a:solidFill>
                  <a:schemeClr val="dk1"/>
                </a:solidFill>
              </a:rPr>
              <a:t>369 Recordings of Alexa keyword “Alexa” in different voices. </a:t>
            </a:r>
            <a:endParaRPr>
              <a:solidFill>
                <a:schemeClr val="dk1"/>
              </a:solidFill>
            </a:endParaRPr>
          </a:p>
          <a:p>
            <a:pPr indent="-317500" lvl="1" marL="914400" rtl="0" algn="l">
              <a:spcBef>
                <a:spcPts val="0"/>
              </a:spcBef>
              <a:spcAft>
                <a:spcPts val="0"/>
              </a:spcAft>
              <a:buSzPts val="1400"/>
              <a:buChar char="○"/>
            </a:pPr>
            <a:r>
              <a:rPr lang="en">
                <a:solidFill>
                  <a:schemeClr val="dk1"/>
                </a:solidFill>
              </a:rPr>
              <a:t>Audio files of the word ‘Alexa’ in different voices and accents, therefore adding both complexity and diversity to the dataset, therefore reducing bias in our model.</a:t>
            </a:r>
            <a:endParaRPr>
              <a:solidFill>
                <a:schemeClr val="dk1"/>
              </a:solidFill>
            </a:endParaRPr>
          </a:p>
          <a:p>
            <a:pPr indent="-317500" lvl="0" marL="457200" rtl="0" algn="l">
              <a:spcBef>
                <a:spcPts val="0"/>
              </a:spcBef>
              <a:spcAft>
                <a:spcPts val="0"/>
              </a:spcAft>
              <a:buSzPts val="1400"/>
              <a:buChar char="●"/>
            </a:pPr>
            <a:r>
              <a:rPr lang="en" sz="1400">
                <a:solidFill>
                  <a:schemeClr val="dk1"/>
                </a:solidFill>
              </a:rPr>
              <a:t>LJ Speech (</a:t>
            </a:r>
            <a:r>
              <a:rPr lang="en" sz="1400" u="sng">
                <a:solidFill>
                  <a:srgbClr val="1155CC"/>
                </a:solidFill>
                <a:hlinkClick r:id="rId4">
                  <a:extLst>
                    <a:ext uri="{A12FA001-AC4F-418D-AE19-62706E023703}">
                      <ahyp:hlinkClr val="tx"/>
                    </a:ext>
                  </a:extLst>
                </a:hlinkClick>
              </a:rPr>
              <a:t>https://www.kaggle.com/datasets/mathurinache/the-lj-speech-dataset</a:t>
            </a:r>
            <a:r>
              <a:rPr lang="en" sz="1400">
                <a:solidFill>
                  <a:schemeClr val="dk1"/>
                </a:solidFill>
              </a:rPr>
              <a:t>)</a:t>
            </a:r>
            <a:endParaRPr sz="1400">
              <a:solidFill>
                <a:schemeClr val="dk1"/>
              </a:solidFill>
            </a:endParaRPr>
          </a:p>
          <a:p>
            <a:pPr indent="-317500" lvl="1" marL="914400" rtl="0" algn="l">
              <a:spcBef>
                <a:spcPts val="0"/>
              </a:spcBef>
              <a:spcAft>
                <a:spcPts val="0"/>
              </a:spcAft>
              <a:buSzPts val="1400"/>
              <a:buChar char="○"/>
            </a:pPr>
            <a:r>
              <a:rPr lang="en">
                <a:solidFill>
                  <a:schemeClr val="dk1"/>
                </a:solidFill>
                <a:highlight>
                  <a:srgbClr val="FFFFFF"/>
                </a:highlight>
              </a:rPr>
              <a:t>Public domain speech dataset consisting of 13,100 short audio clips of a single speaker reading audiobooks.</a:t>
            </a:r>
            <a:endParaRPr>
              <a:solidFill>
                <a:schemeClr val="dk1"/>
              </a:solidFill>
              <a:highlight>
                <a:srgbClr val="FFFFFF"/>
              </a:highlight>
            </a:endParaRPr>
          </a:p>
          <a:p>
            <a:pPr indent="-317500" lvl="1" marL="914400" rtl="0" algn="l">
              <a:spcBef>
                <a:spcPts val="0"/>
              </a:spcBef>
              <a:spcAft>
                <a:spcPts val="0"/>
              </a:spcAft>
              <a:buSzPts val="1400"/>
              <a:buChar char="○"/>
            </a:pPr>
            <a:r>
              <a:rPr lang="en">
                <a:solidFill>
                  <a:schemeClr val="dk1"/>
                </a:solidFill>
                <a:highlight>
                  <a:srgbClr val="FFFFFF"/>
                </a:highlight>
              </a:rPr>
              <a:t>Larger than the first dataset, and has words other than ‘Alexa’, which makes it a generalizable dataset for our models.</a:t>
            </a:r>
            <a:endParaRPr>
              <a:solidFill>
                <a:schemeClr val="dk1"/>
              </a:solidFill>
              <a:highlight>
                <a:srgbClr val="FFFFFF"/>
              </a:highlight>
            </a:endParaRPr>
          </a:p>
          <a:p>
            <a:pPr indent="-317500" lvl="1" marL="914400" rtl="0" algn="l">
              <a:spcBef>
                <a:spcPts val="0"/>
              </a:spcBef>
              <a:spcAft>
                <a:spcPts val="0"/>
              </a:spcAft>
              <a:buSzPts val="1400"/>
              <a:buChar char="○"/>
            </a:pPr>
            <a:r>
              <a:rPr lang="en">
                <a:solidFill>
                  <a:schemeClr val="dk1"/>
                </a:solidFill>
                <a:highlight>
                  <a:srgbClr val="FFFFFF"/>
                </a:highlight>
              </a:rPr>
              <a:t>Drawbacks: only a single voice &amp; accent for all the words.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423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2200"/>
              <a:t>Approach/ Methodology</a:t>
            </a:r>
            <a:endParaRPr sz="2200"/>
          </a:p>
        </p:txBody>
      </p:sp>
      <p:sp>
        <p:nvSpPr>
          <p:cNvPr id="71" name="Google Shape;71;p15"/>
          <p:cNvSpPr txBox="1"/>
          <p:nvPr>
            <p:ph idx="1" type="body"/>
          </p:nvPr>
        </p:nvSpPr>
        <p:spPr>
          <a:xfrm>
            <a:off x="311700" y="815075"/>
            <a:ext cx="8520600" cy="37539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chemeClr val="dk1"/>
              </a:buClr>
              <a:buSzPts val="1400"/>
              <a:buAutoNum type="arabicPeriod"/>
            </a:pPr>
            <a:r>
              <a:rPr lang="en" sz="1400">
                <a:solidFill>
                  <a:schemeClr val="dk1"/>
                </a:solidFill>
                <a:highlight>
                  <a:srgbClr val="FFFFFF"/>
                </a:highlight>
              </a:rPr>
              <a:t>The data consist of audio files in .wav format. We converted .wav files to a spectogram. </a:t>
            </a:r>
            <a:endParaRPr sz="1400">
              <a:solidFill>
                <a:schemeClr val="dk1"/>
              </a:solidFill>
              <a:highlight>
                <a:srgbClr val="FFFFFF"/>
              </a:highlight>
            </a:endParaRPr>
          </a:p>
          <a:p>
            <a:pPr indent="0" lvl="0" marL="457200" rtl="0" algn="l">
              <a:spcBef>
                <a:spcPts val="0"/>
              </a:spcBef>
              <a:spcAft>
                <a:spcPts val="0"/>
              </a:spcAft>
              <a:buClr>
                <a:schemeClr val="dk1"/>
              </a:buClr>
              <a:buSzPts val="1100"/>
              <a:buFont typeface="Arial"/>
              <a:buNone/>
            </a:pPr>
            <a:r>
              <a:rPr lang="en" sz="1400">
                <a:solidFill>
                  <a:schemeClr val="dk1"/>
                </a:solidFill>
                <a:highlight>
                  <a:srgbClr val="FFFFFF"/>
                </a:highlight>
              </a:rPr>
              <a:t>(i) Used the decode function to convert WAV to a time series of amplitudes of the audio in the file.</a:t>
            </a:r>
            <a:endParaRPr sz="1400">
              <a:solidFill>
                <a:schemeClr val="dk1"/>
              </a:solidFill>
              <a:highlight>
                <a:srgbClr val="FFFFFF"/>
              </a:highlight>
            </a:endParaRPr>
          </a:p>
          <a:p>
            <a:pPr indent="0" lvl="0" marL="457200" rtl="0" algn="l">
              <a:spcBef>
                <a:spcPts val="0"/>
              </a:spcBef>
              <a:spcAft>
                <a:spcPts val="0"/>
              </a:spcAft>
              <a:buClr>
                <a:schemeClr val="dk1"/>
              </a:buClr>
              <a:buSzPts val="1100"/>
              <a:buFont typeface="Arial"/>
              <a:buNone/>
            </a:pPr>
            <a:r>
              <a:rPr lang="en" sz="1400">
                <a:solidFill>
                  <a:schemeClr val="dk1"/>
                </a:solidFill>
                <a:highlight>
                  <a:srgbClr val="FFFFFF"/>
                </a:highlight>
              </a:rPr>
              <a:t>(ii) Converted the audio frames from time domain to frequency domain with specified window length of 256ms into spectrograms.</a:t>
            </a:r>
            <a:endParaRPr sz="1400">
              <a:solidFill>
                <a:schemeClr val="dk1"/>
              </a:solidFill>
              <a:highlight>
                <a:srgbClr val="FFFFFF"/>
              </a:highlight>
            </a:endParaRPr>
          </a:p>
          <a:p>
            <a:pPr indent="0" lvl="0" marL="457200" rtl="0" algn="l">
              <a:spcBef>
                <a:spcPts val="0"/>
              </a:spcBef>
              <a:spcAft>
                <a:spcPts val="0"/>
              </a:spcAft>
              <a:buClr>
                <a:schemeClr val="dk1"/>
              </a:buClr>
              <a:buSzPts val="1100"/>
              <a:buFont typeface="Arial"/>
              <a:buNone/>
            </a:pPr>
            <a:r>
              <a:rPr lang="en" sz="1400">
                <a:solidFill>
                  <a:schemeClr val="dk1"/>
                </a:solidFill>
                <a:highlight>
                  <a:srgbClr val="FFFFFF"/>
                </a:highlight>
              </a:rPr>
              <a:t>(iii) Normalized the spectrograms data with a z-score transformation that gives us our sample features of 193.</a:t>
            </a:r>
            <a:endParaRPr sz="1400">
              <a:solidFill>
                <a:schemeClr val="dk1"/>
              </a:solidFill>
              <a:highlight>
                <a:srgbClr val="FFFFFF"/>
              </a:highlight>
            </a:endParaRPr>
          </a:p>
          <a:p>
            <a:pPr indent="-317500" lvl="0" marL="457200" rtl="0" algn="l">
              <a:spcBef>
                <a:spcPts val="0"/>
              </a:spcBef>
              <a:spcAft>
                <a:spcPts val="0"/>
              </a:spcAft>
              <a:buClr>
                <a:schemeClr val="dk1"/>
              </a:buClr>
              <a:buSzPts val="1400"/>
              <a:buAutoNum type="arabicPeriod"/>
            </a:pPr>
            <a:r>
              <a:rPr lang="en" sz="1400">
                <a:solidFill>
                  <a:schemeClr val="dk1"/>
                </a:solidFill>
                <a:highlight>
                  <a:srgbClr val="FFFFFF"/>
                </a:highlight>
              </a:rPr>
              <a:t>Encoded the labels by converting characters to a number (space-&gt;0, A-&gt;1, B-&gt;2, …., nan-&gt;31).</a:t>
            </a:r>
            <a:endParaRPr sz="1400">
              <a:solidFill>
                <a:schemeClr val="dk1"/>
              </a:solidFill>
              <a:highlight>
                <a:srgbClr val="FFFFFF"/>
              </a:highlight>
            </a:endParaRPr>
          </a:p>
          <a:p>
            <a:pPr indent="-304800" lvl="0" marL="914400" rtl="0" algn="l">
              <a:spcBef>
                <a:spcPts val="0"/>
              </a:spcBef>
              <a:spcAft>
                <a:spcPts val="0"/>
              </a:spcAft>
              <a:buClr>
                <a:schemeClr val="dk1"/>
              </a:buClr>
              <a:buSzPts val="1200"/>
              <a:buChar char="-"/>
            </a:pPr>
            <a:r>
              <a:rPr lang="en" sz="1200">
                <a:solidFill>
                  <a:schemeClr val="dk1"/>
                </a:solidFill>
                <a:highlight>
                  <a:srgbClr val="FFFFFF"/>
                </a:highlight>
              </a:rPr>
              <a:t>“alexa” would be encoded as: [ 1 12  5 24  1].</a:t>
            </a:r>
            <a:endParaRPr sz="1500">
              <a:solidFill>
                <a:schemeClr val="dk1"/>
              </a:solidFill>
              <a:highlight>
                <a:srgbClr val="FFFFFF"/>
              </a:highlight>
            </a:endParaRPr>
          </a:p>
          <a:p>
            <a:pPr indent="-317500" lvl="0" marL="457200" rtl="0" algn="l">
              <a:spcBef>
                <a:spcPts val="0"/>
              </a:spcBef>
              <a:spcAft>
                <a:spcPts val="0"/>
              </a:spcAft>
              <a:buClr>
                <a:schemeClr val="dk1"/>
              </a:buClr>
              <a:buSzPts val="1400"/>
              <a:buAutoNum type="arabicPeriod"/>
            </a:pPr>
            <a:r>
              <a:rPr lang="en" sz="1400">
                <a:solidFill>
                  <a:schemeClr val="dk1"/>
                </a:solidFill>
                <a:highlight>
                  <a:srgbClr val="FFFFFF"/>
                </a:highlight>
              </a:rPr>
              <a:t>Built a loss function to compute the training time loss value using the CTC Loss algorithm. To make sure that the prediction and the true label have the same shape, we used the TF shape function.</a:t>
            </a:r>
            <a:endParaRPr sz="1400">
              <a:solidFill>
                <a:schemeClr val="dk1"/>
              </a:solidFill>
              <a:highlight>
                <a:srgbClr val="FFFFFF"/>
              </a:highlight>
            </a:endParaRPr>
          </a:p>
          <a:p>
            <a:pPr indent="-317500" lvl="0" marL="457200" rtl="0" algn="l">
              <a:spcBef>
                <a:spcPts val="0"/>
              </a:spcBef>
              <a:spcAft>
                <a:spcPts val="0"/>
              </a:spcAft>
              <a:buClr>
                <a:schemeClr val="dk1"/>
              </a:buClr>
              <a:buSzPts val="1400"/>
              <a:buAutoNum type="arabicPeriod"/>
            </a:pPr>
            <a:r>
              <a:rPr lang="en" sz="1400">
                <a:solidFill>
                  <a:schemeClr val="dk1"/>
                </a:solidFill>
                <a:highlight>
                  <a:srgbClr val="FFFFFF"/>
                </a:highlight>
              </a:rPr>
              <a:t>Used another decoder function to convert the predictions (that are returned in numbers) into alphabets.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AutoNum type="arabicPeriod"/>
            </a:pPr>
            <a:r>
              <a:rPr lang="en" sz="1400">
                <a:solidFill>
                  <a:schemeClr val="dk1"/>
                </a:solidFill>
                <a:highlight>
                  <a:srgbClr val="FFFFFF"/>
                </a:highlight>
              </a:rPr>
              <a:t>Developed</a:t>
            </a:r>
            <a:r>
              <a:rPr lang="en" sz="1400">
                <a:solidFill>
                  <a:schemeClr val="dk1"/>
                </a:solidFill>
                <a:highlight>
                  <a:srgbClr val="FFFFFF"/>
                </a:highlight>
              </a:rPr>
              <a:t> accuracy functions to evaluate the models.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AutoNum type="arabicPeriod"/>
            </a:pPr>
            <a:r>
              <a:rPr lang="en" sz="1400">
                <a:solidFill>
                  <a:schemeClr val="dk1"/>
                </a:solidFill>
                <a:highlight>
                  <a:srgbClr val="FFFFFF"/>
                </a:highlight>
              </a:rPr>
              <a:t>Trained 6 set of models.</a:t>
            </a:r>
            <a:endParaRPr b="1" sz="1450">
              <a:solidFill>
                <a:srgbClr val="1D1C1D"/>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809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Evaluation parameters</a:t>
            </a:r>
            <a:endParaRPr sz="2200"/>
          </a:p>
        </p:txBody>
      </p:sp>
      <p:sp>
        <p:nvSpPr>
          <p:cNvPr id="77" name="Google Shape;77;p16"/>
          <p:cNvSpPr txBox="1"/>
          <p:nvPr>
            <p:ph idx="1" type="body"/>
          </p:nvPr>
        </p:nvSpPr>
        <p:spPr>
          <a:xfrm>
            <a:off x="311700" y="8536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We developed the following accuracy functions:</a:t>
            </a:r>
            <a:endParaRPr sz="1400">
              <a:solidFill>
                <a:schemeClr val="dk1"/>
              </a:solidFill>
              <a:highlight>
                <a:srgbClr val="FFFFFF"/>
              </a:highlight>
            </a:endParaRPr>
          </a:p>
          <a:p>
            <a:pPr indent="-317500" lvl="1" marL="914400" rtl="0" algn="l">
              <a:spcBef>
                <a:spcPts val="0"/>
              </a:spcBef>
              <a:spcAft>
                <a:spcPts val="0"/>
              </a:spcAft>
              <a:buClr>
                <a:schemeClr val="dk1"/>
              </a:buClr>
              <a:buSzPts val="1400"/>
              <a:buChar char="○"/>
            </a:pPr>
            <a:r>
              <a:rPr lang="en">
                <a:solidFill>
                  <a:schemeClr val="dk1"/>
                </a:solidFill>
                <a:highlight>
                  <a:srgbClr val="FFFFFF"/>
                </a:highlight>
              </a:rPr>
              <a:t>A </a:t>
            </a:r>
            <a:r>
              <a:rPr b="1" lang="en">
                <a:solidFill>
                  <a:schemeClr val="dk1"/>
                </a:solidFill>
                <a:highlight>
                  <a:srgbClr val="FFFFFF"/>
                </a:highlight>
              </a:rPr>
              <a:t>relative accuracy function</a:t>
            </a:r>
            <a:r>
              <a:rPr lang="en">
                <a:solidFill>
                  <a:schemeClr val="dk1"/>
                </a:solidFill>
                <a:highlight>
                  <a:srgbClr val="FFFFFF"/>
                </a:highlight>
              </a:rPr>
              <a:t>, where we match the prediction with a true label, character by character. If the two characters match, it is a 1, otherwise 0. Then we calculate the average for each prediction, which becomes the accuracy score for that prediction. </a:t>
            </a:r>
            <a:endParaRPr>
              <a:solidFill>
                <a:schemeClr val="dk1"/>
              </a:solidFill>
              <a:highlight>
                <a:srgbClr val="FFFFFF"/>
              </a:highlight>
            </a:endParaRPr>
          </a:p>
          <a:p>
            <a:pPr indent="-317500" lvl="1" marL="914400" rtl="0" algn="l">
              <a:spcBef>
                <a:spcPts val="0"/>
              </a:spcBef>
              <a:spcAft>
                <a:spcPts val="0"/>
              </a:spcAft>
              <a:buClr>
                <a:schemeClr val="dk1"/>
              </a:buClr>
              <a:buSzPts val="1400"/>
              <a:buChar char="○"/>
            </a:pPr>
            <a:r>
              <a:rPr lang="en">
                <a:solidFill>
                  <a:schemeClr val="dk1"/>
                </a:solidFill>
                <a:highlight>
                  <a:srgbClr val="FFFFFF"/>
                </a:highlight>
              </a:rPr>
              <a:t>An </a:t>
            </a:r>
            <a:r>
              <a:rPr b="1" lang="en">
                <a:solidFill>
                  <a:schemeClr val="dk1"/>
                </a:solidFill>
                <a:highlight>
                  <a:srgbClr val="FFFFFF"/>
                </a:highlight>
              </a:rPr>
              <a:t>absolute accuracy function</a:t>
            </a:r>
            <a:r>
              <a:rPr lang="en">
                <a:solidFill>
                  <a:schemeClr val="dk1"/>
                </a:solidFill>
                <a:highlight>
                  <a:srgbClr val="FFFFFF"/>
                </a:highlight>
              </a:rPr>
              <a:t>, where we match the full word/sentence with the true label. If the two match, it is 1. Otherwise 0. This is a much more stringent accuracy function, as the full word has to match with the true label.</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We also used </a:t>
            </a:r>
            <a:r>
              <a:rPr b="1" lang="en" sz="1400">
                <a:solidFill>
                  <a:schemeClr val="dk1"/>
                </a:solidFill>
                <a:highlight>
                  <a:srgbClr val="FFFFFF"/>
                </a:highlight>
              </a:rPr>
              <a:t>Word Error Rate</a:t>
            </a:r>
            <a:r>
              <a:rPr lang="en" sz="1400">
                <a:solidFill>
                  <a:schemeClr val="dk1"/>
                </a:solidFill>
                <a:highlight>
                  <a:srgbClr val="FFFFFF"/>
                </a:highlight>
              </a:rPr>
              <a:t> (wer), a built-in function in the JIWER package as a measure of accuracy.</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rPr>
              <a:t>If a model can predict the word ‘Alexa’ with &gt;50% accuracy, then the model will be considered successful.</a:t>
            </a:r>
            <a:endParaRPr sz="140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“alexa” waveforms &amp; spectrograms</a:t>
            </a:r>
            <a:endParaRPr sz="2200"/>
          </a:p>
        </p:txBody>
      </p:sp>
      <p:sp>
        <p:nvSpPr>
          <p:cNvPr id="83" name="Google Shape;83;p17"/>
          <p:cNvSpPr txBox="1"/>
          <p:nvPr/>
        </p:nvSpPr>
        <p:spPr>
          <a:xfrm>
            <a:off x="411737" y="1017713"/>
            <a:ext cx="244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Examples of “alexa” waveform variance</a:t>
            </a:r>
            <a:endParaRPr b="1" sz="1200"/>
          </a:p>
        </p:txBody>
      </p:sp>
      <p:sp>
        <p:nvSpPr>
          <p:cNvPr id="84" name="Google Shape;84;p17"/>
          <p:cNvSpPr txBox="1"/>
          <p:nvPr/>
        </p:nvSpPr>
        <p:spPr>
          <a:xfrm>
            <a:off x="6511650" y="1017713"/>
            <a:ext cx="2445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Example of “alexa” waveform and corresponding spectrogram</a:t>
            </a:r>
            <a:endParaRPr b="1" sz="1200"/>
          </a:p>
        </p:txBody>
      </p:sp>
      <p:pic>
        <p:nvPicPr>
          <p:cNvPr id="85" name="Google Shape;85;p17"/>
          <p:cNvPicPr preferRelativeResize="0"/>
          <p:nvPr/>
        </p:nvPicPr>
        <p:blipFill>
          <a:blip r:embed="rId3">
            <a:alphaModFix/>
          </a:blip>
          <a:stretch>
            <a:fillRect/>
          </a:stretch>
        </p:blipFill>
        <p:spPr>
          <a:xfrm>
            <a:off x="201050" y="1756625"/>
            <a:ext cx="2866375" cy="3082075"/>
          </a:xfrm>
          <a:prstGeom prst="rect">
            <a:avLst/>
          </a:prstGeom>
          <a:noFill/>
          <a:ln>
            <a:noFill/>
          </a:ln>
        </p:spPr>
      </p:pic>
      <p:pic>
        <p:nvPicPr>
          <p:cNvPr id="86" name="Google Shape;86;p17"/>
          <p:cNvPicPr preferRelativeResize="0"/>
          <p:nvPr/>
        </p:nvPicPr>
        <p:blipFill>
          <a:blip r:embed="rId4">
            <a:alphaModFix/>
          </a:blip>
          <a:stretch>
            <a:fillRect/>
          </a:stretch>
        </p:blipFill>
        <p:spPr>
          <a:xfrm>
            <a:off x="3512950" y="1787375"/>
            <a:ext cx="2811350" cy="3020599"/>
          </a:xfrm>
          <a:prstGeom prst="rect">
            <a:avLst/>
          </a:prstGeom>
          <a:noFill/>
          <a:ln>
            <a:noFill/>
          </a:ln>
        </p:spPr>
      </p:pic>
      <p:pic>
        <p:nvPicPr>
          <p:cNvPr id="87" name="Google Shape;87;p17"/>
          <p:cNvPicPr preferRelativeResize="0"/>
          <p:nvPr/>
        </p:nvPicPr>
        <p:blipFill>
          <a:blip r:embed="rId5">
            <a:alphaModFix/>
          </a:blip>
          <a:stretch>
            <a:fillRect/>
          </a:stretch>
        </p:blipFill>
        <p:spPr>
          <a:xfrm>
            <a:off x="6476700" y="2137613"/>
            <a:ext cx="2514900" cy="2396695"/>
          </a:xfrm>
          <a:prstGeom prst="rect">
            <a:avLst/>
          </a:prstGeom>
          <a:noFill/>
          <a:ln>
            <a:noFill/>
          </a:ln>
        </p:spPr>
      </p:pic>
      <p:sp>
        <p:nvSpPr>
          <p:cNvPr id="88" name="Google Shape;88;p17"/>
          <p:cNvSpPr txBox="1"/>
          <p:nvPr/>
        </p:nvSpPr>
        <p:spPr>
          <a:xfrm>
            <a:off x="3696125" y="1017713"/>
            <a:ext cx="244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Examples of “alexa” spectrogram variance</a:t>
            </a:r>
            <a:endParaRPr b="1"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Research Process</a:t>
            </a:r>
            <a:endParaRPr sz="2200"/>
          </a:p>
        </p:txBody>
      </p:sp>
      <p:sp>
        <p:nvSpPr>
          <p:cNvPr id="94" name="Google Shape;94;p18"/>
          <p:cNvSpPr/>
          <p:nvPr/>
        </p:nvSpPr>
        <p:spPr>
          <a:xfrm>
            <a:off x="213227" y="1348450"/>
            <a:ext cx="1246500" cy="207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000"/>
              <a:t>Audio files (.WAV)</a:t>
            </a:r>
            <a:endParaRPr sz="1000"/>
          </a:p>
        </p:txBody>
      </p:sp>
      <p:cxnSp>
        <p:nvCxnSpPr>
          <p:cNvPr id="95" name="Google Shape;95;p18"/>
          <p:cNvCxnSpPr>
            <a:stCxn id="96" idx="3"/>
            <a:endCxn id="97" idx="1"/>
          </p:cNvCxnSpPr>
          <p:nvPr/>
        </p:nvCxnSpPr>
        <p:spPr>
          <a:xfrm>
            <a:off x="1508014" y="2415050"/>
            <a:ext cx="367800" cy="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18"/>
          <p:cNvSpPr/>
          <p:nvPr/>
        </p:nvSpPr>
        <p:spPr>
          <a:xfrm>
            <a:off x="1805850" y="1112950"/>
            <a:ext cx="1554600" cy="763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l">
              <a:spcBef>
                <a:spcPts val="0"/>
              </a:spcBef>
              <a:spcAft>
                <a:spcPts val="0"/>
              </a:spcAft>
              <a:buNone/>
            </a:pPr>
            <a:r>
              <a:rPr b="1" lang="en" sz="1000"/>
              <a:t>Feature Encoding</a:t>
            </a:r>
            <a:r>
              <a:rPr lang="en" sz="1000"/>
              <a:t> </a:t>
            </a:r>
            <a:br>
              <a:rPr lang="en" sz="1000"/>
            </a:br>
            <a:r>
              <a:rPr lang="en" sz="1000"/>
              <a:t>Spectrograms (time frequency domain images)</a:t>
            </a:r>
            <a:endParaRPr sz="1000"/>
          </a:p>
        </p:txBody>
      </p:sp>
      <p:sp>
        <p:nvSpPr>
          <p:cNvPr id="99" name="Google Shape;99;p18"/>
          <p:cNvSpPr/>
          <p:nvPr/>
        </p:nvSpPr>
        <p:spPr>
          <a:xfrm>
            <a:off x="213227" y="2961200"/>
            <a:ext cx="1246500" cy="207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000"/>
              <a:t>Transcripts</a:t>
            </a:r>
            <a:endParaRPr sz="1000"/>
          </a:p>
        </p:txBody>
      </p:sp>
      <p:sp>
        <p:nvSpPr>
          <p:cNvPr id="100" name="Google Shape;100;p18"/>
          <p:cNvSpPr/>
          <p:nvPr/>
        </p:nvSpPr>
        <p:spPr>
          <a:xfrm>
            <a:off x="427805" y="4036450"/>
            <a:ext cx="817344" cy="902502"/>
          </a:xfrm>
          <a:prstGeom prst="flowChartDocumen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750">
                <a:solidFill>
                  <a:schemeClr val="dk1"/>
                </a:solidFill>
              </a:rPr>
              <a:t>the invention of movable metal letters…</a:t>
            </a:r>
            <a:endParaRPr sz="1100"/>
          </a:p>
        </p:txBody>
      </p:sp>
      <p:sp>
        <p:nvSpPr>
          <p:cNvPr id="101" name="Google Shape;101;p18"/>
          <p:cNvSpPr/>
          <p:nvPr/>
        </p:nvSpPr>
        <p:spPr>
          <a:xfrm>
            <a:off x="427805" y="3380025"/>
            <a:ext cx="817344" cy="474336"/>
          </a:xfrm>
          <a:prstGeom prst="flowChartDocumen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750">
                <a:solidFill>
                  <a:schemeClr val="dk1"/>
                </a:solidFill>
              </a:rPr>
              <a:t>alexa</a:t>
            </a:r>
            <a:endParaRPr sz="1100"/>
          </a:p>
        </p:txBody>
      </p:sp>
      <p:sp>
        <p:nvSpPr>
          <p:cNvPr id="102" name="Google Shape;102;p18"/>
          <p:cNvSpPr/>
          <p:nvPr/>
        </p:nvSpPr>
        <p:spPr>
          <a:xfrm>
            <a:off x="1808100" y="3307450"/>
            <a:ext cx="1550100" cy="1552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l">
              <a:spcBef>
                <a:spcPts val="0"/>
              </a:spcBef>
              <a:spcAft>
                <a:spcPts val="0"/>
              </a:spcAft>
              <a:buNone/>
            </a:pPr>
            <a:r>
              <a:rPr b="1" lang="en" sz="1000"/>
              <a:t>Label Encoding</a:t>
            </a:r>
            <a:endParaRPr b="1" sz="1000"/>
          </a:p>
          <a:p>
            <a:pPr indent="-292100" lvl="0" marL="457200" rtl="0" algn="l">
              <a:spcBef>
                <a:spcPts val="0"/>
              </a:spcBef>
              <a:spcAft>
                <a:spcPts val="0"/>
              </a:spcAft>
              <a:buSzPts val="1000"/>
              <a:buAutoNum type="arabicPeriod"/>
            </a:pPr>
            <a:r>
              <a:rPr lang="en" sz="1000"/>
              <a:t>Define Vocabulary</a:t>
            </a:r>
            <a:endParaRPr sz="1000"/>
          </a:p>
          <a:p>
            <a:pPr indent="-292100" lvl="0" marL="457200" rtl="0" algn="l">
              <a:spcBef>
                <a:spcPts val="0"/>
              </a:spcBef>
              <a:spcAft>
                <a:spcPts val="0"/>
              </a:spcAft>
              <a:buSzPts val="1000"/>
              <a:buAutoNum type="arabicPeriod"/>
            </a:pPr>
            <a:r>
              <a:rPr lang="en" sz="1000"/>
              <a:t>Convert Vocabulary to int</a:t>
            </a:r>
            <a:endParaRPr sz="1000"/>
          </a:p>
          <a:p>
            <a:pPr indent="-292100" lvl="0" marL="457200" rtl="0" algn="l">
              <a:spcBef>
                <a:spcPts val="0"/>
              </a:spcBef>
              <a:spcAft>
                <a:spcPts val="0"/>
              </a:spcAft>
              <a:buSzPts val="1000"/>
              <a:buAutoNum type="arabicPeriod"/>
            </a:pPr>
            <a:r>
              <a:rPr lang="en" sz="1000"/>
              <a:t>Map transcript to vocabulary int representation</a:t>
            </a:r>
            <a:endParaRPr sz="1000"/>
          </a:p>
        </p:txBody>
      </p:sp>
      <p:cxnSp>
        <p:nvCxnSpPr>
          <p:cNvPr id="103" name="Google Shape;103;p18"/>
          <p:cNvCxnSpPr>
            <a:stCxn id="97" idx="3"/>
            <a:endCxn id="104" idx="2"/>
          </p:cNvCxnSpPr>
          <p:nvPr/>
        </p:nvCxnSpPr>
        <p:spPr>
          <a:xfrm>
            <a:off x="3290571" y="2415052"/>
            <a:ext cx="1041900" cy="3666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8"/>
          <p:cNvCxnSpPr>
            <a:stCxn id="102" idx="3"/>
            <a:endCxn id="104" idx="2"/>
          </p:cNvCxnSpPr>
          <p:nvPr/>
        </p:nvCxnSpPr>
        <p:spPr>
          <a:xfrm flipH="1" rot="10800000">
            <a:off x="3358200" y="2781550"/>
            <a:ext cx="974400" cy="130200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18"/>
          <p:cNvSpPr/>
          <p:nvPr/>
        </p:nvSpPr>
        <p:spPr>
          <a:xfrm>
            <a:off x="5361928" y="2589468"/>
            <a:ext cx="1457700" cy="902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000"/>
              <a:t>Model Training</a:t>
            </a:r>
            <a:endParaRPr b="1" sz="1000"/>
          </a:p>
          <a:p>
            <a:pPr indent="0" lvl="0" marL="0" rtl="0" algn="ctr">
              <a:spcBef>
                <a:spcPts val="0"/>
              </a:spcBef>
              <a:spcAft>
                <a:spcPts val="0"/>
              </a:spcAft>
              <a:buNone/>
            </a:pPr>
            <a:r>
              <a:t/>
            </a:r>
            <a:endParaRPr sz="1000"/>
          </a:p>
        </p:txBody>
      </p:sp>
      <p:sp>
        <p:nvSpPr>
          <p:cNvPr id="107" name="Google Shape;107;p18"/>
          <p:cNvSpPr/>
          <p:nvPr/>
        </p:nvSpPr>
        <p:spPr>
          <a:xfrm>
            <a:off x="7185528" y="2615418"/>
            <a:ext cx="1604400" cy="850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l">
              <a:spcBef>
                <a:spcPts val="0"/>
              </a:spcBef>
              <a:spcAft>
                <a:spcPts val="0"/>
              </a:spcAft>
              <a:buNone/>
            </a:pPr>
            <a:r>
              <a:rPr b="1" lang="en" sz="1000"/>
              <a:t>Model Tuning</a:t>
            </a:r>
            <a:endParaRPr b="1" sz="1000"/>
          </a:p>
          <a:p>
            <a:pPr indent="-292100" lvl="0" marL="457200" rtl="0" algn="l">
              <a:spcBef>
                <a:spcPts val="0"/>
              </a:spcBef>
              <a:spcAft>
                <a:spcPts val="0"/>
              </a:spcAft>
              <a:buSzPts val="1000"/>
              <a:buChar char="-"/>
            </a:pPr>
            <a:r>
              <a:rPr lang="en" sz="1000"/>
              <a:t>Relative Accuracy</a:t>
            </a:r>
            <a:endParaRPr sz="1000"/>
          </a:p>
          <a:p>
            <a:pPr indent="-292100" lvl="0" marL="457200" rtl="0" algn="l">
              <a:spcBef>
                <a:spcPts val="0"/>
              </a:spcBef>
              <a:spcAft>
                <a:spcPts val="0"/>
              </a:spcAft>
              <a:buSzPts val="1000"/>
              <a:buChar char="-"/>
            </a:pPr>
            <a:r>
              <a:rPr lang="en" sz="1000"/>
              <a:t>Absolute Accuracy</a:t>
            </a:r>
            <a:endParaRPr sz="1000"/>
          </a:p>
          <a:p>
            <a:pPr indent="-292100" lvl="0" marL="457200" rtl="0" algn="l">
              <a:spcBef>
                <a:spcPts val="0"/>
              </a:spcBef>
              <a:spcAft>
                <a:spcPts val="0"/>
              </a:spcAft>
              <a:buSzPts val="1000"/>
              <a:buChar char="-"/>
            </a:pPr>
            <a:r>
              <a:rPr lang="en" sz="1000"/>
              <a:t>Word Error Rate</a:t>
            </a:r>
            <a:endParaRPr sz="1000"/>
          </a:p>
        </p:txBody>
      </p:sp>
      <p:cxnSp>
        <p:nvCxnSpPr>
          <p:cNvPr id="108" name="Google Shape;108;p18"/>
          <p:cNvCxnSpPr>
            <a:stCxn id="106" idx="3"/>
            <a:endCxn id="107" idx="1"/>
          </p:cNvCxnSpPr>
          <p:nvPr/>
        </p:nvCxnSpPr>
        <p:spPr>
          <a:xfrm>
            <a:off x="6819628" y="3040668"/>
            <a:ext cx="366000" cy="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8"/>
          <p:cNvSpPr txBox="1"/>
          <p:nvPr/>
        </p:nvSpPr>
        <p:spPr>
          <a:xfrm>
            <a:off x="6207053" y="3828238"/>
            <a:ext cx="175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Train / Validate Loop</a:t>
            </a:r>
            <a:endParaRPr b="1" sz="1000"/>
          </a:p>
        </p:txBody>
      </p:sp>
      <p:cxnSp>
        <p:nvCxnSpPr>
          <p:cNvPr id="110" name="Google Shape;110;p18"/>
          <p:cNvCxnSpPr>
            <a:stCxn id="107" idx="2"/>
            <a:endCxn id="106" idx="2"/>
          </p:cNvCxnSpPr>
          <p:nvPr/>
        </p:nvCxnSpPr>
        <p:spPr>
          <a:xfrm rot="5400000">
            <a:off x="7026228" y="2530518"/>
            <a:ext cx="26100" cy="1896900"/>
          </a:xfrm>
          <a:prstGeom prst="bentConnector3">
            <a:avLst>
              <a:gd fmla="val 1011782" name="adj1"/>
            </a:avLst>
          </a:prstGeom>
          <a:noFill/>
          <a:ln cap="flat" cmpd="sng" w="9525">
            <a:solidFill>
              <a:schemeClr val="dk2"/>
            </a:solidFill>
            <a:prstDash val="solid"/>
            <a:round/>
            <a:headEnd len="med" w="med" type="none"/>
            <a:tailEnd len="med" w="med" type="triangle"/>
          </a:ln>
        </p:spPr>
      </p:cxnSp>
      <p:sp>
        <p:nvSpPr>
          <p:cNvPr id="111" name="Google Shape;111;p18"/>
          <p:cNvSpPr txBox="1"/>
          <p:nvPr/>
        </p:nvSpPr>
        <p:spPr>
          <a:xfrm>
            <a:off x="3447875" y="2515889"/>
            <a:ext cx="587100" cy="153900"/>
          </a:xfrm>
          <a:prstGeom prst="rect">
            <a:avLst/>
          </a:prstGeom>
          <a:solidFill>
            <a:schemeClr val="lt1"/>
          </a:solidFill>
          <a:ln>
            <a:noFill/>
          </a:ln>
        </p:spPr>
        <p:txBody>
          <a:bodyPr anchorCtr="0" anchor="t" bIns="0" lIns="0" spcFirstLastPara="1" rIns="0" wrap="square" tIns="0">
            <a:spAutoFit/>
          </a:bodyPr>
          <a:lstStyle/>
          <a:p>
            <a:pPr indent="0" lvl="0" marL="0" rtl="0" algn="l">
              <a:spcBef>
                <a:spcPts val="0"/>
              </a:spcBef>
              <a:spcAft>
                <a:spcPts val="0"/>
              </a:spcAft>
              <a:buNone/>
            </a:pPr>
            <a:r>
              <a:rPr b="1" lang="en" sz="1000"/>
              <a:t>Features</a:t>
            </a:r>
            <a:endParaRPr b="1" sz="1000"/>
          </a:p>
        </p:txBody>
      </p:sp>
      <p:sp>
        <p:nvSpPr>
          <p:cNvPr id="112" name="Google Shape;112;p18"/>
          <p:cNvSpPr txBox="1"/>
          <p:nvPr/>
        </p:nvSpPr>
        <p:spPr>
          <a:xfrm>
            <a:off x="3534875" y="3473900"/>
            <a:ext cx="413100" cy="153900"/>
          </a:xfrm>
          <a:prstGeom prst="rect">
            <a:avLst/>
          </a:prstGeom>
          <a:solidFill>
            <a:schemeClr val="lt1"/>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1000"/>
              <a:t>Labels</a:t>
            </a:r>
            <a:endParaRPr b="1" sz="1000"/>
          </a:p>
        </p:txBody>
      </p:sp>
      <p:sp>
        <p:nvSpPr>
          <p:cNvPr id="113" name="Google Shape;113;p18"/>
          <p:cNvSpPr/>
          <p:nvPr/>
        </p:nvSpPr>
        <p:spPr>
          <a:xfrm>
            <a:off x="4332578" y="2608700"/>
            <a:ext cx="762250" cy="824225"/>
          </a:xfrm>
          <a:prstGeom prst="flowChartMagneticDisk">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Train: 80%</a:t>
            </a:r>
            <a:endParaRPr sz="700"/>
          </a:p>
        </p:txBody>
      </p:sp>
      <p:sp>
        <p:nvSpPr>
          <p:cNvPr id="104" name="Google Shape;104;p18"/>
          <p:cNvSpPr/>
          <p:nvPr/>
        </p:nvSpPr>
        <p:spPr>
          <a:xfrm>
            <a:off x="4332578" y="2612175"/>
            <a:ext cx="762250" cy="338700"/>
          </a:xfrm>
          <a:prstGeom prst="flowChartMagneticDisk">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Validate: 10%</a:t>
            </a:r>
            <a:endParaRPr sz="700"/>
          </a:p>
        </p:txBody>
      </p:sp>
      <p:sp>
        <p:nvSpPr>
          <p:cNvPr id="114" name="Google Shape;114;p18"/>
          <p:cNvSpPr/>
          <p:nvPr/>
        </p:nvSpPr>
        <p:spPr>
          <a:xfrm>
            <a:off x="4332578" y="2395675"/>
            <a:ext cx="762250" cy="338700"/>
          </a:xfrm>
          <a:prstGeom prst="flowChartMagneticDisk">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Test: 10%</a:t>
            </a:r>
            <a:endParaRPr sz="700"/>
          </a:p>
        </p:txBody>
      </p:sp>
      <p:sp>
        <p:nvSpPr>
          <p:cNvPr id="115" name="Google Shape;115;p18"/>
          <p:cNvSpPr txBox="1"/>
          <p:nvPr/>
        </p:nvSpPr>
        <p:spPr>
          <a:xfrm>
            <a:off x="4290603" y="1948449"/>
            <a:ext cx="860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Research Data</a:t>
            </a:r>
            <a:endParaRPr b="1" sz="1000"/>
          </a:p>
        </p:txBody>
      </p:sp>
      <p:sp>
        <p:nvSpPr>
          <p:cNvPr id="116" name="Google Shape;116;p18"/>
          <p:cNvSpPr/>
          <p:nvPr/>
        </p:nvSpPr>
        <p:spPr>
          <a:xfrm>
            <a:off x="5361928" y="1350700"/>
            <a:ext cx="1457700" cy="902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000"/>
              <a:t>Model Testing</a:t>
            </a:r>
            <a:endParaRPr b="1" sz="1000"/>
          </a:p>
          <a:p>
            <a:pPr indent="0" lvl="0" marL="0" rtl="0" algn="ctr">
              <a:spcBef>
                <a:spcPts val="0"/>
              </a:spcBef>
              <a:spcAft>
                <a:spcPts val="0"/>
              </a:spcAft>
              <a:buNone/>
            </a:pPr>
            <a:r>
              <a:t/>
            </a:r>
            <a:endParaRPr sz="1000"/>
          </a:p>
        </p:txBody>
      </p:sp>
      <p:cxnSp>
        <p:nvCxnSpPr>
          <p:cNvPr id="117" name="Google Shape;117;p18"/>
          <p:cNvCxnSpPr>
            <a:stCxn id="114" idx="4"/>
            <a:endCxn id="116" idx="1"/>
          </p:cNvCxnSpPr>
          <p:nvPr/>
        </p:nvCxnSpPr>
        <p:spPr>
          <a:xfrm flipH="1" rot="10800000">
            <a:off x="5094828" y="1801825"/>
            <a:ext cx="267000" cy="7632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8"/>
          <p:cNvCxnSpPr>
            <a:stCxn id="104" idx="4"/>
            <a:endCxn id="106" idx="1"/>
          </p:cNvCxnSpPr>
          <p:nvPr/>
        </p:nvCxnSpPr>
        <p:spPr>
          <a:xfrm>
            <a:off x="5094828" y="2781525"/>
            <a:ext cx="267000" cy="2592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8"/>
          <p:cNvCxnSpPr>
            <a:stCxn id="113" idx="4"/>
            <a:endCxn id="106" idx="1"/>
          </p:cNvCxnSpPr>
          <p:nvPr/>
        </p:nvCxnSpPr>
        <p:spPr>
          <a:xfrm>
            <a:off x="5094828" y="3020812"/>
            <a:ext cx="267000" cy="198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8"/>
          <p:cNvCxnSpPr>
            <a:stCxn id="106" idx="0"/>
            <a:endCxn id="116" idx="2"/>
          </p:cNvCxnSpPr>
          <p:nvPr/>
        </p:nvCxnSpPr>
        <p:spPr>
          <a:xfrm rot="10800000">
            <a:off x="6090778" y="2253168"/>
            <a:ext cx="0" cy="33630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18"/>
          <p:cNvSpPr/>
          <p:nvPr/>
        </p:nvSpPr>
        <p:spPr>
          <a:xfrm>
            <a:off x="7185528" y="1376650"/>
            <a:ext cx="1604400" cy="850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l">
              <a:spcBef>
                <a:spcPts val="0"/>
              </a:spcBef>
              <a:spcAft>
                <a:spcPts val="0"/>
              </a:spcAft>
              <a:buNone/>
            </a:pPr>
            <a:r>
              <a:rPr b="1" lang="en" sz="1000"/>
              <a:t>Model Evaluation</a:t>
            </a:r>
            <a:endParaRPr b="1" sz="1000"/>
          </a:p>
          <a:p>
            <a:pPr indent="-292100" lvl="0" marL="457200" rtl="0" algn="l">
              <a:spcBef>
                <a:spcPts val="0"/>
              </a:spcBef>
              <a:spcAft>
                <a:spcPts val="0"/>
              </a:spcAft>
              <a:buSzPts val="1000"/>
              <a:buChar char="-"/>
            </a:pPr>
            <a:r>
              <a:rPr lang="en" sz="1000"/>
              <a:t>Relative Accuracy</a:t>
            </a:r>
            <a:endParaRPr sz="1000"/>
          </a:p>
          <a:p>
            <a:pPr indent="-292100" lvl="0" marL="457200" rtl="0" algn="l">
              <a:spcBef>
                <a:spcPts val="0"/>
              </a:spcBef>
              <a:spcAft>
                <a:spcPts val="0"/>
              </a:spcAft>
              <a:buSzPts val="1000"/>
              <a:buChar char="-"/>
            </a:pPr>
            <a:r>
              <a:rPr lang="en" sz="1000"/>
              <a:t>Absolute Accuracy</a:t>
            </a:r>
            <a:endParaRPr sz="1000"/>
          </a:p>
          <a:p>
            <a:pPr indent="-292100" lvl="0" marL="457200" rtl="0" algn="l">
              <a:spcBef>
                <a:spcPts val="0"/>
              </a:spcBef>
              <a:spcAft>
                <a:spcPts val="0"/>
              </a:spcAft>
              <a:buSzPts val="1000"/>
              <a:buChar char="-"/>
            </a:pPr>
            <a:r>
              <a:rPr lang="en" sz="1000"/>
              <a:t>Word Error Rate</a:t>
            </a:r>
            <a:endParaRPr sz="1000"/>
          </a:p>
        </p:txBody>
      </p:sp>
      <p:cxnSp>
        <p:nvCxnSpPr>
          <p:cNvPr id="122" name="Google Shape;122;p18"/>
          <p:cNvCxnSpPr>
            <a:stCxn id="116" idx="3"/>
            <a:endCxn id="121" idx="1"/>
          </p:cNvCxnSpPr>
          <p:nvPr/>
        </p:nvCxnSpPr>
        <p:spPr>
          <a:xfrm>
            <a:off x="6819628" y="1801900"/>
            <a:ext cx="366000" cy="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18"/>
          <p:cNvSpPr txBox="1"/>
          <p:nvPr/>
        </p:nvSpPr>
        <p:spPr>
          <a:xfrm>
            <a:off x="6017503" y="2285550"/>
            <a:ext cx="1076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Trained Models</a:t>
            </a:r>
            <a:endParaRPr sz="900"/>
          </a:p>
        </p:txBody>
      </p:sp>
      <p:pic>
        <p:nvPicPr>
          <p:cNvPr id="96" name="Google Shape;96;p18"/>
          <p:cNvPicPr preferRelativeResize="0"/>
          <p:nvPr/>
        </p:nvPicPr>
        <p:blipFill rotWithShape="1">
          <a:blip r:embed="rId3">
            <a:alphaModFix/>
          </a:blip>
          <a:srcRect b="0" l="5233" r="2625" t="0"/>
          <a:stretch/>
        </p:blipFill>
        <p:spPr>
          <a:xfrm>
            <a:off x="164939" y="1954725"/>
            <a:ext cx="1343075" cy="920650"/>
          </a:xfrm>
          <a:prstGeom prst="rect">
            <a:avLst/>
          </a:prstGeom>
          <a:noFill/>
          <a:ln>
            <a:noFill/>
          </a:ln>
        </p:spPr>
      </p:pic>
      <p:pic>
        <p:nvPicPr>
          <p:cNvPr id="97" name="Google Shape;97;p18"/>
          <p:cNvPicPr preferRelativeResize="0"/>
          <p:nvPr/>
        </p:nvPicPr>
        <p:blipFill rotWithShape="1">
          <a:blip r:embed="rId4">
            <a:alphaModFix/>
          </a:blip>
          <a:srcRect b="0" l="0" r="0" t="1332"/>
          <a:stretch/>
        </p:blipFill>
        <p:spPr>
          <a:xfrm>
            <a:off x="1875729" y="1954728"/>
            <a:ext cx="1414842" cy="920650"/>
          </a:xfrm>
          <a:prstGeom prst="rect">
            <a:avLst/>
          </a:prstGeom>
          <a:noFill/>
          <a:ln>
            <a:noFill/>
          </a:ln>
        </p:spPr>
      </p:pic>
      <p:cxnSp>
        <p:nvCxnSpPr>
          <p:cNvPr id="124" name="Google Shape;124;p18"/>
          <p:cNvCxnSpPr/>
          <p:nvPr/>
        </p:nvCxnSpPr>
        <p:spPr>
          <a:xfrm>
            <a:off x="1508014" y="4243850"/>
            <a:ext cx="297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1221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Models and Results</a:t>
            </a:r>
            <a:endParaRPr sz="2200"/>
          </a:p>
        </p:txBody>
      </p:sp>
      <p:sp>
        <p:nvSpPr>
          <p:cNvPr id="130" name="Google Shape;130;p19"/>
          <p:cNvSpPr txBox="1"/>
          <p:nvPr/>
        </p:nvSpPr>
        <p:spPr>
          <a:xfrm>
            <a:off x="311700" y="760513"/>
            <a:ext cx="54399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1D1C1D"/>
                </a:solidFill>
              </a:rPr>
              <a:t>Basic Models, Logistic and Artificial Neural Networks</a:t>
            </a:r>
            <a:endParaRPr b="1" sz="1000">
              <a:solidFill>
                <a:srgbClr val="1D1C1D"/>
              </a:solidFill>
            </a:endParaRPr>
          </a:p>
        </p:txBody>
      </p:sp>
      <p:sp>
        <p:nvSpPr>
          <p:cNvPr id="131" name="Google Shape;131;p19"/>
          <p:cNvSpPr txBox="1"/>
          <p:nvPr/>
        </p:nvSpPr>
        <p:spPr>
          <a:xfrm>
            <a:off x="414525" y="3334925"/>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1D1C1D"/>
                </a:solidFill>
              </a:rPr>
              <a:t>Convolutional Neural Network</a:t>
            </a:r>
            <a:endParaRPr/>
          </a:p>
        </p:txBody>
      </p:sp>
      <p:graphicFrame>
        <p:nvGraphicFramePr>
          <p:cNvPr id="132" name="Google Shape;132;p19"/>
          <p:cNvGraphicFramePr/>
          <p:nvPr/>
        </p:nvGraphicFramePr>
        <p:xfrm>
          <a:off x="414513" y="1164913"/>
          <a:ext cx="3000000" cy="3000000"/>
        </p:xfrm>
        <a:graphic>
          <a:graphicData uri="http://schemas.openxmlformats.org/drawingml/2006/table">
            <a:tbl>
              <a:tblPr>
                <a:noFill/>
                <a:tableStyleId>{E995D0AD-C94E-47FB-8C94-F59AEDCF7552}</a:tableStyleId>
              </a:tblPr>
              <a:tblGrid>
                <a:gridCol w="845500"/>
                <a:gridCol w="885750"/>
                <a:gridCol w="483125"/>
                <a:gridCol w="613975"/>
                <a:gridCol w="1459475"/>
                <a:gridCol w="644175"/>
                <a:gridCol w="644175"/>
                <a:gridCol w="805225"/>
              </a:tblGrid>
              <a:tr h="434000">
                <a:tc>
                  <a:txBody>
                    <a:bodyPr/>
                    <a:lstStyle/>
                    <a:p>
                      <a:pPr indent="0" lvl="0" marL="0" rtl="0" algn="l">
                        <a:spcBef>
                          <a:spcPts val="0"/>
                        </a:spcBef>
                        <a:spcAft>
                          <a:spcPts val="0"/>
                        </a:spcAft>
                        <a:buNone/>
                      </a:pPr>
                      <a:r>
                        <a:rPr lang="en" sz="800">
                          <a:solidFill>
                            <a:srgbClr val="1D1C1D"/>
                          </a:solidFill>
                          <a:highlight>
                            <a:srgbClr val="F8F8F8"/>
                          </a:highlight>
                        </a:rPr>
                        <a:t>Model Name</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Model Type</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Hidden Layers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Hidden Units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Dataset </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(train, validation, test)</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Accuracy</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Abs Accuracy</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Word Error Rate</a:t>
                      </a:r>
                      <a:endParaRPr sz="800">
                        <a:solidFill>
                          <a:srgbClr val="1D1C1D"/>
                        </a:solidFill>
                        <a:highlight>
                          <a:srgbClr val="F8F8F8"/>
                        </a:highlight>
                      </a:endParaRPr>
                    </a:p>
                  </a:txBody>
                  <a:tcPr marT="63500" marB="63500" marR="63500" marL="63500">
                    <a:solidFill>
                      <a:srgbClr val="EFEFEF"/>
                    </a:solidFill>
                  </a:tcPr>
                </a:tc>
              </a:tr>
              <a:tr h="434000">
                <a:tc>
                  <a:txBody>
                    <a:bodyPr/>
                    <a:lstStyle/>
                    <a:p>
                      <a:pPr indent="0" lvl="0" marL="0" rtl="0" algn="l">
                        <a:spcBef>
                          <a:spcPts val="0"/>
                        </a:spcBef>
                        <a:spcAft>
                          <a:spcPts val="0"/>
                        </a:spcAft>
                        <a:buNone/>
                      </a:pPr>
                      <a:r>
                        <a:rPr lang="en" sz="800">
                          <a:solidFill>
                            <a:srgbClr val="1D1C1D"/>
                          </a:solidFill>
                          <a:highlight>
                            <a:srgbClr val="F8F8F8"/>
                          </a:highlight>
                        </a:rPr>
                        <a:t>model000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Multi-Classification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2.4%</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2.5%</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1.05</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434000">
                <a:tc>
                  <a:txBody>
                    <a:bodyPr/>
                    <a:lstStyle/>
                    <a:p>
                      <a:pPr indent="0" lvl="0" marL="0" rtl="0" algn="l">
                        <a:spcBef>
                          <a:spcPts val="0"/>
                        </a:spcBef>
                        <a:spcAft>
                          <a:spcPts val="0"/>
                        </a:spcAft>
                        <a:buNone/>
                      </a:pPr>
                      <a:r>
                        <a:rPr lang="en" sz="800">
                          <a:solidFill>
                            <a:srgbClr val="1D1C1D"/>
                          </a:solidFill>
                          <a:highlight>
                            <a:srgbClr val="F8F8F8"/>
                          </a:highlight>
                        </a:rPr>
                        <a:t>model001ann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Artificial Neural Network</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LJSpeech(50%,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434000">
                <a:tc>
                  <a:txBody>
                    <a:bodyPr/>
                    <a:lstStyle/>
                    <a:p>
                      <a:pPr indent="0" lvl="0" marL="0" rtl="0" algn="l">
                        <a:spcBef>
                          <a:spcPts val="0"/>
                        </a:spcBef>
                        <a:spcAft>
                          <a:spcPts val="0"/>
                        </a:spcAft>
                        <a:buNone/>
                      </a:pPr>
                      <a:r>
                        <a:rPr lang="en" sz="800">
                          <a:solidFill>
                            <a:srgbClr val="1D1C1D"/>
                          </a:solidFill>
                          <a:highlight>
                            <a:srgbClr val="F8F8F8"/>
                          </a:highlight>
                        </a:rPr>
                        <a:t>model002ann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Artificial Neural Network</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256, 128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LJSpeech(50%,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434000">
                <a:tc>
                  <a:txBody>
                    <a:bodyPr/>
                    <a:lstStyle/>
                    <a:p>
                      <a:pPr indent="0" lvl="0" marL="0" rtl="0" algn="l">
                        <a:spcBef>
                          <a:spcPts val="0"/>
                        </a:spcBef>
                        <a:spcAft>
                          <a:spcPts val="0"/>
                        </a:spcAft>
                        <a:buNone/>
                      </a:pPr>
                      <a:r>
                        <a:rPr lang="en" sz="800">
                          <a:solidFill>
                            <a:srgbClr val="1D1C1D"/>
                          </a:solidFill>
                          <a:highlight>
                            <a:srgbClr val="F8F8F8"/>
                          </a:highlight>
                        </a:rPr>
                        <a:t>model003ann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Artificial Neural Network</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3</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256, 128, 64</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LJSpeech(50%,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0.18%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0.98</a:t>
                      </a:r>
                      <a:endParaRPr sz="800">
                        <a:solidFill>
                          <a:srgbClr val="1D1C1D"/>
                        </a:solidFill>
                        <a:highlight>
                          <a:srgbClr val="F8F8F8"/>
                        </a:highlight>
                      </a:endParaRPr>
                    </a:p>
                  </a:txBody>
                  <a:tcPr marT="63500" marB="63500" marR="63500" marL="63500"/>
                </a:tc>
              </a:tr>
            </a:tbl>
          </a:graphicData>
        </a:graphic>
      </p:graphicFrame>
      <p:graphicFrame>
        <p:nvGraphicFramePr>
          <p:cNvPr id="133" name="Google Shape;133;p19"/>
          <p:cNvGraphicFramePr/>
          <p:nvPr/>
        </p:nvGraphicFramePr>
        <p:xfrm>
          <a:off x="409763" y="3837675"/>
          <a:ext cx="3000000" cy="3000000"/>
        </p:xfrm>
        <a:graphic>
          <a:graphicData uri="http://schemas.openxmlformats.org/drawingml/2006/table">
            <a:tbl>
              <a:tblPr>
                <a:noFill/>
                <a:tableStyleId>{E995D0AD-C94E-47FB-8C94-F59AEDCF7552}</a:tableStyleId>
              </a:tblPr>
              <a:tblGrid>
                <a:gridCol w="960525"/>
                <a:gridCol w="2102450"/>
                <a:gridCol w="1536825"/>
                <a:gridCol w="672350"/>
                <a:gridCol w="704375"/>
                <a:gridCol w="800425"/>
              </a:tblGrid>
              <a:tr h="415675">
                <a:tc>
                  <a:txBody>
                    <a:bodyPr/>
                    <a:lstStyle/>
                    <a:p>
                      <a:pPr indent="0" lvl="0" marL="0" rtl="0" algn="l">
                        <a:spcBef>
                          <a:spcPts val="0"/>
                        </a:spcBef>
                        <a:spcAft>
                          <a:spcPts val="0"/>
                        </a:spcAft>
                        <a:buNone/>
                      </a:pPr>
                      <a:r>
                        <a:rPr lang="en" sz="800">
                          <a:solidFill>
                            <a:srgbClr val="1D1C1D"/>
                          </a:solidFill>
                          <a:highlight>
                            <a:srgbClr val="F8F8F8"/>
                          </a:highlight>
                        </a:rPr>
                        <a:t>Model Name</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Model Type</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Dataset </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(train, validation, test)</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Accuracy</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Abs Accuracy</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Word Error Rate</a:t>
                      </a:r>
                      <a:endParaRPr sz="800">
                        <a:solidFill>
                          <a:srgbClr val="1D1C1D"/>
                        </a:solidFill>
                        <a:highlight>
                          <a:srgbClr val="F8F8F8"/>
                        </a:highlight>
                      </a:endParaRPr>
                    </a:p>
                  </a:txBody>
                  <a:tcPr marT="63500" marB="63500" marR="63500" marL="63500">
                    <a:solidFill>
                      <a:srgbClr val="EFEFEF"/>
                    </a:solidFill>
                  </a:tcPr>
                </a:tc>
              </a:tr>
              <a:tr h="415675">
                <a:tc>
                  <a:txBody>
                    <a:bodyPr/>
                    <a:lstStyle/>
                    <a:p>
                      <a:pPr indent="0" lvl="0" marL="0" rtl="0" algn="l">
                        <a:spcBef>
                          <a:spcPts val="0"/>
                        </a:spcBef>
                        <a:spcAft>
                          <a:spcPts val="0"/>
                        </a:spcAft>
                        <a:buNone/>
                      </a:pPr>
                      <a:r>
                        <a:rPr lang="en" sz="800">
                          <a:solidFill>
                            <a:srgbClr val="1D1C1D"/>
                          </a:solidFill>
                          <a:highlight>
                            <a:srgbClr val="F8F8F8"/>
                          </a:highlight>
                        </a:rPr>
                        <a:t>model007</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2D Convolutional 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51%</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0.15%</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Models </a:t>
            </a:r>
            <a:r>
              <a:rPr lang="en" sz="2200"/>
              <a:t>and Results</a:t>
            </a:r>
            <a:endParaRPr sz="2200"/>
          </a:p>
        </p:txBody>
      </p:sp>
      <p:sp>
        <p:nvSpPr>
          <p:cNvPr id="139" name="Google Shape;139;p20"/>
          <p:cNvSpPr txBox="1"/>
          <p:nvPr/>
        </p:nvSpPr>
        <p:spPr>
          <a:xfrm>
            <a:off x="268200" y="567375"/>
            <a:ext cx="57051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1D1C1D"/>
                </a:solidFill>
              </a:rPr>
              <a:t>Recurrent Neural Networks Trained on Alexa Dataset </a:t>
            </a:r>
            <a:endParaRPr sz="1100">
              <a:solidFill>
                <a:srgbClr val="1D1C1D"/>
              </a:solidFill>
            </a:endParaRPr>
          </a:p>
        </p:txBody>
      </p:sp>
      <p:sp>
        <p:nvSpPr>
          <p:cNvPr id="140" name="Google Shape;140;p20"/>
          <p:cNvSpPr txBox="1"/>
          <p:nvPr/>
        </p:nvSpPr>
        <p:spPr>
          <a:xfrm>
            <a:off x="311700" y="3554850"/>
            <a:ext cx="65397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1D1C1D"/>
                </a:solidFill>
              </a:rPr>
              <a:t>Generalized Recurrent Neural Networks Trained on LJ Speech Dataset</a:t>
            </a:r>
            <a:endParaRPr sz="1100">
              <a:solidFill>
                <a:srgbClr val="1D1C1D"/>
              </a:solidFill>
            </a:endParaRPr>
          </a:p>
        </p:txBody>
      </p:sp>
      <p:graphicFrame>
        <p:nvGraphicFramePr>
          <p:cNvPr id="141" name="Google Shape;141;p20"/>
          <p:cNvGraphicFramePr/>
          <p:nvPr/>
        </p:nvGraphicFramePr>
        <p:xfrm>
          <a:off x="337900" y="866500"/>
          <a:ext cx="3000000" cy="3000000"/>
        </p:xfrm>
        <a:graphic>
          <a:graphicData uri="http://schemas.openxmlformats.org/drawingml/2006/table">
            <a:tbl>
              <a:tblPr>
                <a:noFill/>
                <a:tableStyleId>{E995D0AD-C94E-47FB-8C94-F59AEDCF7552}</a:tableStyleId>
              </a:tblPr>
              <a:tblGrid>
                <a:gridCol w="647700"/>
                <a:gridCol w="504825"/>
                <a:gridCol w="476250"/>
                <a:gridCol w="504825"/>
                <a:gridCol w="447675"/>
                <a:gridCol w="381000"/>
                <a:gridCol w="1323975"/>
                <a:gridCol w="561975"/>
                <a:gridCol w="561975"/>
                <a:gridCol w="657225"/>
              </a:tblGrid>
              <a:tr h="12700">
                <a:tc>
                  <a:txBody>
                    <a:bodyPr/>
                    <a:lstStyle/>
                    <a:p>
                      <a:pPr indent="0" lvl="0" marL="0" rtl="0" algn="l">
                        <a:spcBef>
                          <a:spcPts val="0"/>
                        </a:spcBef>
                        <a:spcAft>
                          <a:spcPts val="0"/>
                        </a:spcAft>
                        <a:buNone/>
                      </a:pPr>
                      <a:r>
                        <a:rPr lang="en" sz="800">
                          <a:solidFill>
                            <a:srgbClr val="1D1C1D"/>
                          </a:solidFill>
                          <a:highlight>
                            <a:srgbClr val="F8F8F8"/>
                          </a:highlight>
                        </a:rPr>
                        <a:t>Model Name</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Model Type</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Hidden Layers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Hidden Units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RNN Layers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RNN Units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Dataset </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(train, validation, test)</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Accuracy</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Abs Accuracy</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Word Error Rate</a:t>
                      </a:r>
                      <a:endParaRPr sz="800">
                        <a:solidFill>
                          <a:srgbClr val="1D1C1D"/>
                        </a:solidFill>
                        <a:highlight>
                          <a:srgbClr val="F8F8F8"/>
                        </a:highlight>
                      </a:endParaRPr>
                    </a:p>
                  </a:txBody>
                  <a:tcPr marT="63500" marB="63500" marR="63500" marL="63500">
                    <a:solidFill>
                      <a:srgbClr val="EFEFEF"/>
                    </a:solidFill>
                  </a:tcPr>
                </a:tc>
              </a:tr>
              <a:tr h="12700">
                <a:tc>
                  <a:txBody>
                    <a:bodyPr/>
                    <a:lstStyle/>
                    <a:p>
                      <a:pPr indent="0" lvl="0" marL="0" rtl="0" algn="l">
                        <a:spcBef>
                          <a:spcPts val="0"/>
                        </a:spcBef>
                        <a:spcAft>
                          <a:spcPts val="0"/>
                        </a:spcAft>
                        <a:buNone/>
                      </a:pPr>
                      <a:r>
                        <a:rPr lang="en" sz="800">
                          <a:solidFill>
                            <a:srgbClr val="1D1C1D"/>
                          </a:solidFill>
                          <a:highlight>
                            <a:srgbClr val="F8F8F8"/>
                          </a:highlight>
                        </a:rPr>
                        <a:t>model001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81%</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0.3%</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78%</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0.22</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12700">
                <a:tc>
                  <a:txBody>
                    <a:bodyPr/>
                    <a:lstStyle/>
                    <a:p>
                      <a:pPr indent="0" lvl="0" marL="0" rtl="0" algn="l">
                        <a:spcBef>
                          <a:spcPts val="0"/>
                        </a:spcBef>
                        <a:spcAft>
                          <a:spcPts val="0"/>
                        </a:spcAft>
                        <a:buNone/>
                      </a:pPr>
                      <a:r>
                        <a:rPr lang="en" sz="800">
                          <a:solidFill>
                            <a:srgbClr val="1D1C1D"/>
                          </a:solidFill>
                          <a:highlight>
                            <a:srgbClr val="F8F8F8"/>
                          </a:highlight>
                        </a:rPr>
                        <a:t>model002</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91%</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89%</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0.11</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12700">
                <a:tc>
                  <a:txBody>
                    <a:bodyPr/>
                    <a:lstStyle/>
                    <a:p>
                      <a:pPr indent="0" lvl="0" marL="0" rtl="0" algn="l">
                        <a:spcBef>
                          <a:spcPts val="0"/>
                        </a:spcBef>
                        <a:spcAft>
                          <a:spcPts val="0"/>
                        </a:spcAft>
                        <a:buNone/>
                      </a:pPr>
                      <a:r>
                        <a:rPr lang="en" sz="800">
                          <a:solidFill>
                            <a:srgbClr val="1D1C1D"/>
                          </a:solidFill>
                          <a:highlight>
                            <a:srgbClr val="F8F8F8"/>
                          </a:highlight>
                        </a:rPr>
                        <a:t>model003</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3</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12700">
                <a:tc>
                  <a:txBody>
                    <a:bodyPr/>
                    <a:lstStyle/>
                    <a:p>
                      <a:pPr indent="0" lvl="0" marL="0" rtl="0" algn="l">
                        <a:spcBef>
                          <a:spcPts val="0"/>
                        </a:spcBef>
                        <a:spcAft>
                          <a:spcPts val="0"/>
                        </a:spcAft>
                        <a:buNone/>
                      </a:pPr>
                      <a:r>
                        <a:rPr lang="en" sz="800">
                          <a:solidFill>
                            <a:srgbClr val="1D1C1D"/>
                          </a:solidFill>
                          <a:highlight>
                            <a:srgbClr val="F8F8F8"/>
                          </a:highlight>
                        </a:rPr>
                        <a:t>model004</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4</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40%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0.25%</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12700">
                <a:tc>
                  <a:txBody>
                    <a:bodyPr/>
                    <a:lstStyle/>
                    <a:p>
                      <a:pPr indent="0" lvl="0" marL="0" rtl="0" algn="l">
                        <a:spcBef>
                          <a:spcPts val="0"/>
                        </a:spcBef>
                        <a:spcAft>
                          <a:spcPts val="0"/>
                        </a:spcAft>
                        <a:buNone/>
                      </a:pPr>
                      <a:r>
                        <a:rPr lang="en" sz="800">
                          <a:solidFill>
                            <a:srgbClr val="1D1C1D"/>
                          </a:solidFill>
                          <a:highlight>
                            <a:srgbClr val="F8F8F8"/>
                          </a:highlight>
                        </a:rPr>
                        <a:t>model005</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5</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12700">
                <a:tc>
                  <a:txBody>
                    <a:bodyPr/>
                    <a:lstStyle/>
                    <a:p>
                      <a:pPr indent="0" lvl="0" marL="0" rtl="0" algn="l">
                        <a:spcBef>
                          <a:spcPts val="0"/>
                        </a:spcBef>
                        <a:spcAft>
                          <a:spcPts val="0"/>
                        </a:spcAft>
                        <a:buNone/>
                      </a:pPr>
                      <a:r>
                        <a:rPr lang="en" sz="800">
                          <a:solidFill>
                            <a:srgbClr val="1D1C1D"/>
                          </a:solidFill>
                          <a:highlight>
                            <a:srgbClr val="F8F8F8"/>
                          </a:highlight>
                        </a:rPr>
                        <a:t>model006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5</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64</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bl>
          </a:graphicData>
        </a:graphic>
      </p:graphicFrame>
      <p:graphicFrame>
        <p:nvGraphicFramePr>
          <p:cNvPr id="142" name="Google Shape;142;p20"/>
          <p:cNvGraphicFramePr/>
          <p:nvPr/>
        </p:nvGraphicFramePr>
        <p:xfrm>
          <a:off x="382000" y="3893550"/>
          <a:ext cx="3000000" cy="3000000"/>
        </p:xfrm>
        <a:graphic>
          <a:graphicData uri="http://schemas.openxmlformats.org/drawingml/2006/table">
            <a:tbl>
              <a:tblPr>
                <a:noFill/>
                <a:tableStyleId>{E995D0AD-C94E-47FB-8C94-F59AEDCF7552}</a:tableStyleId>
              </a:tblPr>
              <a:tblGrid>
                <a:gridCol w="647700"/>
                <a:gridCol w="495300"/>
                <a:gridCol w="466725"/>
                <a:gridCol w="476250"/>
                <a:gridCol w="457200"/>
                <a:gridCol w="390525"/>
                <a:gridCol w="1343025"/>
                <a:gridCol w="552450"/>
                <a:gridCol w="561975"/>
                <a:gridCol w="695325"/>
              </a:tblGrid>
              <a:tr h="12700">
                <a:tc>
                  <a:txBody>
                    <a:bodyPr/>
                    <a:lstStyle/>
                    <a:p>
                      <a:pPr indent="0" lvl="0" marL="0" rtl="0" algn="l">
                        <a:spcBef>
                          <a:spcPts val="0"/>
                        </a:spcBef>
                        <a:spcAft>
                          <a:spcPts val="0"/>
                        </a:spcAft>
                        <a:buNone/>
                      </a:pPr>
                      <a:r>
                        <a:rPr lang="en" sz="800">
                          <a:solidFill>
                            <a:srgbClr val="1D1C1D"/>
                          </a:solidFill>
                          <a:highlight>
                            <a:srgbClr val="F8F8F8"/>
                          </a:highlight>
                        </a:rPr>
                        <a:t>Model Name</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Model Type</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Hidden Layers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Hidden Units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RNN Layers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RNN Units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Dataset </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(train, validation, test)</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Accuracy</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Abs Accuracy</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Word Error Rate</a:t>
                      </a:r>
                      <a:endParaRPr sz="800">
                        <a:solidFill>
                          <a:srgbClr val="1D1C1D"/>
                        </a:solidFill>
                        <a:highlight>
                          <a:srgbClr val="F8F8F8"/>
                        </a:highlight>
                      </a:endParaRPr>
                    </a:p>
                  </a:txBody>
                  <a:tcPr marT="63500" marB="63500" marR="63500" marL="63500">
                    <a:solidFill>
                      <a:srgbClr val="EFEFEF"/>
                    </a:solidFill>
                  </a:tcPr>
                </a:tc>
              </a:tr>
              <a:tr h="12700">
                <a:tc>
                  <a:txBody>
                    <a:bodyPr/>
                    <a:lstStyle/>
                    <a:p>
                      <a:pPr indent="0" lvl="0" marL="0" rtl="0" algn="l">
                        <a:spcBef>
                          <a:spcPts val="0"/>
                        </a:spcBef>
                        <a:spcAft>
                          <a:spcPts val="0"/>
                        </a:spcAft>
                        <a:buNone/>
                      </a:pPr>
                      <a:r>
                        <a:rPr lang="en" sz="800">
                          <a:solidFill>
                            <a:srgbClr val="1D1C1D"/>
                          </a:solidFill>
                          <a:highlight>
                            <a:srgbClr val="F8F8F8"/>
                          </a:highlight>
                        </a:rPr>
                        <a:t>model005lj_half</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5</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(0%, 50%, 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LJSpeech(50%,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1.4%</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22%</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0.2%</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1.59</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0.54</a:t>
                      </a:r>
                      <a:endParaRPr sz="800">
                        <a:solidFill>
                          <a:srgbClr val="1D1C1D"/>
                        </a:solidFill>
                        <a:highlight>
                          <a:srgbClr val="F8F8F8"/>
                        </a:highlight>
                      </a:endParaRPr>
                    </a:p>
                  </a:txBody>
                  <a:tcPr marT="63500" marB="63500" marR="63500" marL="63500"/>
                </a:tc>
              </a:tr>
              <a:tr h="12700">
                <a:tc>
                  <a:txBody>
                    <a:bodyPr/>
                    <a:lstStyle/>
                    <a:p>
                      <a:pPr indent="0" lvl="0" marL="0" rtl="0" algn="l">
                        <a:spcBef>
                          <a:spcPts val="0"/>
                        </a:spcBef>
                        <a:spcAft>
                          <a:spcPts val="0"/>
                        </a:spcAft>
                        <a:buNone/>
                      </a:pPr>
                      <a:r>
                        <a:rPr lang="en" sz="800">
                          <a:solidFill>
                            <a:srgbClr val="1D1C1D"/>
                          </a:solidFill>
                          <a:highlight>
                            <a:srgbClr val="F8F8F8"/>
                          </a:highlight>
                        </a:rPr>
                        <a:t>model006lj_half</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5</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64</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(0%, 50%, 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LJSpeech(50%,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0.6%</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1.9%</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0.98</a:t>
                      </a:r>
                      <a:endParaRPr sz="800">
                        <a:solidFill>
                          <a:srgbClr val="1D1C1D"/>
                        </a:solidFill>
                        <a:highlight>
                          <a:srgbClr val="F8F8F8"/>
                        </a:highlight>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1221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Models </a:t>
            </a:r>
            <a:r>
              <a:rPr lang="en" sz="2200"/>
              <a:t>and Results</a:t>
            </a:r>
            <a:endParaRPr sz="2200"/>
          </a:p>
        </p:txBody>
      </p:sp>
      <p:sp>
        <p:nvSpPr>
          <p:cNvPr id="148" name="Google Shape;148;p21"/>
          <p:cNvSpPr txBox="1"/>
          <p:nvPr/>
        </p:nvSpPr>
        <p:spPr>
          <a:xfrm>
            <a:off x="384000" y="586650"/>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1D1C1D"/>
                </a:solidFill>
              </a:rPr>
              <a:t>KMean Clustered Neural Network</a:t>
            </a:r>
            <a:endParaRPr b="1" sz="1000">
              <a:solidFill>
                <a:srgbClr val="1D1C1D"/>
              </a:solidFill>
            </a:endParaRPr>
          </a:p>
        </p:txBody>
      </p:sp>
      <p:graphicFrame>
        <p:nvGraphicFramePr>
          <p:cNvPr id="149" name="Google Shape;149;p21"/>
          <p:cNvGraphicFramePr/>
          <p:nvPr/>
        </p:nvGraphicFramePr>
        <p:xfrm>
          <a:off x="384000" y="925350"/>
          <a:ext cx="3000000" cy="3000000"/>
        </p:xfrm>
        <a:graphic>
          <a:graphicData uri="http://schemas.openxmlformats.org/drawingml/2006/table">
            <a:tbl>
              <a:tblPr>
                <a:noFill/>
                <a:tableStyleId>{E995D0AD-C94E-47FB-8C94-F59AEDCF7552}</a:tableStyleId>
              </a:tblPr>
              <a:tblGrid>
                <a:gridCol w="772750"/>
                <a:gridCol w="569400"/>
                <a:gridCol w="518550"/>
                <a:gridCol w="498225"/>
                <a:gridCol w="467725"/>
                <a:gridCol w="416875"/>
                <a:gridCol w="1372650"/>
                <a:gridCol w="610075"/>
                <a:gridCol w="599900"/>
                <a:gridCol w="660900"/>
              </a:tblGrid>
              <a:tr h="396975">
                <a:tc>
                  <a:txBody>
                    <a:bodyPr/>
                    <a:lstStyle/>
                    <a:p>
                      <a:pPr indent="0" lvl="0" marL="0" rtl="0" algn="l">
                        <a:spcBef>
                          <a:spcPts val="0"/>
                        </a:spcBef>
                        <a:spcAft>
                          <a:spcPts val="0"/>
                        </a:spcAft>
                        <a:buNone/>
                      </a:pPr>
                      <a:r>
                        <a:rPr lang="en" sz="800">
                          <a:solidFill>
                            <a:srgbClr val="1D1C1D"/>
                          </a:solidFill>
                          <a:highlight>
                            <a:srgbClr val="F8F8F8"/>
                          </a:highlight>
                        </a:rPr>
                        <a:t>Model Name</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Model Type</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Hidden Layers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Hidden Units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RNN Layers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RNN Units</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Dataset </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(train, validation, test)</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Accuracy</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Abs Accuracy</a:t>
                      </a:r>
                      <a:endParaRPr sz="800">
                        <a:solidFill>
                          <a:srgbClr val="1D1C1D"/>
                        </a:solidFill>
                        <a:highlight>
                          <a:srgbClr val="F8F8F8"/>
                        </a:highlight>
                      </a:endParaRPr>
                    </a:p>
                  </a:txBody>
                  <a:tcPr marT="63500" marB="63500" marR="63500" marL="63500">
                    <a:solidFill>
                      <a:srgbClr val="EFEFEF"/>
                    </a:solidFill>
                  </a:tcPr>
                </a:tc>
                <a:tc>
                  <a:txBody>
                    <a:bodyPr/>
                    <a:lstStyle/>
                    <a:p>
                      <a:pPr indent="0" lvl="0" marL="0" rtl="0" algn="l">
                        <a:spcBef>
                          <a:spcPts val="0"/>
                        </a:spcBef>
                        <a:spcAft>
                          <a:spcPts val="0"/>
                        </a:spcAft>
                        <a:buNone/>
                      </a:pPr>
                      <a:r>
                        <a:rPr lang="en" sz="800">
                          <a:solidFill>
                            <a:srgbClr val="1D1C1D"/>
                          </a:solidFill>
                          <a:highlight>
                            <a:srgbClr val="F8F8F8"/>
                          </a:highlight>
                        </a:rPr>
                        <a:t>Word Error Rate</a:t>
                      </a:r>
                      <a:endParaRPr sz="800">
                        <a:solidFill>
                          <a:srgbClr val="1D1C1D"/>
                        </a:solidFill>
                        <a:highlight>
                          <a:srgbClr val="F8F8F8"/>
                        </a:highlight>
                      </a:endParaRPr>
                    </a:p>
                  </a:txBody>
                  <a:tcPr marT="63500" marB="63500" marR="63500" marL="63500">
                    <a:solidFill>
                      <a:srgbClr val="EFEFEF"/>
                    </a:solidFill>
                  </a:tcPr>
                </a:tc>
              </a:tr>
              <a:tr h="396975">
                <a:tc>
                  <a:txBody>
                    <a:bodyPr/>
                    <a:lstStyle/>
                    <a:p>
                      <a:pPr indent="0" lvl="0" marL="0" rtl="0" algn="l">
                        <a:spcBef>
                          <a:spcPts val="0"/>
                        </a:spcBef>
                        <a:spcAft>
                          <a:spcPts val="0"/>
                        </a:spcAft>
                        <a:buNone/>
                      </a:pPr>
                      <a:r>
                        <a:rPr lang="en" sz="800">
                          <a:solidFill>
                            <a:srgbClr val="1D1C1D"/>
                          </a:solidFill>
                          <a:highlight>
                            <a:srgbClr val="F8F8F8"/>
                          </a:highlight>
                        </a:rPr>
                        <a:t>model000km</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KMean + LOGIT </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396975">
                <a:tc>
                  <a:txBody>
                    <a:bodyPr/>
                    <a:lstStyle/>
                    <a:p>
                      <a:pPr indent="0" lvl="0" marL="0" rtl="0" algn="l">
                        <a:spcBef>
                          <a:spcPts val="0"/>
                        </a:spcBef>
                        <a:spcAft>
                          <a:spcPts val="0"/>
                        </a:spcAft>
                        <a:buNone/>
                      </a:pPr>
                      <a:r>
                        <a:rPr lang="en" sz="800">
                          <a:solidFill>
                            <a:srgbClr val="1D1C1D"/>
                          </a:solidFill>
                          <a:highlight>
                            <a:srgbClr val="F8F8F8"/>
                          </a:highlight>
                        </a:rPr>
                        <a:t>model001km</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KMean + 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396975">
                <a:tc>
                  <a:txBody>
                    <a:bodyPr/>
                    <a:lstStyle/>
                    <a:p>
                      <a:pPr indent="0" lvl="0" marL="0" rtl="0" algn="l">
                        <a:spcBef>
                          <a:spcPts val="0"/>
                        </a:spcBef>
                        <a:spcAft>
                          <a:spcPts val="0"/>
                        </a:spcAft>
                        <a:buNone/>
                      </a:pPr>
                      <a:r>
                        <a:rPr lang="en" sz="800">
                          <a:solidFill>
                            <a:srgbClr val="1D1C1D"/>
                          </a:solidFill>
                          <a:highlight>
                            <a:srgbClr val="F8F8F8"/>
                          </a:highlight>
                        </a:rPr>
                        <a:t>model002km</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KMean + 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396975">
                <a:tc>
                  <a:txBody>
                    <a:bodyPr/>
                    <a:lstStyle/>
                    <a:p>
                      <a:pPr indent="0" lvl="0" marL="0" rtl="0" algn="l">
                        <a:spcBef>
                          <a:spcPts val="0"/>
                        </a:spcBef>
                        <a:spcAft>
                          <a:spcPts val="0"/>
                        </a:spcAft>
                        <a:buNone/>
                      </a:pPr>
                      <a:r>
                        <a:rPr lang="en" sz="800">
                          <a:solidFill>
                            <a:srgbClr val="1D1C1D"/>
                          </a:solidFill>
                          <a:highlight>
                            <a:srgbClr val="F8F8F8"/>
                          </a:highlight>
                        </a:rPr>
                        <a:t>model003km</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KMean + 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3</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396975">
                <a:tc>
                  <a:txBody>
                    <a:bodyPr/>
                    <a:lstStyle/>
                    <a:p>
                      <a:pPr indent="0" lvl="0" marL="0" rtl="0" algn="l">
                        <a:spcBef>
                          <a:spcPts val="0"/>
                        </a:spcBef>
                        <a:spcAft>
                          <a:spcPts val="0"/>
                        </a:spcAft>
                        <a:buNone/>
                      </a:pPr>
                      <a:r>
                        <a:rPr lang="en" sz="800">
                          <a:solidFill>
                            <a:srgbClr val="1D1C1D"/>
                          </a:solidFill>
                          <a:highlight>
                            <a:srgbClr val="F8F8F8"/>
                          </a:highlight>
                        </a:rPr>
                        <a:t>model004km</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KMean + 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4</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396975">
                <a:tc>
                  <a:txBody>
                    <a:bodyPr/>
                    <a:lstStyle/>
                    <a:p>
                      <a:pPr indent="0" lvl="0" marL="0" rtl="0" algn="l">
                        <a:spcBef>
                          <a:spcPts val="0"/>
                        </a:spcBef>
                        <a:spcAft>
                          <a:spcPts val="0"/>
                        </a:spcAft>
                        <a:buNone/>
                      </a:pPr>
                      <a:r>
                        <a:rPr lang="en" sz="800">
                          <a:solidFill>
                            <a:srgbClr val="1D1C1D"/>
                          </a:solidFill>
                          <a:highlight>
                            <a:srgbClr val="F8F8F8"/>
                          </a:highlight>
                        </a:rPr>
                        <a:t>model005km</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KMean + 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256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5</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r h="396975">
                <a:tc>
                  <a:txBody>
                    <a:bodyPr/>
                    <a:lstStyle/>
                    <a:p>
                      <a:pPr indent="0" lvl="0" marL="0" rtl="0" algn="l">
                        <a:spcBef>
                          <a:spcPts val="0"/>
                        </a:spcBef>
                        <a:spcAft>
                          <a:spcPts val="0"/>
                        </a:spcAft>
                        <a:buNone/>
                      </a:pPr>
                      <a:r>
                        <a:rPr lang="en" sz="800">
                          <a:solidFill>
                            <a:srgbClr val="1D1C1D"/>
                          </a:solidFill>
                          <a:highlight>
                            <a:srgbClr val="F8F8F8"/>
                          </a:highlight>
                        </a:rPr>
                        <a:t>model006km</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KMean + RNN</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128</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5</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64</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Alexa (80%,10%,10%)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LJSpeech(0%, 0%, 10%)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0.6%</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100%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txBody>
                  <a:tcPr marT="63500" marB="63500" marR="63500" marL="63500"/>
                </a:tc>
                <a:tc>
                  <a:txBody>
                    <a:bodyPr/>
                    <a:lstStyle/>
                    <a:p>
                      <a:pPr indent="0" lvl="0" marL="0" rtl="0" algn="l">
                        <a:spcBef>
                          <a:spcPts val="0"/>
                        </a:spcBef>
                        <a:spcAft>
                          <a:spcPts val="0"/>
                        </a:spcAft>
                        <a:buNone/>
                      </a:pPr>
                      <a:r>
                        <a:rPr lang="en" sz="800">
                          <a:solidFill>
                            <a:srgbClr val="1D1C1D"/>
                          </a:solidFill>
                          <a:highlight>
                            <a:srgbClr val="F8F8F8"/>
                          </a:highlight>
                        </a:rPr>
                        <a:t>0</a:t>
                      </a:r>
                      <a:endParaRPr sz="800">
                        <a:solidFill>
                          <a:srgbClr val="1D1C1D"/>
                        </a:solidFill>
                        <a:highlight>
                          <a:srgbClr val="F8F8F8"/>
                        </a:highlight>
                      </a:endParaRPr>
                    </a:p>
                    <a:p>
                      <a:pPr indent="0" lvl="0" marL="0" rtl="0" algn="l">
                        <a:spcBef>
                          <a:spcPts val="0"/>
                        </a:spcBef>
                        <a:spcAft>
                          <a:spcPts val="0"/>
                        </a:spcAft>
                        <a:buNone/>
                      </a:pPr>
                      <a:r>
                        <a:rPr lang="en" sz="800">
                          <a:solidFill>
                            <a:srgbClr val="1D1C1D"/>
                          </a:solidFill>
                          <a:highlight>
                            <a:srgbClr val="F8F8F8"/>
                          </a:highlight>
                        </a:rPr>
                        <a:t>1</a:t>
                      </a:r>
                      <a:endParaRPr sz="800">
                        <a:solidFill>
                          <a:srgbClr val="1D1C1D"/>
                        </a:solidFill>
                        <a:highlight>
                          <a:srgbClr val="F8F8F8"/>
                        </a:highlight>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