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59" r:id="rId5"/>
    <p:sldId id="265" r:id="rId6"/>
    <p:sldId id="261" r:id="rId7"/>
    <p:sldId id="263" r:id="rId8"/>
    <p:sldId id="264" r:id="rId9"/>
    <p:sldId id="262"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14" d="100"/>
          <a:sy n="114" d="100"/>
        </p:scale>
        <p:origin x="360"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Saturday, November 7,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67574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Saturday, November 7,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898002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Saturday, November 7,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948448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Saturday, November 7,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415038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Saturday, November 7,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257670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Saturday, November 7,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568354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Saturday, November 7,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03572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Saturday, November 7,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510422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Saturday, November 7,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591543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Saturday, November 7,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735220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Saturday, November 7,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381549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Saturday, November 7,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3237539677"/>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0" r:id="rId6"/>
    <p:sldLayoutId id="2147483816" r:id="rId7"/>
    <p:sldLayoutId id="2147483817" r:id="rId8"/>
    <p:sldLayoutId id="2147483818" r:id="rId9"/>
    <p:sldLayoutId id="2147483819" r:id="rId10"/>
    <p:sldLayoutId id="214748382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7">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0619" y="381383"/>
            <a:ext cx="6858000"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3157" y="123152"/>
            <a:ext cx="6346209" cy="6099900"/>
          </a:xfrm>
          <a:prstGeom prst="rect">
            <a:avLst/>
          </a:prstGeom>
          <a:gradFill>
            <a:gsLst>
              <a:gs pos="0">
                <a:schemeClr val="accent5">
                  <a:lumMod val="60000"/>
                  <a:lumOff val="40000"/>
                  <a:alpha val="0"/>
                </a:schemeClr>
              </a:gs>
              <a:gs pos="99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788485" y="2550487"/>
            <a:ext cx="2501979" cy="61130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245782" y="1257085"/>
            <a:ext cx="4318303" cy="4318303"/>
          </a:xfrm>
          <a:prstGeom prst="ellipse">
            <a:avLst/>
          </a:prstGeom>
          <a:gradFill>
            <a:gsLst>
              <a:gs pos="39000">
                <a:schemeClr val="accent4">
                  <a:lumMod val="20000"/>
                  <a:lumOff val="80000"/>
                  <a:alpha val="0"/>
                </a:schemeClr>
              </a:gs>
              <a:gs pos="100000">
                <a:schemeClr val="accent6">
                  <a:alpha val="2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0B2619-5300-4E29-8D49-3060DC005D28}"/>
              </a:ext>
            </a:extLst>
          </p:cNvPr>
          <p:cNvSpPr>
            <a:spLocks noGrp="1"/>
          </p:cNvSpPr>
          <p:nvPr>
            <p:ph type="ctrTitle"/>
          </p:nvPr>
        </p:nvSpPr>
        <p:spPr>
          <a:xfrm>
            <a:off x="906995" y="403417"/>
            <a:ext cx="4540157" cy="3518960"/>
          </a:xfrm>
        </p:spPr>
        <p:txBody>
          <a:bodyPr anchor="b">
            <a:normAutofit/>
          </a:bodyPr>
          <a:lstStyle/>
          <a:p>
            <a:pPr algn="l"/>
            <a:r>
              <a:rPr lang="en-US">
                <a:solidFill>
                  <a:schemeClr val="bg1"/>
                </a:solidFill>
              </a:rPr>
              <a:t>HangMan</a:t>
            </a:r>
          </a:p>
        </p:txBody>
      </p:sp>
      <p:sp>
        <p:nvSpPr>
          <p:cNvPr id="3" name="Subtitle 2">
            <a:extLst>
              <a:ext uri="{FF2B5EF4-FFF2-40B4-BE49-F238E27FC236}">
                <a16:creationId xmlns:a16="http://schemas.microsoft.com/office/drawing/2014/main" id="{9AC19F65-74C3-4ABF-A721-492E2C91D43E}"/>
              </a:ext>
            </a:extLst>
          </p:cNvPr>
          <p:cNvSpPr>
            <a:spLocks noGrp="1"/>
          </p:cNvSpPr>
          <p:nvPr>
            <p:ph type="subTitle" idx="1"/>
          </p:nvPr>
        </p:nvSpPr>
        <p:spPr>
          <a:xfrm>
            <a:off x="918947" y="4745318"/>
            <a:ext cx="4540158" cy="1492922"/>
          </a:xfrm>
        </p:spPr>
        <p:txBody>
          <a:bodyPr>
            <a:normAutofit/>
          </a:bodyPr>
          <a:lstStyle/>
          <a:p>
            <a:pPr algn="l"/>
            <a:r>
              <a:rPr lang="en-US" sz="1400" dirty="0">
                <a:solidFill>
                  <a:schemeClr val="bg1"/>
                </a:solidFill>
              </a:rPr>
              <a:t>Michael Sim</a:t>
            </a:r>
          </a:p>
          <a:p>
            <a:pPr algn="l"/>
            <a:r>
              <a:rPr lang="en-US" sz="1400" dirty="0">
                <a:solidFill>
                  <a:schemeClr val="bg1"/>
                </a:solidFill>
              </a:rPr>
              <a:t>Stanley wang</a:t>
            </a:r>
          </a:p>
        </p:txBody>
      </p:sp>
      <p:pic>
        <p:nvPicPr>
          <p:cNvPr id="1026" name="Picture 2" descr="Top 5 Stick Figures — Steve Lovelace">
            <a:extLst>
              <a:ext uri="{FF2B5EF4-FFF2-40B4-BE49-F238E27FC236}">
                <a16:creationId xmlns:a16="http://schemas.microsoft.com/office/drawing/2014/main" id="{AEECE24D-BCF0-4EF4-BD73-2AD83AC84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2677" y="866125"/>
            <a:ext cx="4854388" cy="4854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385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B0E02D-52DB-4340-8BFA-0FDA00408CAE}"/>
              </a:ext>
            </a:extLst>
          </p:cNvPr>
          <p:cNvSpPr/>
          <p:nvPr/>
        </p:nvSpPr>
        <p:spPr>
          <a:xfrm>
            <a:off x="268449" y="109057"/>
            <a:ext cx="1543574" cy="4026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Hangman UI</a:t>
            </a:r>
          </a:p>
        </p:txBody>
      </p:sp>
      <p:grpSp>
        <p:nvGrpSpPr>
          <p:cNvPr id="7" name="Group 6">
            <a:extLst>
              <a:ext uri="{FF2B5EF4-FFF2-40B4-BE49-F238E27FC236}">
                <a16:creationId xmlns:a16="http://schemas.microsoft.com/office/drawing/2014/main" id="{795E5CC0-32D0-47DC-8300-5E4200EFC51D}"/>
              </a:ext>
            </a:extLst>
          </p:cNvPr>
          <p:cNvGrpSpPr/>
          <p:nvPr/>
        </p:nvGrpSpPr>
        <p:grpSpPr>
          <a:xfrm>
            <a:off x="2441198" y="151002"/>
            <a:ext cx="1661020" cy="1182848"/>
            <a:chOff x="360727" y="931178"/>
            <a:chExt cx="1543574" cy="1191237"/>
          </a:xfrm>
        </p:grpSpPr>
        <p:sp>
          <p:nvSpPr>
            <p:cNvPr id="5" name="Rectangle 4">
              <a:extLst>
                <a:ext uri="{FF2B5EF4-FFF2-40B4-BE49-F238E27FC236}">
                  <a16:creationId xmlns:a16="http://schemas.microsoft.com/office/drawing/2014/main" id="{82AA6060-D4ED-4E61-8A78-BD678172B41D}"/>
                </a:ext>
              </a:extLst>
            </p:cNvPr>
            <p:cNvSpPr/>
            <p:nvPr/>
          </p:nvSpPr>
          <p:spPr>
            <a:xfrm>
              <a:off x="360727" y="931178"/>
              <a:ext cx="1543574" cy="3248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Config PHP</a:t>
              </a:r>
            </a:p>
          </p:txBody>
        </p:sp>
        <p:sp>
          <p:nvSpPr>
            <p:cNvPr id="6" name="Rectangle 5">
              <a:extLst>
                <a:ext uri="{FF2B5EF4-FFF2-40B4-BE49-F238E27FC236}">
                  <a16:creationId xmlns:a16="http://schemas.microsoft.com/office/drawing/2014/main" id="{177BF993-8205-44E4-8EEF-838630035638}"/>
                </a:ext>
              </a:extLst>
            </p:cNvPr>
            <p:cNvSpPr/>
            <p:nvPr/>
          </p:nvSpPr>
          <p:spPr>
            <a:xfrm>
              <a:off x="360727" y="1256060"/>
              <a:ext cx="1543574" cy="8663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1400" dirty="0"/>
                <a:t>difficulty() – int</a:t>
              </a:r>
              <a:br>
                <a:rPr lang="en-US" sz="1400" dirty="0"/>
              </a:br>
              <a:r>
                <a:rPr lang="en-US" sz="1400" dirty="0" err="1"/>
                <a:t>gamemode</a:t>
              </a:r>
              <a:r>
                <a:rPr lang="en-US" sz="1400" dirty="0"/>
                <a:t>() – str</a:t>
              </a:r>
              <a:br>
                <a:rPr lang="en-US" sz="1400" dirty="0"/>
              </a:br>
              <a:r>
                <a:rPr lang="en-US" sz="1400" dirty="0" err="1"/>
                <a:t>numhints</a:t>
              </a:r>
              <a:r>
                <a:rPr lang="en-US" sz="1400" dirty="0"/>
                <a:t>() – int </a:t>
              </a:r>
            </a:p>
          </p:txBody>
        </p:sp>
      </p:grpSp>
      <p:grpSp>
        <p:nvGrpSpPr>
          <p:cNvPr id="11" name="Group 10">
            <a:extLst>
              <a:ext uri="{FF2B5EF4-FFF2-40B4-BE49-F238E27FC236}">
                <a16:creationId xmlns:a16="http://schemas.microsoft.com/office/drawing/2014/main" id="{34281C0E-EC24-4FAB-9CE8-CE89F4F12FC9}"/>
              </a:ext>
            </a:extLst>
          </p:cNvPr>
          <p:cNvGrpSpPr/>
          <p:nvPr/>
        </p:nvGrpSpPr>
        <p:grpSpPr>
          <a:xfrm>
            <a:off x="4731393" y="151002"/>
            <a:ext cx="1661020" cy="1182848"/>
            <a:chOff x="360727" y="931178"/>
            <a:chExt cx="1543574" cy="1191237"/>
          </a:xfrm>
        </p:grpSpPr>
        <p:sp>
          <p:nvSpPr>
            <p:cNvPr id="12" name="Rectangle 11">
              <a:extLst>
                <a:ext uri="{FF2B5EF4-FFF2-40B4-BE49-F238E27FC236}">
                  <a16:creationId xmlns:a16="http://schemas.microsoft.com/office/drawing/2014/main" id="{25166A13-1790-426B-A1DF-4ABC06D1C1B7}"/>
                </a:ext>
              </a:extLst>
            </p:cNvPr>
            <p:cNvSpPr/>
            <p:nvPr/>
          </p:nvSpPr>
          <p:spPr>
            <a:xfrm>
              <a:off x="360727" y="931178"/>
              <a:ext cx="1543574" cy="3248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New Game</a:t>
              </a:r>
            </a:p>
          </p:txBody>
        </p:sp>
        <p:sp>
          <p:nvSpPr>
            <p:cNvPr id="13" name="Rectangle 12">
              <a:extLst>
                <a:ext uri="{FF2B5EF4-FFF2-40B4-BE49-F238E27FC236}">
                  <a16:creationId xmlns:a16="http://schemas.microsoft.com/office/drawing/2014/main" id="{ED3175CF-3470-4669-B7B3-886990760D88}"/>
                </a:ext>
              </a:extLst>
            </p:cNvPr>
            <p:cNvSpPr/>
            <p:nvPr/>
          </p:nvSpPr>
          <p:spPr>
            <a:xfrm>
              <a:off x="360727" y="1256060"/>
              <a:ext cx="1543574" cy="8663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1400" dirty="0" err="1"/>
                <a:t>selectLibrary</a:t>
              </a:r>
              <a:r>
                <a:rPr lang="en-US" sz="1400" dirty="0"/>
                <a:t>() - .txt</a:t>
              </a:r>
            </a:p>
            <a:p>
              <a:r>
                <a:rPr lang="en-US" sz="1400" dirty="0"/>
                <a:t>start()</a:t>
              </a:r>
            </a:p>
          </p:txBody>
        </p:sp>
      </p:grpSp>
      <p:cxnSp>
        <p:nvCxnSpPr>
          <p:cNvPr id="22" name="Straight Arrow Connector 21">
            <a:extLst>
              <a:ext uri="{FF2B5EF4-FFF2-40B4-BE49-F238E27FC236}">
                <a16:creationId xmlns:a16="http://schemas.microsoft.com/office/drawing/2014/main" id="{CE81BF0F-D24D-4F1D-B5F6-37E8FFC50781}"/>
              </a:ext>
            </a:extLst>
          </p:cNvPr>
          <p:cNvCxnSpPr>
            <a:stCxn id="5" idx="3"/>
            <a:endCxn id="12" idx="1"/>
          </p:cNvCxnSpPr>
          <p:nvPr/>
        </p:nvCxnSpPr>
        <p:spPr>
          <a:xfrm>
            <a:off x="4102218" y="312299"/>
            <a:ext cx="629175"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DC4CAC2A-E86F-4DBE-B2FA-34A9534CD230}"/>
              </a:ext>
            </a:extLst>
          </p:cNvPr>
          <p:cNvGrpSpPr/>
          <p:nvPr/>
        </p:nvGrpSpPr>
        <p:grpSpPr>
          <a:xfrm>
            <a:off x="7021587" y="100669"/>
            <a:ext cx="1795241" cy="1551962"/>
            <a:chOff x="360727" y="931179"/>
            <a:chExt cx="1543574" cy="1191236"/>
          </a:xfrm>
        </p:grpSpPr>
        <p:sp>
          <p:nvSpPr>
            <p:cNvPr id="24" name="Rectangle 23">
              <a:extLst>
                <a:ext uri="{FF2B5EF4-FFF2-40B4-BE49-F238E27FC236}">
                  <a16:creationId xmlns:a16="http://schemas.microsoft.com/office/drawing/2014/main" id="{2E481CC1-B7C9-4168-B22A-DD0188E98470}"/>
                </a:ext>
              </a:extLst>
            </p:cNvPr>
            <p:cNvSpPr/>
            <p:nvPr/>
          </p:nvSpPr>
          <p:spPr>
            <a:xfrm>
              <a:off x="360727" y="931179"/>
              <a:ext cx="1543574" cy="3248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Gameplay</a:t>
              </a:r>
            </a:p>
          </p:txBody>
        </p:sp>
        <p:sp>
          <p:nvSpPr>
            <p:cNvPr id="25" name="Rectangle 24">
              <a:extLst>
                <a:ext uri="{FF2B5EF4-FFF2-40B4-BE49-F238E27FC236}">
                  <a16:creationId xmlns:a16="http://schemas.microsoft.com/office/drawing/2014/main" id="{48D53A87-785E-4E8E-87C1-710CBB8E0315}"/>
                </a:ext>
              </a:extLst>
            </p:cNvPr>
            <p:cNvSpPr/>
            <p:nvPr/>
          </p:nvSpPr>
          <p:spPr>
            <a:xfrm>
              <a:off x="360727" y="1256060"/>
              <a:ext cx="1543574" cy="8663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1400" dirty="0" err="1"/>
                <a:t>playerHint</a:t>
              </a:r>
              <a:r>
                <a:rPr lang="en-US" sz="1400" dirty="0"/>
                <a:t>()</a:t>
              </a:r>
            </a:p>
            <a:p>
              <a:r>
                <a:rPr lang="en-US" sz="1400" dirty="0" err="1"/>
                <a:t>playerGuess</a:t>
              </a:r>
              <a:r>
                <a:rPr lang="en-US" sz="1400" dirty="0"/>
                <a:t>()</a:t>
              </a:r>
            </a:p>
            <a:p>
              <a:r>
                <a:rPr lang="en-US" sz="1400" dirty="0" err="1"/>
                <a:t>matchLetters</a:t>
              </a:r>
              <a:r>
                <a:rPr lang="en-US" sz="1400" dirty="0"/>
                <a:t>()</a:t>
              </a:r>
            </a:p>
            <a:p>
              <a:r>
                <a:rPr lang="en-US" sz="1400" dirty="0" err="1"/>
                <a:t>printPage</a:t>
              </a:r>
              <a:r>
                <a:rPr lang="en-US" sz="1400" dirty="0"/>
                <a:t>()</a:t>
              </a:r>
            </a:p>
            <a:p>
              <a:endParaRPr lang="en-US" sz="1400" dirty="0"/>
            </a:p>
          </p:txBody>
        </p:sp>
      </p:grpSp>
      <p:cxnSp>
        <p:nvCxnSpPr>
          <p:cNvPr id="27" name="Straight Arrow Connector 26">
            <a:extLst>
              <a:ext uri="{FF2B5EF4-FFF2-40B4-BE49-F238E27FC236}">
                <a16:creationId xmlns:a16="http://schemas.microsoft.com/office/drawing/2014/main" id="{C06AAB35-C1BD-4325-89B0-FEB54F20E5FF}"/>
              </a:ext>
            </a:extLst>
          </p:cNvPr>
          <p:cNvCxnSpPr>
            <a:stCxn id="12" idx="3"/>
            <a:endCxn id="24" idx="1"/>
          </p:cNvCxnSpPr>
          <p:nvPr/>
        </p:nvCxnSpPr>
        <p:spPr>
          <a:xfrm>
            <a:off x="6392413" y="312299"/>
            <a:ext cx="629174"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ED1CDD96-EE5D-4879-90CA-61DE3E539531}"/>
              </a:ext>
            </a:extLst>
          </p:cNvPr>
          <p:cNvGrpSpPr/>
          <p:nvPr/>
        </p:nvGrpSpPr>
        <p:grpSpPr>
          <a:xfrm>
            <a:off x="1560355" y="2143447"/>
            <a:ext cx="2541863" cy="1551962"/>
            <a:chOff x="360727" y="931179"/>
            <a:chExt cx="1543574" cy="1191236"/>
          </a:xfrm>
        </p:grpSpPr>
        <p:sp>
          <p:nvSpPr>
            <p:cNvPr id="31" name="Rectangle 30">
              <a:extLst>
                <a:ext uri="{FF2B5EF4-FFF2-40B4-BE49-F238E27FC236}">
                  <a16:creationId xmlns:a16="http://schemas.microsoft.com/office/drawing/2014/main" id="{30288A02-18BA-4D44-85FB-47372D29EBD5}"/>
                </a:ext>
              </a:extLst>
            </p:cNvPr>
            <p:cNvSpPr/>
            <p:nvPr/>
          </p:nvSpPr>
          <p:spPr>
            <a:xfrm>
              <a:off x="360727" y="931179"/>
              <a:ext cx="1543574" cy="3248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err="1"/>
                <a:t>playerHint</a:t>
              </a:r>
              <a:r>
                <a:rPr lang="en-US" sz="1600" dirty="0"/>
                <a:t>()</a:t>
              </a:r>
            </a:p>
          </p:txBody>
        </p:sp>
        <p:sp>
          <p:nvSpPr>
            <p:cNvPr id="32" name="Rectangle 31">
              <a:extLst>
                <a:ext uri="{FF2B5EF4-FFF2-40B4-BE49-F238E27FC236}">
                  <a16:creationId xmlns:a16="http://schemas.microsoft.com/office/drawing/2014/main" id="{A904AE06-F7E8-463A-9873-8B09974AC93F}"/>
                </a:ext>
              </a:extLst>
            </p:cNvPr>
            <p:cNvSpPr/>
            <p:nvPr/>
          </p:nvSpPr>
          <p:spPr>
            <a:xfrm>
              <a:off x="360727" y="1256060"/>
              <a:ext cx="1543574" cy="8663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1400" dirty="0"/>
                <a:t>$words – string array</a:t>
              </a:r>
            </a:p>
            <a:p>
              <a:r>
                <a:rPr lang="en-US" sz="1400" dirty="0"/>
                <a:t>$</a:t>
              </a:r>
              <a:r>
                <a:rPr lang="en-US" sz="1400" dirty="0" err="1"/>
                <a:t>lettersguessed</a:t>
              </a:r>
              <a:r>
                <a:rPr lang="en-US" sz="1400" dirty="0"/>
                <a:t> – char array</a:t>
              </a:r>
            </a:p>
            <a:p>
              <a:r>
                <a:rPr lang="en-US" sz="1400" dirty="0"/>
                <a:t>$</a:t>
              </a:r>
              <a:r>
                <a:rPr lang="en-US" sz="1400" dirty="0" err="1"/>
                <a:t>hintcache</a:t>
              </a:r>
              <a:r>
                <a:rPr lang="en-US" sz="1400" dirty="0"/>
                <a:t> – string</a:t>
              </a:r>
            </a:p>
            <a:p>
              <a:r>
                <a:rPr lang="en-US" sz="1400" dirty="0"/>
                <a:t>$</a:t>
              </a:r>
              <a:r>
                <a:rPr lang="en-US" sz="1400" dirty="0" err="1"/>
                <a:t>hintsleft</a:t>
              </a:r>
              <a:r>
                <a:rPr lang="en-US" sz="1400" dirty="0"/>
                <a:t> – int</a:t>
              </a:r>
            </a:p>
            <a:p>
              <a:r>
                <a:rPr lang="en-US" sz="1400" dirty="0"/>
                <a:t>$which – int</a:t>
              </a:r>
            </a:p>
            <a:p>
              <a:endParaRPr lang="en-US" sz="1400" dirty="0"/>
            </a:p>
          </p:txBody>
        </p:sp>
      </p:grpSp>
      <p:grpSp>
        <p:nvGrpSpPr>
          <p:cNvPr id="33" name="Group 32">
            <a:extLst>
              <a:ext uri="{FF2B5EF4-FFF2-40B4-BE49-F238E27FC236}">
                <a16:creationId xmlns:a16="http://schemas.microsoft.com/office/drawing/2014/main" id="{A1250670-425C-4C90-8396-3C074EE48781}"/>
              </a:ext>
            </a:extLst>
          </p:cNvPr>
          <p:cNvGrpSpPr/>
          <p:nvPr/>
        </p:nvGrpSpPr>
        <p:grpSpPr>
          <a:xfrm>
            <a:off x="4510484" y="2143447"/>
            <a:ext cx="2541863" cy="1551962"/>
            <a:chOff x="360727" y="931179"/>
            <a:chExt cx="1543574" cy="1191236"/>
          </a:xfrm>
        </p:grpSpPr>
        <p:sp>
          <p:nvSpPr>
            <p:cNvPr id="34" name="Rectangle 33">
              <a:extLst>
                <a:ext uri="{FF2B5EF4-FFF2-40B4-BE49-F238E27FC236}">
                  <a16:creationId xmlns:a16="http://schemas.microsoft.com/office/drawing/2014/main" id="{C185CCB3-2DBD-4583-AA6B-4BE26B0DC780}"/>
                </a:ext>
              </a:extLst>
            </p:cNvPr>
            <p:cNvSpPr/>
            <p:nvPr/>
          </p:nvSpPr>
          <p:spPr>
            <a:xfrm>
              <a:off x="360727" y="931179"/>
              <a:ext cx="1543574" cy="3248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err="1"/>
                <a:t>playerGuess</a:t>
              </a:r>
              <a:r>
                <a:rPr lang="en-US" sz="1600" dirty="0"/>
                <a:t>()</a:t>
              </a:r>
            </a:p>
          </p:txBody>
        </p:sp>
        <p:sp>
          <p:nvSpPr>
            <p:cNvPr id="35" name="Rectangle 34">
              <a:extLst>
                <a:ext uri="{FF2B5EF4-FFF2-40B4-BE49-F238E27FC236}">
                  <a16:creationId xmlns:a16="http://schemas.microsoft.com/office/drawing/2014/main" id="{3A2C499F-766A-4425-A6F7-A40039816B2D}"/>
                </a:ext>
              </a:extLst>
            </p:cNvPr>
            <p:cNvSpPr/>
            <p:nvPr/>
          </p:nvSpPr>
          <p:spPr>
            <a:xfrm>
              <a:off x="360727" y="1256060"/>
              <a:ext cx="1543574" cy="8663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1400" dirty="0"/>
                <a:t>$words – string array</a:t>
              </a:r>
            </a:p>
            <a:p>
              <a:r>
                <a:rPr lang="en-US" sz="1400" dirty="0"/>
                <a:t>$</a:t>
              </a:r>
              <a:r>
                <a:rPr lang="en-US" sz="1400" dirty="0" err="1"/>
                <a:t>lettersguessed</a:t>
              </a:r>
              <a:r>
                <a:rPr lang="en-US" sz="1400" dirty="0"/>
                <a:t> – char array</a:t>
              </a:r>
            </a:p>
            <a:p>
              <a:r>
                <a:rPr lang="en-US" sz="1400" dirty="0"/>
                <a:t>$guess – char</a:t>
              </a:r>
            </a:p>
            <a:p>
              <a:r>
                <a:rPr lang="en-US" sz="1400" dirty="0"/>
                <a:t>$which – int</a:t>
              </a:r>
            </a:p>
            <a:p>
              <a:r>
                <a:rPr lang="en-US" sz="1400" dirty="0"/>
                <a:t>$wrong – int</a:t>
              </a:r>
            </a:p>
          </p:txBody>
        </p:sp>
      </p:grpSp>
      <p:cxnSp>
        <p:nvCxnSpPr>
          <p:cNvPr id="37" name="Connector: Elbow 36">
            <a:extLst>
              <a:ext uri="{FF2B5EF4-FFF2-40B4-BE49-F238E27FC236}">
                <a16:creationId xmlns:a16="http://schemas.microsoft.com/office/drawing/2014/main" id="{7D66C8D0-65AB-4DBC-B44E-D3CF83F74663}"/>
              </a:ext>
            </a:extLst>
          </p:cNvPr>
          <p:cNvCxnSpPr>
            <a:cxnSpLocks/>
            <a:stCxn id="32" idx="1"/>
            <a:endCxn id="31" idx="1"/>
          </p:cNvCxnSpPr>
          <p:nvPr/>
        </p:nvCxnSpPr>
        <p:spPr>
          <a:xfrm rot="10800000">
            <a:off x="1560355" y="2355078"/>
            <a:ext cx="12700" cy="775980"/>
          </a:xfrm>
          <a:prstGeom prst="bentConnector3">
            <a:avLst>
              <a:gd name="adj1" fmla="val 180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C9125BAF-27D4-43D9-8721-8255DBA2C39E}"/>
              </a:ext>
            </a:extLst>
          </p:cNvPr>
          <p:cNvCxnSpPr>
            <a:cxnSpLocks/>
          </p:cNvCxnSpPr>
          <p:nvPr/>
        </p:nvCxnSpPr>
        <p:spPr>
          <a:xfrm rot="5400000">
            <a:off x="5136190" y="-645923"/>
            <a:ext cx="490816" cy="5087921"/>
          </a:xfrm>
          <a:prstGeom prst="bentConnector3">
            <a:avLst>
              <a:gd name="adj1" fmla="val 19234"/>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B26345F1-00B6-4022-80B3-CF6B0B724CEE}"/>
              </a:ext>
            </a:extLst>
          </p:cNvPr>
          <p:cNvCxnSpPr>
            <a:stCxn id="25" idx="2"/>
            <a:endCxn id="34" idx="0"/>
          </p:cNvCxnSpPr>
          <p:nvPr/>
        </p:nvCxnSpPr>
        <p:spPr>
          <a:xfrm rot="5400000">
            <a:off x="6604904" y="829143"/>
            <a:ext cx="490816" cy="2137792"/>
          </a:xfrm>
          <a:prstGeom prst="bentConnector3">
            <a:avLst>
              <a:gd name="adj1" fmla="val 19234"/>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B7D844D9-1E46-4D2E-A980-BB927BE20CAE}"/>
              </a:ext>
            </a:extLst>
          </p:cNvPr>
          <p:cNvGrpSpPr/>
          <p:nvPr/>
        </p:nvGrpSpPr>
        <p:grpSpPr>
          <a:xfrm>
            <a:off x="7460613" y="2143447"/>
            <a:ext cx="2541863" cy="1551962"/>
            <a:chOff x="360727" y="931179"/>
            <a:chExt cx="1543574" cy="1191236"/>
          </a:xfrm>
        </p:grpSpPr>
        <p:sp>
          <p:nvSpPr>
            <p:cNvPr id="46" name="Rectangle 45">
              <a:extLst>
                <a:ext uri="{FF2B5EF4-FFF2-40B4-BE49-F238E27FC236}">
                  <a16:creationId xmlns:a16="http://schemas.microsoft.com/office/drawing/2014/main" id="{864EBFAF-6D3C-48FA-AC16-5BBCFAC957D9}"/>
                </a:ext>
              </a:extLst>
            </p:cNvPr>
            <p:cNvSpPr/>
            <p:nvPr/>
          </p:nvSpPr>
          <p:spPr>
            <a:xfrm>
              <a:off x="360727" y="931179"/>
              <a:ext cx="1543574" cy="3248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err="1"/>
                <a:t>matchLetters</a:t>
              </a:r>
              <a:r>
                <a:rPr lang="en-US" sz="1600" dirty="0"/>
                <a:t>()</a:t>
              </a:r>
            </a:p>
          </p:txBody>
        </p:sp>
        <p:sp>
          <p:nvSpPr>
            <p:cNvPr id="47" name="Rectangle 46">
              <a:extLst>
                <a:ext uri="{FF2B5EF4-FFF2-40B4-BE49-F238E27FC236}">
                  <a16:creationId xmlns:a16="http://schemas.microsoft.com/office/drawing/2014/main" id="{7F48F7F0-02DA-4391-8E03-F1249100D38B}"/>
                </a:ext>
              </a:extLst>
            </p:cNvPr>
            <p:cNvSpPr/>
            <p:nvPr/>
          </p:nvSpPr>
          <p:spPr>
            <a:xfrm>
              <a:off x="360727" y="1256060"/>
              <a:ext cx="1543574" cy="8663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1400" dirty="0"/>
                <a:t>$word – string</a:t>
              </a:r>
            </a:p>
            <a:p>
              <a:r>
                <a:rPr lang="en-US" sz="1400" dirty="0"/>
                <a:t>$</a:t>
              </a:r>
              <a:r>
                <a:rPr lang="en-US" sz="1400" dirty="0" err="1"/>
                <a:t>lettersguessed</a:t>
              </a:r>
              <a:r>
                <a:rPr lang="en-US" sz="1400" dirty="0"/>
                <a:t> – char array</a:t>
              </a:r>
            </a:p>
            <a:p>
              <a:r>
                <a:rPr lang="en-US" sz="1400" dirty="0"/>
                <a:t>$</a:t>
              </a:r>
              <a:r>
                <a:rPr lang="en-US" sz="1400" dirty="0" err="1"/>
                <a:t>wordtemplate</a:t>
              </a:r>
              <a:r>
                <a:rPr lang="en-US" sz="1400" dirty="0"/>
                <a:t> – string</a:t>
              </a:r>
            </a:p>
          </p:txBody>
        </p:sp>
      </p:grpSp>
      <p:cxnSp>
        <p:nvCxnSpPr>
          <p:cNvPr id="49" name="Connector: Elbow 48">
            <a:extLst>
              <a:ext uri="{FF2B5EF4-FFF2-40B4-BE49-F238E27FC236}">
                <a16:creationId xmlns:a16="http://schemas.microsoft.com/office/drawing/2014/main" id="{33C3A67F-0B0B-4E8B-891C-3FE2DB4744BC}"/>
              </a:ext>
            </a:extLst>
          </p:cNvPr>
          <p:cNvCxnSpPr>
            <a:stCxn id="25" idx="2"/>
            <a:endCxn id="46" idx="0"/>
          </p:cNvCxnSpPr>
          <p:nvPr/>
        </p:nvCxnSpPr>
        <p:spPr>
          <a:xfrm rot="16200000" flipH="1">
            <a:off x="8079968" y="1491870"/>
            <a:ext cx="490816" cy="812337"/>
          </a:xfrm>
          <a:prstGeom prst="bentConnector3">
            <a:avLst>
              <a:gd name="adj1" fmla="val 19234"/>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540F57B8-0F11-4E11-A7C3-76798B8B926D}"/>
              </a:ext>
            </a:extLst>
          </p:cNvPr>
          <p:cNvCxnSpPr>
            <a:cxnSpLocks/>
            <a:stCxn id="47" idx="2"/>
            <a:endCxn id="35" idx="2"/>
          </p:cNvCxnSpPr>
          <p:nvPr/>
        </p:nvCxnSpPr>
        <p:spPr>
          <a:xfrm rot="5400000">
            <a:off x="7256481" y="2220345"/>
            <a:ext cx="12700" cy="2950129"/>
          </a:xfrm>
          <a:prstGeom prst="bentConnector3">
            <a:avLst>
              <a:gd name="adj1" fmla="val 180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A35FE529-3DEB-45D9-808D-AB1EFBA16DB7}"/>
              </a:ext>
            </a:extLst>
          </p:cNvPr>
          <p:cNvCxnSpPr>
            <a:cxnSpLocks/>
            <a:stCxn id="47" idx="2"/>
            <a:endCxn id="32" idx="2"/>
          </p:cNvCxnSpPr>
          <p:nvPr/>
        </p:nvCxnSpPr>
        <p:spPr>
          <a:xfrm rot="5400000">
            <a:off x="5781416" y="745280"/>
            <a:ext cx="12700" cy="5900258"/>
          </a:xfrm>
          <a:prstGeom prst="bentConnector3">
            <a:avLst>
              <a:gd name="adj1" fmla="val 180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5BC89B8E-7CE8-48F8-A4E0-F8B0979CD712}"/>
              </a:ext>
            </a:extLst>
          </p:cNvPr>
          <p:cNvGrpSpPr/>
          <p:nvPr/>
        </p:nvGrpSpPr>
        <p:grpSpPr>
          <a:xfrm>
            <a:off x="9324365" y="100668"/>
            <a:ext cx="2541863" cy="1551962"/>
            <a:chOff x="360727" y="931179"/>
            <a:chExt cx="1543574" cy="1191236"/>
          </a:xfrm>
        </p:grpSpPr>
        <p:sp>
          <p:nvSpPr>
            <p:cNvPr id="60" name="Rectangle 59">
              <a:extLst>
                <a:ext uri="{FF2B5EF4-FFF2-40B4-BE49-F238E27FC236}">
                  <a16:creationId xmlns:a16="http://schemas.microsoft.com/office/drawing/2014/main" id="{12E76CF4-199F-46C4-A3B9-BBEEC5C79783}"/>
                </a:ext>
              </a:extLst>
            </p:cNvPr>
            <p:cNvSpPr/>
            <p:nvPr/>
          </p:nvSpPr>
          <p:spPr>
            <a:xfrm>
              <a:off x="360727" y="931179"/>
              <a:ext cx="1543574" cy="3248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err="1"/>
                <a:t>printPage</a:t>
              </a:r>
              <a:r>
                <a:rPr lang="en-US" sz="1600" dirty="0"/>
                <a:t>()</a:t>
              </a:r>
            </a:p>
          </p:txBody>
        </p:sp>
        <p:sp>
          <p:nvSpPr>
            <p:cNvPr id="61" name="Rectangle 60">
              <a:extLst>
                <a:ext uri="{FF2B5EF4-FFF2-40B4-BE49-F238E27FC236}">
                  <a16:creationId xmlns:a16="http://schemas.microsoft.com/office/drawing/2014/main" id="{7B6F3F26-688B-4928-8F63-3867B9DD06AE}"/>
                </a:ext>
              </a:extLst>
            </p:cNvPr>
            <p:cNvSpPr/>
            <p:nvPr/>
          </p:nvSpPr>
          <p:spPr>
            <a:xfrm>
              <a:off x="360727" y="1256060"/>
              <a:ext cx="1543574" cy="8663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1400" dirty="0"/>
                <a:t>$</a:t>
              </a:r>
              <a:r>
                <a:rPr lang="en-US" sz="1400" dirty="0" err="1"/>
                <a:t>wordtemplate</a:t>
              </a:r>
              <a:r>
                <a:rPr lang="en-US" sz="1400" dirty="0"/>
                <a:t> – string</a:t>
              </a:r>
            </a:p>
            <a:p>
              <a:r>
                <a:rPr lang="en-US" sz="1400" dirty="0"/>
                <a:t>$</a:t>
              </a:r>
              <a:r>
                <a:rPr lang="en-US" sz="1400" dirty="0" err="1"/>
                <a:t>hintsleft</a:t>
              </a:r>
              <a:r>
                <a:rPr lang="en-US" sz="1400" dirty="0"/>
                <a:t> - int</a:t>
              </a:r>
            </a:p>
            <a:p>
              <a:r>
                <a:rPr lang="en-US" sz="1400" dirty="0"/>
                <a:t>$wrong – int</a:t>
              </a:r>
            </a:p>
            <a:p>
              <a:r>
                <a:rPr lang="en-US" sz="1400" dirty="0"/>
                <a:t>$</a:t>
              </a:r>
              <a:r>
                <a:rPr lang="en-US" sz="1400" dirty="0" err="1"/>
                <a:t>lettersguessed</a:t>
              </a:r>
              <a:r>
                <a:rPr lang="en-US" sz="1400" dirty="0"/>
                <a:t> – string</a:t>
              </a:r>
            </a:p>
            <a:p>
              <a:r>
                <a:rPr lang="en-US" sz="1400" dirty="0"/>
                <a:t>$which – int </a:t>
              </a:r>
            </a:p>
          </p:txBody>
        </p:sp>
      </p:grpSp>
      <p:cxnSp>
        <p:nvCxnSpPr>
          <p:cNvPr id="66" name="Straight Arrow Connector 65">
            <a:extLst>
              <a:ext uri="{FF2B5EF4-FFF2-40B4-BE49-F238E27FC236}">
                <a16:creationId xmlns:a16="http://schemas.microsoft.com/office/drawing/2014/main" id="{4257F573-3792-4736-BF7D-ED3C9B0E63C4}"/>
              </a:ext>
            </a:extLst>
          </p:cNvPr>
          <p:cNvCxnSpPr>
            <a:stCxn id="24" idx="3"/>
            <a:endCxn id="60" idx="1"/>
          </p:cNvCxnSpPr>
          <p:nvPr/>
        </p:nvCxnSpPr>
        <p:spPr>
          <a:xfrm flipV="1">
            <a:off x="8816828" y="312299"/>
            <a:ext cx="507537"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E834233F-5660-43B0-A42F-A695D1452ABD}"/>
              </a:ext>
            </a:extLst>
          </p:cNvPr>
          <p:cNvGrpSpPr/>
          <p:nvPr/>
        </p:nvGrpSpPr>
        <p:grpSpPr>
          <a:xfrm>
            <a:off x="7966425" y="4186344"/>
            <a:ext cx="1700806" cy="961455"/>
            <a:chOff x="360727" y="931179"/>
            <a:chExt cx="1543574" cy="1191236"/>
          </a:xfrm>
        </p:grpSpPr>
        <p:sp>
          <p:nvSpPr>
            <p:cNvPr id="68" name="Rectangle 67">
              <a:extLst>
                <a:ext uri="{FF2B5EF4-FFF2-40B4-BE49-F238E27FC236}">
                  <a16:creationId xmlns:a16="http://schemas.microsoft.com/office/drawing/2014/main" id="{9FF4372C-D18D-4773-974F-484525E940A0}"/>
                </a:ext>
              </a:extLst>
            </p:cNvPr>
            <p:cNvSpPr/>
            <p:nvPr/>
          </p:nvSpPr>
          <p:spPr>
            <a:xfrm>
              <a:off x="360727" y="931179"/>
              <a:ext cx="1543574" cy="3248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err="1"/>
                <a:t>loseGame</a:t>
              </a:r>
              <a:r>
                <a:rPr lang="en-US" sz="1600" dirty="0"/>
                <a:t>()</a:t>
              </a:r>
            </a:p>
          </p:txBody>
        </p:sp>
        <p:sp>
          <p:nvSpPr>
            <p:cNvPr id="69" name="Rectangle 68">
              <a:extLst>
                <a:ext uri="{FF2B5EF4-FFF2-40B4-BE49-F238E27FC236}">
                  <a16:creationId xmlns:a16="http://schemas.microsoft.com/office/drawing/2014/main" id="{E373F6B5-D795-4846-9072-9B1F251FBE6F}"/>
                </a:ext>
              </a:extLst>
            </p:cNvPr>
            <p:cNvSpPr/>
            <p:nvPr/>
          </p:nvSpPr>
          <p:spPr>
            <a:xfrm>
              <a:off x="360727" y="1256060"/>
              <a:ext cx="1543574" cy="8663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1400" dirty="0"/>
                <a:t>$word – string</a:t>
              </a:r>
            </a:p>
            <a:p>
              <a:r>
                <a:rPr lang="en-US" sz="1400" dirty="0" err="1"/>
                <a:t>addLoss</a:t>
              </a:r>
              <a:r>
                <a:rPr lang="en-US" sz="1400" dirty="0"/>
                <a:t>()</a:t>
              </a:r>
            </a:p>
          </p:txBody>
        </p:sp>
      </p:grpSp>
      <p:grpSp>
        <p:nvGrpSpPr>
          <p:cNvPr id="70" name="Group 69">
            <a:extLst>
              <a:ext uri="{FF2B5EF4-FFF2-40B4-BE49-F238E27FC236}">
                <a16:creationId xmlns:a16="http://schemas.microsoft.com/office/drawing/2014/main" id="{1CDE041D-559A-4AE2-AD48-5F27C1FECCF0}"/>
              </a:ext>
            </a:extLst>
          </p:cNvPr>
          <p:cNvGrpSpPr/>
          <p:nvPr/>
        </p:nvGrpSpPr>
        <p:grpSpPr>
          <a:xfrm>
            <a:off x="10165422" y="4163202"/>
            <a:ext cx="1700806" cy="961455"/>
            <a:chOff x="360727" y="931179"/>
            <a:chExt cx="1543574" cy="1191236"/>
          </a:xfrm>
        </p:grpSpPr>
        <p:sp>
          <p:nvSpPr>
            <p:cNvPr id="71" name="Rectangle 70">
              <a:extLst>
                <a:ext uri="{FF2B5EF4-FFF2-40B4-BE49-F238E27FC236}">
                  <a16:creationId xmlns:a16="http://schemas.microsoft.com/office/drawing/2014/main" id="{05AAE1CE-9395-4434-8132-045377C1FDCF}"/>
                </a:ext>
              </a:extLst>
            </p:cNvPr>
            <p:cNvSpPr/>
            <p:nvPr/>
          </p:nvSpPr>
          <p:spPr>
            <a:xfrm>
              <a:off x="360727" y="931179"/>
              <a:ext cx="1543574" cy="3248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err="1"/>
                <a:t>winGame</a:t>
              </a:r>
              <a:r>
                <a:rPr lang="en-US" sz="1600" dirty="0"/>
                <a:t>()</a:t>
              </a:r>
            </a:p>
          </p:txBody>
        </p:sp>
        <p:sp>
          <p:nvSpPr>
            <p:cNvPr id="72" name="Rectangle 71">
              <a:extLst>
                <a:ext uri="{FF2B5EF4-FFF2-40B4-BE49-F238E27FC236}">
                  <a16:creationId xmlns:a16="http://schemas.microsoft.com/office/drawing/2014/main" id="{4E008297-BDB8-4F4C-98E1-2F3AC5B9D2E6}"/>
                </a:ext>
              </a:extLst>
            </p:cNvPr>
            <p:cNvSpPr/>
            <p:nvPr/>
          </p:nvSpPr>
          <p:spPr>
            <a:xfrm>
              <a:off x="360727" y="1256060"/>
              <a:ext cx="1543574" cy="8663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1400" dirty="0"/>
                <a:t>$word – string</a:t>
              </a:r>
            </a:p>
            <a:p>
              <a:r>
                <a:rPr lang="en-US" sz="1400" dirty="0" err="1"/>
                <a:t>addWin</a:t>
              </a:r>
              <a:r>
                <a:rPr lang="en-US" sz="1400" dirty="0"/>
                <a:t>()</a:t>
              </a:r>
            </a:p>
          </p:txBody>
        </p:sp>
      </p:grpSp>
      <p:cxnSp>
        <p:nvCxnSpPr>
          <p:cNvPr id="90" name="Straight Connector 89">
            <a:extLst>
              <a:ext uri="{FF2B5EF4-FFF2-40B4-BE49-F238E27FC236}">
                <a16:creationId xmlns:a16="http://schemas.microsoft.com/office/drawing/2014/main" id="{EC43770E-A3EC-4452-BA14-49B0C1F93E2B}"/>
              </a:ext>
            </a:extLst>
          </p:cNvPr>
          <p:cNvCxnSpPr>
            <a:cxnSpLocks/>
          </p:cNvCxnSpPr>
          <p:nvPr/>
        </p:nvCxnSpPr>
        <p:spPr>
          <a:xfrm flipV="1">
            <a:off x="4295164" y="1914925"/>
            <a:ext cx="0" cy="45704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E708987-B800-4E10-B981-2D14740E3FB3}"/>
              </a:ext>
            </a:extLst>
          </p:cNvPr>
          <p:cNvCxnSpPr/>
          <p:nvPr/>
        </p:nvCxnSpPr>
        <p:spPr>
          <a:xfrm flipV="1">
            <a:off x="9070596" y="903723"/>
            <a:ext cx="0" cy="99431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6D1CF1D-6336-4B91-BB2D-4DCF74C8E36C}"/>
              </a:ext>
            </a:extLst>
          </p:cNvPr>
          <p:cNvCxnSpPr>
            <a:cxnSpLocks/>
          </p:cNvCxnSpPr>
          <p:nvPr/>
        </p:nvCxnSpPr>
        <p:spPr>
          <a:xfrm flipV="1">
            <a:off x="4295164" y="1898037"/>
            <a:ext cx="4775432" cy="168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EE308E8B-83E6-4D1D-A57C-527354568DB6}"/>
              </a:ext>
            </a:extLst>
          </p:cNvPr>
          <p:cNvCxnSpPr/>
          <p:nvPr/>
        </p:nvCxnSpPr>
        <p:spPr>
          <a:xfrm>
            <a:off x="9070596" y="903723"/>
            <a:ext cx="253769"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E11786A-A7B3-491F-A6CC-535548BF1F16}"/>
              </a:ext>
            </a:extLst>
          </p:cNvPr>
          <p:cNvCxnSpPr>
            <a:stCxn id="31" idx="3"/>
          </p:cNvCxnSpPr>
          <p:nvPr/>
        </p:nvCxnSpPr>
        <p:spPr>
          <a:xfrm>
            <a:off x="4102218" y="2355078"/>
            <a:ext cx="192946"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BF8CF8F-7D3F-44E4-A0E6-03348A90BABE}"/>
              </a:ext>
            </a:extLst>
          </p:cNvPr>
          <p:cNvCxnSpPr>
            <a:stCxn id="34" idx="3"/>
          </p:cNvCxnSpPr>
          <p:nvPr/>
        </p:nvCxnSpPr>
        <p:spPr>
          <a:xfrm>
            <a:off x="7052347" y="2355078"/>
            <a:ext cx="21048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1D913C9-EEBF-462D-910C-0588C8CAB852}"/>
              </a:ext>
            </a:extLst>
          </p:cNvPr>
          <p:cNvCxnSpPr/>
          <p:nvPr/>
        </p:nvCxnSpPr>
        <p:spPr>
          <a:xfrm flipV="1">
            <a:off x="7262831" y="1898037"/>
            <a:ext cx="0" cy="45704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3D912923-E628-49E3-9948-CEB56C29ED9E}"/>
              </a:ext>
            </a:extLst>
          </p:cNvPr>
          <p:cNvGrpSpPr/>
          <p:nvPr/>
        </p:nvGrpSpPr>
        <p:grpSpPr>
          <a:xfrm>
            <a:off x="4615726" y="4471390"/>
            <a:ext cx="2541863" cy="1551962"/>
            <a:chOff x="360727" y="931179"/>
            <a:chExt cx="1543574" cy="1191236"/>
          </a:xfrm>
        </p:grpSpPr>
        <p:sp>
          <p:nvSpPr>
            <p:cNvPr id="108" name="Rectangle 107">
              <a:extLst>
                <a:ext uri="{FF2B5EF4-FFF2-40B4-BE49-F238E27FC236}">
                  <a16:creationId xmlns:a16="http://schemas.microsoft.com/office/drawing/2014/main" id="{C851A438-3136-4B7F-B366-A19FB02940EF}"/>
                </a:ext>
              </a:extLst>
            </p:cNvPr>
            <p:cNvSpPr/>
            <p:nvPr/>
          </p:nvSpPr>
          <p:spPr>
            <a:xfrm>
              <a:off x="360727" y="931179"/>
              <a:ext cx="1543574" cy="3248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Session Data</a:t>
              </a:r>
            </a:p>
          </p:txBody>
        </p:sp>
        <p:sp>
          <p:nvSpPr>
            <p:cNvPr id="109" name="Rectangle 108">
              <a:extLst>
                <a:ext uri="{FF2B5EF4-FFF2-40B4-BE49-F238E27FC236}">
                  <a16:creationId xmlns:a16="http://schemas.microsoft.com/office/drawing/2014/main" id="{78AD70D4-864E-456D-ADA0-5AFABA895EF6}"/>
                </a:ext>
              </a:extLst>
            </p:cNvPr>
            <p:cNvSpPr/>
            <p:nvPr/>
          </p:nvSpPr>
          <p:spPr>
            <a:xfrm>
              <a:off x="360727" y="1256060"/>
              <a:ext cx="1543574" cy="8663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1400" dirty="0"/>
                <a:t>Username – String</a:t>
              </a:r>
            </a:p>
            <a:p>
              <a:r>
                <a:rPr lang="en-US" sz="1400" dirty="0"/>
                <a:t>Password – String</a:t>
              </a:r>
            </a:p>
            <a:p>
              <a:r>
                <a:rPr lang="en-US" sz="1400" dirty="0"/>
                <a:t>Wins – Int</a:t>
              </a:r>
            </a:p>
            <a:p>
              <a:r>
                <a:rPr lang="en-US" sz="1400" dirty="0"/>
                <a:t>Losses – Int</a:t>
              </a:r>
            </a:p>
            <a:p>
              <a:endParaRPr lang="en-US" sz="1400" dirty="0"/>
            </a:p>
          </p:txBody>
        </p:sp>
      </p:grpSp>
      <p:cxnSp>
        <p:nvCxnSpPr>
          <p:cNvPr id="111" name="Connector: Elbow 110">
            <a:extLst>
              <a:ext uri="{FF2B5EF4-FFF2-40B4-BE49-F238E27FC236}">
                <a16:creationId xmlns:a16="http://schemas.microsoft.com/office/drawing/2014/main" id="{CBF97000-5A32-4F3B-A24B-8165365504EB}"/>
              </a:ext>
            </a:extLst>
          </p:cNvPr>
          <p:cNvCxnSpPr>
            <a:stCxn id="61" idx="2"/>
            <a:endCxn id="71" idx="0"/>
          </p:cNvCxnSpPr>
          <p:nvPr/>
        </p:nvCxnSpPr>
        <p:spPr>
          <a:xfrm rot="16200000" flipH="1">
            <a:off x="9550275" y="2697652"/>
            <a:ext cx="2510572" cy="420528"/>
          </a:xfrm>
          <a:prstGeom prst="bentConnector3">
            <a:avLst>
              <a:gd name="adj1" fmla="val 9043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2F6D2EB0-DA9F-4966-A635-73F273F72061}"/>
              </a:ext>
            </a:extLst>
          </p:cNvPr>
          <p:cNvCxnSpPr>
            <a:stCxn id="61" idx="2"/>
            <a:endCxn id="68" idx="0"/>
          </p:cNvCxnSpPr>
          <p:nvPr/>
        </p:nvCxnSpPr>
        <p:spPr>
          <a:xfrm rot="5400000">
            <a:off x="8439206" y="2030253"/>
            <a:ext cx="2533714" cy="1778469"/>
          </a:xfrm>
          <a:prstGeom prst="bentConnector3">
            <a:avLst>
              <a:gd name="adj1" fmla="val 8973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Connector: Elbow 118">
            <a:extLst>
              <a:ext uri="{FF2B5EF4-FFF2-40B4-BE49-F238E27FC236}">
                <a16:creationId xmlns:a16="http://schemas.microsoft.com/office/drawing/2014/main" id="{DC802415-C5FF-4263-83BC-71B3750F9078}"/>
              </a:ext>
            </a:extLst>
          </p:cNvPr>
          <p:cNvCxnSpPr>
            <a:stCxn id="69" idx="2"/>
            <a:endCxn id="109" idx="3"/>
          </p:cNvCxnSpPr>
          <p:nvPr/>
        </p:nvCxnSpPr>
        <p:spPr>
          <a:xfrm rot="5400000">
            <a:off x="7831608" y="4473781"/>
            <a:ext cx="311202" cy="1659239"/>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391E797B-3619-428C-88CA-E044D4D9E336}"/>
              </a:ext>
            </a:extLst>
          </p:cNvPr>
          <p:cNvCxnSpPr>
            <a:stCxn id="72" idx="2"/>
            <a:endCxn id="109" idx="3"/>
          </p:cNvCxnSpPr>
          <p:nvPr/>
        </p:nvCxnSpPr>
        <p:spPr>
          <a:xfrm rot="5400000">
            <a:off x="8919535" y="3362711"/>
            <a:ext cx="334344" cy="3858236"/>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22" name="Group 121">
            <a:extLst>
              <a:ext uri="{FF2B5EF4-FFF2-40B4-BE49-F238E27FC236}">
                <a16:creationId xmlns:a16="http://schemas.microsoft.com/office/drawing/2014/main" id="{8D825E41-0B6D-4218-A78C-2225550EB81B}"/>
              </a:ext>
            </a:extLst>
          </p:cNvPr>
          <p:cNvGrpSpPr/>
          <p:nvPr/>
        </p:nvGrpSpPr>
        <p:grpSpPr>
          <a:xfrm>
            <a:off x="209726" y="742426"/>
            <a:ext cx="1661020" cy="1182848"/>
            <a:chOff x="360727" y="931178"/>
            <a:chExt cx="1543574" cy="1191237"/>
          </a:xfrm>
        </p:grpSpPr>
        <p:sp>
          <p:nvSpPr>
            <p:cNvPr id="123" name="Rectangle 122">
              <a:extLst>
                <a:ext uri="{FF2B5EF4-FFF2-40B4-BE49-F238E27FC236}">
                  <a16:creationId xmlns:a16="http://schemas.microsoft.com/office/drawing/2014/main" id="{E8588588-2ABD-4991-89F0-C89436A41AEC}"/>
                </a:ext>
              </a:extLst>
            </p:cNvPr>
            <p:cNvSpPr/>
            <p:nvPr/>
          </p:nvSpPr>
          <p:spPr>
            <a:xfrm>
              <a:off x="360727" y="931178"/>
              <a:ext cx="1543574" cy="3248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Login</a:t>
              </a:r>
            </a:p>
          </p:txBody>
        </p:sp>
        <p:sp>
          <p:nvSpPr>
            <p:cNvPr id="124" name="Rectangle 123">
              <a:extLst>
                <a:ext uri="{FF2B5EF4-FFF2-40B4-BE49-F238E27FC236}">
                  <a16:creationId xmlns:a16="http://schemas.microsoft.com/office/drawing/2014/main" id="{55135854-5018-48F4-B0BC-5E207A17B7EF}"/>
                </a:ext>
              </a:extLst>
            </p:cNvPr>
            <p:cNvSpPr/>
            <p:nvPr/>
          </p:nvSpPr>
          <p:spPr>
            <a:xfrm>
              <a:off x="360727" y="1256060"/>
              <a:ext cx="1543574" cy="8663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1400" dirty="0" err="1"/>
                <a:t>registerUser</a:t>
              </a:r>
              <a:r>
                <a:rPr lang="en-US" sz="1400" dirty="0"/>
                <a:t>()</a:t>
              </a:r>
            </a:p>
            <a:p>
              <a:r>
                <a:rPr lang="en-US" sz="1400" dirty="0" err="1"/>
                <a:t>loginUser</a:t>
              </a:r>
              <a:r>
                <a:rPr lang="en-US" sz="1400" dirty="0"/>
                <a:t>()</a:t>
              </a:r>
            </a:p>
          </p:txBody>
        </p:sp>
      </p:grpSp>
      <p:cxnSp>
        <p:nvCxnSpPr>
          <p:cNvPr id="126" name="Straight Arrow Connector 125">
            <a:extLst>
              <a:ext uri="{FF2B5EF4-FFF2-40B4-BE49-F238E27FC236}">
                <a16:creationId xmlns:a16="http://schemas.microsoft.com/office/drawing/2014/main" id="{D8D9355F-5375-4B70-9219-547A7B8B6FBA}"/>
              </a:ext>
            </a:extLst>
          </p:cNvPr>
          <p:cNvCxnSpPr>
            <a:stCxn id="4" idx="2"/>
            <a:endCxn id="123" idx="0"/>
          </p:cNvCxnSpPr>
          <p:nvPr/>
        </p:nvCxnSpPr>
        <p:spPr>
          <a:xfrm>
            <a:off x="1040236" y="511728"/>
            <a:ext cx="0" cy="2306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06D3032B-3363-49A7-96C3-10AD20AC5DC1}"/>
              </a:ext>
            </a:extLst>
          </p:cNvPr>
          <p:cNvCxnSpPr>
            <a:stCxn id="124" idx="3"/>
            <a:endCxn id="5" idx="1"/>
          </p:cNvCxnSpPr>
          <p:nvPr/>
        </p:nvCxnSpPr>
        <p:spPr>
          <a:xfrm flipV="1">
            <a:off x="1870746" y="312299"/>
            <a:ext cx="570452" cy="118284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E1D4FAAB-6238-4890-AF0F-26FE07B60EDD}"/>
              </a:ext>
            </a:extLst>
          </p:cNvPr>
          <p:cNvGrpSpPr/>
          <p:nvPr/>
        </p:nvGrpSpPr>
        <p:grpSpPr>
          <a:xfrm>
            <a:off x="2276599" y="4142612"/>
            <a:ext cx="1661020" cy="1182848"/>
            <a:chOff x="360727" y="931178"/>
            <a:chExt cx="1543574" cy="1191237"/>
          </a:xfrm>
        </p:grpSpPr>
        <p:sp>
          <p:nvSpPr>
            <p:cNvPr id="130" name="Rectangle 129">
              <a:extLst>
                <a:ext uri="{FF2B5EF4-FFF2-40B4-BE49-F238E27FC236}">
                  <a16:creationId xmlns:a16="http://schemas.microsoft.com/office/drawing/2014/main" id="{A4AC2C50-4E69-48FA-8703-295B89B8E6D1}"/>
                </a:ext>
              </a:extLst>
            </p:cNvPr>
            <p:cNvSpPr/>
            <p:nvPr/>
          </p:nvSpPr>
          <p:spPr>
            <a:xfrm>
              <a:off x="360727" y="931178"/>
              <a:ext cx="1543574" cy="3248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Leaderboard</a:t>
              </a:r>
            </a:p>
          </p:txBody>
        </p:sp>
        <p:sp>
          <p:nvSpPr>
            <p:cNvPr id="131" name="Rectangle 130">
              <a:extLst>
                <a:ext uri="{FF2B5EF4-FFF2-40B4-BE49-F238E27FC236}">
                  <a16:creationId xmlns:a16="http://schemas.microsoft.com/office/drawing/2014/main" id="{8DDD37FC-F749-49B6-A590-6E0F659B59C4}"/>
                </a:ext>
              </a:extLst>
            </p:cNvPr>
            <p:cNvSpPr/>
            <p:nvPr/>
          </p:nvSpPr>
          <p:spPr>
            <a:xfrm>
              <a:off x="360727" y="1256060"/>
              <a:ext cx="1543574" cy="8663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1400" dirty="0" err="1"/>
                <a:t>allUsers</a:t>
              </a:r>
              <a:r>
                <a:rPr lang="en-US" sz="1400" dirty="0"/>
                <a:t>()</a:t>
              </a:r>
            </a:p>
            <a:p>
              <a:r>
                <a:rPr lang="en-US" sz="1400" dirty="0" err="1"/>
                <a:t>userRecord</a:t>
              </a:r>
              <a:r>
                <a:rPr lang="en-US" sz="1400" dirty="0"/>
                <a:t>()</a:t>
              </a:r>
            </a:p>
          </p:txBody>
        </p:sp>
      </p:grpSp>
      <p:grpSp>
        <p:nvGrpSpPr>
          <p:cNvPr id="132" name="Group 131">
            <a:extLst>
              <a:ext uri="{FF2B5EF4-FFF2-40B4-BE49-F238E27FC236}">
                <a16:creationId xmlns:a16="http://schemas.microsoft.com/office/drawing/2014/main" id="{BDF71ACD-BD93-46B2-A471-42BDE9A87C1A}"/>
              </a:ext>
            </a:extLst>
          </p:cNvPr>
          <p:cNvGrpSpPr/>
          <p:nvPr/>
        </p:nvGrpSpPr>
        <p:grpSpPr>
          <a:xfrm>
            <a:off x="151003" y="4142612"/>
            <a:ext cx="1661020" cy="1182848"/>
            <a:chOff x="360727" y="931178"/>
            <a:chExt cx="1543574" cy="1191237"/>
          </a:xfrm>
        </p:grpSpPr>
        <p:sp>
          <p:nvSpPr>
            <p:cNvPr id="133" name="Rectangle 132">
              <a:extLst>
                <a:ext uri="{FF2B5EF4-FFF2-40B4-BE49-F238E27FC236}">
                  <a16:creationId xmlns:a16="http://schemas.microsoft.com/office/drawing/2014/main" id="{3A2F7525-5E48-49E6-80B2-323F0EF2B5C6}"/>
                </a:ext>
              </a:extLst>
            </p:cNvPr>
            <p:cNvSpPr/>
            <p:nvPr/>
          </p:nvSpPr>
          <p:spPr>
            <a:xfrm>
              <a:off x="360727" y="931178"/>
              <a:ext cx="1543574" cy="3248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Profile</a:t>
              </a:r>
            </a:p>
          </p:txBody>
        </p:sp>
        <p:sp>
          <p:nvSpPr>
            <p:cNvPr id="134" name="Rectangle 133">
              <a:extLst>
                <a:ext uri="{FF2B5EF4-FFF2-40B4-BE49-F238E27FC236}">
                  <a16:creationId xmlns:a16="http://schemas.microsoft.com/office/drawing/2014/main" id="{F2AE6D20-C8A0-4108-AF9D-207854BADCDD}"/>
                </a:ext>
              </a:extLst>
            </p:cNvPr>
            <p:cNvSpPr/>
            <p:nvPr/>
          </p:nvSpPr>
          <p:spPr>
            <a:xfrm>
              <a:off x="360727" y="1256060"/>
              <a:ext cx="1543574" cy="8663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1400" dirty="0" err="1"/>
                <a:t>userInfo</a:t>
              </a:r>
              <a:r>
                <a:rPr lang="en-US" sz="1400" dirty="0"/>
                <a:t>() </a:t>
              </a:r>
            </a:p>
            <a:p>
              <a:r>
                <a:rPr lang="en-US" sz="1400" dirty="0" err="1"/>
                <a:t>userRecord</a:t>
              </a:r>
              <a:r>
                <a:rPr lang="en-US" sz="1400" dirty="0"/>
                <a:t>()</a:t>
              </a:r>
            </a:p>
          </p:txBody>
        </p:sp>
      </p:grpSp>
      <p:cxnSp>
        <p:nvCxnSpPr>
          <p:cNvPr id="136" name="Connector: Elbow 135">
            <a:extLst>
              <a:ext uri="{FF2B5EF4-FFF2-40B4-BE49-F238E27FC236}">
                <a16:creationId xmlns:a16="http://schemas.microsoft.com/office/drawing/2014/main" id="{E08C2F1D-A364-4265-809E-123439A3C614}"/>
              </a:ext>
            </a:extLst>
          </p:cNvPr>
          <p:cNvCxnSpPr>
            <a:stCxn id="124" idx="2"/>
            <a:endCxn id="133" idx="0"/>
          </p:cNvCxnSpPr>
          <p:nvPr/>
        </p:nvCxnSpPr>
        <p:spPr>
          <a:xfrm rot="5400000">
            <a:off x="-97794" y="3004582"/>
            <a:ext cx="2217338" cy="58723"/>
          </a:xfrm>
          <a:prstGeom prst="bentConnector3">
            <a:avLst>
              <a:gd name="adj1" fmla="val 94266"/>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Connector: Elbow 139">
            <a:extLst>
              <a:ext uri="{FF2B5EF4-FFF2-40B4-BE49-F238E27FC236}">
                <a16:creationId xmlns:a16="http://schemas.microsoft.com/office/drawing/2014/main" id="{81AA7DA2-EF38-4E91-BCA9-8AB64D741EB8}"/>
              </a:ext>
            </a:extLst>
          </p:cNvPr>
          <p:cNvCxnSpPr>
            <a:stCxn id="124" idx="2"/>
            <a:endCxn id="130" idx="0"/>
          </p:cNvCxnSpPr>
          <p:nvPr/>
        </p:nvCxnSpPr>
        <p:spPr>
          <a:xfrm rot="16200000" flipH="1">
            <a:off x="965003" y="2000506"/>
            <a:ext cx="2217338" cy="2066873"/>
          </a:xfrm>
          <a:prstGeom prst="bentConnector3">
            <a:avLst>
              <a:gd name="adj1" fmla="val 94265"/>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Connector: Elbow 143">
            <a:extLst>
              <a:ext uri="{FF2B5EF4-FFF2-40B4-BE49-F238E27FC236}">
                <a16:creationId xmlns:a16="http://schemas.microsoft.com/office/drawing/2014/main" id="{CEABB994-D217-4869-9F68-EA42A2AA0D34}"/>
              </a:ext>
            </a:extLst>
          </p:cNvPr>
          <p:cNvCxnSpPr>
            <a:stCxn id="108" idx="1"/>
            <a:endCxn id="131" idx="2"/>
          </p:cNvCxnSpPr>
          <p:nvPr/>
        </p:nvCxnSpPr>
        <p:spPr>
          <a:xfrm rot="10800000" flipV="1">
            <a:off x="3107110" y="4683020"/>
            <a:ext cx="1508617" cy="642439"/>
          </a:xfrm>
          <a:prstGeom prst="bentConnector4">
            <a:avLst>
              <a:gd name="adj1" fmla="val 22474"/>
              <a:gd name="adj2" fmla="val 13558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80C120C9-71A7-4DD0-930B-EFC09713390E}"/>
              </a:ext>
            </a:extLst>
          </p:cNvPr>
          <p:cNvCxnSpPr>
            <a:stCxn id="108" idx="1"/>
            <a:endCxn id="134" idx="2"/>
          </p:cNvCxnSpPr>
          <p:nvPr/>
        </p:nvCxnSpPr>
        <p:spPr>
          <a:xfrm rot="10800000" flipV="1">
            <a:off x="981514" y="4683020"/>
            <a:ext cx="3634213" cy="642439"/>
          </a:xfrm>
          <a:prstGeom prst="bentConnector4">
            <a:avLst>
              <a:gd name="adj1" fmla="val 9489"/>
              <a:gd name="adj2" fmla="val 13558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95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71C75-AF82-439C-9515-669DFC56F085}"/>
              </a:ext>
            </a:extLst>
          </p:cNvPr>
          <p:cNvSpPr>
            <a:spLocks noGrp="1"/>
          </p:cNvSpPr>
          <p:nvPr>
            <p:ph type="title"/>
          </p:nvPr>
        </p:nvSpPr>
        <p:spPr/>
        <p:txBody>
          <a:bodyPr/>
          <a:lstStyle/>
          <a:p>
            <a:r>
              <a:rPr lang="en-US" dirty="0"/>
              <a:t>User</a:t>
            </a:r>
          </a:p>
        </p:txBody>
      </p:sp>
      <p:sp>
        <p:nvSpPr>
          <p:cNvPr id="3" name="Content Placeholder 2">
            <a:extLst>
              <a:ext uri="{FF2B5EF4-FFF2-40B4-BE49-F238E27FC236}">
                <a16:creationId xmlns:a16="http://schemas.microsoft.com/office/drawing/2014/main" id="{979240F0-2A1A-4A70-816E-A035D9D8F57A}"/>
              </a:ext>
            </a:extLst>
          </p:cNvPr>
          <p:cNvSpPr>
            <a:spLocks noGrp="1"/>
          </p:cNvSpPr>
          <p:nvPr>
            <p:ph idx="1"/>
          </p:nvPr>
        </p:nvSpPr>
        <p:spPr/>
        <p:txBody>
          <a:bodyPr>
            <a:normAutofit/>
          </a:bodyPr>
          <a:lstStyle/>
          <a:p>
            <a:r>
              <a:rPr lang="en-US" sz="2400" dirty="0"/>
              <a:t>General Requirements:</a:t>
            </a:r>
          </a:p>
          <a:p>
            <a:pPr marL="0" indent="0">
              <a:buNone/>
            </a:pPr>
            <a:r>
              <a:rPr lang="en-US" sz="2400" dirty="0"/>
              <a:t> - Input – difficulty selection, number of hints, letter to guess, use hint, game mode, etc.</a:t>
            </a:r>
          </a:p>
          <a:p>
            <a:pPr marL="0" indent="0">
              <a:buNone/>
            </a:pPr>
            <a:r>
              <a:rPr lang="en-US" sz="2400" dirty="0"/>
              <a:t> - Output – “display” the word, display the hint(s), hangman visuals, etc.</a:t>
            </a:r>
          </a:p>
        </p:txBody>
      </p:sp>
    </p:spTree>
    <p:extLst>
      <p:ext uri="{BB962C8B-B14F-4D97-AF65-F5344CB8AC3E}">
        <p14:creationId xmlns:p14="http://schemas.microsoft.com/office/powerpoint/2010/main" val="617417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A56A6-2ED2-421F-857C-D4922B2B1FC9}"/>
              </a:ext>
            </a:extLst>
          </p:cNvPr>
          <p:cNvSpPr>
            <a:spLocks noGrp="1"/>
          </p:cNvSpPr>
          <p:nvPr>
            <p:ph type="title"/>
          </p:nvPr>
        </p:nvSpPr>
        <p:spPr>
          <a:xfrm>
            <a:off x="1371602" y="793080"/>
            <a:ext cx="4982134" cy="1233488"/>
          </a:xfrm>
        </p:spPr>
        <p:txBody>
          <a:bodyPr/>
          <a:lstStyle/>
          <a:p>
            <a:r>
              <a:rPr lang="en-US" dirty="0"/>
              <a:t>Design</a:t>
            </a:r>
          </a:p>
        </p:txBody>
      </p:sp>
      <p:sp>
        <p:nvSpPr>
          <p:cNvPr id="3" name="Content Placeholder 2">
            <a:extLst>
              <a:ext uri="{FF2B5EF4-FFF2-40B4-BE49-F238E27FC236}">
                <a16:creationId xmlns:a16="http://schemas.microsoft.com/office/drawing/2014/main" id="{2497FA4E-B26F-4003-9C0D-BEE83B57CDD5}"/>
              </a:ext>
            </a:extLst>
          </p:cNvPr>
          <p:cNvSpPr>
            <a:spLocks noGrp="1"/>
          </p:cNvSpPr>
          <p:nvPr>
            <p:ph idx="1"/>
          </p:nvPr>
        </p:nvSpPr>
        <p:spPr>
          <a:xfrm>
            <a:off x="1375446" y="2108741"/>
            <a:ext cx="4978290" cy="3956179"/>
          </a:xfrm>
        </p:spPr>
        <p:txBody>
          <a:bodyPr/>
          <a:lstStyle/>
          <a:p>
            <a:r>
              <a:rPr lang="en-US" dirty="0"/>
              <a:t>Simple, compact and user-friendly interface. Top section of the game contains information correlating to the game (word, letters guessed, amount of incorrect guesses, visuals). Mid section contains area to guess letters/ask for hints. After any guess is made,  it will update the visuals for the game. Bottom section displays option to create a different game, escape to profile, and who is currently logged in.</a:t>
            </a:r>
          </a:p>
        </p:txBody>
      </p:sp>
      <p:pic>
        <p:nvPicPr>
          <p:cNvPr id="6" name="Picture 5">
            <a:extLst>
              <a:ext uri="{FF2B5EF4-FFF2-40B4-BE49-F238E27FC236}">
                <a16:creationId xmlns:a16="http://schemas.microsoft.com/office/drawing/2014/main" id="{57EA3C5C-CC52-4FC4-BE69-4C9F4A05E83F}"/>
              </a:ext>
            </a:extLst>
          </p:cNvPr>
          <p:cNvPicPr>
            <a:picLocks noChangeAspect="1"/>
          </p:cNvPicPr>
          <p:nvPr/>
        </p:nvPicPr>
        <p:blipFill>
          <a:blip r:embed="rId2"/>
          <a:stretch>
            <a:fillRect/>
          </a:stretch>
        </p:blipFill>
        <p:spPr>
          <a:xfrm>
            <a:off x="7031191" y="477370"/>
            <a:ext cx="4779416" cy="5903259"/>
          </a:xfrm>
          <a:prstGeom prst="rect">
            <a:avLst/>
          </a:prstGeom>
        </p:spPr>
      </p:pic>
    </p:spTree>
    <p:extLst>
      <p:ext uri="{BB962C8B-B14F-4D97-AF65-F5344CB8AC3E}">
        <p14:creationId xmlns:p14="http://schemas.microsoft.com/office/powerpoint/2010/main" val="1299371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6887-A034-4972-BA31-85FF8008A3F5}"/>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D38DF0A7-98DD-48B3-A2D1-5A8201A4182D}"/>
              </a:ext>
            </a:extLst>
          </p:cNvPr>
          <p:cNvSpPr>
            <a:spLocks noGrp="1"/>
          </p:cNvSpPr>
          <p:nvPr>
            <p:ph idx="1"/>
          </p:nvPr>
        </p:nvSpPr>
        <p:spPr>
          <a:xfrm>
            <a:off x="1371600" y="2114939"/>
            <a:ext cx="9019309" cy="3956179"/>
          </a:xfrm>
        </p:spPr>
        <p:txBody>
          <a:bodyPr>
            <a:normAutofit/>
          </a:bodyPr>
          <a:lstStyle/>
          <a:p>
            <a:r>
              <a:rPr lang="en-US" sz="2400" dirty="0"/>
              <a:t>Our approach to testing for bugs was to make sure there were many checks in the UI that would prevent any bugs such as only allowing guesses to handle alphabetical inputs, only allowing for 1-character inputs, only allow alphanumeric characters for account information.</a:t>
            </a:r>
          </a:p>
          <a:p>
            <a:r>
              <a:rPr lang="en-US" sz="2400" dirty="0"/>
              <a:t>In order to keep track/report bugs and prioritize which we can upload the project to GitHub and all users can test and report any bugs in the issues tab. All game-breaking bugs will be prioritized.</a:t>
            </a:r>
          </a:p>
        </p:txBody>
      </p:sp>
    </p:spTree>
    <p:extLst>
      <p:ext uri="{BB962C8B-B14F-4D97-AF65-F5344CB8AC3E}">
        <p14:creationId xmlns:p14="http://schemas.microsoft.com/office/powerpoint/2010/main" val="1853381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641277-079C-41F9-A5F3-9D129EA946B4}"/>
              </a:ext>
            </a:extLst>
          </p:cNvPr>
          <p:cNvSpPr>
            <a:spLocks noGrp="1"/>
          </p:cNvSpPr>
          <p:nvPr>
            <p:ph type="title"/>
          </p:nvPr>
        </p:nvSpPr>
        <p:spPr/>
        <p:txBody>
          <a:bodyPr/>
          <a:lstStyle/>
          <a:p>
            <a:r>
              <a:rPr lang="en-US" dirty="0"/>
              <a:t>Task Division</a:t>
            </a:r>
          </a:p>
        </p:txBody>
      </p:sp>
      <p:sp>
        <p:nvSpPr>
          <p:cNvPr id="5" name="Text Placeholder 4">
            <a:extLst>
              <a:ext uri="{FF2B5EF4-FFF2-40B4-BE49-F238E27FC236}">
                <a16:creationId xmlns:a16="http://schemas.microsoft.com/office/drawing/2014/main" id="{F3106FAB-EB6B-4A92-9DCB-D6706B6B65EB}"/>
              </a:ext>
            </a:extLst>
          </p:cNvPr>
          <p:cNvSpPr>
            <a:spLocks noGrp="1"/>
          </p:cNvSpPr>
          <p:nvPr>
            <p:ph type="body" idx="1"/>
          </p:nvPr>
        </p:nvSpPr>
        <p:spPr/>
        <p:txBody>
          <a:bodyPr/>
          <a:lstStyle/>
          <a:p>
            <a:r>
              <a:rPr lang="en-US" dirty="0"/>
              <a:t>Michael Sim</a:t>
            </a:r>
          </a:p>
        </p:txBody>
      </p:sp>
      <p:sp>
        <p:nvSpPr>
          <p:cNvPr id="6" name="Content Placeholder 5">
            <a:extLst>
              <a:ext uri="{FF2B5EF4-FFF2-40B4-BE49-F238E27FC236}">
                <a16:creationId xmlns:a16="http://schemas.microsoft.com/office/drawing/2014/main" id="{39888F29-8B5B-44CF-8490-B281499E76FE}"/>
              </a:ext>
            </a:extLst>
          </p:cNvPr>
          <p:cNvSpPr>
            <a:spLocks noGrp="1"/>
          </p:cNvSpPr>
          <p:nvPr>
            <p:ph sz="half" idx="2"/>
          </p:nvPr>
        </p:nvSpPr>
        <p:spPr/>
        <p:txBody>
          <a:bodyPr>
            <a:normAutofit fontScale="92500" lnSpcReduction="10000"/>
          </a:bodyPr>
          <a:lstStyle/>
          <a:p>
            <a:r>
              <a:rPr lang="en-US" sz="1800" dirty="0"/>
              <a:t>Leaderboard</a:t>
            </a:r>
          </a:p>
          <a:p>
            <a:pPr lvl="1"/>
            <a:r>
              <a:rPr lang="en-US" sz="1400" dirty="0"/>
              <a:t>Implemented function to pull data from user information file and sort by wins</a:t>
            </a:r>
          </a:p>
          <a:p>
            <a:r>
              <a:rPr lang="en-US" sz="1800" dirty="0"/>
              <a:t>Login and Registration</a:t>
            </a:r>
          </a:p>
          <a:p>
            <a:pPr lvl="1"/>
            <a:r>
              <a:rPr lang="en-US" sz="1400" dirty="0"/>
              <a:t>Password protected access and stores session data</a:t>
            </a:r>
          </a:p>
          <a:p>
            <a:r>
              <a:rPr lang="en-US" sz="1800" dirty="0"/>
              <a:t>Cookies/Sessions</a:t>
            </a:r>
          </a:p>
          <a:p>
            <a:pPr lvl="1"/>
            <a:r>
              <a:rPr lang="en-US" sz="1400" dirty="0"/>
              <a:t>Saves users information and record of games</a:t>
            </a:r>
          </a:p>
          <a:p>
            <a:pPr lvl="1"/>
            <a:r>
              <a:rPr lang="en-US" sz="1400" dirty="0"/>
              <a:t>Created common functions under </a:t>
            </a:r>
            <a:r>
              <a:rPr lang="en-US" sz="1400" dirty="0" err="1"/>
              <a:t>common.php</a:t>
            </a:r>
            <a:r>
              <a:rPr lang="en-US" sz="1400" dirty="0"/>
              <a:t> for repetitive tasks. i.e. ( adding wins/losses, checking if users exist, and retrieving user data)</a:t>
            </a:r>
          </a:p>
          <a:p>
            <a:r>
              <a:rPr lang="en-US" sz="1800" dirty="0"/>
              <a:t>Hangman Display</a:t>
            </a:r>
          </a:p>
          <a:p>
            <a:pPr lvl="1"/>
            <a:r>
              <a:rPr lang="en-US" sz="1500" dirty="0"/>
              <a:t>Sourced images and coded display of hangman </a:t>
            </a:r>
          </a:p>
        </p:txBody>
      </p:sp>
      <p:sp>
        <p:nvSpPr>
          <p:cNvPr id="7" name="Text Placeholder 6">
            <a:extLst>
              <a:ext uri="{FF2B5EF4-FFF2-40B4-BE49-F238E27FC236}">
                <a16:creationId xmlns:a16="http://schemas.microsoft.com/office/drawing/2014/main" id="{A5D70643-E297-4CC9-8FEF-36A17FCE5140}"/>
              </a:ext>
            </a:extLst>
          </p:cNvPr>
          <p:cNvSpPr>
            <a:spLocks noGrp="1"/>
          </p:cNvSpPr>
          <p:nvPr>
            <p:ph type="body" sz="quarter" idx="3"/>
          </p:nvPr>
        </p:nvSpPr>
        <p:spPr/>
        <p:txBody>
          <a:bodyPr/>
          <a:lstStyle/>
          <a:p>
            <a:r>
              <a:rPr lang="en-US" dirty="0"/>
              <a:t>Stanley Wang</a:t>
            </a:r>
          </a:p>
        </p:txBody>
      </p:sp>
      <p:sp>
        <p:nvSpPr>
          <p:cNvPr id="8" name="Content Placeholder 7">
            <a:extLst>
              <a:ext uri="{FF2B5EF4-FFF2-40B4-BE49-F238E27FC236}">
                <a16:creationId xmlns:a16="http://schemas.microsoft.com/office/drawing/2014/main" id="{1E740875-B556-45C5-BDA0-DD2EB5856CEC}"/>
              </a:ext>
            </a:extLst>
          </p:cNvPr>
          <p:cNvSpPr>
            <a:spLocks noGrp="1"/>
          </p:cNvSpPr>
          <p:nvPr>
            <p:ph sz="quarter" idx="4"/>
          </p:nvPr>
        </p:nvSpPr>
        <p:spPr/>
        <p:txBody>
          <a:bodyPr>
            <a:normAutofit fontScale="92500" lnSpcReduction="10000"/>
          </a:bodyPr>
          <a:lstStyle/>
          <a:p>
            <a:r>
              <a:rPr lang="en-US" sz="1800" dirty="0"/>
              <a:t>Form processing</a:t>
            </a:r>
          </a:p>
          <a:p>
            <a:pPr lvl="1"/>
            <a:r>
              <a:rPr lang="en-US" sz="1400" dirty="0"/>
              <a:t>Created </a:t>
            </a:r>
            <a:r>
              <a:rPr lang="en-US" sz="1400" dirty="0" err="1"/>
              <a:t>config.php</a:t>
            </a:r>
            <a:r>
              <a:rPr lang="en-US" sz="1400" dirty="0"/>
              <a:t> for setting game parameters</a:t>
            </a:r>
          </a:p>
          <a:p>
            <a:r>
              <a:rPr lang="en-US" sz="1800" dirty="0"/>
              <a:t>Game logic</a:t>
            </a:r>
          </a:p>
          <a:p>
            <a:pPr lvl="1"/>
            <a:r>
              <a:rPr lang="en-US" sz="1400" dirty="0"/>
              <a:t>Created logic for selecting difficulties as well as game mode to generate specific words tailored to each mode</a:t>
            </a:r>
          </a:p>
          <a:p>
            <a:pPr lvl="1"/>
            <a:r>
              <a:rPr lang="en-US" sz="1400" dirty="0"/>
              <a:t>Implemented the hints feature and logic behind randomized hints</a:t>
            </a:r>
          </a:p>
          <a:p>
            <a:pPr lvl="1"/>
            <a:r>
              <a:rPr lang="en-US" sz="1400" dirty="0"/>
              <a:t>Created template for displaying single word and phrase information</a:t>
            </a:r>
          </a:p>
          <a:p>
            <a:pPr lvl="1"/>
            <a:r>
              <a:rPr lang="en-US" sz="1400" dirty="0"/>
              <a:t>Created UML diagram</a:t>
            </a:r>
          </a:p>
          <a:p>
            <a:pPr lvl="1"/>
            <a:r>
              <a:rPr lang="en-US" sz="1400" dirty="0"/>
              <a:t>Included logic for previous guesses as well as limited input to alphabet characters</a:t>
            </a:r>
          </a:p>
        </p:txBody>
      </p:sp>
    </p:spTree>
    <p:extLst>
      <p:ext uri="{BB962C8B-B14F-4D97-AF65-F5344CB8AC3E}">
        <p14:creationId xmlns:p14="http://schemas.microsoft.com/office/powerpoint/2010/main" val="100033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537F88-A6F7-4CD9-BCE8-6F304D92ECAA}"/>
              </a:ext>
            </a:extLst>
          </p:cNvPr>
          <p:cNvSpPr>
            <a:spLocks noGrp="1"/>
          </p:cNvSpPr>
          <p:nvPr>
            <p:ph type="title"/>
          </p:nvPr>
        </p:nvSpPr>
        <p:spPr/>
        <p:txBody>
          <a:bodyPr/>
          <a:lstStyle/>
          <a:p>
            <a:r>
              <a:rPr lang="en-US" dirty="0"/>
              <a:t>Difficulty and Game Mode</a:t>
            </a:r>
          </a:p>
        </p:txBody>
      </p:sp>
      <p:sp>
        <p:nvSpPr>
          <p:cNvPr id="5" name="Content Placeholder 4">
            <a:extLst>
              <a:ext uri="{FF2B5EF4-FFF2-40B4-BE49-F238E27FC236}">
                <a16:creationId xmlns:a16="http://schemas.microsoft.com/office/drawing/2014/main" id="{2B0BF40F-C22D-4940-9258-F7A1491F7109}"/>
              </a:ext>
            </a:extLst>
          </p:cNvPr>
          <p:cNvSpPr>
            <a:spLocks noGrp="1"/>
          </p:cNvSpPr>
          <p:nvPr>
            <p:ph sz="half" idx="1"/>
          </p:nvPr>
        </p:nvSpPr>
        <p:spPr/>
        <p:txBody>
          <a:bodyPr/>
          <a:lstStyle/>
          <a:p>
            <a:r>
              <a:rPr lang="en-US" dirty="0"/>
              <a:t>The word list exists in a single file with various partitions of the list existing at different lines.</a:t>
            </a:r>
          </a:p>
          <a:p>
            <a:r>
              <a:rPr lang="en-US" dirty="0"/>
              <a:t>The difficulty of the word is determined by selecting a random value within these ranges.</a:t>
            </a:r>
          </a:p>
          <a:p>
            <a:r>
              <a:rPr lang="en-US" dirty="0"/>
              <a:t>An additional game mode including phrases was included here</a:t>
            </a:r>
          </a:p>
          <a:p>
            <a:r>
              <a:rPr lang="en-US" dirty="0"/>
              <a:t>Game difficulty for single words were gathered from online sources</a:t>
            </a:r>
          </a:p>
        </p:txBody>
      </p:sp>
      <p:pic>
        <p:nvPicPr>
          <p:cNvPr id="10" name="Content Placeholder 9">
            <a:extLst>
              <a:ext uri="{FF2B5EF4-FFF2-40B4-BE49-F238E27FC236}">
                <a16:creationId xmlns:a16="http://schemas.microsoft.com/office/drawing/2014/main" id="{2701BD8D-1E23-469A-A9CA-124EDD659201}"/>
              </a:ext>
            </a:extLst>
          </p:cNvPr>
          <p:cNvPicPr>
            <a:picLocks noGrp="1" noChangeAspect="1"/>
          </p:cNvPicPr>
          <p:nvPr>
            <p:ph sz="half" idx="2"/>
          </p:nvPr>
        </p:nvPicPr>
        <p:blipFill>
          <a:blip r:embed="rId2"/>
          <a:stretch>
            <a:fillRect/>
          </a:stretch>
        </p:blipFill>
        <p:spPr>
          <a:xfrm>
            <a:off x="8810625" y="1996140"/>
            <a:ext cx="2499840" cy="2905797"/>
          </a:xfrm>
        </p:spPr>
      </p:pic>
      <p:pic>
        <p:nvPicPr>
          <p:cNvPr id="8" name="Picture 7">
            <a:extLst>
              <a:ext uri="{FF2B5EF4-FFF2-40B4-BE49-F238E27FC236}">
                <a16:creationId xmlns:a16="http://schemas.microsoft.com/office/drawing/2014/main" id="{49C9BA99-5361-457D-BB7A-74DDDDC5A0D7}"/>
              </a:ext>
            </a:extLst>
          </p:cNvPr>
          <p:cNvPicPr>
            <a:picLocks noChangeAspect="1"/>
          </p:cNvPicPr>
          <p:nvPr/>
        </p:nvPicPr>
        <p:blipFill>
          <a:blip r:embed="rId3"/>
          <a:stretch>
            <a:fillRect/>
          </a:stretch>
        </p:blipFill>
        <p:spPr>
          <a:xfrm>
            <a:off x="6172200" y="1996141"/>
            <a:ext cx="2718325" cy="2905796"/>
          </a:xfrm>
          <a:prstGeom prst="rect">
            <a:avLst/>
          </a:prstGeom>
        </p:spPr>
      </p:pic>
      <p:pic>
        <p:nvPicPr>
          <p:cNvPr id="12" name="Picture 11">
            <a:extLst>
              <a:ext uri="{FF2B5EF4-FFF2-40B4-BE49-F238E27FC236}">
                <a16:creationId xmlns:a16="http://schemas.microsoft.com/office/drawing/2014/main" id="{AD153FFB-A864-4219-B3EA-9FB3BADF6159}"/>
              </a:ext>
            </a:extLst>
          </p:cNvPr>
          <p:cNvPicPr>
            <a:picLocks noChangeAspect="1"/>
          </p:cNvPicPr>
          <p:nvPr/>
        </p:nvPicPr>
        <p:blipFill>
          <a:blip r:embed="rId4"/>
          <a:stretch>
            <a:fillRect/>
          </a:stretch>
        </p:blipFill>
        <p:spPr>
          <a:xfrm>
            <a:off x="6172200" y="4901937"/>
            <a:ext cx="2943520" cy="1126816"/>
          </a:xfrm>
          <a:prstGeom prst="rect">
            <a:avLst/>
          </a:prstGeom>
        </p:spPr>
      </p:pic>
    </p:spTree>
    <p:extLst>
      <p:ext uri="{BB962C8B-B14F-4D97-AF65-F5344CB8AC3E}">
        <p14:creationId xmlns:p14="http://schemas.microsoft.com/office/powerpoint/2010/main" val="1213188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78A41-A74E-4E8C-ADB5-64CB8F15B625}"/>
              </a:ext>
            </a:extLst>
          </p:cNvPr>
          <p:cNvSpPr>
            <a:spLocks noGrp="1"/>
          </p:cNvSpPr>
          <p:nvPr>
            <p:ph type="title"/>
          </p:nvPr>
        </p:nvSpPr>
        <p:spPr/>
        <p:txBody>
          <a:bodyPr/>
          <a:lstStyle/>
          <a:p>
            <a:r>
              <a:rPr lang="en-US" dirty="0"/>
              <a:t>Game Logic</a:t>
            </a:r>
          </a:p>
        </p:txBody>
      </p:sp>
      <p:sp>
        <p:nvSpPr>
          <p:cNvPr id="3" name="Content Placeholder 2">
            <a:extLst>
              <a:ext uri="{FF2B5EF4-FFF2-40B4-BE49-F238E27FC236}">
                <a16:creationId xmlns:a16="http://schemas.microsoft.com/office/drawing/2014/main" id="{72FB7C20-958B-427F-B5ED-2B38D1A31E93}"/>
              </a:ext>
            </a:extLst>
          </p:cNvPr>
          <p:cNvSpPr>
            <a:spLocks noGrp="1"/>
          </p:cNvSpPr>
          <p:nvPr>
            <p:ph sz="half" idx="1"/>
          </p:nvPr>
        </p:nvSpPr>
        <p:spPr/>
        <p:txBody>
          <a:bodyPr>
            <a:normAutofit/>
          </a:bodyPr>
          <a:lstStyle/>
          <a:p>
            <a:r>
              <a:rPr lang="en-US" dirty="0"/>
              <a:t>During gameplay, each additional guessed letter will be cross-referenced with the selected word.</a:t>
            </a:r>
          </a:p>
          <a:p>
            <a:r>
              <a:rPr lang="en-US" dirty="0"/>
              <a:t>A regular expression search and replace is utilized to display the word in an unknown format. i.e. { _ _ _ _ _ } for the player to guess. This is known as $</a:t>
            </a:r>
            <a:r>
              <a:rPr lang="en-US" dirty="0" err="1"/>
              <a:t>wordtemplate</a:t>
            </a:r>
            <a:endParaRPr lang="en-US" dirty="0"/>
          </a:p>
          <a:p>
            <a:r>
              <a:rPr lang="en-US" dirty="0"/>
              <a:t>Matched letters will then be updated for players to make additional moves.</a:t>
            </a:r>
          </a:p>
          <a:p>
            <a:r>
              <a:rPr lang="en-US" dirty="0"/>
              <a:t>{ H _ L </a:t>
            </a:r>
            <a:r>
              <a:rPr lang="en-US" dirty="0" err="1"/>
              <a:t>L</a:t>
            </a:r>
            <a:r>
              <a:rPr lang="en-US" dirty="0"/>
              <a:t> _ }  ex. HELLO</a:t>
            </a:r>
          </a:p>
        </p:txBody>
      </p:sp>
      <p:pic>
        <p:nvPicPr>
          <p:cNvPr id="6" name="Content Placeholder 5">
            <a:extLst>
              <a:ext uri="{FF2B5EF4-FFF2-40B4-BE49-F238E27FC236}">
                <a16:creationId xmlns:a16="http://schemas.microsoft.com/office/drawing/2014/main" id="{3716A6A1-64ED-409F-A89F-F63E87529350}"/>
              </a:ext>
            </a:extLst>
          </p:cNvPr>
          <p:cNvPicPr>
            <a:picLocks noGrp="1" noChangeAspect="1"/>
          </p:cNvPicPr>
          <p:nvPr>
            <p:ph sz="half" idx="2"/>
          </p:nvPr>
        </p:nvPicPr>
        <p:blipFill>
          <a:blip r:embed="rId2"/>
          <a:stretch>
            <a:fillRect/>
          </a:stretch>
        </p:blipFill>
        <p:spPr>
          <a:xfrm>
            <a:off x="6378460" y="1996141"/>
            <a:ext cx="4486275" cy="3581400"/>
          </a:xfrm>
        </p:spPr>
      </p:pic>
    </p:spTree>
    <p:extLst>
      <p:ext uri="{BB962C8B-B14F-4D97-AF65-F5344CB8AC3E}">
        <p14:creationId xmlns:p14="http://schemas.microsoft.com/office/powerpoint/2010/main" val="192475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30C35-F8F7-4C2C-BE4E-08A49EC4D636}"/>
              </a:ext>
            </a:extLst>
          </p:cNvPr>
          <p:cNvSpPr>
            <a:spLocks noGrp="1"/>
          </p:cNvSpPr>
          <p:nvPr>
            <p:ph type="title"/>
          </p:nvPr>
        </p:nvSpPr>
        <p:spPr/>
        <p:txBody>
          <a:bodyPr/>
          <a:lstStyle/>
          <a:p>
            <a:r>
              <a:rPr lang="en-US" dirty="0"/>
              <a:t>Print Page</a:t>
            </a:r>
          </a:p>
        </p:txBody>
      </p:sp>
      <p:sp>
        <p:nvSpPr>
          <p:cNvPr id="3" name="Content Placeholder 2">
            <a:extLst>
              <a:ext uri="{FF2B5EF4-FFF2-40B4-BE49-F238E27FC236}">
                <a16:creationId xmlns:a16="http://schemas.microsoft.com/office/drawing/2014/main" id="{D3A5B03D-A7A7-4E6B-8DF8-9A7B95D17D87}"/>
              </a:ext>
            </a:extLst>
          </p:cNvPr>
          <p:cNvSpPr>
            <a:spLocks noGrp="1"/>
          </p:cNvSpPr>
          <p:nvPr>
            <p:ph sz="half" idx="1"/>
          </p:nvPr>
        </p:nvSpPr>
        <p:spPr>
          <a:xfrm>
            <a:off x="563287" y="1996141"/>
            <a:ext cx="4975746" cy="4180822"/>
          </a:xfrm>
        </p:spPr>
        <p:txBody>
          <a:bodyPr/>
          <a:lstStyle/>
          <a:p>
            <a:r>
              <a:rPr lang="en-US" dirty="0"/>
              <a:t>The $</a:t>
            </a:r>
            <a:r>
              <a:rPr lang="en-US" dirty="0" err="1"/>
              <a:t>wordtemplate</a:t>
            </a:r>
            <a:r>
              <a:rPr lang="en-US" dirty="0"/>
              <a:t> will be printed on each page as well as the number of hints left, the letters guessed, and the current hangman image.</a:t>
            </a:r>
          </a:p>
          <a:p>
            <a:r>
              <a:rPr lang="en-US" dirty="0"/>
              <a:t>There are hidden form values passed along that last the duration of the round.</a:t>
            </a:r>
          </a:p>
          <a:p>
            <a:r>
              <a:rPr lang="en-US" dirty="0"/>
              <a:t>Once the round is completed, different win and lose game scenarios are printed for the user.</a:t>
            </a:r>
          </a:p>
        </p:txBody>
      </p:sp>
      <p:pic>
        <p:nvPicPr>
          <p:cNvPr id="8" name="Picture 7">
            <a:extLst>
              <a:ext uri="{FF2B5EF4-FFF2-40B4-BE49-F238E27FC236}">
                <a16:creationId xmlns:a16="http://schemas.microsoft.com/office/drawing/2014/main" id="{88F35F00-5C66-4C66-9046-D555BEB8F797}"/>
              </a:ext>
            </a:extLst>
          </p:cNvPr>
          <p:cNvPicPr>
            <a:picLocks noChangeAspect="1"/>
          </p:cNvPicPr>
          <p:nvPr/>
        </p:nvPicPr>
        <p:blipFill>
          <a:blip r:embed="rId2"/>
          <a:stretch>
            <a:fillRect/>
          </a:stretch>
        </p:blipFill>
        <p:spPr>
          <a:xfrm>
            <a:off x="5426254" y="171450"/>
            <a:ext cx="6486525" cy="6229350"/>
          </a:xfrm>
          <a:prstGeom prst="rect">
            <a:avLst/>
          </a:prstGeom>
        </p:spPr>
      </p:pic>
    </p:spTree>
    <p:extLst>
      <p:ext uri="{BB962C8B-B14F-4D97-AF65-F5344CB8AC3E}">
        <p14:creationId xmlns:p14="http://schemas.microsoft.com/office/powerpoint/2010/main" val="2752880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D41D3-AF40-47F2-83F5-AA71AF8AACD4}"/>
              </a:ext>
            </a:extLst>
          </p:cNvPr>
          <p:cNvSpPr>
            <a:spLocks noGrp="1"/>
          </p:cNvSpPr>
          <p:nvPr>
            <p:ph type="title"/>
          </p:nvPr>
        </p:nvSpPr>
        <p:spPr/>
        <p:txBody>
          <a:bodyPr/>
          <a:lstStyle/>
          <a:p>
            <a:r>
              <a:rPr lang="en-US" dirty="0"/>
              <a:t>Project planning </a:t>
            </a:r>
            <a:br>
              <a:rPr lang="en-US" dirty="0"/>
            </a:br>
            <a:r>
              <a:rPr lang="en-US" dirty="0"/>
              <a:t>scrum framework</a:t>
            </a:r>
          </a:p>
        </p:txBody>
      </p:sp>
      <p:sp>
        <p:nvSpPr>
          <p:cNvPr id="5" name="Content Placeholder 4">
            <a:extLst>
              <a:ext uri="{FF2B5EF4-FFF2-40B4-BE49-F238E27FC236}">
                <a16:creationId xmlns:a16="http://schemas.microsoft.com/office/drawing/2014/main" id="{F310BD41-4FEE-4DE9-9607-FEC8FDECDD99}"/>
              </a:ext>
            </a:extLst>
          </p:cNvPr>
          <p:cNvSpPr>
            <a:spLocks noGrp="1"/>
          </p:cNvSpPr>
          <p:nvPr>
            <p:ph idx="1"/>
          </p:nvPr>
        </p:nvSpPr>
        <p:spPr/>
        <p:txBody>
          <a:bodyPr/>
          <a:lstStyle/>
          <a:p>
            <a:r>
              <a:rPr lang="en-US" dirty="0"/>
              <a:t>SCRUM is a framework that gives general ideas of how a project should be completed.  It is very common in software development as a type of project management tool.</a:t>
            </a:r>
          </a:p>
          <a:p>
            <a:r>
              <a:rPr lang="en-US" dirty="0"/>
              <a:t>Key factors</a:t>
            </a:r>
          </a:p>
          <a:p>
            <a:pPr lvl="1"/>
            <a:r>
              <a:rPr lang="en-US" dirty="0"/>
              <a:t>Task Assignment</a:t>
            </a:r>
          </a:p>
          <a:p>
            <a:pPr lvl="1"/>
            <a:r>
              <a:rPr lang="en-US" dirty="0"/>
              <a:t>Modular software design</a:t>
            </a:r>
          </a:p>
          <a:p>
            <a:pPr lvl="1"/>
            <a:r>
              <a:rPr lang="en-US" dirty="0"/>
              <a:t>Testing and Update</a:t>
            </a:r>
          </a:p>
          <a:p>
            <a:pPr lvl="1"/>
            <a:r>
              <a:rPr lang="en-US" dirty="0"/>
              <a:t>Deliverables</a:t>
            </a:r>
          </a:p>
          <a:p>
            <a:pPr lvl="1"/>
            <a:r>
              <a:rPr lang="en-US" dirty="0"/>
              <a:t>Sprint</a:t>
            </a:r>
          </a:p>
        </p:txBody>
      </p:sp>
    </p:spTree>
    <p:extLst>
      <p:ext uri="{BB962C8B-B14F-4D97-AF65-F5344CB8AC3E}">
        <p14:creationId xmlns:p14="http://schemas.microsoft.com/office/powerpoint/2010/main" val="741568023"/>
      </p:ext>
    </p:extLst>
  </p:cSld>
  <p:clrMapOvr>
    <a:masterClrMapping/>
  </p:clrMapOvr>
</p:sld>
</file>

<file path=ppt/theme/theme1.xml><?xml version="1.0" encoding="utf-8"?>
<a:theme xmlns:a="http://schemas.openxmlformats.org/drawingml/2006/main" name="GradientRiseVTI">
  <a:themeElements>
    <a:clrScheme name="Custom 5">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312</TotalTime>
  <Words>778</Words>
  <Application>Microsoft Office PowerPoint</Application>
  <PresentationFormat>Widescreen</PresentationFormat>
  <Paragraphs>107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Nova</vt:lpstr>
      <vt:lpstr>GradientRiseVTI</vt:lpstr>
      <vt:lpstr>HangMan</vt:lpstr>
      <vt:lpstr>User</vt:lpstr>
      <vt:lpstr>Design</vt:lpstr>
      <vt:lpstr>Testing</vt:lpstr>
      <vt:lpstr>Task Division</vt:lpstr>
      <vt:lpstr>Difficulty and Game Mode</vt:lpstr>
      <vt:lpstr>Game Logic</vt:lpstr>
      <vt:lpstr>Print Page</vt:lpstr>
      <vt:lpstr>Project planning  scrum framework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HangMan</dc:title>
  <dc:creator>Michael Sim</dc:creator>
  <cp:lastModifiedBy>Stanley Wang</cp:lastModifiedBy>
  <cp:revision>32</cp:revision>
  <dcterms:created xsi:type="dcterms:W3CDTF">2020-11-07T20:14:53Z</dcterms:created>
  <dcterms:modified xsi:type="dcterms:W3CDTF">2020-11-08T03:16:07Z</dcterms:modified>
</cp:coreProperties>
</file>