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10/7/2020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6382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10/7/2020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0301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10/7/2020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13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10/7/2020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475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10/7/2020</a:t>
            </a:fld>
            <a:endParaRPr lang="en-US" dirty="0"/>
          </a:p>
        </p:txBody>
      </p:sp>
    </p:spTree>
    <p:extLst>
      <p:ext uri="{BB962C8B-B14F-4D97-AF65-F5344CB8AC3E}">
        <p14:creationId xmlns:p14="http://schemas.microsoft.com/office/powerpoint/2010/main" val="182676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10/7/2020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577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10/7/2020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819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10/7/2020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306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10/7/2020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7763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10/7/2020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954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10/7/2020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450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10/7/2020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83438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974C067-30EA-4196-BCFF-913FE4E3D9F3}"/>
              </a:ext>
            </a:extLst>
          </p:cNvPr>
          <p:cNvSpPr>
            <a:spLocks noGrp="1"/>
          </p:cNvSpPr>
          <p:nvPr>
            <p:ph type="ctrTitle"/>
          </p:nvPr>
        </p:nvSpPr>
        <p:spPr>
          <a:xfrm>
            <a:off x="1180531" y="1346268"/>
            <a:ext cx="5274860" cy="3066706"/>
          </a:xfrm>
        </p:spPr>
        <p:txBody>
          <a:bodyPr anchor="b">
            <a:normAutofit/>
          </a:bodyPr>
          <a:lstStyle/>
          <a:p>
            <a:r>
              <a:rPr lang="en-US"/>
              <a:t>Blackjack Game</a:t>
            </a:r>
          </a:p>
        </p:txBody>
      </p:sp>
      <p:sp>
        <p:nvSpPr>
          <p:cNvPr id="3" name="Subtitle 2">
            <a:extLst>
              <a:ext uri="{FF2B5EF4-FFF2-40B4-BE49-F238E27FC236}">
                <a16:creationId xmlns:a16="http://schemas.microsoft.com/office/drawing/2014/main" id="{CF3BA83F-3EF9-4B5D-95F7-2B2C86F2ABE1}"/>
              </a:ext>
            </a:extLst>
          </p:cNvPr>
          <p:cNvSpPr>
            <a:spLocks noGrp="1"/>
          </p:cNvSpPr>
          <p:nvPr>
            <p:ph type="subTitle" idx="1"/>
          </p:nvPr>
        </p:nvSpPr>
        <p:spPr>
          <a:xfrm>
            <a:off x="1201212" y="4412974"/>
            <a:ext cx="4524024" cy="1576188"/>
          </a:xfrm>
        </p:spPr>
        <p:txBody>
          <a:bodyPr anchor="t">
            <a:normAutofit/>
          </a:bodyPr>
          <a:lstStyle/>
          <a:p>
            <a:r>
              <a:rPr lang="en-US"/>
              <a:t>Michael Sim</a:t>
            </a:r>
            <a:br>
              <a:rPr lang="en-US"/>
            </a:br>
            <a:r>
              <a:rPr lang="en-US"/>
              <a:t>Stanley Wang</a:t>
            </a:r>
          </a:p>
        </p:txBody>
      </p:sp>
      <p:sp>
        <p:nvSpPr>
          <p:cNvPr id="37" name="Freeform: Shape 21">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23">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25">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4" name="Picture 3">
            <a:extLst>
              <a:ext uri="{FF2B5EF4-FFF2-40B4-BE49-F238E27FC236}">
                <a16:creationId xmlns:a16="http://schemas.microsoft.com/office/drawing/2014/main" id="{085EE6D1-0523-4411-8771-DD58E8F76A4E}"/>
              </a:ext>
            </a:extLst>
          </p:cNvPr>
          <p:cNvPicPr>
            <a:picLocks noChangeAspect="1"/>
          </p:cNvPicPr>
          <p:nvPr/>
        </p:nvPicPr>
        <p:blipFill rotWithShape="1">
          <a:blip r:embed="rId2"/>
          <a:srcRect l="3074" r="23959"/>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pic>
        <p:nvPicPr>
          <p:cNvPr id="8" name="Graphic 7" descr="Joker">
            <a:extLst>
              <a:ext uri="{FF2B5EF4-FFF2-40B4-BE49-F238E27FC236}">
                <a16:creationId xmlns:a16="http://schemas.microsoft.com/office/drawing/2014/main" id="{831FB515-21D6-46BA-9D63-1FDB53CF7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3224" y="3328147"/>
            <a:ext cx="914400" cy="914400"/>
          </a:xfrm>
          <a:prstGeom prst="rect">
            <a:avLst/>
          </a:prstGeom>
        </p:spPr>
      </p:pic>
    </p:spTree>
    <p:extLst>
      <p:ext uri="{BB962C8B-B14F-4D97-AF65-F5344CB8AC3E}">
        <p14:creationId xmlns:p14="http://schemas.microsoft.com/office/powerpoint/2010/main" val="423370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F3B3-22A3-4AE1-BFAF-44B61CB5FC5F}"/>
              </a:ext>
            </a:extLst>
          </p:cNvPr>
          <p:cNvSpPr>
            <a:spLocks noGrp="1"/>
          </p:cNvSpPr>
          <p:nvPr>
            <p:ph type="title"/>
          </p:nvPr>
        </p:nvSpPr>
        <p:spPr/>
        <p:txBody>
          <a:bodyPr/>
          <a:lstStyle/>
          <a:p>
            <a:r>
              <a:rPr lang="en-US" dirty="0"/>
              <a:t>User</a:t>
            </a:r>
          </a:p>
        </p:txBody>
      </p:sp>
      <p:sp>
        <p:nvSpPr>
          <p:cNvPr id="3" name="Content Placeholder 2">
            <a:extLst>
              <a:ext uri="{FF2B5EF4-FFF2-40B4-BE49-F238E27FC236}">
                <a16:creationId xmlns:a16="http://schemas.microsoft.com/office/drawing/2014/main" id="{42283ED5-3191-4760-B583-EEA767D3899F}"/>
              </a:ext>
            </a:extLst>
          </p:cNvPr>
          <p:cNvSpPr>
            <a:spLocks noGrp="1"/>
          </p:cNvSpPr>
          <p:nvPr>
            <p:ph idx="1"/>
          </p:nvPr>
        </p:nvSpPr>
        <p:spPr/>
        <p:txBody>
          <a:bodyPr/>
          <a:lstStyle/>
          <a:p>
            <a:r>
              <a:rPr lang="en-US" dirty="0"/>
              <a:t>General Requirements:</a:t>
            </a:r>
          </a:p>
          <a:p>
            <a:r>
              <a:rPr lang="en-US" dirty="0"/>
              <a:t>Input – selection of card back, placing of bet, choice of hitting/staying, etc.</a:t>
            </a:r>
          </a:p>
          <a:p>
            <a:r>
              <a:rPr lang="en-US" dirty="0"/>
              <a:t>Output – correct card back, adjusted bank balance after game has ended, etc.</a:t>
            </a:r>
          </a:p>
          <a:p>
            <a:endParaRPr lang="en-US" dirty="0"/>
          </a:p>
        </p:txBody>
      </p:sp>
    </p:spTree>
    <p:extLst>
      <p:ext uri="{BB962C8B-B14F-4D97-AF65-F5344CB8AC3E}">
        <p14:creationId xmlns:p14="http://schemas.microsoft.com/office/powerpoint/2010/main" val="258534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CF80-AC88-4CB4-85D1-6A6A73A41A34}"/>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DB8F15B-D9FA-4DE8-8F09-5B9B914887F3}"/>
              </a:ext>
            </a:extLst>
          </p:cNvPr>
          <p:cNvSpPr>
            <a:spLocks noGrp="1"/>
          </p:cNvSpPr>
          <p:nvPr>
            <p:ph idx="1"/>
          </p:nvPr>
        </p:nvSpPr>
        <p:spPr>
          <a:xfrm>
            <a:off x="1920241" y="2312276"/>
            <a:ext cx="6618642" cy="3651504"/>
          </a:xfrm>
        </p:spPr>
        <p:txBody>
          <a:bodyPr/>
          <a:lstStyle/>
          <a:p>
            <a:r>
              <a:rPr lang="en-US" dirty="0"/>
              <a:t>This game features a user-friendly interface. The table is the main section of the page followed by the bet, hit/stay, bank directly under it. The cards currently move to their designated places by using keyframes, translations, and animations.</a:t>
            </a:r>
          </a:p>
        </p:txBody>
      </p:sp>
      <p:pic>
        <p:nvPicPr>
          <p:cNvPr id="1028" name="Picture 4">
            <a:extLst>
              <a:ext uri="{FF2B5EF4-FFF2-40B4-BE49-F238E27FC236}">
                <a16:creationId xmlns:a16="http://schemas.microsoft.com/office/drawing/2014/main" id="{B6832791-B948-4D60-9686-3D0F08B09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664" y="2312276"/>
            <a:ext cx="3142660" cy="365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83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611BF5D-BF82-47E9-AA9E-2A8ACB15AC56}"/>
              </a:ext>
            </a:extLst>
          </p:cNvPr>
          <p:cNvGrpSpPr/>
          <p:nvPr/>
        </p:nvGrpSpPr>
        <p:grpSpPr>
          <a:xfrm>
            <a:off x="5400440" y="735477"/>
            <a:ext cx="1744910" cy="1115736"/>
            <a:chOff x="5729681" y="645952"/>
            <a:chExt cx="1744910" cy="1022408"/>
          </a:xfrm>
        </p:grpSpPr>
        <p:sp>
          <p:nvSpPr>
            <p:cNvPr id="24" name="Rectangle 23">
              <a:extLst>
                <a:ext uri="{FF2B5EF4-FFF2-40B4-BE49-F238E27FC236}">
                  <a16:creationId xmlns:a16="http://schemas.microsoft.com/office/drawing/2014/main" id="{4199CDA8-806A-41F7-8652-888E73A371E7}"/>
                </a:ext>
              </a:extLst>
            </p:cNvPr>
            <p:cNvSpPr/>
            <p:nvPr/>
          </p:nvSpPr>
          <p:spPr>
            <a:xfrm>
              <a:off x="5729681" y="645952"/>
              <a:ext cx="1744910" cy="30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a:t>
              </a:r>
            </a:p>
          </p:txBody>
        </p:sp>
        <p:sp>
          <p:nvSpPr>
            <p:cNvPr id="25" name="Rectangle 24">
              <a:extLst>
                <a:ext uri="{FF2B5EF4-FFF2-40B4-BE49-F238E27FC236}">
                  <a16:creationId xmlns:a16="http://schemas.microsoft.com/office/drawing/2014/main" id="{4B0CD09E-FCDD-4E1A-A8D0-B021536680A5}"/>
                </a:ext>
              </a:extLst>
            </p:cNvPr>
            <p:cNvSpPr/>
            <p:nvPr/>
          </p:nvSpPr>
          <p:spPr>
            <a:xfrm>
              <a:off x="5729681" y="958548"/>
              <a:ext cx="1744896" cy="70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+increase() – int </a:t>
              </a:r>
            </a:p>
            <a:p>
              <a:r>
                <a:rPr lang="en-US" sz="1050" dirty="0"/>
                <a:t>+decrease() – int </a:t>
              </a:r>
            </a:p>
            <a:p>
              <a:r>
                <a:rPr lang="en-US" sz="1050" dirty="0"/>
                <a:t>+</a:t>
              </a:r>
              <a:r>
                <a:rPr lang="en-US" sz="1050" dirty="0" err="1"/>
                <a:t>placebet</a:t>
              </a:r>
              <a:r>
                <a:rPr lang="en-US" sz="1050" dirty="0"/>
                <a:t>() – int </a:t>
              </a:r>
            </a:p>
            <a:p>
              <a:r>
                <a:rPr lang="en-US" sz="1050" dirty="0"/>
                <a:t>+</a:t>
              </a:r>
              <a:r>
                <a:rPr lang="en-US" sz="1050" dirty="0" err="1"/>
                <a:t>checkfunds</a:t>
              </a:r>
              <a:r>
                <a:rPr lang="en-US" sz="1050" dirty="0"/>
                <a:t>() – bool</a:t>
              </a:r>
            </a:p>
          </p:txBody>
        </p:sp>
      </p:grpSp>
      <p:grpSp>
        <p:nvGrpSpPr>
          <p:cNvPr id="27" name="Group 26">
            <a:extLst>
              <a:ext uri="{FF2B5EF4-FFF2-40B4-BE49-F238E27FC236}">
                <a16:creationId xmlns:a16="http://schemas.microsoft.com/office/drawing/2014/main" id="{9CFBBC96-3087-43DD-8FEE-906C089A50B7}"/>
              </a:ext>
            </a:extLst>
          </p:cNvPr>
          <p:cNvGrpSpPr/>
          <p:nvPr/>
        </p:nvGrpSpPr>
        <p:grpSpPr>
          <a:xfrm>
            <a:off x="9820296" y="741554"/>
            <a:ext cx="1744910" cy="1022408"/>
            <a:chOff x="5729681" y="645952"/>
            <a:chExt cx="1744910" cy="1022408"/>
          </a:xfrm>
        </p:grpSpPr>
        <p:sp>
          <p:nvSpPr>
            <p:cNvPr id="28" name="Rectangle 27">
              <a:extLst>
                <a:ext uri="{FF2B5EF4-FFF2-40B4-BE49-F238E27FC236}">
                  <a16:creationId xmlns:a16="http://schemas.microsoft.com/office/drawing/2014/main" id="{D7E21321-F8B3-4291-8CAB-039A0D0914D5}"/>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a:t>
              </a:r>
            </a:p>
          </p:txBody>
        </p:sp>
        <p:sp>
          <p:nvSpPr>
            <p:cNvPr id="29" name="Rectangle 28">
              <a:extLst>
                <a:ext uri="{FF2B5EF4-FFF2-40B4-BE49-F238E27FC236}">
                  <a16:creationId xmlns:a16="http://schemas.microsoft.com/office/drawing/2014/main" id="{2BE36EB8-12A1-45D1-A39E-2251BA1AF216}"/>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subtractbet</a:t>
              </a:r>
              <a:r>
                <a:rPr lang="en-US" sz="1100" dirty="0"/>
                <a:t>() – int </a:t>
              </a:r>
            </a:p>
            <a:p>
              <a:r>
                <a:rPr lang="en-US" sz="1100" dirty="0"/>
                <a:t>+</a:t>
              </a:r>
              <a:r>
                <a:rPr lang="en-US" sz="1100" dirty="0" err="1"/>
                <a:t>updatebank</a:t>
              </a:r>
              <a:r>
                <a:rPr lang="en-US" sz="1100" dirty="0"/>
                <a:t>() – int </a:t>
              </a:r>
            </a:p>
          </p:txBody>
        </p:sp>
      </p:grpSp>
      <p:grpSp>
        <p:nvGrpSpPr>
          <p:cNvPr id="30" name="Group 29">
            <a:extLst>
              <a:ext uri="{FF2B5EF4-FFF2-40B4-BE49-F238E27FC236}">
                <a16:creationId xmlns:a16="http://schemas.microsoft.com/office/drawing/2014/main" id="{F922AB85-7449-4E09-B620-106BEB67ABC7}"/>
              </a:ext>
            </a:extLst>
          </p:cNvPr>
          <p:cNvGrpSpPr/>
          <p:nvPr/>
        </p:nvGrpSpPr>
        <p:grpSpPr>
          <a:xfrm>
            <a:off x="4046086" y="2917796"/>
            <a:ext cx="1744910" cy="1022408"/>
            <a:chOff x="5729681" y="645952"/>
            <a:chExt cx="1744910" cy="1022408"/>
          </a:xfrm>
        </p:grpSpPr>
        <p:sp>
          <p:nvSpPr>
            <p:cNvPr id="31" name="Rectangle 30">
              <a:extLst>
                <a:ext uri="{FF2B5EF4-FFF2-40B4-BE49-F238E27FC236}">
                  <a16:creationId xmlns:a16="http://schemas.microsoft.com/office/drawing/2014/main" id="{34A767A0-54D3-429B-B9ED-126E5970AB99}"/>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Lose Round</a:t>
              </a:r>
            </a:p>
          </p:txBody>
        </p:sp>
        <p:sp>
          <p:nvSpPr>
            <p:cNvPr id="32" name="Rectangle 31">
              <a:extLst>
                <a:ext uri="{FF2B5EF4-FFF2-40B4-BE49-F238E27FC236}">
                  <a16:creationId xmlns:a16="http://schemas.microsoft.com/office/drawing/2014/main" id="{2F47A275-E0DB-4719-98BB-F199CEF266A6}"/>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updatebank</a:t>
              </a:r>
              <a:r>
                <a:rPr lang="en-US" sz="1100" dirty="0"/>
                <a:t>() - int</a:t>
              </a:r>
            </a:p>
          </p:txBody>
        </p:sp>
      </p:grpSp>
      <p:grpSp>
        <p:nvGrpSpPr>
          <p:cNvPr id="33" name="Group 32">
            <a:extLst>
              <a:ext uri="{FF2B5EF4-FFF2-40B4-BE49-F238E27FC236}">
                <a16:creationId xmlns:a16="http://schemas.microsoft.com/office/drawing/2014/main" id="{7ED1C172-7480-449B-BCD6-BCF8A6CFD982}"/>
              </a:ext>
            </a:extLst>
          </p:cNvPr>
          <p:cNvGrpSpPr/>
          <p:nvPr/>
        </p:nvGrpSpPr>
        <p:grpSpPr>
          <a:xfrm>
            <a:off x="6096000" y="2928843"/>
            <a:ext cx="2004058" cy="1022408"/>
            <a:chOff x="5729681" y="645952"/>
            <a:chExt cx="1744910" cy="1022408"/>
          </a:xfrm>
        </p:grpSpPr>
        <p:sp>
          <p:nvSpPr>
            <p:cNvPr id="34" name="Rectangle 33">
              <a:extLst>
                <a:ext uri="{FF2B5EF4-FFF2-40B4-BE49-F238E27FC236}">
                  <a16:creationId xmlns:a16="http://schemas.microsoft.com/office/drawing/2014/main" id="{90AC785E-D484-4772-8FB6-3F295A62F895}"/>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 Round</a:t>
              </a:r>
            </a:p>
          </p:txBody>
        </p:sp>
        <p:sp>
          <p:nvSpPr>
            <p:cNvPr id="35" name="Rectangle 34">
              <a:extLst>
                <a:ext uri="{FF2B5EF4-FFF2-40B4-BE49-F238E27FC236}">
                  <a16:creationId xmlns:a16="http://schemas.microsoft.com/office/drawing/2014/main" id="{E46ED3F8-F9DB-4EE9-9A50-C4A203DB666D}"/>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updatebank</a:t>
              </a:r>
              <a:r>
                <a:rPr lang="en-US" sz="1100" dirty="0"/>
                <a:t>() – int</a:t>
              </a:r>
            </a:p>
            <a:p>
              <a:r>
                <a:rPr lang="en-US" sz="1100" dirty="0"/>
                <a:t>+</a:t>
              </a:r>
              <a:r>
                <a:rPr lang="en-US" sz="1100" dirty="0" err="1"/>
                <a:t>checkBlackjack</a:t>
              </a:r>
              <a:r>
                <a:rPr lang="en-US" sz="1100" dirty="0"/>
                <a:t>() – bool</a:t>
              </a:r>
            </a:p>
          </p:txBody>
        </p:sp>
      </p:grpSp>
      <p:grpSp>
        <p:nvGrpSpPr>
          <p:cNvPr id="36" name="Group 35">
            <a:extLst>
              <a:ext uri="{FF2B5EF4-FFF2-40B4-BE49-F238E27FC236}">
                <a16:creationId xmlns:a16="http://schemas.microsoft.com/office/drawing/2014/main" id="{DDF8CD2A-A73F-4097-BA7C-B1D026289A64}"/>
              </a:ext>
            </a:extLst>
          </p:cNvPr>
          <p:cNvGrpSpPr/>
          <p:nvPr/>
        </p:nvGrpSpPr>
        <p:grpSpPr>
          <a:xfrm>
            <a:off x="8423162" y="2910490"/>
            <a:ext cx="1744910" cy="1022408"/>
            <a:chOff x="5729681" y="645952"/>
            <a:chExt cx="1744910" cy="1022408"/>
          </a:xfrm>
        </p:grpSpPr>
        <p:sp>
          <p:nvSpPr>
            <p:cNvPr id="37" name="Rectangle 36">
              <a:extLst>
                <a:ext uri="{FF2B5EF4-FFF2-40B4-BE49-F238E27FC236}">
                  <a16:creationId xmlns:a16="http://schemas.microsoft.com/office/drawing/2014/main" id="{828A39F5-FE06-42A9-B27E-99EE13D69FA6}"/>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Push</a:t>
              </a:r>
            </a:p>
          </p:txBody>
        </p:sp>
        <p:sp>
          <p:nvSpPr>
            <p:cNvPr id="38" name="Rectangle 37">
              <a:extLst>
                <a:ext uri="{FF2B5EF4-FFF2-40B4-BE49-F238E27FC236}">
                  <a16:creationId xmlns:a16="http://schemas.microsoft.com/office/drawing/2014/main" id="{C6F1B1FA-6A18-47DF-88C0-749978C8C9B9}"/>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updatebank</a:t>
              </a:r>
              <a:r>
                <a:rPr lang="en-US" sz="1100" dirty="0"/>
                <a:t>() - int</a:t>
              </a:r>
            </a:p>
          </p:txBody>
        </p:sp>
      </p:grpSp>
      <p:cxnSp>
        <p:nvCxnSpPr>
          <p:cNvPr id="42" name="Connector: Elbow 41">
            <a:extLst>
              <a:ext uri="{FF2B5EF4-FFF2-40B4-BE49-F238E27FC236}">
                <a16:creationId xmlns:a16="http://schemas.microsoft.com/office/drawing/2014/main" id="{4A85AEDD-C1D7-4882-AC7A-C796FB4331BF}"/>
              </a:ext>
            </a:extLst>
          </p:cNvPr>
          <p:cNvCxnSpPr>
            <a:cxnSpLocks/>
            <a:stCxn id="25" idx="2"/>
            <a:endCxn id="31" idx="0"/>
          </p:cNvCxnSpPr>
          <p:nvPr/>
        </p:nvCxnSpPr>
        <p:spPr>
          <a:xfrm rot="5400000">
            <a:off x="5062424" y="1707331"/>
            <a:ext cx="1066583" cy="13543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A3B3BC4-8781-421A-A12C-A2AE1CEC130A}"/>
              </a:ext>
            </a:extLst>
          </p:cNvPr>
          <p:cNvCxnSpPr>
            <a:cxnSpLocks/>
            <a:stCxn id="25" idx="2"/>
            <a:endCxn id="34" idx="0"/>
          </p:cNvCxnSpPr>
          <p:nvPr/>
        </p:nvCxnSpPr>
        <p:spPr>
          <a:xfrm rot="16200000" flipH="1">
            <a:off x="6146643" y="1977457"/>
            <a:ext cx="1077630" cy="825141"/>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929BCA0B-C185-46E6-8EB0-9044D0D51A8D}"/>
              </a:ext>
            </a:extLst>
          </p:cNvPr>
          <p:cNvCxnSpPr>
            <a:cxnSpLocks/>
            <a:stCxn id="25" idx="2"/>
            <a:endCxn id="37" idx="0"/>
          </p:cNvCxnSpPr>
          <p:nvPr/>
        </p:nvCxnSpPr>
        <p:spPr>
          <a:xfrm rot="16200000" flipH="1">
            <a:off x="7254614" y="869486"/>
            <a:ext cx="1059277" cy="3022729"/>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0B63F1-3665-42C4-A052-4D93DDB3E0A9}"/>
              </a:ext>
            </a:extLst>
          </p:cNvPr>
          <p:cNvCxnSpPr>
            <a:cxnSpLocks/>
            <a:stCxn id="25" idx="3"/>
            <a:endCxn id="29" idx="1"/>
          </p:cNvCxnSpPr>
          <p:nvPr/>
        </p:nvCxnSpPr>
        <p:spPr>
          <a:xfrm flipV="1">
            <a:off x="7145336" y="1449900"/>
            <a:ext cx="2674960" cy="140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0224ECDD-D347-4568-8C06-774EDF1A46C1}"/>
              </a:ext>
            </a:extLst>
          </p:cNvPr>
          <p:cNvGrpSpPr/>
          <p:nvPr/>
        </p:nvGrpSpPr>
        <p:grpSpPr>
          <a:xfrm>
            <a:off x="4964376" y="4883769"/>
            <a:ext cx="1744910" cy="1022408"/>
            <a:chOff x="5729681" y="645952"/>
            <a:chExt cx="1744910" cy="1022408"/>
          </a:xfrm>
        </p:grpSpPr>
        <p:sp>
          <p:nvSpPr>
            <p:cNvPr id="62" name="Rectangle 61">
              <a:extLst>
                <a:ext uri="{FF2B5EF4-FFF2-40B4-BE49-F238E27FC236}">
                  <a16:creationId xmlns:a16="http://schemas.microsoft.com/office/drawing/2014/main" id="{9BF48191-AF8E-445A-B9DE-A741E06F5E23}"/>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Win</a:t>
              </a:r>
            </a:p>
          </p:txBody>
        </p:sp>
        <p:sp>
          <p:nvSpPr>
            <p:cNvPr id="63" name="Rectangle 62">
              <a:extLst>
                <a:ext uri="{FF2B5EF4-FFF2-40B4-BE49-F238E27FC236}">
                  <a16:creationId xmlns:a16="http://schemas.microsoft.com/office/drawing/2014/main" id="{411FFBBE-A37B-47A2-8538-7F16B8187346}"/>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updatebank</a:t>
              </a:r>
              <a:r>
                <a:rPr lang="en-US" sz="1100" dirty="0"/>
                <a:t>() – int </a:t>
              </a:r>
            </a:p>
          </p:txBody>
        </p:sp>
      </p:grpSp>
      <p:grpSp>
        <p:nvGrpSpPr>
          <p:cNvPr id="64" name="Group 63">
            <a:extLst>
              <a:ext uri="{FF2B5EF4-FFF2-40B4-BE49-F238E27FC236}">
                <a16:creationId xmlns:a16="http://schemas.microsoft.com/office/drawing/2014/main" id="{49AAF7C4-B995-4E9D-8FDF-4934A835FCF9}"/>
              </a:ext>
            </a:extLst>
          </p:cNvPr>
          <p:cNvGrpSpPr/>
          <p:nvPr/>
        </p:nvGrpSpPr>
        <p:grpSpPr>
          <a:xfrm>
            <a:off x="7227625" y="4883769"/>
            <a:ext cx="1744910" cy="1022408"/>
            <a:chOff x="5729681" y="645952"/>
            <a:chExt cx="1744910" cy="1022408"/>
          </a:xfrm>
        </p:grpSpPr>
        <p:sp>
          <p:nvSpPr>
            <p:cNvPr id="65" name="Rectangle 64">
              <a:extLst>
                <a:ext uri="{FF2B5EF4-FFF2-40B4-BE49-F238E27FC236}">
                  <a16:creationId xmlns:a16="http://schemas.microsoft.com/office/drawing/2014/main" id="{CC6EE325-8948-4607-BA74-A83203E31EDA}"/>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BlackJack</a:t>
              </a:r>
              <a:endParaRPr lang="en-US" dirty="0"/>
            </a:p>
          </p:txBody>
        </p:sp>
        <p:sp>
          <p:nvSpPr>
            <p:cNvPr id="66" name="Rectangle 65">
              <a:extLst>
                <a:ext uri="{FF2B5EF4-FFF2-40B4-BE49-F238E27FC236}">
                  <a16:creationId xmlns:a16="http://schemas.microsoft.com/office/drawing/2014/main" id="{2271CD92-6BFF-44E6-92FC-8443D525D39F}"/>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updatebank</a:t>
              </a:r>
              <a:r>
                <a:rPr lang="en-US" sz="1100" dirty="0"/>
                <a:t>() – int </a:t>
              </a:r>
            </a:p>
            <a:p>
              <a:r>
                <a:rPr lang="en-US" sz="1100" dirty="0"/>
                <a:t>+</a:t>
              </a:r>
              <a:r>
                <a:rPr lang="en-US" sz="1100" dirty="0" err="1"/>
                <a:t>betmultipler</a:t>
              </a:r>
              <a:r>
                <a:rPr lang="en-US" sz="1100" dirty="0"/>
                <a:t>() – bool</a:t>
              </a:r>
            </a:p>
          </p:txBody>
        </p:sp>
      </p:grpSp>
      <p:cxnSp>
        <p:nvCxnSpPr>
          <p:cNvPr id="68" name="Connector: Elbow 67">
            <a:extLst>
              <a:ext uri="{FF2B5EF4-FFF2-40B4-BE49-F238E27FC236}">
                <a16:creationId xmlns:a16="http://schemas.microsoft.com/office/drawing/2014/main" id="{1679C483-B879-4283-B78B-2B9CD0778AC2}"/>
              </a:ext>
            </a:extLst>
          </p:cNvPr>
          <p:cNvCxnSpPr>
            <a:stCxn id="35" idx="2"/>
            <a:endCxn id="62" idx="0"/>
          </p:cNvCxnSpPr>
          <p:nvPr/>
        </p:nvCxnSpPr>
        <p:spPr>
          <a:xfrm rot="5400000">
            <a:off x="6001167" y="3786915"/>
            <a:ext cx="932518" cy="126119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9DF59BC3-1314-4C0C-99AC-F34DFBF92E1B}"/>
              </a:ext>
            </a:extLst>
          </p:cNvPr>
          <p:cNvCxnSpPr>
            <a:stCxn id="35" idx="2"/>
            <a:endCxn id="65" idx="0"/>
          </p:cNvCxnSpPr>
          <p:nvPr/>
        </p:nvCxnSpPr>
        <p:spPr>
          <a:xfrm rot="16200000" flipH="1">
            <a:off x="7132791" y="3916480"/>
            <a:ext cx="932518" cy="1002059"/>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46C636E7-DF9C-4EB1-94BA-D98C94BE4C2A}"/>
              </a:ext>
            </a:extLst>
          </p:cNvPr>
          <p:cNvCxnSpPr>
            <a:stCxn id="32" idx="2"/>
            <a:endCxn id="29" idx="2"/>
          </p:cNvCxnSpPr>
          <p:nvPr/>
        </p:nvCxnSpPr>
        <p:spPr>
          <a:xfrm rot="5400000" flipH="1" flipV="1">
            <a:off x="6717518" y="-35022"/>
            <a:ext cx="2176242" cy="5774210"/>
          </a:xfrm>
          <a:prstGeom prst="bentConnector3">
            <a:avLst>
              <a:gd name="adj1" fmla="val -12730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A5805A73-482A-4C3F-B3A4-D9D971473B73}"/>
              </a:ext>
            </a:extLst>
          </p:cNvPr>
          <p:cNvCxnSpPr>
            <a:stCxn id="63" idx="2"/>
            <a:endCxn id="29" idx="2"/>
          </p:cNvCxnSpPr>
          <p:nvPr/>
        </p:nvCxnSpPr>
        <p:spPr>
          <a:xfrm rot="5400000" flipH="1" flipV="1">
            <a:off x="6193676" y="1407110"/>
            <a:ext cx="4142215" cy="4855920"/>
          </a:xfrm>
          <a:prstGeom prst="bentConnector3">
            <a:avLst>
              <a:gd name="adj1" fmla="val -1119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51A62249-9F32-41D7-8BE5-3492E9A07352}"/>
              </a:ext>
            </a:extLst>
          </p:cNvPr>
          <p:cNvCxnSpPr>
            <a:stCxn id="66" idx="2"/>
            <a:endCxn id="29" idx="2"/>
          </p:cNvCxnSpPr>
          <p:nvPr/>
        </p:nvCxnSpPr>
        <p:spPr>
          <a:xfrm rot="5400000" flipH="1" flipV="1">
            <a:off x="7325300" y="2538734"/>
            <a:ext cx="4142215" cy="2592671"/>
          </a:xfrm>
          <a:prstGeom prst="bentConnector3">
            <a:avLst>
              <a:gd name="adj1" fmla="val -55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20734DB7-FEA9-433B-8497-0930F5EE67FB}"/>
              </a:ext>
            </a:extLst>
          </p:cNvPr>
          <p:cNvCxnSpPr>
            <a:stCxn id="38" idx="2"/>
            <a:endCxn id="29" idx="2"/>
          </p:cNvCxnSpPr>
          <p:nvPr/>
        </p:nvCxnSpPr>
        <p:spPr>
          <a:xfrm rot="5400000" flipH="1" flipV="1">
            <a:off x="8909709" y="2149863"/>
            <a:ext cx="2168936" cy="1397134"/>
          </a:xfrm>
          <a:prstGeom prst="bentConnector3">
            <a:avLst>
              <a:gd name="adj1" fmla="val -1054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F24E77D5-2503-4E1C-ADCE-4C02D924286F}"/>
              </a:ext>
            </a:extLst>
          </p:cNvPr>
          <p:cNvGrpSpPr/>
          <p:nvPr/>
        </p:nvGrpSpPr>
        <p:grpSpPr>
          <a:xfrm>
            <a:off x="963689" y="1264082"/>
            <a:ext cx="1744910" cy="1392197"/>
            <a:chOff x="5729681" y="392616"/>
            <a:chExt cx="1744910" cy="1275744"/>
          </a:xfrm>
        </p:grpSpPr>
        <p:sp>
          <p:nvSpPr>
            <p:cNvPr id="90" name="Rectangle 89">
              <a:extLst>
                <a:ext uri="{FF2B5EF4-FFF2-40B4-BE49-F238E27FC236}">
                  <a16:creationId xmlns:a16="http://schemas.microsoft.com/office/drawing/2014/main" id="{1447A0E8-A4CB-4AC3-8D0C-583932C46907}"/>
                </a:ext>
              </a:extLst>
            </p:cNvPr>
            <p:cNvSpPr/>
            <p:nvPr/>
          </p:nvSpPr>
          <p:spPr>
            <a:xfrm>
              <a:off x="5729681" y="392616"/>
              <a:ext cx="1744910" cy="565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Random Number Generator</a:t>
              </a:r>
            </a:p>
          </p:txBody>
        </p:sp>
        <p:sp>
          <p:nvSpPr>
            <p:cNvPr id="91" name="Rectangle 90">
              <a:extLst>
                <a:ext uri="{FF2B5EF4-FFF2-40B4-BE49-F238E27FC236}">
                  <a16:creationId xmlns:a16="http://schemas.microsoft.com/office/drawing/2014/main" id="{0E2E4D69-B48B-4A57-ADCC-C043AA7D196E}"/>
                </a:ext>
              </a:extLst>
            </p:cNvPr>
            <p:cNvSpPr/>
            <p:nvPr/>
          </p:nvSpPr>
          <p:spPr>
            <a:xfrm>
              <a:off x="5729681" y="958548"/>
              <a:ext cx="1744896" cy="70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a:t>
              </a:r>
              <a:r>
                <a:rPr lang="en-US" sz="1050" dirty="0" err="1"/>
                <a:t>randomints</a:t>
              </a:r>
              <a:r>
                <a:rPr lang="en-US" sz="1050" dirty="0"/>
                <a:t>() – int</a:t>
              </a:r>
            </a:p>
            <a:p>
              <a:r>
                <a:rPr lang="en-US" sz="1050" dirty="0"/>
                <a:t>+</a:t>
              </a:r>
              <a:r>
                <a:rPr lang="en-US" sz="1050" dirty="0" err="1"/>
                <a:t>countcards</a:t>
              </a:r>
              <a:r>
                <a:rPr lang="en-US" sz="1050" dirty="0"/>
                <a:t>() – int</a:t>
              </a:r>
            </a:p>
            <a:p>
              <a:r>
                <a:rPr lang="en-US" sz="1050" dirty="0"/>
                <a:t>+reshuffle() – bool</a:t>
              </a:r>
            </a:p>
          </p:txBody>
        </p:sp>
      </p:grpSp>
      <p:grpSp>
        <p:nvGrpSpPr>
          <p:cNvPr id="118" name="Group 117">
            <a:extLst>
              <a:ext uri="{FF2B5EF4-FFF2-40B4-BE49-F238E27FC236}">
                <a16:creationId xmlns:a16="http://schemas.microsoft.com/office/drawing/2014/main" id="{571CD82A-8820-432F-A524-93F697D7BAF6}"/>
              </a:ext>
            </a:extLst>
          </p:cNvPr>
          <p:cNvGrpSpPr/>
          <p:nvPr/>
        </p:nvGrpSpPr>
        <p:grpSpPr>
          <a:xfrm>
            <a:off x="766004" y="3114937"/>
            <a:ext cx="2140238" cy="1022408"/>
            <a:chOff x="5729681" y="645951"/>
            <a:chExt cx="1744910" cy="1022409"/>
          </a:xfrm>
        </p:grpSpPr>
        <p:sp>
          <p:nvSpPr>
            <p:cNvPr id="119" name="Rectangle 118">
              <a:extLst>
                <a:ext uri="{FF2B5EF4-FFF2-40B4-BE49-F238E27FC236}">
                  <a16:creationId xmlns:a16="http://schemas.microsoft.com/office/drawing/2014/main" id="{EB6E6D02-C732-4516-ACB8-4E97EE5B248C}"/>
                </a:ext>
              </a:extLst>
            </p:cNvPr>
            <p:cNvSpPr/>
            <p:nvPr/>
          </p:nvSpPr>
          <p:spPr>
            <a:xfrm>
              <a:off x="5729681" y="645951"/>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Convert image</a:t>
              </a:r>
            </a:p>
          </p:txBody>
        </p:sp>
        <p:sp>
          <p:nvSpPr>
            <p:cNvPr id="120" name="Rectangle 119">
              <a:extLst>
                <a:ext uri="{FF2B5EF4-FFF2-40B4-BE49-F238E27FC236}">
                  <a16:creationId xmlns:a16="http://schemas.microsoft.com/office/drawing/2014/main" id="{22B1CD19-8E5A-45D3-8617-5EA7A6B6943B}"/>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convertimage</a:t>
              </a:r>
              <a:r>
                <a:rPr lang="en-US" sz="1100" dirty="0"/>
                <a:t>() - string</a:t>
              </a:r>
            </a:p>
          </p:txBody>
        </p:sp>
      </p:grpSp>
      <p:grpSp>
        <p:nvGrpSpPr>
          <p:cNvPr id="121" name="Group 120">
            <a:extLst>
              <a:ext uri="{FF2B5EF4-FFF2-40B4-BE49-F238E27FC236}">
                <a16:creationId xmlns:a16="http://schemas.microsoft.com/office/drawing/2014/main" id="{A438F6D9-9B54-465E-B86F-90B5AEF85DE5}"/>
              </a:ext>
            </a:extLst>
          </p:cNvPr>
          <p:cNvGrpSpPr/>
          <p:nvPr/>
        </p:nvGrpSpPr>
        <p:grpSpPr>
          <a:xfrm>
            <a:off x="963675" y="4756554"/>
            <a:ext cx="1744910" cy="1022408"/>
            <a:chOff x="5729681" y="645952"/>
            <a:chExt cx="1744910" cy="1022408"/>
          </a:xfrm>
        </p:grpSpPr>
        <p:sp>
          <p:nvSpPr>
            <p:cNvPr id="122" name="Rectangle 121">
              <a:extLst>
                <a:ext uri="{FF2B5EF4-FFF2-40B4-BE49-F238E27FC236}">
                  <a16:creationId xmlns:a16="http://schemas.microsoft.com/office/drawing/2014/main" id="{6655A30B-450D-4AAB-960F-1E3219E8903C}"/>
                </a:ext>
              </a:extLst>
            </p:cNvPr>
            <p:cNvSpPr/>
            <p:nvPr/>
          </p:nvSpPr>
          <p:spPr>
            <a:xfrm>
              <a:off x="5729681" y="645952"/>
              <a:ext cx="1744910"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Display image</a:t>
              </a:r>
            </a:p>
          </p:txBody>
        </p:sp>
        <p:sp>
          <p:nvSpPr>
            <p:cNvPr id="123" name="Rectangle 122">
              <a:extLst>
                <a:ext uri="{FF2B5EF4-FFF2-40B4-BE49-F238E27FC236}">
                  <a16:creationId xmlns:a16="http://schemas.microsoft.com/office/drawing/2014/main" id="{ABBACB73-4FA0-44CB-8FC2-2B21142951A5}"/>
                </a:ext>
              </a:extLst>
            </p:cNvPr>
            <p:cNvSpPr/>
            <p:nvPr/>
          </p:nvSpPr>
          <p:spPr>
            <a:xfrm>
              <a:off x="5729681" y="1040235"/>
              <a:ext cx="1744896" cy="62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a:t>
              </a:r>
              <a:r>
                <a:rPr lang="en-US" sz="1100" dirty="0" err="1"/>
                <a:t>sendimage</a:t>
              </a:r>
              <a:r>
                <a:rPr lang="en-US" sz="1100" dirty="0"/>
                <a:t>() – string</a:t>
              </a:r>
            </a:p>
          </p:txBody>
        </p:sp>
      </p:grpSp>
      <p:sp>
        <p:nvSpPr>
          <p:cNvPr id="124" name="Rectangle 123">
            <a:extLst>
              <a:ext uri="{FF2B5EF4-FFF2-40B4-BE49-F238E27FC236}">
                <a16:creationId xmlns:a16="http://schemas.microsoft.com/office/drawing/2014/main" id="{47E14A9F-D9A4-4098-9FBF-882E1BADDDD4}"/>
              </a:ext>
            </a:extLst>
          </p:cNvPr>
          <p:cNvSpPr/>
          <p:nvPr/>
        </p:nvSpPr>
        <p:spPr>
          <a:xfrm>
            <a:off x="1634238" y="88869"/>
            <a:ext cx="2608976" cy="394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Blackjack UI</a:t>
            </a:r>
          </a:p>
        </p:txBody>
      </p:sp>
      <p:cxnSp>
        <p:nvCxnSpPr>
          <p:cNvPr id="126" name="Connector: Elbow 125">
            <a:extLst>
              <a:ext uri="{FF2B5EF4-FFF2-40B4-BE49-F238E27FC236}">
                <a16:creationId xmlns:a16="http://schemas.microsoft.com/office/drawing/2014/main" id="{A953FCB5-A2AB-4409-B035-6248438B3007}"/>
              </a:ext>
            </a:extLst>
          </p:cNvPr>
          <p:cNvCxnSpPr>
            <a:stCxn id="124" idx="3"/>
            <a:endCxn id="24" idx="0"/>
          </p:cNvCxnSpPr>
          <p:nvPr/>
        </p:nvCxnSpPr>
        <p:spPr>
          <a:xfrm>
            <a:off x="4243214" y="286011"/>
            <a:ext cx="2029681" cy="44946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55430738-9537-46B1-BC1B-6898D2B20C57}"/>
              </a:ext>
            </a:extLst>
          </p:cNvPr>
          <p:cNvCxnSpPr>
            <a:stCxn id="124" idx="2"/>
            <a:endCxn id="90" idx="0"/>
          </p:cNvCxnSpPr>
          <p:nvPr/>
        </p:nvCxnSpPr>
        <p:spPr>
          <a:xfrm rot="5400000">
            <a:off x="1996970" y="322326"/>
            <a:ext cx="780930" cy="1102582"/>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1D6689B-ED9C-4379-BF2C-7123CE8A63A1}"/>
              </a:ext>
            </a:extLst>
          </p:cNvPr>
          <p:cNvCxnSpPr>
            <a:cxnSpLocks/>
            <a:stCxn id="91" idx="2"/>
            <a:endCxn id="119" idx="0"/>
          </p:cNvCxnSpPr>
          <p:nvPr/>
        </p:nvCxnSpPr>
        <p:spPr>
          <a:xfrm flipH="1">
            <a:off x="1836123" y="2656279"/>
            <a:ext cx="14" cy="458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7D2287D-4A8A-4B3D-95F7-294BA97B52AC}"/>
              </a:ext>
            </a:extLst>
          </p:cNvPr>
          <p:cNvCxnSpPr>
            <a:cxnSpLocks/>
            <a:stCxn id="120" idx="2"/>
            <a:endCxn id="122" idx="0"/>
          </p:cNvCxnSpPr>
          <p:nvPr/>
        </p:nvCxnSpPr>
        <p:spPr>
          <a:xfrm>
            <a:off x="1836115" y="4137345"/>
            <a:ext cx="15" cy="619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3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208E-F705-4799-90CD-AC3E52003DC9}"/>
              </a:ext>
            </a:extLst>
          </p:cNvPr>
          <p:cNvSpPr>
            <a:spLocks noGrp="1"/>
          </p:cNvSpPr>
          <p:nvPr>
            <p:ph type="title"/>
          </p:nvPr>
        </p:nvSpPr>
        <p:spPr/>
        <p:txBody>
          <a:bodyPr>
            <a:normAutofit/>
          </a:bodyPr>
          <a:lstStyle/>
          <a:p>
            <a:r>
              <a:rPr lang="en-US" dirty="0"/>
              <a:t>Testing</a:t>
            </a:r>
          </a:p>
        </p:txBody>
      </p:sp>
      <p:sp>
        <p:nvSpPr>
          <p:cNvPr id="3" name="Content Placeholder 2">
            <a:extLst>
              <a:ext uri="{FF2B5EF4-FFF2-40B4-BE49-F238E27FC236}">
                <a16:creationId xmlns:a16="http://schemas.microsoft.com/office/drawing/2014/main" id="{05894E7E-0494-45CF-B021-BB4A9D0088D5}"/>
              </a:ext>
            </a:extLst>
          </p:cNvPr>
          <p:cNvSpPr>
            <a:spLocks noGrp="1"/>
          </p:cNvSpPr>
          <p:nvPr>
            <p:ph idx="1"/>
          </p:nvPr>
        </p:nvSpPr>
        <p:spPr/>
        <p:txBody>
          <a:bodyPr/>
          <a:lstStyle/>
          <a:p>
            <a:r>
              <a:rPr lang="en-US" dirty="0"/>
              <a:t>In order to test for bugs, you could run it through some tests to try and see if there are any issues with things like betting the correct amount, choosing an incorrect card back, or checking to see if all cards only show up once. To track and report these bugs, we can upload the project to GitHub where all bugs can be reported in the issues tab.</a:t>
            </a:r>
          </a:p>
        </p:txBody>
      </p:sp>
    </p:spTree>
    <p:extLst>
      <p:ext uri="{BB962C8B-B14F-4D97-AF65-F5344CB8AC3E}">
        <p14:creationId xmlns:p14="http://schemas.microsoft.com/office/powerpoint/2010/main" val="3436241232"/>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412A24"/>
      </a:dk2>
      <a:lt2>
        <a:srgbClr val="E3E2E8"/>
      </a:lt2>
      <a:accent1>
        <a:srgbClr val="98A93F"/>
      </a:accent1>
      <a:accent2>
        <a:srgbClr val="B49438"/>
      </a:accent2>
      <a:accent3>
        <a:srgbClr val="C6724A"/>
      </a:accent3>
      <a:accent4>
        <a:srgbClr val="B43844"/>
      </a:accent4>
      <a:accent5>
        <a:srgbClr val="C64A89"/>
      </a:accent5>
      <a:accent6>
        <a:srgbClr val="B438AB"/>
      </a:accent6>
      <a:hlink>
        <a:srgbClr val="C5527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103</TotalTime>
  <Words>278</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Meiryo</vt:lpstr>
      <vt:lpstr>Corbel</vt:lpstr>
      <vt:lpstr>SketchLinesVTI</vt:lpstr>
      <vt:lpstr>Blackjack Game</vt:lpstr>
      <vt:lpstr>User</vt:lpstr>
      <vt:lpstr>Design</vt:lpstr>
      <vt:lpstr>PowerPoint Presentation</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Blackjack Game</dc:title>
  <dc:creator>Michael Sim</dc:creator>
  <cp:lastModifiedBy>Stanley Wang</cp:lastModifiedBy>
  <cp:revision>17</cp:revision>
  <dcterms:created xsi:type="dcterms:W3CDTF">2020-10-08T01:25:36Z</dcterms:created>
  <dcterms:modified xsi:type="dcterms:W3CDTF">2020-10-08T03:33:07Z</dcterms:modified>
</cp:coreProperties>
</file>