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225C-376F-D55C-ED18-E4603EF73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080C4-3DA7-72B6-10FE-9D8ED9D70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E7792-41F0-E40B-6B50-C7D239DB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727-8427-4E3C-AB93-AF164ED98EF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D392-24B3-34D9-E230-5BF63AE1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B3E-8D33-5F4E-F74E-9838DB9C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33C-7DA2-4CEB-8164-557A42D5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48FD-082B-84FF-F1C9-9568A225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3F0E9-DE17-576C-A496-9B3F4A442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EF4E6-EE07-EFFE-816F-969D3835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727-8427-4E3C-AB93-AF164ED98EF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B77A3-8461-1F4D-7759-408FAA04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BB866-DFEE-D8FC-425B-22E3A64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33C-7DA2-4CEB-8164-557A42D5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34156-0A15-EA3A-D264-53389E026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695B8-8839-95DD-0B21-0F6B6140E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6B5A8-8239-48C3-C14D-E7C2EBEF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727-8427-4E3C-AB93-AF164ED98EF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9278-3E0B-393C-9D75-37868571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12A1-BAF5-AE87-1892-D2F41A1E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33C-7DA2-4CEB-8164-557A42D5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6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C8F0-348B-B5AE-34A4-36AEDE2E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C01F-8619-80BD-FAA7-D870B1E0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71AC4-2678-6F3A-701A-ADD45ABB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727-8427-4E3C-AB93-AF164ED98EF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774E-58A4-8BD3-E407-CFB3D12A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92A6F-2EEC-3352-5202-308DF66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33C-7DA2-4CEB-8164-557A42D5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0C20-AC70-C834-6A96-933008B9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C0D97-CB8C-A71C-D34D-2F9AF8D18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A5AFD-9B22-3DA2-D81F-AAD00D95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727-8427-4E3C-AB93-AF164ED98EF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14760-04B2-279A-520A-401B2028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8881-B263-53A8-648F-CA5BF008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33C-7DA2-4CEB-8164-557A42D5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B8A0-40AC-2455-AA7C-92E4A9B7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4D513-FEF7-9BF1-1D2F-E1F31935C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982A6-3A4D-B4E6-858A-D4DEEBB4C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7D872-6934-EFA0-EE1E-B90BF062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727-8427-4E3C-AB93-AF164ED98EF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7C05D-6CDD-2BB7-4F2E-4FF6D822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FFFA3-C43B-3458-D60E-06F14A89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33C-7DA2-4CEB-8164-557A42D5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6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7097-C4F5-6B1B-0353-AA3710E2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8E5FC-E380-3CB3-A697-34BE8450E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2C522-861B-F655-FB5A-5505DF50F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723D5-53F1-8E07-55C2-051355568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8DBC4-EF04-9715-CA53-A436127FE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D9D46-3B2B-2814-8C3D-45D3AA63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727-8427-4E3C-AB93-AF164ED98EF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9D7A6-9B66-0B03-B637-58182B01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478B-1900-BDDC-3824-11FA8FB7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33C-7DA2-4CEB-8164-557A42D5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A6B0-287F-26D1-C67C-68441896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50A96-B105-F640-0BEF-907826A3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727-8427-4E3C-AB93-AF164ED98EF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5D80D-B576-B8FE-40E8-AAE88E37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553F4-D8D2-6D61-DD5F-1F0C7EEA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33C-7DA2-4CEB-8164-557A42D5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8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9ECB9-A1B1-0235-1B81-C468B063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727-8427-4E3C-AB93-AF164ED98EF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88FE6-BDC9-8B40-693B-E90FF957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7DE54-5FD4-42F0-47A2-36A7D7F6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33C-7DA2-4CEB-8164-557A42D5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39FD-04D8-A0F8-9AD9-7BB809A4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8BA2-EC94-4C31-4996-8FD8BEEC8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71AA0-0D82-2B41-2DC5-84CBEF070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F1549-F609-2109-7784-1C7DAC37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727-8427-4E3C-AB93-AF164ED98EF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5F97F-3FF9-EC91-B1AB-13B5DB5F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C8B47-8675-8571-9FEA-C7656DF2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33C-7DA2-4CEB-8164-557A42D5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7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94BA-14B0-F790-E22F-406F6D82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9E5AC-BB80-F91F-61A1-66558800B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78E50-1595-34F2-9E13-76EFAE19C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79CC4-C2D4-22EE-47B4-420E7EA6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727-8427-4E3C-AB93-AF164ED98EF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0FBFA-E756-5F8D-8840-12BFD9DC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9FCF4-DB49-7BD2-24C2-26C85136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33C-7DA2-4CEB-8164-557A42D5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5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A31B4-C881-3529-97A3-4030EB3A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921B4-455D-AAA2-CC2B-0FD5EB86D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E333D-714A-B239-8FBA-6D2530596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A9727-8427-4E3C-AB93-AF164ED98EF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A71DA-F986-4D42-1EBD-EAA279389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04AD6-D346-93E8-D8C1-A13EEC43A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33C-7DA2-4CEB-8164-557A42D5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5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47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F2228-9965-9E38-E890-4E697A49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02180"/>
            <a:ext cx="10905066" cy="2453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A7F821-2869-4229-41BC-753CAF40B4C7}"/>
              </a:ext>
            </a:extLst>
          </p:cNvPr>
          <p:cNvSpPr txBox="1"/>
          <p:nvPr/>
        </p:nvSpPr>
        <p:spPr>
          <a:xfrm>
            <a:off x="6680718" y="5187820"/>
            <a:ext cx="248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Shuang Wang</a:t>
            </a:r>
          </a:p>
        </p:txBody>
      </p:sp>
    </p:spTree>
    <p:extLst>
      <p:ext uri="{BB962C8B-B14F-4D97-AF65-F5344CB8AC3E}">
        <p14:creationId xmlns:p14="http://schemas.microsoft.com/office/powerpoint/2010/main" val="225039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E2E55-76B0-4B16-6CDB-7D31C5763F8F}"/>
              </a:ext>
            </a:extLst>
          </p:cNvPr>
          <p:cNvSpPr txBox="1"/>
          <p:nvPr/>
        </p:nvSpPr>
        <p:spPr>
          <a:xfrm>
            <a:off x="102756" y="0"/>
            <a:ext cx="8307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Programming Tools –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Flipsets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FA785-FA0A-474D-235A-2B1AF6C7E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76" y="646331"/>
            <a:ext cx="9419048" cy="2257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0D2DE8-3A48-2D32-1C0A-8BE5464FB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977" y="2903474"/>
            <a:ext cx="7757523" cy="369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25455-2A64-1FDF-9E38-1B3C647A0A6B}"/>
              </a:ext>
            </a:extLst>
          </p:cNvPr>
          <p:cNvSpPr txBox="1"/>
          <p:nvPr/>
        </p:nvSpPr>
        <p:spPr>
          <a:xfrm>
            <a:off x="102756" y="0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F0EC2-0F18-4F69-21C4-D852B66BE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286" y="748047"/>
            <a:ext cx="9171428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ED48A0-E25E-A592-EBF7-F44E214668B4}"/>
              </a:ext>
            </a:extLst>
          </p:cNvPr>
          <p:cNvSpPr txBox="1"/>
          <p:nvPr/>
        </p:nvSpPr>
        <p:spPr>
          <a:xfrm>
            <a:off x="102756" y="0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81B16-4B16-B0C1-FA4D-F559ADD8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536" y="0"/>
            <a:ext cx="690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8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C4BCD-3A2D-D2E3-F45C-24551BF40187}"/>
              </a:ext>
            </a:extLst>
          </p:cNvPr>
          <p:cNvSpPr txBox="1"/>
          <p:nvPr/>
        </p:nvSpPr>
        <p:spPr>
          <a:xfrm>
            <a:off x="102756" y="0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90DB2-F174-6D24-7800-4AFEC3E6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14" y="133762"/>
            <a:ext cx="5828571" cy="6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3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CC659-7C8F-4842-DF4C-B0AFF98A53E6}"/>
              </a:ext>
            </a:extLst>
          </p:cNvPr>
          <p:cNvSpPr txBox="1"/>
          <p:nvPr/>
        </p:nvSpPr>
        <p:spPr>
          <a:xfrm>
            <a:off x="102756" y="0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5E6D0-66EC-76B1-C2EC-0BE881A4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28" y="770300"/>
            <a:ext cx="8657143" cy="5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8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C79C29-BF23-6C9C-DD0C-D126C04990A7}"/>
              </a:ext>
            </a:extLst>
          </p:cNvPr>
          <p:cNvSpPr txBox="1"/>
          <p:nvPr/>
        </p:nvSpPr>
        <p:spPr>
          <a:xfrm>
            <a:off x="102756" y="0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F85A4-7933-C70C-183E-B45069B924F2}"/>
              </a:ext>
            </a:extLst>
          </p:cNvPr>
          <p:cNvSpPr txBox="1"/>
          <p:nvPr/>
        </p:nvSpPr>
        <p:spPr>
          <a:xfrm>
            <a:off x="314324" y="896035"/>
            <a:ext cx="1032827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Extending our tools to evaluate recourse for non-linear classifiers.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the causal relation between the features. For example, one could price incentives in a target population by comparing the cost of recourse for actions that alter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only causal features, and (ii) causal features and at least one ancillary feature.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Enumerating the complete set of minimal-cost actions for a person by using the procedure in Algorithm 1 to list actions until the IP become infeasible.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flipsets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paper are “abridged" in that they do not reveal all features of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owners may not be willing to provide consumers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flipsets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the potential for model theft.</a:t>
            </a:r>
          </a:p>
        </p:txBody>
      </p:sp>
    </p:spTree>
    <p:extLst>
      <p:ext uri="{BB962C8B-B14F-4D97-AF65-F5344CB8AC3E}">
        <p14:creationId xmlns:p14="http://schemas.microsoft.com/office/powerpoint/2010/main" val="2145728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46EC70-C3AE-DD06-C5D3-75659E7441A9}"/>
              </a:ext>
            </a:extLst>
          </p:cNvPr>
          <p:cNvSpPr txBox="1"/>
          <p:nvPr/>
        </p:nvSpPr>
        <p:spPr>
          <a:xfrm>
            <a:off x="4329301" y="3111500"/>
            <a:ext cx="32496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87612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55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F3E84-8932-CD5A-3BA3-1F5BE35A87EA}"/>
              </a:ext>
            </a:extLst>
          </p:cNvPr>
          <p:cNvSpPr txBox="1"/>
          <p:nvPr/>
        </p:nvSpPr>
        <p:spPr>
          <a:xfrm>
            <a:off x="255156" y="16220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19BC2-8AAE-A594-056C-3BEA50DEC7B3}"/>
              </a:ext>
            </a:extLst>
          </p:cNvPr>
          <p:cNvSpPr txBox="1"/>
          <p:nvPr/>
        </p:nvSpPr>
        <p:spPr>
          <a:xfrm>
            <a:off x="428132" y="1536174"/>
            <a:ext cx="448763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Programming Tools</a:t>
            </a:r>
          </a:p>
          <a:p>
            <a:pPr marL="342900" indent="-342900"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pPr marL="342900" indent="-342900"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778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43971B-A86C-C8DC-40D7-8E0AC18DC768}"/>
              </a:ext>
            </a:extLst>
          </p:cNvPr>
          <p:cNvSpPr txBox="1"/>
          <p:nvPr/>
        </p:nvSpPr>
        <p:spPr>
          <a:xfrm>
            <a:off x="255156" y="162209"/>
            <a:ext cx="268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FF420-DBE7-C586-8E20-46D5BC04EE4B}"/>
              </a:ext>
            </a:extLst>
          </p:cNvPr>
          <p:cNvSpPr txBox="1"/>
          <p:nvPr/>
        </p:nvSpPr>
        <p:spPr>
          <a:xfrm>
            <a:off x="255156" y="933580"/>
            <a:ext cx="77812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definition of Recourse: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of a person to obtain a desired outcome from a fixed model.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E803E-3E0D-F74F-5744-8D6189F868A5}"/>
              </a:ext>
            </a:extLst>
          </p:cNvPr>
          <p:cNvSpPr txBox="1"/>
          <p:nvPr/>
        </p:nvSpPr>
        <p:spPr>
          <a:xfrm>
            <a:off x="255156" y="6234126"/>
            <a:ext cx="1079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Karimi, Amir-Hossein, Bernhard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Schölkopf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Isabel Valera. "Algorithmic recourse: from counterfactual explanations to interventions."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2021 ACM conference on fairness, accountability, and transparency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2021.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C41F9-F699-98A1-FF64-BB707300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66051"/>
            <a:ext cx="4674462" cy="2619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B357C7-0CAD-EE07-9488-5FBD97DF55BF}"/>
              </a:ext>
            </a:extLst>
          </p:cNvPr>
          <p:cNvSpPr txBox="1"/>
          <p:nvPr/>
        </p:nvSpPr>
        <p:spPr>
          <a:xfrm>
            <a:off x="572656" y="1832921"/>
            <a:ext cx="584084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individual has been denied a loan and seeks an explanation and recommendation on how to proceed.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individual has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 annual salary (X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$75, 000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 account balance (X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$25, 000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 the predictor  ℎ = sign(X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+5·X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−$225, 000) 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-&gt;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 annual salary of $100, 000 (+%33)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or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 bank balance of $30, 000 (+%20),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7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413F5A-A996-2D39-DF75-F2DBA048E7FB}"/>
              </a:ext>
            </a:extLst>
          </p:cNvPr>
          <p:cNvSpPr txBox="1"/>
          <p:nvPr/>
        </p:nvSpPr>
        <p:spPr>
          <a:xfrm>
            <a:off x="255156" y="162209"/>
            <a:ext cx="268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A9032-8C2B-E5C5-9154-40DA86E5F287}"/>
              </a:ext>
            </a:extLst>
          </p:cNvPr>
          <p:cNvSpPr txBox="1"/>
          <p:nvPr/>
        </p:nvSpPr>
        <p:spPr>
          <a:xfrm>
            <a:off x="255156" y="1113340"/>
            <a:ext cx="88507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lack of recourse is often mentioned in calls for increased transparency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algorithmic decision-making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CCC2E-11FF-DBC7-A993-3234B594E221}"/>
              </a:ext>
            </a:extLst>
          </p:cNvPr>
          <p:cNvSpPr txBox="1"/>
          <p:nvPr/>
        </p:nvSpPr>
        <p:spPr>
          <a:xfrm>
            <a:off x="255156" y="3087469"/>
            <a:ext cx="9561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Out-of-Sample Deployment: The ability of a model to provide recourse may depend on a feature that is missing, immutable, or adversely distributed in the deployment population.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1DA4A-7A79-AC42-678E-95C3088AD8F1}"/>
              </a:ext>
            </a:extLst>
          </p:cNvPr>
          <p:cNvSpPr txBox="1"/>
          <p:nvPr/>
        </p:nvSpPr>
        <p:spPr>
          <a:xfrm>
            <a:off x="255156" y="1973470"/>
            <a:ext cx="95619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Choice of Features: A model could use features that are immutable (e.g., age ≥ 50), conditionally immutable (e.g.,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has_phd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only change from FALSE → TRUE), or should not be considered actionable (e.g., married).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2FD583-C1C9-DFE9-DF00-707E57F53220}"/>
              </a:ext>
            </a:extLst>
          </p:cNvPr>
          <p:cNvSpPr txBox="1"/>
          <p:nvPr/>
        </p:nvSpPr>
        <p:spPr>
          <a:xfrm>
            <a:off x="255156" y="4016802"/>
            <a:ext cx="95619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Choice of Operating Point: A probabilistic classifier may provide recourse at a given threshold (e.g.,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yˆi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if predicted risk of default ≥ 50%) but fail to provide recourse at a more stringent threshold (e.g.,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yˆi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if predicted risk of default ≥ 80%).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3DBA47-D18D-746D-27BD-214F609B1E06}"/>
              </a:ext>
            </a:extLst>
          </p:cNvPr>
          <p:cNvSpPr txBox="1"/>
          <p:nvPr/>
        </p:nvSpPr>
        <p:spPr>
          <a:xfrm>
            <a:off x="255156" y="5223134"/>
            <a:ext cx="94730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Drastic Changes: A model could provide recourse to all individuals but require some individuals to make drastic changes (e.g., increase income from $50K → $1M). </a:t>
            </a:r>
          </a:p>
        </p:txBody>
      </p:sp>
    </p:spTree>
    <p:extLst>
      <p:ext uri="{BB962C8B-B14F-4D97-AF65-F5344CB8AC3E}">
        <p14:creationId xmlns:p14="http://schemas.microsoft.com/office/powerpoint/2010/main" val="108052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53D05A-CE83-CAB7-60A6-DA12B3D75579}"/>
              </a:ext>
            </a:extLst>
          </p:cNvPr>
          <p:cNvSpPr txBox="1"/>
          <p:nvPr/>
        </p:nvSpPr>
        <p:spPr>
          <a:xfrm>
            <a:off x="255156" y="162209"/>
            <a:ext cx="268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80A6C-21E4-EA24-B019-2C898711CA2E}"/>
              </a:ext>
            </a:extLst>
          </p:cNvPr>
          <p:cNvSpPr txBox="1"/>
          <p:nvPr/>
        </p:nvSpPr>
        <p:spPr>
          <a:xfrm>
            <a:off x="355600" y="984935"/>
            <a:ext cx="961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recourse for linear classification models, such as logistic regression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EEB0B-0B5A-6425-E187-C44B37B7A9B8}"/>
              </a:ext>
            </a:extLst>
          </p:cNvPr>
          <p:cNvSpPr txBox="1"/>
          <p:nvPr/>
        </p:nvSpPr>
        <p:spPr>
          <a:xfrm>
            <a:off x="355600" y="13655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recourse without interfering in model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8BF859-F68A-9359-36A0-231424944E34}"/>
              </a:ext>
            </a:extLst>
          </p:cNvPr>
          <p:cNvSpPr txBox="1"/>
          <p:nvPr/>
        </p:nvSpPr>
        <p:spPr>
          <a:xfrm>
            <a:off x="355600" y="1911289"/>
            <a:ext cx="113919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Aiming to answer questions such as: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Will a model provide recourse to all its decision subjects?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How does the difficulty of recourse vary in a population of interest?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What can a person change to obtain a desired prediction from a particular model?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E8AE74-8898-3B81-B8EA-B9218C3E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09" y="4119009"/>
            <a:ext cx="9552381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7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615A6-7C1F-DBF7-88AC-E4142560B568}"/>
              </a:ext>
            </a:extLst>
          </p:cNvPr>
          <p:cNvSpPr txBox="1"/>
          <p:nvPr/>
        </p:nvSpPr>
        <p:spPr>
          <a:xfrm>
            <a:off x="102756" y="0"/>
            <a:ext cx="7821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–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FE1A0-8354-5AA7-34C8-4B0E26B306D1}"/>
              </a:ext>
            </a:extLst>
          </p:cNvPr>
          <p:cNvSpPr txBox="1"/>
          <p:nvPr/>
        </p:nvSpPr>
        <p:spPr>
          <a:xfrm>
            <a:off x="255156" y="808540"/>
            <a:ext cx="10958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Given a person who is assigned an undesirable outcome f (x) = −1, we aim to find an action a such that f (x + a) = +1 by solving an optimization problem of the 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72F100-1CDD-4D31-D384-AFE5515A6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00" y="1516426"/>
            <a:ext cx="8256000" cy="4249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0C9773-DD4A-14D2-E66F-4435041B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152" y="5765715"/>
            <a:ext cx="6580952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9F9209-E497-5E42-53B2-0319DD7963AA}"/>
              </a:ext>
            </a:extLst>
          </p:cNvPr>
          <p:cNvSpPr txBox="1"/>
          <p:nvPr/>
        </p:nvSpPr>
        <p:spPr>
          <a:xfrm>
            <a:off x="102756" y="0"/>
            <a:ext cx="741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–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Guarantees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0E89E-7EAD-542F-B52D-37DF9F295EC3}"/>
              </a:ext>
            </a:extLst>
          </p:cNvPr>
          <p:cNvSpPr txBox="1"/>
          <p:nvPr/>
        </p:nvSpPr>
        <p:spPr>
          <a:xfrm>
            <a:off x="267856" y="718235"/>
            <a:ext cx="11251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sufficient condition for a linear classifier to provide a universal recourse guarantee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02D0B-2F51-5682-86E5-5152FBDC8369}"/>
              </a:ext>
            </a:extLst>
          </p:cNvPr>
          <p:cNvSpPr txBox="1"/>
          <p:nvPr/>
        </p:nvSpPr>
        <p:spPr>
          <a:xfrm>
            <a:off x="267856" y="1299171"/>
            <a:ext cx="10908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 1. A linear classifier provides recourse to all individuals if it only uses actionable features and does not predict a single class.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3D353-263F-3882-D10C-DEB0F9FBF689}"/>
              </a:ext>
            </a:extLst>
          </p:cNvPr>
          <p:cNvSpPr txBox="1"/>
          <p:nvPr/>
        </p:nvSpPr>
        <p:spPr>
          <a:xfrm>
            <a:off x="267856" y="2157106"/>
            <a:ext cx="107684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 2. If all features are unbounded, then a linear classifier with at least one actionable feature provides recourse to all individuals. 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 3. If all features are bounded, then a linear classifier with at least one immutable feature may deny recourse to some individuals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220EA9-3040-BB15-95D8-9C1B8967E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92" y="4073089"/>
            <a:ext cx="9228571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2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CDB339-2777-CD3B-C703-03E86843404A}"/>
              </a:ext>
            </a:extLst>
          </p:cNvPr>
          <p:cNvSpPr txBox="1"/>
          <p:nvPr/>
        </p:nvSpPr>
        <p:spPr>
          <a:xfrm>
            <a:off x="102756" y="0"/>
            <a:ext cx="8118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Programming Tools –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Formulation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FC7F7-E315-7ACE-08F7-0A8CD6AA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795" y="949609"/>
            <a:ext cx="9123809" cy="45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C35BC7-6274-6F79-6A56-80AAA5773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96" y="2943285"/>
            <a:ext cx="2495238" cy="97142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972BEE-D2F7-80B2-8DD0-27A75418F51B}"/>
              </a:ext>
            </a:extLst>
          </p:cNvPr>
          <p:cNvCxnSpPr/>
          <p:nvPr/>
        </p:nvCxnSpPr>
        <p:spPr>
          <a:xfrm>
            <a:off x="3127634" y="3428999"/>
            <a:ext cx="1206500" cy="0"/>
          </a:xfrm>
          <a:prstGeom prst="straightConnector1">
            <a:avLst/>
          </a:prstGeom>
          <a:ln w="142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2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AF4B57-C9E6-5302-9011-4E4BB0EF4685}"/>
              </a:ext>
            </a:extLst>
          </p:cNvPr>
          <p:cNvSpPr txBox="1"/>
          <p:nvPr/>
        </p:nvSpPr>
        <p:spPr>
          <a:xfrm>
            <a:off x="102756" y="0"/>
            <a:ext cx="8547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Programming Tools –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Auditing Recourse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B4962-B015-EE76-3F86-B59E719A3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08" y="3313305"/>
            <a:ext cx="9352381" cy="3076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11FAA-E591-BB80-7DAF-431296B52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908" y="748061"/>
            <a:ext cx="9085714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0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730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Wang</dc:creator>
  <cp:lastModifiedBy>Shuang Wang</cp:lastModifiedBy>
  <cp:revision>39</cp:revision>
  <dcterms:created xsi:type="dcterms:W3CDTF">2022-06-24T18:13:33Z</dcterms:created>
  <dcterms:modified xsi:type="dcterms:W3CDTF">2022-06-24T21:22:25Z</dcterms:modified>
</cp:coreProperties>
</file>