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7" r:id="rId4"/>
    <p:sldId id="274" r:id="rId5"/>
    <p:sldId id="273" r:id="rId6"/>
    <p:sldId id="288" r:id="rId7"/>
    <p:sldId id="272" r:id="rId8"/>
    <p:sldId id="271" r:id="rId9"/>
    <p:sldId id="270" r:id="rId10"/>
    <p:sldId id="269" r:id="rId11"/>
    <p:sldId id="257" r:id="rId12"/>
    <p:sldId id="268" r:id="rId13"/>
    <p:sldId id="267" r:id="rId14"/>
    <p:sldId id="289" r:id="rId15"/>
    <p:sldId id="278" r:id="rId16"/>
    <p:sldId id="277" r:id="rId17"/>
    <p:sldId id="279" r:id="rId18"/>
    <p:sldId id="286" r:id="rId19"/>
    <p:sldId id="280" r:id="rId20"/>
    <p:sldId id="266" r:id="rId21"/>
    <p:sldId id="290" r:id="rId22"/>
    <p:sldId id="265" r:id="rId23"/>
    <p:sldId id="276" r:id="rId24"/>
    <p:sldId id="284" r:id="rId25"/>
    <p:sldId id="283" r:id="rId26"/>
    <p:sldId id="293" r:id="rId27"/>
    <p:sldId id="292" r:id="rId28"/>
    <p:sldId id="294" r:id="rId29"/>
    <p:sldId id="291" r:id="rId30"/>
    <p:sldId id="285" r:id="rId31"/>
    <p:sldId id="282" r:id="rId32"/>
    <p:sldId id="281" r:id="rId33"/>
    <p:sldId id="264" r:id="rId34"/>
    <p:sldId id="263" r:id="rId35"/>
    <p:sldId id="262" r:id="rId36"/>
    <p:sldId id="261" r:id="rId37"/>
    <p:sldId id="260" r:id="rId38"/>
    <p:sldId id="259" r:id="rId39"/>
    <p:sldId id="2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422C-FD3B-3F5C-C701-74CD4287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85DD-7C16-66B1-915B-38C0D1EE5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19DA-89C4-FB75-3898-BFEB1E98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16AA-E32E-070C-37BD-20705010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1F0D-2E98-DA06-BAB9-D4771E70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91E-C515-4192-5C7C-C5D6F81C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2EC94-B377-0364-03B2-95512B1C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B2E4-31A9-900E-515D-71885E59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A338-D82E-DB88-F1A6-9F65C5CE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8658-77F9-C4D5-A958-60082F4E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37294-CA09-3C16-8395-AEE17AC21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C397A-0497-0CE1-00F6-91330510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53A9-5D70-38CC-D1F0-523A8EE4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FA1C-51C8-B17B-B93D-5FC4A705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236B-CC17-9F2E-B9D0-AD6F699A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D6C6-732F-C248-959E-EFA44DFC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B120-A447-B97A-F31D-59750E4A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50C3-1B02-DE91-D7D9-39ED7B79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B237-2BDC-196F-3DCE-2E6BC41B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9A66-5698-2A42-BD29-92BDC45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5AF-E953-08C9-2C20-6470F806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C8D09-6871-D08C-33F0-89B3D62CD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9ADA-8B10-3276-E849-75210D22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D4F9-850B-FF0F-77C3-19FFAF36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6910-5122-E376-2BEA-1540B408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10DE-F92B-D2EF-2417-5CC14C95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E2DCF-EFAB-35DA-CD1E-8557B38BF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32A68-DB8F-FCFC-3490-E85DF8695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DCBB3-73B5-39DB-A55F-326EC41D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748DC-FE7A-E0A4-F11D-864A43C4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906A5-D1B0-EEC8-C17F-C7ECCBFC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5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A6E4-402C-B434-CC7B-A2F9E02D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B03E6-4155-3727-CFA3-FE647799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B75BB-CD65-D4AF-2491-1CD899E7E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5EE32-F738-04B2-6DB0-12C5A98D1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47CC1-A962-8AFE-C9BF-DEF98A316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A200E-6126-2FE9-B7C0-F571C2CC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594BC-D018-AC76-4DC6-AD69C0E2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E8878-E301-DBA4-A62C-40918205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A07C-209B-E3D4-523C-F42C190D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05725-D1AE-6801-DC7E-3E57B513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CBED2-D2CC-324C-D1D3-4D1B4454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E649D-5158-8FE2-326C-FC890495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D720E-52F7-DD6E-89D3-E3427002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8B3B4-947C-3189-49D5-0FEBE3D0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18A98-0C07-5133-0DA7-10BA13F4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05B7-72C4-F991-6694-9DE3AD67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E909-4331-A9C4-B00A-D1C0299B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EC5FC-2562-073B-0B8B-0914C455A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4CE9-9A70-19AF-D110-B88297FE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4405A-165A-4F90-F064-FEA09F2C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72D81-5347-40C2-E29F-9134453F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CC53-61F9-AF6A-7256-D6CA0AA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2E774-1F6B-98AB-6085-3090F5684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E5766-8044-717F-1A44-C45656ABA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433B-DD4E-CE73-D79A-3276CF24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AAC5D-92FF-1D5E-AD7A-D93BFE0D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3EC5-3D74-778D-F7DA-D9D7750F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7795E-DEBA-FDAF-5A6B-417A6BA9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F65D-B35A-95CD-E8CA-CF889BFF9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D223B-2494-BDAD-E457-40C1B492C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63DE4-1C87-4CF9-AB37-01E3C67B9AA7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24C00-E668-7D1D-F585-471A72F6A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B9649-FEF9-1D07-D3F6-01354871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40911-1442-4C45-B1DA-DDEFA914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5.09962" TargetMode="External"/><Relationship Id="rId2" Type="http://schemas.openxmlformats.org/officeDocument/2006/relationships/hyperlink" Target="https://arxiv.org/pdf/1801.0782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yanx27/Pointnet_Pointnet2_pytorch/blob/master/models/pointnet_cls.p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F9EAF-8255-DC15-7605-3C22FFC4E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zh-CN" altLang="en-US" sz="8000" dirty="0">
                <a:solidFill>
                  <a:srgbClr val="FFFFFF"/>
                </a:solidFill>
              </a:rPr>
              <a:t>基于</a:t>
            </a:r>
            <a:r>
              <a:rPr lang="en-US" altLang="zh-CN" sz="8000" dirty="0">
                <a:solidFill>
                  <a:srgbClr val="FFFFFF"/>
                </a:solidFill>
              </a:rPr>
              <a:t>TOF</a:t>
            </a:r>
            <a:r>
              <a:rPr lang="zh-CN" altLang="en-US" sz="8000" dirty="0">
                <a:solidFill>
                  <a:srgbClr val="FFFFFF"/>
                </a:solidFill>
              </a:rPr>
              <a:t>传感器</a:t>
            </a:r>
            <a:r>
              <a:rPr lang="en-US" altLang="zh-CN" sz="8000" dirty="0">
                <a:solidFill>
                  <a:srgbClr val="FFFFFF"/>
                </a:solidFill>
              </a:rPr>
              <a:t>AI</a:t>
            </a:r>
            <a:r>
              <a:rPr lang="zh-CN" altLang="en-US" sz="8000" dirty="0">
                <a:solidFill>
                  <a:srgbClr val="FFFFFF"/>
                </a:solidFill>
              </a:rPr>
              <a:t>驱动房间布局识别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8BCC9-271D-9172-2274-9FC27EED6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7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E3F5-14C8-744F-35A5-D9759A31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9793-201A-EA81-F733-C45D762D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00202-FCCB-FEFF-F08E-834EC420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zh-CN" alt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基于删减</a:t>
            </a:r>
            <a:r>
              <a:rPr lang="en-US" altLang="zh-CN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</a:t>
            </a:r>
            <a:r>
              <a:rPr lang="zh-CN" alt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网络的目标识别</a:t>
            </a:r>
            <a:endParaRPr lang="en-US" sz="8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B414-D2CB-1F52-5E6B-B6B520C4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en-US" altLang="zh-CN" dirty="0"/>
              <a:t>Alex-net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550C-252E-7DC6-7FE0-8BBE1533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3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8949-D515-8C8C-8B49-FA310F86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删减后的</a:t>
            </a:r>
            <a:r>
              <a:rPr lang="en-US" altLang="zh-CN" dirty="0" err="1"/>
              <a:t>alexnet</a:t>
            </a:r>
            <a:r>
              <a:rPr lang="zh-CN" altLang="en-US" dirty="0"/>
              <a:t>，网络架构，实现过程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32E2-3BDF-A1F7-F1B1-3A98749DA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zh-CN" altLang="en-US" dirty="0"/>
              <a:t>得到</a:t>
            </a:r>
            <a:r>
              <a:rPr lang="en-US" altLang="zh-CN" dirty="0"/>
              <a:t>raw </a:t>
            </a:r>
            <a:r>
              <a:rPr lang="en-US" altLang="zh-CN" dirty="0" err="1"/>
              <a:t>data.npz</a:t>
            </a:r>
            <a:endParaRPr lang="en-US" altLang="zh-CN" dirty="0"/>
          </a:p>
          <a:p>
            <a:r>
              <a:rPr lang="en-US" altLang="zh-CN" dirty="0"/>
              <a:t>2 raw data processing</a:t>
            </a:r>
            <a:r>
              <a:rPr lang="zh-CN" altLang="en-US" dirty="0"/>
              <a:t>函数进行数据清理，异常值处理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en-US" altLang="zh-CN" dirty="0" err="1"/>
              <a:t>cuatro_tof_construction</a:t>
            </a:r>
            <a:r>
              <a:rPr lang="en-US" altLang="zh-CN" dirty="0"/>
              <a:t> </a:t>
            </a:r>
            <a:r>
              <a:rPr lang="zh-CN" altLang="en-US" dirty="0"/>
              <a:t>函数得到，点云图（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 </a:t>
            </a:r>
            <a:r>
              <a:rPr lang="zh-CN" altLang="en-US" dirty="0"/>
              <a:t>单独提取</a:t>
            </a:r>
            <a:r>
              <a:rPr lang="en-US" altLang="zh-CN" dirty="0"/>
              <a:t>z</a:t>
            </a:r>
            <a:r>
              <a:rPr lang="zh-CN" altLang="en-US" dirty="0"/>
              <a:t>的</a:t>
            </a:r>
            <a:r>
              <a:rPr lang="en-US" altLang="zh-CN" dirty="0"/>
              <a:t>8*8</a:t>
            </a:r>
            <a:r>
              <a:rPr lang="zh-CN" altLang="en-US" dirty="0"/>
              <a:t>矩阵，进行</a:t>
            </a:r>
            <a:r>
              <a:rPr lang="en-US" altLang="zh-CN" dirty="0"/>
              <a:t>4</a:t>
            </a:r>
            <a:r>
              <a:rPr lang="zh-CN" altLang="en-US" dirty="0"/>
              <a:t>个传感器的拼接，得到（</a:t>
            </a:r>
            <a:r>
              <a:rPr lang="en-US" altLang="zh-CN" dirty="0"/>
              <a:t>16*16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输入</a:t>
            </a:r>
            <a:r>
              <a:rPr lang="en-US" altLang="zh-CN" dirty="0"/>
              <a:t>16*16</a:t>
            </a:r>
            <a:r>
              <a:rPr lang="zh-CN" altLang="en-US" dirty="0"/>
              <a:t>矩阵到</a:t>
            </a:r>
            <a:r>
              <a:rPr lang="en-US" altLang="zh-CN" dirty="0" err="1"/>
              <a:t>SimplifiedAlexNet</a:t>
            </a:r>
            <a:endParaRPr lang="en-US" altLang="zh-CN" dirty="0"/>
          </a:p>
          <a:p>
            <a:r>
              <a:rPr lang="zh-CN" altLang="en-US" dirty="0"/>
              <a:t>网络大概架构为（卷积，激活，池化）</a:t>
            </a:r>
            <a:r>
              <a:rPr lang="en-US" altLang="zh-CN" dirty="0"/>
              <a:t>*3+</a:t>
            </a:r>
            <a:r>
              <a:rPr lang="zh-CN" altLang="en-US" dirty="0"/>
              <a:t>分类器</a:t>
            </a:r>
            <a:r>
              <a:rPr lang="en-US" altLang="zh-CN" dirty="0"/>
              <a:t>(</a:t>
            </a:r>
            <a:r>
              <a:rPr lang="zh-CN" altLang="en-US" dirty="0"/>
              <a:t>卷积</a:t>
            </a:r>
            <a:r>
              <a:rPr lang="en-US" altLang="zh-CN" dirty="0"/>
              <a:t>+</a:t>
            </a:r>
            <a:r>
              <a:rPr lang="zh-CN" altLang="en-US" dirty="0"/>
              <a:t>上采样）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7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5728-1758-2F08-58D3-E22BEB2D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数据标注（问题很大）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4DA1-DDB3-4504-FD04-1128BF38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0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D24D-AD9B-CBF3-A8E1-65ED36E4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9A89-C3E5-B0B6-3D01-EE0547FB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train_model</a:t>
            </a:r>
            <a:r>
              <a:rPr lang="en-US" dirty="0"/>
              <a:t>(</a:t>
            </a:r>
            <a:r>
              <a:rPr lang="en-US" dirty="0" err="1"/>
              <a:t>train_loader</a:t>
            </a:r>
            <a:r>
              <a:rPr lang="en-US" dirty="0"/>
              <a:t>, epochs=8, </a:t>
            </a:r>
            <a:r>
              <a:rPr lang="en-US" dirty="0" err="1"/>
              <a:t>learning_rate</a:t>
            </a:r>
            <a:r>
              <a:rPr lang="en-US" dirty="0"/>
              <a:t>=0.00009, </a:t>
            </a:r>
            <a:r>
              <a:rPr lang="en-US" dirty="0" err="1"/>
              <a:t>model_path</a:t>
            </a:r>
            <a:r>
              <a:rPr lang="en-US" dirty="0"/>
              <a:t>="</a:t>
            </a:r>
            <a:r>
              <a:rPr lang="en-US" dirty="0" err="1"/>
              <a:t>simplified_alexnet_model.pth</a:t>
            </a:r>
            <a:r>
              <a:rPr lang="en-US" dirty="0"/>
              <a:t>"):</a:t>
            </a:r>
          </a:p>
          <a:p>
            <a:r>
              <a:rPr lang="en-US" dirty="0"/>
              <a:t>    model = </a:t>
            </a:r>
            <a:r>
              <a:rPr lang="en-US" dirty="0" err="1"/>
              <a:t>SimplifiedAlexNet</a:t>
            </a:r>
            <a:r>
              <a:rPr lang="en-US" dirty="0"/>
              <a:t>(</a:t>
            </a:r>
            <a:r>
              <a:rPr lang="en-US" dirty="0" err="1"/>
              <a:t>num_classes</a:t>
            </a:r>
            <a:r>
              <a:rPr lang="en-US" dirty="0"/>
              <a:t>=5)</a:t>
            </a:r>
          </a:p>
          <a:p>
            <a:r>
              <a:rPr lang="en-US" dirty="0"/>
              <a:t>    criterion = </a:t>
            </a:r>
            <a:r>
              <a:rPr lang="en-US" dirty="0" err="1"/>
              <a:t>nn.CrossEntropyLoss</a:t>
            </a:r>
            <a:r>
              <a:rPr lang="en-US" dirty="0"/>
              <a:t>()</a:t>
            </a:r>
          </a:p>
          <a:p>
            <a:r>
              <a:rPr lang="en-US" dirty="0"/>
              <a:t>    optimizer = </a:t>
            </a:r>
            <a:r>
              <a:rPr lang="en-US" dirty="0" err="1"/>
              <a:t>optim.Adam</a:t>
            </a:r>
            <a:r>
              <a:rPr lang="en-US" dirty="0"/>
              <a:t>(</a:t>
            </a:r>
            <a:r>
              <a:rPr lang="en-US" dirty="0" err="1"/>
              <a:t>model.parameters</a:t>
            </a:r>
            <a:r>
              <a:rPr lang="en-US" dirty="0"/>
              <a:t>(), </a:t>
            </a:r>
            <a:r>
              <a:rPr lang="en-US" dirty="0" err="1"/>
              <a:t>lr</a:t>
            </a:r>
            <a:r>
              <a:rPr lang="en-US" dirty="0"/>
              <a:t>=</a:t>
            </a:r>
            <a:r>
              <a:rPr lang="en-US" dirty="0" err="1"/>
              <a:t>learning_rate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477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C0C3-761F-361F-CC45-F49AA3C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FB9B-0195-3FB2-8F39-8E618D39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基本上在第</a:t>
            </a:r>
            <a:r>
              <a:rPr lang="en-US" altLang="zh-CN" dirty="0"/>
              <a:t>7</a:t>
            </a:r>
            <a:r>
              <a:rPr lang="zh-CN" altLang="en-US" dirty="0"/>
              <a:t>轮开始</a:t>
            </a:r>
            <a:r>
              <a:rPr lang="en-US" altLang="zh-CN" dirty="0"/>
              <a:t>loss</a:t>
            </a:r>
            <a:r>
              <a:rPr lang="zh-CN" altLang="en-US" dirty="0"/>
              <a:t>停止下降，</a:t>
            </a:r>
            <a:r>
              <a:rPr lang="en-US" altLang="zh-CN" dirty="0"/>
              <a:t>13</a:t>
            </a:r>
            <a:r>
              <a:rPr lang="zh-CN" altLang="en-US" dirty="0"/>
              <a:t>轮</a:t>
            </a:r>
            <a:r>
              <a:rPr lang="en-US" altLang="zh-CN" dirty="0"/>
              <a:t>loss</a:t>
            </a:r>
            <a:r>
              <a:rPr lang="zh-CN" altLang="en-US" dirty="0"/>
              <a:t>开始抖动，</a:t>
            </a:r>
            <a:r>
              <a:rPr lang="en-US" altLang="zh-CN" dirty="0"/>
              <a:t>18</a:t>
            </a:r>
            <a:r>
              <a:rPr lang="zh-CN" altLang="en-US" dirty="0"/>
              <a:t>轮开始明显过拟合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1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959-6885-DB8A-097C-DDD4FF3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效果与分析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A7902A-D3C9-263F-3E7D-1891FE1DB8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72" y="1886056"/>
            <a:ext cx="4858428" cy="29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7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32F3-CE54-DCDB-FABF-CAAFED68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read_me.txt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E966-BD06-A6B4-E84F-9AA1AC17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data_loader.py --function </a:t>
            </a:r>
            <a:r>
              <a:rPr lang="en-US" dirty="0" err="1"/>
              <a:t>wash_and_save</a:t>
            </a:r>
            <a:endParaRPr lang="en-US" dirty="0"/>
          </a:p>
          <a:p>
            <a:r>
              <a:rPr lang="en-US" dirty="0"/>
              <a:t>python data_loader.py --function </a:t>
            </a:r>
            <a:r>
              <a:rPr lang="en-US" dirty="0" err="1"/>
              <a:t>print_pinned_labels</a:t>
            </a:r>
            <a:endParaRPr lang="en-US" dirty="0"/>
          </a:p>
          <a:p>
            <a:r>
              <a:rPr lang="en-US" dirty="0"/>
              <a:t>python train.py train --</a:t>
            </a:r>
            <a:r>
              <a:rPr lang="en-US" dirty="0" err="1"/>
              <a:t>dataset_path</a:t>
            </a:r>
            <a:r>
              <a:rPr lang="en-US" dirty="0"/>
              <a:t> washed_labeled_data.pt --epochs 8 --</a:t>
            </a:r>
            <a:r>
              <a:rPr lang="en-US" dirty="0" err="1"/>
              <a:t>batch_size</a:t>
            </a:r>
            <a:r>
              <a:rPr lang="en-US" dirty="0"/>
              <a:t> 32</a:t>
            </a:r>
          </a:p>
          <a:p>
            <a:r>
              <a:rPr lang="en-US" dirty="0"/>
              <a:t>python train.py evaluate --</a:t>
            </a:r>
            <a:r>
              <a:rPr lang="en-US" dirty="0" err="1"/>
              <a:t>dataset_path</a:t>
            </a:r>
            <a:r>
              <a:rPr lang="en-US" dirty="0"/>
              <a:t> washed_labeled_data.pt --</a:t>
            </a:r>
            <a:r>
              <a:rPr lang="en-US" dirty="0" err="1"/>
              <a:t>model_path</a:t>
            </a:r>
            <a:r>
              <a:rPr lang="en-US" dirty="0"/>
              <a:t> </a:t>
            </a:r>
            <a:r>
              <a:rPr lang="en-US" dirty="0" err="1"/>
              <a:t>simplified_alexnet_model.pth</a:t>
            </a:r>
            <a:endParaRPr lang="en-US" dirty="0"/>
          </a:p>
          <a:p>
            <a:r>
              <a:rPr lang="en-US" dirty="0"/>
              <a:t>python train.py predict --</a:t>
            </a:r>
            <a:r>
              <a:rPr lang="en-US" dirty="0" err="1"/>
              <a:t>dataset_path</a:t>
            </a:r>
            <a:r>
              <a:rPr lang="en-US" dirty="0"/>
              <a:t> washed_labeled_data.pt --</a:t>
            </a:r>
            <a:r>
              <a:rPr lang="en-US" dirty="0" err="1"/>
              <a:t>model_path</a:t>
            </a:r>
            <a:r>
              <a:rPr lang="en-US" dirty="0"/>
              <a:t> </a:t>
            </a:r>
            <a:r>
              <a:rPr lang="en-US" dirty="0" err="1"/>
              <a:t>simplified_alexnet_model.pth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8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959-6885-DB8A-097C-DDD4FF3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效果与分析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8CA066-E85B-1FCC-AF95-D464549B0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77" y="1825625"/>
            <a:ext cx="53516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9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88A9D-BAC8-25AF-958A-B806CEB4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zh-CN" alt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问题分析与问题重述</a:t>
            </a:r>
            <a:endParaRPr lang="en-US" sz="8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5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959-6885-DB8A-097C-DDD4FF3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效果与分析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0BBD44B-36FA-8477-9031-47DA1877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904" y="2027587"/>
            <a:ext cx="7068496" cy="394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6D85F75-0A3B-FE98-5326-EBD5820E2A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0688"/>
            <a:ext cx="27911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87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089B-9CF0-A7E1-37EA-621A1F00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3D7D-7D87-7456-B816-7F945378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可以看到，很容易晕染，就是应该是数据标注的问题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5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984B2-90A5-7021-9649-16533F00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zh-CN" alt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基于</a:t>
            </a:r>
            <a:r>
              <a:rPr lang="en-US" altLang="zh-CN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blender</a:t>
            </a:r>
            <a:r>
              <a:rPr lang="zh-CN" alt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的真值生成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0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2B33-AE3B-F62B-8A0E-A11F34FC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目标重述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656F-20B3-9E1F-AED8-6763DCEF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也就是讨论一下我为什么会做这件事情，我不希望进行复杂的坐标转换，（其实也不是特别难，也写了一个代码，但是中间沿着光轴旋转</a:t>
            </a:r>
            <a:r>
              <a:rPr lang="en-US" altLang="zh-CN" dirty="0" err="1"/>
              <a:t>fov</a:t>
            </a:r>
            <a:r>
              <a:rPr lang="zh-CN" altLang="en-US" dirty="0"/>
              <a:t>用的</a:t>
            </a:r>
            <a:r>
              <a:rPr lang="en-US" altLang="zh-CN" dirty="0"/>
              <a:t>Rodrigues</a:t>
            </a:r>
            <a:r>
              <a:rPr lang="zh-CN" altLang="en-US" dirty="0"/>
              <a:t>矩阵，这玩意我不太懂，不确定对了），我希望通过</a:t>
            </a:r>
            <a:r>
              <a:rPr lang="en-US" altLang="zh-CN" dirty="0"/>
              <a:t>3d</a:t>
            </a:r>
            <a:r>
              <a:rPr lang="zh-CN" altLang="en-US" dirty="0"/>
              <a:t>建模，快速输入物体参数，传感器坐标与光轴向量，得到点云图真值，物体</a:t>
            </a:r>
            <a:r>
              <a:rPr lang="en-US" altLang="zh-CN" dirty="0"/>
              <a:t>3d</a:t>
            </a:r>
            <a:r>
              <a:rPr lang="zh-CN" altLang="en-US" dirty="0"/>
              <a:t>坐标真值，并且用这些真值来进行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点云图到</a:t>
            </a:r>
            <a:r>
              <a:rPr lang="en-US" altLang="zh-CN" dirty="0"/>
              <a:t>3d</a:t>
            </a:r>
            <a:r>
              <a:rPr lang="zh-CN" altLang="en-US" dirty="0"/>
              <a:t>坐标的</a:t>
            </a:r>
            <a:r>
              <a:rPr lang="en-US" altLang="zh-CN" dirty="0"/>
              <a:t>ai</a:t>
            </a:r>
            <a:r>
              <a:rPr lang="zh-CN" altLang="en-US" dirty="0"/>
              <a:t>训练和算法比对，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传感器才来的数值和真值的比对和算法训练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6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951C-9410-6963-56CA-CAFF67C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3D</a:t>
            </a:r>
            <a:r>
              <a:rPr lang="zh-CN" altLang="en-US" dirty="0"/>
              <a:t>引擎生成真实的深度图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F8F-A568-0860-A92D-A59C38AFD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zh-CN" altLang="en-US" dirty="0"/>
              <a:t>渲染引擎的基本原理</a:t>
            </a:r>
            <a:endParaRPr lang="en-US" altLang="zh-CN" dirty="0"/>
          </a:p>
          <a:p>
            <a:r>
              <a:rPr lang="en-US" altLang="zh-CN" dirty="0"/>
              <a:t>Cycles </a:t>
            </a:r>
            <a:r>
              <a:rPr lang="zh-CN" altLang="en-US" dirty="0"/>
              <a:t>是基于光线追踪的渲染引擎，它会模拟光线从摄像机（传感器）发射到场景中的物体表面，然后返回摄像机，以计算每个像素的颜色和深度。</a:t>
            </a:r>
            <a:endParaRPr lang="en-US" altLang="zh-CN" dirty="0"/>
          </a:p>
          <a:p>
            <a:r>
              <a:rPr lang="zh-CN" altLang="en-US" dirty="0"/>
              <a:t>在深度图生成时，</a:t>
            </a:r>
            <a:r>
              <a:rPr lang="en-US" altLang="zh-CN" dirty="0"/>
              <a:t>Cycles </a:t>
            </a:r>
            <a:r>
              <a:rPr lang="zh-CN" altLang="en-US" dirty="0"/>
              <a:t>计算每个像素到摄像机的距离，并将这些距离存储为图像的深度数据（保存在 </a:t>
            </a:r>
            <a:r>
              <a:rPr lang="en-US" altLang="zh-CN" dirty="0" err="1"/>
              <a:t>OpenEXR</a:t>
            </a:r>
            <a:r>
              <a:rPr lang="en-US" altLang="zh-CN" dirty="0"/>
              <a:t> </a:t>
            </a:r>
            <a:r>
              <a:rPr lang="zh-CN" altLang="en-US" dirty="0"/>
              <a:t>格式中，方便存储高精度数据）。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7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D66C-13F3-7488-741F-1664A877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</a:t>
            </a:r>
            <a:r>
              <a:rPr lang="zh-CN" altLang="en-US" dirty="0"/>
              <a:t>渲染引擎如何生成深度图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58F7-9761-62BE-919B-11BB7206E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光线追踪计算：在 </a:t>
            </a:r>
            <a:r>
              <a:rPr lang="en-US" altLang="zh-CN" dirty="0"/>
              <a:t>Cycles </a:t>
            </a:r>
            <a:r>
              <a:rPr lang="zh-CN" altLang="en-US" dirty="0"/>
              <a:t>中，每个像素点的深度由一条光线与场景中的物体交点计算得出。渲染引擎沿着摄像机的方向发出一条射线，</a:t>
            </a:r>
            <a:r>
              <a:rPr lang="zh-CN" altLang="en-US" dirty="0">
                <a:highlight>
                  <a:srgbClr val="FFFF00"/>
                </a:highlight>
              </a:rPr>
              <a:t>射线与第一个物体交点的距离被记录为该像素的深度值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视场（</a:t>
            </a:r>
            <a:r>
              <a:rPr lang="en-US" altLang="zh-CN" dirty="0"/>
              <a:t>FOV</a:t>
            </a:r>
            <a:r>
              <a:rPr lang="zh-CN" altLang="en-US" dirty="0"/>
              <a:t>）和透视投影：</a:t>
            </a:r>
            <a:r>
              <a:rPr lang="en-US" altLang="zh-CN" dirty="0"/>
              <a:t>Cycles </a:t>
            </a:r>
            <a:r>
              <a:rPr lang="zh-CN" altLang="en-US" dirty="0"/>
              <a:t>考虑摄像机的视场角（</a:t>
            </a:r>
            <a:r>
              <a:rPr lang="en-US" altLang="zh-CN" dirty="0"/>
              <a:t>FOV</a:t>
            </a:r>
            <a:r>
              <a:rPr lang="zh-CN" altLang="en-US" dirty="0"/>
              <a:t>）来确定射线的发射角度。每条射线发出时角度不同，形成透视投影（即远处的物体看起来更小）。</a:t>
            </a:r>
            <a:endParaRPr lang="en-US" altLang="zh-CN" dirty="0"/>
          </a:p>
          <a:p>
            <a:r>
              <a:rPr lang="zh-CN" altLang="en-US" dirty="0"/>
              <a:t>深度信息存储：在渲染深度图时，</a:t>
            </a:r>
            <a:r>
              <a:rPr lang="en-US" altLang="zh-CN" dirty="0"/>
              <a:t>Cycles </a:t>
            </a:r>
            <a:r>
              <a:rPr lang="zh-CN" altLang="en-US" dirty="0"/>
              <a:t>会将每个像素的深度信息保存为浮点值，通常保存在 </a:t>
            </a:r>
            <a:r>
              <a:rPr lang="en-US" altLang="zh-CN" dirty="0"/>
              <a:t>Z </a:t>
            </a:r>
            <a:r>
              <a:rPr lang="zh-CN" altLang="en-US" dirty="0"/>
              <a:t>通道中。深度数据通常以毫米或米为单位，取决于场景缩放设置。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3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B59D-00AF-53FB-54B0-CFDFBED0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思路重述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6A96-0B7D-83AE-6695-62AC3856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这样看来我可以拆分成两步，</a:t>
            </a:r>
            <a:endParaRPr lang="en-US" altLang="zh-CN" dirty="0"/>
          </a:p>
          <a:p>
            <a:r>
              <a:rPr lang="zh-CN" altLang="en-US" dirty="0"/>
              <a:t>第一步在</a:t>
            </a:r>
            <a:r>
              <a:rPr lang="en-US" altLang="zh-CN" dirty="0"/>
              <a:t>blender</a:t>
            </a:r>
            <a:r>
              <a:rPr lang="zh-CN" altLang="en-US" dirty="0"/>
              <a:t>中运行，第二部在</a:t>
            </a:r>
            <a:r>
              <a:rPr lang="en-US" altLang="zh-CN" dirty="0"/>
              <a:t>blender</a:t>
            </a:r>
            <a:r>
              <a:rPr lang="zh-CN" altLang="en-US" dirty="0"/>
              <a:t>外运行，</a:t>
            </a:r>
            <a:endParaRPr lang="en-US" altLang="zh-CN" dirty="0"/>
          </a:p>
          <a:p>
            <a:r>
              <a:rPr lang="zh-CN" altLang="en-US" dirty="0"/>
              <a:t>在第一步中我从</a:t>
            </a:r>
            <a:r>
              <a:rPr lang="en-US" altLang="zh-CN" dirty="0"/>
              <a:t>blender</a:t>
            </a:r>
            <a:r>
              <a:rPr lang="zh-CN" altLang="en-US" dirty="0"/>
              <a:t>中要拿到</a:t>
            </a:r>
            <a:r>
              <a:rPr lang="en-US" altLang="zh-CN" dirty="0"/>
              <a:t>1exr</a:t>
            </a:r>
            <a:r>
              <a:rPr lang="zh-CN" altLang="en-US" dirty="0"/>
              <a:t>文件，</a:t>
            </a:r>
            <a:r>
              <a:rPr lang="en-US" altLang="zh-CN" dirty="0"/>
              <a:t>2</a:t>
            </a:r>
            <a:r>
              <a:rPr lang="zh-CN" altLang="en-US" dirty="0"/>
              <a:t>将相机四棱锥视角切分成</a:t>
            </a:r>
            <a:r>
              <a:rPr lang="en-US" altLang="zh-CN" dirty="0"/>
              <a:t>8*8</a:t>
            </a:r>
            <a:r>
              <a:rPr lang="zh-CN" altLang="en-US" dirty="0"/>
              <a:t>矩阵的话，每一个小矩阵在地面上对应的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这分成</a:t>
            </a:r>
            <a:r>
              <a:rPr lang="en-US" altLang="zh-CN" dirty="0"/>
              <a:t>8*8</a:t>
            </a:r>
            <a:r>
              <a:rPr lang="zh-CN" altLang="en-US" dirty="0"/>
              <a:t>矩阵的视角中是否有物体，最近的物体是什么，有了这三个数据，我可以很快的开始训练和标注</a:t>
            </a:r>
            <a:endParaRPr lang="en-US" altLang="zh-CN" dirty="0"/>
          </a:p>
          <a:p>
            <a:r>
              <a:rPr lang="zh-CN" altLang="en-US" dirty="0"/>
              <a:t>在第二部中我就直接拿着</a:t>
            </a:r>
            <a:r>
              <a:rPr lang="en-US" altLang="zh-CN" dirty="0" err="1"/>
              <a:t>exr</a:t>
            </a:r>
            <a:r>
              <a:rPr lang="zh-CN" altLang="en-US" dirty="0"/>
              <a:t>切分成</a:t>
            </a:r>
            <a:r>
              <a:rPr lang="en-US" altLang="zh-CN" dirty="0"/>
              <a:t>8*8</a:t>
            </a:r>
            <a:r>
              <a:rPr lang="zh-CN" altLang="en-US" dirty="0"/>
              <a:t>的视角得到训练集和（这分成</a:t>
            </a:r>
            <a:r>
              <a:rPr lang="en-US" altLang="zh-CN" dirty="0"/>
              <a:t>8*8</a:t>
            </a:r>
            <a:r>
              <a:rPr lang="zh-CN" altLang="en-US" dirty="0"/>
              <a:t>矩阵的视角中是否有物体）为标注集，开始训练和算法对比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81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E943-97AD-7D8A-3963-4CF376A8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1E9E2-A71A-A1A6-6BE1-352AB646F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559" y="238625"/>
            <a:ext cx="5742179" cy="5992201"/>
          </a:xfrm>
        </p:spPr>
      </p:pic>
    </p:spTree>
    <p:extLst>
      <p:ext uri="{BB962C8B-B14F-4D97-AF65-F5344CB8AC3E}">
        <p14:creationId xmlns:p14="http://schemas.microsoft.com/office/powerpoint/2010/main" val="3198693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3564-FFE3-127A-3C79-BCDFBD8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光轴向量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44EBA-6360-BDAB-E34C-E1685B78F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43" y="1676400"/>
            <a:ext cx="9211195" cy="4823789"/>
          </a:xfrm>
        </p:spPr>
      </p:pic>
    </p:spTree>
    <p:extLst>
      <p:ext uri="{BB962C8B-B14F-4D97-AF65-F5344CB8AC3E}">
        <p14:creationId xmlns:p14="http://schemas.microsoft.com/office/powerpoint/2010/main" val="653814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69C7-D70F-2092-ED52-479B14B7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EA014-1895-FA14-C5A3-AF2C7F025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55" y="771266"/>
            <a:ext cx="7564780" cy="5172334"/>
          </a:xfrm>
        </p:spPr>
      </p:pic>
    </p:spTree>
    <p:extLst>
      <p:ext uri="{BB962C8B-B14F-4D97-AF65-F5344CB8AC3E}">
        <p14:creationId xmlns:p14="http://schemas.microsoft.com/office/powerpoint/2010/main" val="414616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406A-ADA2-8642-9646-9D7DFF5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BDD-AC6A-A7BE-7263-080A16BD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tof</a:t>
            </a:r>
            <a:r>
              <a:rPr lang="zh-CN" altLang="en-US" dirty="0"/>
              <a:t>传感器实现房间布局的检查，也就是房间中大件物体的分类，和定位（沙发，茶几，床，桌子）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37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D572-C457-1C4B-7AA4-FDEEFA34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51004-F361-4E6A-02DA-6DFD9D333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466" y="2307200"/>
            <a:ext cx="10155067" cy="2400635"/>
          </a:xfrm>
        </p:spPr>
      </p:pic>
    </p:spTree>
    <p:extLst>
      <p:ext uri="{BB962C8B-B14F-4D97-AF65-F5344CB8AC3E}">
        <p14:creationId xmlns:p14="http://schemas.microsoft.com/office/powerpoint/2010/main" val="102283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6E0B-EAF2-963B-5560-632A3F90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6A400-131F-FCBE-CFCB-A6752182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52966" cy="3795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4961D-9991-9D21-82B6-1EC474815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36" y="2280718"/>
            <a:ext cx="5647238" cy="3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13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DE122-46D2-2420-16F1-BE22D72F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zh-CN" alt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基于点云图的目标识别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5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B708-ABCE-DFE1-0CAA-2ABA6E4D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基于点云图的</a:t>
            </a:r>
            <a:r>
              <a:rPr lang="en-US" altLang="zh-CN" dirty="0"/>
              <a:t>AI</a:t>
            </a:r>
            <a:r>
              <a:rPr lang="zh-CN" altLang="en-US" dirty="0"/>
              <a:t>算法对比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E0F4-47E2-7D3A-D66D-0A13792F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Dynamic Graph CNN for Learning on Point Clouds (arxiv.org)</a:t>
            </a:r>
            <a:r>
              <a:rPr lang="zh-CN" altLang="en-US" dirty="0"/>
              <a:t>（针对高精度的，不能用）</a:t>
            </a:r>
            <a:endParaRPr lang="en-US" altLang="zh-CN" dirty="0"/>
          </a:p>
          <a:p>
            <a:r>
              <a:rPr lang="en-US" altLang="zh-CN" dirty="0" err="1"/>
              <a:t>D</a:t>
            </a:r>
            <a:r>
              <a:rPr lang="en-US" dirty="0" err="1"/>
              <a:t>epthEnhanced</a:t>
            </a:r>
            <a:r>
              <a:rPr lang="en-US" dirty="0"/>
              <a:t> </a:t>
            </a:r>
            <a:r>
              <a:rPr lang="en-US" dirty="0" err="1"/>
              <a:t>PointNet</a:t>
            </a:r>
            <a:r>
              <a:rPr lang="en-US" dirty="0"/>
              <a:t>++ (DEP-Net)</a:t>
            </a:r>
            <a:r>
              <a:rPr lang="zh-CN" altLang="en-US" dirty="0"/>
              <a:t> 感觉可以试试</a:t>
            </a:r>
            <a:endParaRPr lang="en-US" altLang="zh-CN" dirty="0"/>
          </a:p>
          <a:p>
            <a:r>
              <a:rPr lang="en-US" dirty="0">
                <a:hlinkClick r:id="rId3"/>
              </a:rPr>
              <a:t>2205.09962 (arxiv.org)</a:t>
            </a:r>
            <a:r>
              <a:rPr 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dvanced Feature Learning on Point Clouds using Multi-resolution Features and Learnable Pooling 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具体的还是总结一个文档吧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769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4F28-F37F-45A0-F2AB-E061E845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Point_net</a:t>
            </a:r>
            <a:r>
              <a:rPr lang="zh-CN" altLang="en-US" dirty="0"/>
              <a:t>算法的效果分析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4313-D638-D3EC-49AB-AC65A08C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Pointnet_Pointnet2_pytorch/models/pointnet_cls.py at master · yanx27/Pointnet_Pointnet2_pytorch (github.com)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C91C4-27B3-9C91-A022-2342084D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28" y="2798631"/>
            <a:ext cx="6325360" cy="35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05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C971-E274-7AC9-E86A-C905F7D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E093-650A-8258-B57A-E45FB59B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18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E729-FDE3-B995-CFCD-D24046CD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2F98-E376-306D-621E-FBCC7C7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1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A0F2-EF2E-DE31-54D8-43F1C530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0C75-F710-5D3F-9679-1BF089F8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558-1486-8900-83E5-770D39D4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7F50-ADFD-2324-76B8-E9BC347E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50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35FA-BBD1-49D9-DED0-5B54DAAD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94A9-1BD7-F0D4-FEFF-771D95A6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8D9B5-11FF-27FD-B595-54DB3D33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zh-CN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Tof</a:t>
            </a:r>
            <a:r>
              <a:rPr lang="zh-CN" alt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简介</a:t>
            </a:r>
            <a:endParaRPr lang="en-US" sz="8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6D57-D93C-AA10-B652-F4716CC0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Tof</a:t>
            </a:r>
            <a:r>
              <a:rPr lang="zh-CN" altLang="en-US" dirty="0"/>
              <a:t>原理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AFC4-4903-9CA0-6E7C-0AC4BABE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大概意思就是发射一坨</a:t>
            </a:r>
            <a:r>
              <a:rPr lang="en-US" altLang="zh-CN" dirty="0"/>
              <a:t>940nm</a:t>
            </a:r>
            <a:r>
              <a:rPr lang="zh-CN" altLang="en-US" dirty="0"/>
              <a:t>的红外光子出去，回来时候衍射一下到一个面上，面上铺设</a:t>
            </a:r>
            <a:r>
              <a:rPr lang="en-US" altLang="zh-CN" dirty="0"/>
              <a:t>8*8 SPAD</a:t>
            </a:r>
            <a:r>
              <a:rPr lang="zh-CN" altLang="en-US" dirty="0"/>
              <a:t>就是检测光子用的，检测回来光子的波峰，有个波峰就认为是检测到物体了，检测到多个波峰就用阈值，先到之类的算法挑一个波峰算是目标，时间除以</a:t>
            </a:r>
            <a:r>
              <a:rPr lang="en-US" altLang="zh-CN" dirty="0"/>
              <a:t>2</a:t>
            </a:r>
            <a:r>
              <a:rPr lang="zh-CN" altLang="en-US" dirty="0"/>
              <a:t>乘个光速就是距离了。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9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44F1-8DFA-697F-E820-769E7348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3EC5-3EC0-D63A-00BA-966A124C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B00B-EBEF-3D4E-1B2E-E4934584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442495"/>
            <a:ext cx="11288700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4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9466-C048-EDFA-3177-DE5F8514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Tof</a:t>
            </a:r>
            <a:r>
              <a:rPr lang="en-US" altLang="zh-CN" dirty="0"/>
              <a:t> </a:t>
            </a:r>
            <a:r>
              <a:rPr lang="zh-CN" altLang="en-US" dirty="0"/>
              <a:t>相关的基本参数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9F71E-2C4A-0FA1-EC9F-5CD841AED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999" y="1825625"/>
            <a:ext cx="7776002" cy="4351338"/>
          </a:xfrm>
        </p:spPr>
      </p:pic>
    </p:spTree>
    <p:extLst>
      <p:ext uri="{BB962C8B-B14F-4D97-AF65-F5344CB8AC3E}">
        <p14:creationId xmlns:p14="http://schemas.microsoft.com/office/powerpoint/2010/main" val="15708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E855-A868-160F-A5F8-BFE75733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zh-CN" alt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基于聚类的目标识别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AD1C-6FFC-869F-27F2-A3665897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8C87-D49E-6F7C-E791-11B56B01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1495</Words>
  <Application>Microsoft Office PowerPoint</Application>
  <PresentationFormat>Widescreen</PresentationFormat>
  <Paragraphs>64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基于TOF传感器AI驱动房间布局识别</vt:lpstr>
      <vt:lpstr>问题分析与问题重述</vt:lpstr>
      <vt:lpstr>PowerPoint Presentation</vt:lpstr>
      <vt:lpstr>Tof简介</vt:lpstr>
      <vt:lpstr>Tof原理</vt:lpstr>
      <vt:lpstr>PowerPoint Presentation</vt:lpstr>
      <vt:lpstr>Tof 相关的基本参数</vt:lpstr>
      <vt:lpstr>基于聚类的目标识别</vt:lpstr>
      <vt:lpstr>Dbscan</vt:lpstr>
      <vt:lpstr>Svm</vt:lpstr>
      <vt:lpstr>基于删减CNN网络的目标识别</vt:lpstr>
      <vt:lpstr>原Alex-net</vt:lpstr>
      <vt:lpstr>删减后的alexnet，网络架构，实现过程</vt:lpstr>
      <vt:lpstr>数据标注（问题很大）</vt:lpstr>
      <vt:lpstr>训练参数</vt:lpstr>
      <vt:lpstr>杂项</vt:lpstr>
      <vt:lpstr>效果与分析</vt:lpstr>
      <vt:lpstr>read_me.txt</vt:lpstr>
      <vt:lpstr>效果与分析</vt:lpstr>
      <vt:lpstr>效果与分析</vt:lpstr>
      <vt:lpstr>PowerPoint Presentation</vt:lpstr>
      <vt:lpstr>基于blender的真值生成</vt:lpstr>
      <vt:lpstr>目标重述</vt:lpstr>
      <vt:lpstr>通过3D引擎生成真实的深度图</vt:lpstr>
      <vt:lpstr>Cycles 渲染引擎如何生成深度图</vt:lpstr>
      <vt:lpstr>思路重述</vt:lpstr>
      <vt:lpstr>PowerPoint Presentation</vt:lpstr>
      <vt:lpstr>光轴向量</vt:lpstr>
      <vt:lpstr>PowerPoint Presentation</vt:lpstr>
      <vt:lpstr>PowerPoint Presentation</vt:lpstr>
      <vt:lpstr>PowerPoint Presentation</vt:lpstr>
      <vt:lpstr>基于点云图的目标识别</vt:lpstr>
      <vt:lpstr>基于点云图的AI算法对比</vt:lpstr>
      <vt:lpstr>Point_net算法的效果分析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SU</dc:creator>
  <cp:lastModifiedBy>Chen SU</cp:lastModifiedBy>
  <cp:revision>25</cp:revision>
  <dcterms:created xsi:type="dcterms:W3CDTF">2024-10-15T01:35:47Z</dcterms:created>
  <dcterms:modified xsi:type="dcterms:W3CDTF">2024-10-21T02:05:46Z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027a58-0b8b-4b38-933d-36c79ab5a9a6_Enabled">
    <vt:lpwstr>true</vt:lpwstr>
  </property>
  <property fmtid="{D5CDD505-2E9C-101B-9397-08002B2CF9AE}" pid="3" name="MSIP_Label_cb027a58-0b8b-4b38-933d-36c79ab5a9a6_SetDate">
    <vt:lpwstr>2024-10-15T01:48:26Z</vt:lpwstr>
  </property>
  <property fmtid="{D5CDD505-2E9C-101B-9397-08002B2CF9AE}" pid="4" name="MSIP_Label_cb027a58-0b8b-4b38-933d-36c79ab5a9a6_Method">
    <vt:lpwstr>Privileged</vt:lpwstr>
  </property>
  <property fmtid="{D5CDD505-2E9C-101B-9397-08002B2CF9AE}" pid="5" name="MSIP_Label_cb027a58-0b8b-4b38-933d-36c79ab5a9a6_Name">
    <vt:lpwstr>cb027a58-0b8b-4b38-933d-36c79ab5a9a6</vt:lpwstr>
  </property>
  <property fmtid="{D5CDD505-2E9C-101B-9397-08002B2CF9AE}" pid="6" name="MSIP_Label_cb027a58-0b8b-4b38-933d-36c79ab5a9a6_SiteId">
    <vt:lpwstr>75b2f54b-feff-400d-8e0b-67102edb9a23</vt:lpwstr>
  </property>
  <property fmtid="{D5CDD505-2E9C-101B-9397-08002B2CF9AE}" pid="7" name="MSIP_Label_cb027a58-0b8b-4b38-933d-36c79ab5a9a6_ActionId">
    <vt:lpwstr>931da6be-9daa-40f9-9312-ce64f9c148f4</vt:lpwstr>
  </property>
  <property fmtid="{D5CDD505-2E9C-101B-9397-08002B2CF9AE}" pid="8" name="MSIP_Label_cb027a58-0b8b-4b38-933d-36c79ab5a9a6_ContentBits">
    <vt:lpwstr>0</vt:lpwstr>
  </property>
</Properties>
</file>