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324f157cf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324f157cf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324f157c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324f157c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324f157c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324f157c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324f157cf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324f157cf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324f157cf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324f157cf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324f157c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324f157cf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324f157cf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324f157cf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324f157cf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324f157cf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324f157c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324f157c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1675" y="0"/>
            <a:ext cx="9144003" cy="4746154"/>
          </a:xfrm>
          <a:prstGeom prst="rect">
            <a:avLst/>
          </a:prstGeom>
          <a:noFill/>
          <a:ln>
            <a:noFill/>
          </a:ln>
        </p:spPr>
      </p:pic>
      <p:sp>
        <p:nvSpPr>
          <p:cNvPr id="87" name="Google Shape;87;p13"/>
          <p:cNvSpPr txBox="1"/>
          <p:nvPr>
            <p:ph type="ctrTitle"/>
          </p:nvPr>
        </p:nvSpPr>
        <p:spPr>
          <a:xfrm>
            <a:off x="811050" y="350625"/>
            <a:ext cx="7688100" cy="1664700"/>
          </a:xfrm>
          <a:prstGeom prst="rect">
            <a:avLst/>
          </a:prstGeom>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lang="en" sz="3000">
                <a:solidFill>
                  <a:srgbClr val="FFFFFF"/>
                </a:solidFill>
                <a:latin typeface="Calibri"/>
                <a:ea typeface="Calibri"/>
                <a:cs typeface="Calibri"/>
                <a:sym typeface="Calibri"/>
              </a:rPr>
              <a:t>Coursera Capstone</a:t>
            </a:r>
            <a:endParaRPr sz="3000">
              <a:solidFill>
                <a:srgbClr val="FFFFFF"/>
              </a:solidFill>
              <a:latin typeface="Calibri"/>
              <a:ea typeface="Calibri"/>
              <a:cs typeface="Calibri"/>
              <a:sym typeface="Calibri"/>
            </a:endParaRPr>
          </a:p>
          <a:p>
            <a:pPr indent="0" lvl="0" marL="0" rtl="0" algn="ctr">
              <a:lnSpc>
                <a:spcPct val="115000"/>
              </a:lnSpc>
              <a:spcBef>
                <a:spcPts val="1100"/>
              </a:spcBef>
              <a:spcAft>
                <a:spcPts val="0"/>
              </a:spcAft>
              <a:buNone/>
            </a:pPr>
            <a:r>
              <a:rPr lang="en" sz="2400">
                <a:solidFill>
                  <a:srgbClr val="FFFFFF"/>
                </a:solidFill>
                <a:latin typeface="Calibri"/>
                <a:ea typeface="Calibri"/>
                <a:cs typeface="Calibri"/>
                <a:sym typeface="Calibri"/>
              </a:rPr>
              <a:t>IBM Applied Data Science </a:t>
            </a:r>
            <a:endParaRPr sz="18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88" name="Google Shape;88;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3300">
                <a:solidFill>
                  <a:srgbClr val="FFFFFF"/>
                </a:solidFill>
                <a:latin typeface="Calibri"/>
                <a:ea typeface="Calibri"/>
                <a:cs typeface="Calibri"/>
                <a:sym typeface="Calibri"/>
              </a:rPr>
              <a:t>Battle of Cafes -Mumbai</a:t>
            </a:r>
            <a:endParaRPr sz="3100">
              <a:solidFill>
                <a:srgbClr val="FFFFFF"/>
              </a:solidFill>
            </a:endParaRPr>
          </a:p>
        </p:txBody>
      </p:sp>
      <p:sp>
        <p:nvSpPr>
          <p:cNvPr id="89" name="Google Shape;89;p13"/>
          <p:cNvSpPr txBox="1"/>
          <p:nvPr/>
        </p:nvSpPr>
        <p:spPr>
          <a:xfrm>
            <a:off x="3251525" y="3898025"/>
            <a:ext cx="3641400" cy="3993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b="1" lang="en" sz="1300">
                <a:solidFill>
                  <a:srgbClr val="FFFFFF"/>
                </a:solidFill>
                <a:latin typeface="Lato"/>
                <a:ea typeface="Lato"/>
                <a:cs typeface="Lato"/>
                <a:sym typeface="Lato"/>
              </a:rPr>
              <a:t>by </a:t>
            </a:r>
            <a:endParaRPr b="1" sz="1300">
              <a:solidFill>
                <a:srgbClr val="FFFFFF"/>
              </a:solidFill>
              <a:latin typeface="Lato"/>
              <a:ea typeface="Lato"/>
              <a:cs typeface="Lato"/>
              <a:sym typeface="Lato"/>
            </a:endParaRPr>
          </a:p>
          <a:p>
            <a:pPr indent="0" lvl="0" marL="0" rtl="0" algn="l">
              <a:spcBef>
                <a:spcPts val="0"/>
              </a:spcBef>
              <a:spcAft>
                <a:spcPts val="0"/>
              </a:spcAft>
              <a:buNone/>
            </a:pPr>
            <a:r>
              <a:rPr b="1" lang="en" sz="1300">
                <a:solidFill>
                  <a:srgbClr val="FFFFFF"/>
                </a:solidFill>
                <a:latin typeface="Lato"/>
                <a:ea typeface="Lato"/>
                <a:cs typeface="Lato"/>
                <a:sym typeface="Lato"/>
              </a:rPr>
              <a:t>      Shashank Wankhede</a:t>
            </a:r>
            <a:endParaRPr b="1" sz="13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2215500" y="399850"/>
            <a:ext cx="4126600" cy="3945025"/>
          </a:xfrm>
          <a:prstGeom prst="rect">
            <a:avLst/>
          </a:prstGeom>
          <a:noFill/>
          <a:ln>
            <a:noFill/>
          </a:ln>
        </p:spPr>
      </p:pic>
      <p:sp>
        <p:nvSpPr>
          <p:cNvPr id="147" name="Google Shape;147;p22"/>
          <p:cNvSpPr txBox="1"/>
          <p:nvPr/>
        </p:nvSpPr>
        <p:spPr>
          <a:xfrm>
            <a:off x="6265375" y="4458975"/>
            <a:ext cx="25956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Project by shashank wankhede</a:t>
            </a:r>
            <a:endParaRPr sz="13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600">
                <a:solidFill>
                  <a:srgbClr val="000000"/>
                </a:solidFill>
                <a:latin typeface="Calibri"/>
                <a:ea typeface="Calibri"/>
                <a:cs typeface="Calibri"/>
                <a:sym typeface="Calibri"/>
              </a:rPr>
              <a:t>Coffee being a most consumed beverage in the world. This project is for those who love coffe much and always wanted to explore coffee shops around cities.Basically it will help tourists/coffee to explore nearby coffee shops and also people who want to open a new coffee shop and looking for a less or more crowded place in Mumbai. With the help of data science we can group places or neighborhoods according to number of cafes available also with advanced business analysis we can advice any one who wants to open a new coffee shop</a:t>
            </a:r>
            <a:endParaRPr sz="1600">
              <a:solidFill>
                <a:srgbClr val="000000"/>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rgbClr val="000000"/>
                </a:solidFill>
                <a:latin typeface="Calibri"/>
                <a:ea typeface="Calibri"/>
                <a:cs typeface="Calibri"/>
                <a:sym typeface="Calibri"/>
              </a:rPr>
              <a:t>Business Problem:</a:t>
            </a:r>
            <a:endParaRPr sz="3400"/>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b="1" sz="1800">
              <a:solidFill>
                <a:srgbClr val="000000"/>
              </a:solidFill>
              <a:latin typeface="Calibri"/>
              <a:ea typeface="Calibri"/>
              <a:cs typeface="Calibri"/>
              <a:sym typeface="Calibri"/>
            </a:endParaRPr>
          </a:p>
          <a:p>
            <a:pPr indent="0" lvl="0" marL="0" rtl="0" algn="l">
              <a:lnSpc>
                <a:spcPct val="115000"/>
              </a:lnSpc>
              <a:spcBef>
                <a:spcPts val="1100"/>
              </a:spcBef>
              <a:spcAft>
                <a:spcPts val="0"/>
              </a:spcAft>
              <a:buNone/>
            </a:pPr>
            <a:r>
              <a:rPr lang="en" sz="1600">
                <a:solidFill>
                  <a:srgbClr val="000000"/>
                </a:solidFill>
                <a:latin typeface="Calibri"/>
                <a:ea typeface="Calibri"/>
                <a:cs typeface="Calibri"/>
                <a:sym typeface="Calibri"/>
              </a:rPr>
              <a:t>The objective of this capstone project is to guide tourists so that they can stay nearby most of coffee shops or explore most of the coffee shops and also to analyse a proper location to open new coffee shop with less competition around using the power of data and machine learning</a:t>
            </a:r>
            <a:endParaRPr sz="16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b="1" sz="2600">
              <a:solidFill>
                <a:schemeClr val="dk2"/>
              </a:solidFill>
              <a:latin typeface="Raleway"/>
              <a:ea typeface="Raleway"/>
              <a:cs typeface="Raleway"/>
              <a:sym typeface="Raleway"/>
            </a:endParaRPr>
          </a:p>
          <a:p>
            <a:pPr indent="0" lvl="0" marL="0" rtl="0" algn="l">
              <a:spcBef>
                <a:spcPts val="0"/>
              </a:spcBef>
              <a:spcAft>
                <a:spcPts val="1600"/>
              </a:spcAft>
              <a:buNone/>
            </a:pPr>
            <a:r>
              <a:t/>
            </a:r>
            <a:endParaRPr b="1"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1400">
                <a:solidFill>
                  <a:srgbClr val="000000"/>
                </a:solidFill>
                <a:latin typeface="Calibri"/>
                <a:ea typeface="Calibri"/>
                <a:cs typeface="Calibri"/>
                <a:sym typeface="Calibri"/>
              </a:rPr>
              <a:t>To solve the problem, we will need the following data:</a:t>
            </a:r>
            <a:endParaRPr sz="1400">
              <a:solidFill>
                <a:srgbClr val="000000"/>
              </a:solidFill>
              <a:latin typeface="Calibri"/>
              <a:ea typeface="Calibri"/>
              <a:cs typeface="Calibri"/>
              <a:sym typeface="Calibri"/>
            </a:endParaRPr>
          </a:p>
          <a:p>
            <a:pPr indent="-298450" lvl="0" marL="457200" rtl="0" algn="l">
              <a:spcBef>
                <a:spcPts val="1700"/>
              </a:spcBef>
              <a:spcAft>
                <a:spcPts val="0"/>
              </a:spcAft>
              <a:buClr>
                <a:srgbClr val="000000"/>
              </a:buClr>
              <a:buSzPts val="1100"/>
              <a:buFont typeface="Arial"/>
              <a:buChar char="●"/>
            </a:pPr>
            <a:r>
              <a:rPr lang="en" sz="1400">
                <a:solidFill>
                  <a:srgbClr val="000000"/>
                </a:solidFill>
                <a:latin typeface="Calibri"/>
                <a:ea typeface="Calibri"/>
                <a:cs typeface="Calibri"/>
                <a:sym typeface="Calibri"/>
              </a:rPr>
              <a:t>List of neighbourhoods in Mumbai .This defines the scope of this project which is confined to the city of Mumbai</a:t>
            </a:r>
            <a:endParaRPr sz="1400">
              <a:solidFill>
                <a:srgbClr val="000000"/>
              </a:solidFill>
              <a:latin typeface="Calibri"/>
              <a:ea typeface="Calibri"/>
              <a:cs typeface="Calibri"/>
              <a:sym typeface="Calibri"/>
            </a:endParaRPr>
          </a:p>
          <a:p>
            <a:pPr indent="-298450" lvl="0" marL="457200" rtl="0" algn="l">
              <a:spcBef>
                <a:spcPts val="0"/>
              </a:spcBef>
              <a:spcAft>
                <a:spcPts val="0"/>
              </a:spcAft>
              <a:buClr>
                <a:srgbClr val="000000"/>
              </a:buClr>
              <a:buSzPts val="1100"/>
              <a:buFont typeface="Arial"/>
              <a:buChar char="●"/>
            </a:pPr>
            <a:r>
              <a:rPr lang="en" sz="1400">
                <a:solidFill>
                  <a:srgbClr val="000000"/>
                </a:solidFill>
                <a:latin typeface="Calibri"/>
                <a:ea typeface="Calibri"/>
                <a:cs typeface="Calibri"/>
                <a:sym typeface="Calibri"/>
              </a:rPr>
              <a:t>Latitude and longitude coordinates of those neighbourhoods.This is required in order to plot the map and also to get the venue data.</a:t>
            </a:r>
            <a:endParaRPr sz="1400">
              <a:solidFill>
                <a:srgbClr val="000000"/>
              </a:solidFill>
              <a:latin typeface="Calibri"/>
              <a:ea typeface="Calibri"/>
              <a:cs typeface="Calibri"/>
              <a:sym typeface="Calibri"/>
            </a:endParaRPr>
          </a:p>
          <a:p>
            <a:pPr indent="-298450" lvl="0" marL="457200" rtl="0" algn="l">
              <a:spcBef>
                <a:spcPts val="0"/>
              </a:spcBef>
              <a:spcAft>
                <a:spcPts val="0"/>
              </a:spcAft>
              <a:buClr>
                <a:srgbClr val="000000"/>
              </a:buClr>
              <a:buSzPts val="1100"/>
              <a:buFont typeface="Arial"/>
              <a:buChar char="●"/>
            </a:pPr>
            <a:r>
              <a:rPr lang="en" sz="1400">
                <a:solidFill>
                  <a:srgbClr val="000000"/>
                </a:solidFill>
                <a:latin typeface="Calibri"/>
                <a:ea typeface="Calibri"/>
                <a:cs typeface="Calibri"/>
                <a:sym typeface="Calibri"/>
              </a:rPr>
              <a:t>Venue data, particularly data related to venues.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113" name="Google Shape;113;p17"/>
          <p:cNvPicPr preferRelativeResize="0"/>
          <p:nvPr/>
        </p:nvPicPr>
        <p:blipFill>
          <a:blip r:embed="rId3">
            <a:alphaModFix/>
          </a:blip>
          <a:stretch>
            <a:fillRect/>
          </a:stretch>
        </p:blipFill>
        <p:spPr>
          <a:xfrm>
            <a:off x="247475" y="1958725"/>
            <a:ext cx="8839201" cy="27157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rgbClr val="000000"/>
                </a:solidFill>
                <a:latin typeface="Calibri"/>
                <a:ea typeface="Calibri"/>
                <a:cs typeface="Calibri"/>
                <a:sym typeface="Calibri"/>
              </a:rPr>
              <a:t>Exploratory Data Analysis:</a:t>
            </a:r>
            <a:endParaRPr>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0" y="2164450"/>
            <a:ext cx="5656924" cy="2399100"/>
          </a:xfrm>
          <a:prstGeom prst="rect">
            <a:avLst/>
          </a:prstGeom>
          <a:noFill/>
          <a:ln>
            <a:noFill/>
          </a:ln>
        </p:spPr>
      </p:pic>
      <p:pic>
        <p:nvPicPr>
          <p:cNvPr id="120" name="Google Shape;120;p18"/>
          <p:cNvPicPr preferRelativeResize="0"/>
          <p:nvPr/>
        </p:nvPicPr>
        <p:blipFill rotWithShape="1">
          <a:blip r:embed="rId4">
            <a:alphaModFix/>
          </a:blip>
          <a:srcRect b="-6258" l="-6261" r="-3207" t="0"/>
          <a:stretch/>
        </p:blipFill>
        <p:spPr>
          <a:xfrm>
            <a:off x="4867625" y="2257350"/>
            <a:ext cx="4559974" cy="2213300"/>
          </a:xfrm>
          <a:prstGeom prst="rect">
            <a:avLst/>
          </a:prstGeom>
          <a:noFill/>
          <a:ln>
            <a:noFill/>
          </a:ln>
        </p:spPr>
      </p:pic>
      <p:sp>
        <p:nvSpPr>
          <p:cNvPr id="121" name="Google Shape;121;p18"/>
          <p:cNvSpPr txBox="1"/>
          <p:nvPr/>
        </p:nvSpPr>
        <p:spPr>
          <a:xfrm>
            <a:off x="1796900" y="4582575"/>
            <a:ext cx="23007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 of Categories</a:t>
            </a:r>
            <a:endParaRPr>
              <a:latin typeface="Lato"/>
              <a:ea typeface="Lato"/>
              <a:cs typeface="Lato"/>
              <a:sym typeface="Lato"/>
            </a:endParaRPr>
          </a:p>
        </p:txBody>
      </p:sp>
      <p:sp>
        <p:nvSpPr>
          <p:cNvPr id="122" name="Google Shape;122;p18"/>
          <p:cNvSpPr txBox="1"/>
          <p:nvPr/>
        </p:nvSpPr>
        <p:spPr>
          <a:xfrm>
            <a:off x="5742488" y="4547625"/>
            <a:ext cx="31911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Frequency Distribution of Cafes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9"/>
          <p:cNvPicPr preferRelativeResize="0"/>
          <p:nvPr/>
        </p:nvPicPr>
        <p:blipFill>
          <a:blip r:embed="rId3">
            <a:alphaModFix/>
          </a:blip>
          <a:stretch>
            <a:fillRect/>
          </a:stretch>
        </p:blipFill>
        <p:spPr>
          <a:xfrm>
            <a:off x="1635575" y="570000"/>
            <a:ext cx="5323849" cy="3927000"/>
          </a:xfrm>
          <a:prstGeom prst="rect">
            <a:avLst/>
          </a:prstGeom>
          <a:noFill/>
          <a:ln>
            <a:noFill/>
          </a:ln>
        </p:spPr>
      </p:pic>
      <p:sp>
        <p:nvSpPr>
          <p:cNvPr id="128" name="Google Shape;128;p19"/>
          <p:cNvSpPr txBox="1"/>
          <p:nvPr/>
        </p:nvSpPr>
        <p:spPr>
          <a:xfrm>
            <a:off x="2700100" y="4497000"/>
            <a:ext cx="2823600" cy="4563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100"/>
              </a:spcBef>
              <a:spcAft>
                <a:spcPts val="0"/>
              </a:spcAft>
              <a:buNone/>
            </a:pPr>
            <a:r>
              <a:rPr b="1" lang="en" sz="1300">
                <a:latin typeface="Calibri"/>
                <a:ea typeface="Calibri"/>
                <a:cs typeface="Calibri"/>
                <a:sym typeface="Calibri"/>
              </a:rPr>
              <a:t>Neighborhoods with frequency</a:t>
            </a:r>
            <a:endParaRPr b="1" sz="1300">
              <a:latin typeface="Calibri"/>
              <a:ea typeface="Calibri"/>
              <a:cs typeface="Calibri"/>
              <a:sym typeface="Calibri"/>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2110925" y="865375"/>
            <a:ext cx="4114800" cy="2743200"/>
          </a:xfrm>
          <a:prstGeom prst="rect">
            <a:avLst/>
          </a:prstGeom>
          <a:noFill/>
          <a:ln>
            <a:noFill/>
          </a:ln>
        </p:spPr>
      </p:pic>
      <p:sp>
        <p:nvSpPr>
          <p:cNvPr id="135" name="Google Shape;135;p20"/>
          <p:cNvSpPr txBox="1"/>
          <p:nvPr/>
        </p:nvSpPr>
        <p:spPr>
          <a:xfrm>
            <a:off x="1430225" y="3552575"/>
            <a:ext cx="5476200" cy="639000"/>
          </a:xfrm>
          <a:prstGeom prst="rect">
            <a:avLst/>
          </a:prstGeom>
          <a:noFill/>
          <a:ln>
            <a:noFill/>
          </a:ln>
        </p:spPr>
        <p:txBody>
          <a:bodyPr anchorCtr="0" anchor="t" bIns="91425" lIns="91425" spcFirstLastPara="1" rIns="91425" wrap="square" tIns="91425">
            <a:noAutofit/>
          </a:bodyPr>
          <a:lstStyle/>
          <a:p>
            <a:pPr indent="457200" lvl="0" marL="1828800" rtl="0" algn="l">
              <a:lnSpc>
                <a:spcPct val="115000"/>
              </a:lnSpc>
              <a:spcBef>
                <a:spcPts val="1100"/>
              </a:spcBef>
              <a:spcAft>
                <a:spcPts val="0"/>
              </a:spcAft>
              <a:buNone/>
            </a:pPr>
            <a:r>
              <a:rPr b="1" lang="en" sz="1700">
                <a:latin typeface="Calibri"/>
                <a:ea typeface="Calibri"/>
                <a:cs typeface="Calibri"/>
                <a:sym typeface="Calibri"/>
              </a:rPr>
              <a:t>Cluster Count</a:t>
            </a:r>
            <a:endParaRPr b="1" sz="1700">
              <a:latin typeface="Calibri"/>
              <a:ea typeface="Calibri"/>
              <a:cs typeface="Calibri"/>
              <a:sym typeface="Calibri"/>
            </a:endParaRPr>
          </a:p>
          <a:p>
            <a:pPr indent="-298450" lvl="0" marL="457200" rtl="0" algn="l">
              <a:lnSpc>
                <a:spcPct val="115000"/>
              </a:lnSpc>
              <a:spcBef>
                <a:spcPts val="1700"/>
              </a:spcBef>
              <a:spcAft>
                <a:spcPts val="0"/>
              </a:spcAft>
              <a:buSzPts val="1100"/>
              <a:buChar char="●"/>
            </a:pPr>
            <a:r>
              <a:rPr lang="en">
                <a:latin typeface="Calibri"/>
                <a:ea typeface="Calibri"/>
                <a:cs typeface="Calibri"/>
                <a:sym typeface="Calibri"/>
              </a:rPr>
              <a:t>from the above figure we can say that cluster 3 has more cafes</a:t>
            </a:r>
            <a:endParaRPr>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a:latin typeface="Calibri"/>
                <a:ea typeface="Calibri"/>
                <a:cs typeface="Calibri"/>
                <a:sym typeface="Calibri"/>
              </a:rPr>
              <a:t>Neighborhood belonging to cluster 3 has frequency 0.08</a:t>
            </a:r>
            <a:endParaRPr>
              <a:latin typeface="Calibri"/>
              <a:ea typeface="Calibri"/>
              <a:cs typeface="Calibri"/>
              <a:sym typeface="Calibri"/>
            </a:endParaRPr>
          </a:p>
          <a:p>
            <a:pPr indent="457200" lvl="0" marL="1828800" rtl="0" algn="l">
              <a:lnSpc>
                <a:spcPct val="115000"/>
              </a:lnSpc>
              <a:spcBef>
                <a:spcPts val="170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22725" y="548550"/>
            <a:ext cx="7688700" cy="535200"/>
          </a:xfrm>
          <a:prstGeom prst="rect">
            <a:avLst/>
          </a:prstGeom>
        </p:spPr>
        <p:txBody>
          <a:bodyPr anchorCtr="0" anchor="t" bIns="91425" lIns="91425" spcFirstLastPara="1" rIns="91425" wrap="square" tIns="91425">
            <a:noAutofit/>
          </a:bodyPr>
          <a:lstStyle/>
          <a:p>
            <a:pPr indent="457200" lvl="0" marL="2286000" rtl="0" algn="l">
              <a:lnSpc>
                <a:spcPct val="115000"/>
              </a:lnSpc>
              <a:spcBef>
                <a:spcPts val="1100"/>
              </a:spcBef>
              <a:spcAft>
                <a:spcPts val="0"/>
              </a:spcAft>
              <a:buNone/>
            </a:pPr>
            <a:r>
              <a:rPr lang="en">
                <a:solidFill>
                  <a:srgbClr val="000000"/>
                </a:solidFill>
                <a:latin typeface="Calibri"/>
                <a:ea typeface="Calibri"/>
                <a:cs typeface="Calibri"/>
                <a:sym typeface="Calibri"/>
              </a:rPr>
              <a:t>Conclusion:</a:t>
            </a:r>
            <a:endParaRPr>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41" name="Google Shape;141;p21"/>
          <p:cNvSpPr txBox="1"/>
          <p:nvPr/>
        </p:nvSpPr>
        <p:spPr>
          <a:xfrm>
            <a:off x="727650" y="1502175"/>
            <a:ext cx="6712200" cy="2529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700"/>
              </a:spcBef>
              <a:spcAft>
                <a:spcPts val="0"/>
              </a:spcAft>
              <a:buSzPts val="1100"/>
              <a:buChar char="●"/>
            </a:pPr>
            <a:r>
              <a:rPr lang="en">
                <a:latin typeface="Calibri"/>
                <a:ea typeface="Calibri"/>
                <a:cs typeface="Calibri"/>
                <a:sym typeface="Calibri"/>
              </a:rPr>
              <a:t>Neighborhood Juhu is repeated as because there are more cafes and also the cafe called Grub shop is also repeated as it is in radius of more than one neighborhood that is why location is same . Which means that if you are in Juhu you may find many cafes around you and if you are in Grub shop you are near to these Neighborhoods</a:t>
            </a:r>
            <a:endParaRPr>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a:latin typeface="Calibri"/>
                <a:ea typeface="Calibri"/>
                <a:cs typeface="Calibri"/>
                <a:sym typeface="Calibri"/>
              </a:rPr>
              <a:t>cluster 1 has 0.1 we means that in cluster 1 no of Neighborhood are less but in that small area there are more cafes its concentrated in small area on the other hand Neighborhoods in cluster 3 are widely spread over the region or mumbai</a:t>
            </a:r>
            <a:endParaRPr>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a:latin typeface="Calibri"/>
                <a:ea typeface="Calibri"/>
                <a:cs typeface="Calibri"/>
                <a:sym typeface="Calibri"/>
              </a:rPr>
              <a:t>so we can conclude that if you want to explore more cafes in less time you should choose neighborhoods belonging to cluster 2 and 3</a:t>
            </a:r>
            <a:endParaRPr>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a:latin typeface="Calibri"/>
                <a:ea typeface="Calibri"/>
                <a:cs typeface="Calibri"/>
                <a:sym typeface="Calibri"/>
              </a:rPr>
              <a:t>also if you want to open a new cafe consider cluster 4 and cluster 0 neighborhoods where compitation seems less</a:t>
            </a:r>
            <a:endParaRPr>
              <a:latin typeface="Calibri"/>
              <a:ea typeface="Calibri"/>
              <a:cs typeface="Calibri"/>
              <a:sym typeface="Calibri"/>
            </a:endParaRPr>
          </a:p>
          <a:p>
            <a:pPr indent="0" lvl="0" marL="457200" rtl="0" algn="l">
              <a:lnSpc>
                <a:spcPct val="115000"/>
              </a:lnSpc>
              <a:spcBef>
                <a:spcPts val="1700"/>
              </a:spcBef>
              <a:spcAft>
                <a:spcPts val="0"/>
              </a:spcAft>
              <a:buNone/>
            </a:pPr>
            <a:r>
              <a:t/>
            </a:r>
            <a:endParaRPr>
              <a:latin typeface="Calibri"/>
              <a:ea typeface="Calibri"/>
              <a:cs typeface="Calibri"/>
              <a:sym typeface="Calibri"/>
            </a:endParaRPr>
          </a:p>
          <a:p>
            <a:pPr indent="0" lvl="0" marL="0" rtl="0" algn="l">
              <a:spcBef>
                <a:spcPts val="170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