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5" r:id="rId10"/>
    <p:sldId id="264" r:id="rId11"/>
    <p:sldId id="268" r:id="rId12"/>
    <p:sldId id="267" r:id="rId13"/>
    <p:sldId id="266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52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65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64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02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97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20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31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86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25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07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31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4E95-1352-484B-9A8F-45FF40D42808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74CAA-E806-427F-8331-B482512A6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79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prophe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1755" y="42124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1" dirty="0"/>
              <a:t>Задание 1.</a:t>
            </a:r>
            <a:r>
              <a:rPr lang="ru-RU" dirty="0"/>
              <a:t> Используя исторические данные на листе </a:t>
            </a:r>
            <a:r>
              <a:rPr lang="ru-RU" b="1" dirty="0"/>
              <a:t>«</a:t>
            </a:r>
            <a:r>
              <a:rPr lang="en-US" b="1" dirty="0" err="1"/>
              <a:t>Timeseries</a:t>
            </a:r>
            <a:r>
              <a:rPr lang="ru-RU" b="1" dirty="0"/>
              <a:t>»</a:t>
            </a:r>
            <a:r>
              <a:rPr lang="ru-RU" dirty="0"/>
              <a:t> (см. Задания_1_2.</a:t>
            </a:r>
            <a:r>
              <a:rPr lang="en-US" dirty="0" err="1"/>
              <a:t>xlsx</a:t>
            </a:r>
            <a:r>
              <a:rPr lang="ru-RU" dirty="0"/>
              <a:t>), построить модель временного ряда.  Спрогнозировать  ежедневное поведение ряда в следующие 3 мес.  Пояснить выбор метода прогнозирования. Привести оценки качества прогноза.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8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7675" y="183118"/>
            <a:ext cx="6687845" cy="3883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Plot the components, that the model found in data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571500"/>
            <a:ext cx="8050568" cy="597693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679218" y="2081282"/>
            <a:ext cx="33413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Our model has found some dependencies:</a:t>
            </a:r>
          </a:p>
          <a:p>
            <a:endParaRPr lang="en-US" dirty="0" smtClean="0"/>
          </a:p>
          <a:p>
            <a:r>
              <a:rPr lang="en-US" b="1" dirty="0" smtClean="0"/>
              <a:t>-</a:t>
            </a:r>
            <a:r>
              <a:rPr lang="ru-RU" b="1" dirty="0" smtClean="0"/>
              <a:t> </a:t>
            </a:r>
            <a:r>
              <a:rPr lang="en-US" b="1" dirty="0" smtClean="0"/>
              <a:t>Weekday values are higher than weekend values</a:t>
            </a:r>
            <a:endParaRPr lang="ru-RU" b="1" dirty="0" smtClean="0"/>
          </a:p>
          <a:p>
            <a:endParaRPr lang="en-US" dirty="0" smtClean="0"/>
          </a:p>
          <a:p>
            <a:r>
              <a:rPr lang="en-US" b="1" dirty="0" smtClean="0"/>
              <a:t>-</a:t>
            </a:r>
            <a:r>
              <a:rPr lang="ru-RU" b="1" dirty="0" smtClean="0"/>
              <a:t> </a:t>
            </a:r>
            <a:r>
              <a:rPr lang="en-US" b="1" dirty="0" smtClean="0"/>
              <a:t>Values on January, September and December also higher than in other months.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4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66949" y="135493"/>
            <a:ext cx="6590005" cy="455057"/>
          </a:xfrm>
        </p:spPr>
        <p:txBody>
          <a:bodyPr>
            <a:normAutofit/>
          </a:bodyPr>
          <a:lstStyle/>
          <a:p>
            <a:r>
              <a:rPr lang="en-US" dirty="0" smtClean="0"/>
              <a:t>Plot our forecasts and true data on a single chart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4" y="590550"/>
            <a:ext cx="8334376" cy="615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3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" y="173593"/>
            <a:ext cx="4923130" cy="493157"/>
          </a:xfrm>
        </p:spPr>
        <p:txBody>
          <a:bodyPr>
            <a:normAutofit/>
          </a:bodyPr>
          <a:lstStyle/>
          <a:p>
            <a:r>
              <a:rPr lang="en-US" dirty="0" smtClean="0"/>
              <a:t>Let's observe just our forecasting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" y="666750"/>
            <a:ext cx="7396163" cy="485173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00087" y="5601385"/>
            <a:ext cx="9215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Look's good, it captures the weekly dependencies and the splash in September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35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7174" y="173594"/>
            <a:ext cx="7591425" cy="693182"/>
          </a:xfrm>
        </p:spPr>
        <p:txBody>
          <a:bodyPr>
            <a:normAutofit/>
          </a:bodyPr>
          <a:lstStyle/>
          <a:p>
            <a:r>
              <a:rPr lang="en-US" dirty="0" smtClean="0"/>
              <a:t>Now, validate our model with </a:t>
            </a:r>
            <a:r>
              <a:rPr lang="en-US" b="1" dirty="0" smtClean="0"/>
              <a:t>time series cross validation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638174"/>
            <a:ext cx="6267471" cy="44100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5598558"/>
            <a:ext cx="7067550" cy="36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2825" y="2162176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example of how it works</a:t>
            </a:r>
            <a:endParaRPr lang="ru-RU" dirty="0"/>
          </a:p>
        </p:txBody>
      </p:sp>
      <p:sp>
        <p:nvSpPr>
          <p:cNvPr id="9" name="Стрелка вправо 8"/>
          <p:cNvSpPr/>
          <p:nvPr/>
        </p:nvSpPr>
        <p:spPr>
          <a:xfrm rot="10800000">
            <a:off x="6857999" y="2346842"/>
            <a:ext cx="1981199" cy="88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23862" y="5229225"/>
            <a:ext cx="690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Let's perform cross</a:t>
            </a:r>
            <a:r>
              <a:rPr lang="ru-RU" dirty="0" smtClean="0"/>
              <a:t> </a:t>
            </a:r>
            <a:r>
              <a:rPr lang="en-US" dirty="0" smtClean="0"/>
              <a:t>validation on our data with the following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39290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675" y="192644"/>
            <a:ext cx="4991099" cy="493156"/>
          </a:xfrm>
        </p:spPr>
        <p:txBody>
          <a:bodyPr>
            <a:normAutofit/>
          </a:bodyPr>
          <a:lstStyle/>
          <a:p>
            <a:r>
              <a:rPr lang="en-US" dirty="0" smtClean="0"/>
              <a:t>We have got the following results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685800"/>
            <a:ext cx="2886075" cy="35337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287277" y="175738"/>
            <a:ext cx="2548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Metrics calculation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277" y="714375"/>
            <a:ext cx="2543175" cy="35052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71487" y="4712731"/>
            <a:ext cx="54977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MAPE metric has values from 16 to 23 percent error</a:t>
            </a:r>
            <a:r>
              <a:rPr lang="ru-RU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Let's display MAPE metric as a function of horizon length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82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9324" y="87869"/>
            <a:ext cx="7591425" cy="693182"/>
          </a:xfrm>
        </p:spPr>
        <p:txBody>
          <a:bodyPr>
            <a:normAutofit/>
          </a:bodyPr>
          <a:lstStyle/>
          <a:p>
            <a:r>
              <a:rPr lang="en-US" dirty="0" smtClean="0"/>
              <a:t>MAPE as a function of horizon length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4" y="576262"/>
            <a:ext cx="8124825" cy="503872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67048" y="5734048"/>
            <a:ext cx="6143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 have got approximately 20% error in 3 months forecasting.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952998" y="6222440"/>
            <a:ext cx="22002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Thanks for watching!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61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3" y="287893"/>
            <a:ext cx="4076701" cy="436007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Reading our data and initial review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7" y="994291"/>
            <a:ext cx="4295775" cy="31623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4" y="1776412"/>
            <a:ext cx="2962275" cy="2371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1012" y="4493656"/>
            <a:ext cx="9567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have 1,642 rows of data for each day from 2015-01-01 to 2019-06-30.</a:t>
            </a:r>
            <a:endParaRPr lang="ru-RU" sz="2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643" y="1783278"/>
            <a:ext cx="2409825" cy="1514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82431" y="1422717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of the data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8177295" y="1430893"/>
            <a:ext cx="2088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</a:t>
            </a:r>
            <a:r>
              <a:rPr lang="ru-RU" dirty="0" err="1" smtClean="0"/>
              <a:t>escriptive</a:t>
            </a:r>
            <a:r>
              <a:rPr lang="ru-RU" dirty="0" smtClean="0"/>
              <a:t> </a:t>
            </a:r>
            <a:r>
              <a:rPr lang="ru-RU" dirty="0" err="1" smtClean="0"/>
              <a:t>statistics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15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1500" y="192643"/>
            <a:ext cx="4182770" cy="559832"/>
          </a:xfrm>
        </p:spPr>
        <p:txBody>
          <a:bodyPr>
            <a:normAutofit/>
          </a:bodyPr>
          <a:lstStyle/>
          <a:p>
            <a:r>
              <a:rPr lang="en-US" b="1" dirty="0" smtClean="0"/>
              <a:t>Let's plot this time series data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638175"/>
            <a:ext cx="7696200" cy="500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" y="5715000"/>
            <a:ext cx="883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has many splashes, let’s plot it with different rolling windows for noise reducing.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55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6750" y="333375"/>
            <a:ext cx="4714875" cy="533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Weekly window</a:t>
            </a:r>
            <a:endParaRPr lang="ru-RU" sz="1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723900"/>
            <a:ext cx="5822496" cy="38766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098" y="723900"/>
            <a:ext cx="5676038" cy="3876675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6600825" y="333375"/>
            <a:ext cx="4714875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Monthly window</a:t>
            </a:r>
            <a:endParaRPr lang="ru-RU" sz="1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8124" y="4991100"/>
            <a:ext cx="10420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We</a:t>
            </a:r>
            <a:r>
              <a:rPr lang="ru-RU" dirty="0" smtClean="0"/>
              <a:t> </a:t>
            </a:r>
            <a:r>
              <a:rPr lang="ru-RU" dirty="0" err="1" smtClean="0"/>
              <a:t>can</a:t>
            </a:r>
            <a:r>
              <a:rPr lang="ru-RU" dirty="0" smtClean="0"/>
              <a:t> </a:t>
            </a:r>
            <a:r>
              <a:rPr lang="ru-RU" dirty="0" err="1" smtClean="0"/>
              <a:t>see</a:t>
            </a:r>
            <a:r>
              <a:rPr lang="ru-RU" dirty="0" smtClean="0"/>
              <a:t> </a:t>
            </a:r>
            <a:r>
              <a:rPr lang="ru-RU" dirty="0" err="1" smtClean="0"/>
              <a:t>some</a:t>
            </a:r>
            <a:r>
              <a:rPr lang="ru-RU" dirty="0" smtClean="0"/>
              <a:t> </a:t>
            </a:r>
            <a:r>
              <a:rPr lang="ru-RU" dirty="0" err="1" smtClean="0"/>
              <a:t>seasonal</a:t>
            </a:r>
            <a:r>
              <a:rPr lang="ru-RU" dirty="0" smtClean="0"/>
              <a:t> </a:t>
            </a:r>
            <a:r>
              <a:rPr lang="ru-RU" dirty="0" err="1" smtClean="0"/>
              <a:t>dependence</a:t>
            </a:r>
            <a:r>
              <a:rPr lang="ru-RU" dirty="0" smtClean="0"/>
              <a:t> 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. </a:t>
            </a:r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 smtClean="0"/>
              <a:t>general</a:t>
            </a:r>
            <a:r>
              <a:rPr lang="ru-RU" dirty="0" smtClean="0"/>
              <a:t> </a:t>
            </a:r>
            <a:r>
              <a:rPr lang="ru-RU" dirty="0" err="1" smtClean="0"/>
              <a:t>trend</a:t>
            </a:r>
            <a:r>
              <a:rPr lang="ru-RU" dirty="0" smtClean="0"/>
              <a:t> </a:t>
            </a:r>
            <a:r>
              <a:rPr lang="ru-RU" dirty="0" err="1" smtClean="0"/>
              <a:t>repeats</a:t>
            </a:r>
            <a:r>
              <a:rPr lang="ru-RU" dirty="0" smtClean="0"/>
              <a:t> </a:t>
            </a:r>
            <a:r>
              <a:rPr lang="ru-RU" dirty="0" err="1" smtClean="0"/>
              <a:t>from</a:t>
            </a:r>
            <a:r>
              <a:rPr lang="ru-RU" dirty="0" smtClean="0"/>
              <a:t> </a:t>
            </a:r>
            <a:r>
              <a:rPr lang="ru-RU" dirty="0" err="1" smtClean="0"/>
              <a:t>year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year</a:t>
            </a:r>
            <a:r>
              <a:rPr lang="en-US" dirty="0" smtClean="0"/>
              <a:t>. It has the high splashes approximately on September and in the end of the year. Probably we have a deal with some subscriber activities.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2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570808"/>
            <a:ext cx="8039100" cy="575379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300425" y="201476"/>
            <a:ext cx="6124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Let's split our data into components (trend, seasonal, residuals)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24875" y="2847538"/>
            <a:ext cx="3209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By eyes we can see seasonal trending. Let's make some stationarity tests with </a:t>
            </a:r>
            <a:r>
              <a:rPr lang="en-US" dirty="0" err="1" smtClean="0"/>
              <a:t>statsmodels</a:t>
            </a:r>
            <a:r>
              <a:rPr lang="en-US" dirty="0" smtClean="0"/>
              <a:t> python library.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8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2925" y="123052"/>
            <a:ext cx="2429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Dickey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Fuller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Test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584717"/>
            <a:ext cx="7877175" cy="498367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562975" y="2743200"/>
            <a:ext cx="33432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Dickey-Fuller</a:t>
            </a:r>
            <a:r>
              <a:rPr lang="ru-RU" dirty="0" smtClean="0"/>
              <a:t> </a:t>
            </a:r>
            <a:r>
              <a:rPr lang="ru-RU" dirty="0" err="1" smtClean="0"/>
              <a:t>test</a:t>
            </a:r>
            <a:r>
              <a:rPr lang="ru-RU" dirty="0" smtClean="0"/>
              <a:t> </a:t>
            </a:r>
            <a:r>
              <a:rPr lang="ru-RU" dirty="0" err="1" smtClean="0"/>
              <a:t>shows</a:t>
            </a:r>
            <a:r>
              <a:rPr lang="ru-RU" dirty="0" smtClean="0"/>
              <a:t> </a:t>
            </a:r>
            <a:r>
              <a:rPr lang="ru-RU" dirty="0" err="1" smtClean="0"/>
              <a:t>very</a:t>
            </a:r>
            <a:r>
              <a:rPr lang="ru-RU" dirty="0" smtClean="0"/>
              <a:t> </a:t>
            </a:r>
            <a:r>
              <a:rPr lang="ru-RU" dirty="0" err="1" smtClean="0"/>
              <a:t>small</a:t>
            </a:r>
            <a:r>
              <a:rPr lang="ru-RU" dirty="0" smtClean="0"/>
              <a:t> p-</a:t>
            </a:r>
            <a:r>
              <a:rPr lang="ru-RU" dirty="0" err="1" smtClean="0"/>
              <a:t>value</a:t>
            </a:r>
            <a:r>
              <a:rPr lang="en-US" dirty="0" smtClean="0"/>
              <a:t> (&lt;&lt;&lt;0.05)</a:t>
            </a:r>
            <a:r>
              <a:rPr lang="ru-RU" dirty="0" smtClean="0"/>
              <a:t>, </a:t>
            </a:r>
            <a:r>
              <a:rPr lang="ru-RU" dirty="0" err="1" smtClean="0"/>
              <a:t>that</a:t>
            </a:r>
            <a:r>
              <a:rPr lang="ru-RU" dirty="0" smtClean="0"/>
              <a:t> </a:t>
            </a:r>
            <a:r>
              <a:rPr lang="ru-RU" dirty="0" err="1" smtClean="0"/>
              <a:t>rejects</a:t>
            </a:r>
            <a:r>
              <a:rPr lang="ru-RU" dirty="0" smtClean="0"/>
              <a:t> </a:t>
            </a:r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en-US" dirty="0" smtClean="0"/>
              <a:t>n</a:t>
            </a:r>
            <a:r>
              <a:rPr lang="ru-RU" dirty="0" err="1" smtClean="0"/>
              <a:t>ull</a:t>
            </a:r>
            <a:r>
              <a:rPr lang="ru-RU" dirty="0" smtClean="0"/>
              <a:t> </a:t>
            </a:r>
            <a:r>
              <a:rPr lang="en-US" dirty="0" smtClean="0"/>
              <a:t>h</a:t>
            </a:r>
            <a:r>
              <a:rPr lang="ru-RU" dirty="0" err="1" smtClean="0"/>
              <a:t>ypothesis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en-US" dirty="0" smtClean="0"/>
              <a:t>non-</a:t>
            </a:r>
            <a:r>
              <a:rPr lang="ru-RU" dirty="0" err="1" smtClean="0"/>
              <a:t>stationarity</a:t>
            </a:r>
            <a:r>
              <a:rPr lang="en-US" dirty="0" smtClean="0"/>
              <a:t> of the data</a:t>
            </a:r>
            <a:r>
              <a:rPr lang="ru-RU" dirty="0" smtClean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</a:t>
            </a:r>
            <a:r>
              <a:rPr lang="ru-RU" dirty="0" smtClean="0"/>
              <a:t> </a:t>
            </a:r>
            <a:r>
              <a:rPr lang="ru-RU" dirty="0" err="1" smtClean="0"/>
              <a:t>on</a:t>
            </a:r>
            <a:r>
              <a:rPr lang="ru-RU" dirty="0" smtClean="0"/>
              <a:t> ACF </a:t>
            </a:r>
            <a:r>
              <a:rPr lang="ru-RU" dirty="0" err="1" smtClean="0"/>
              <a:t>chart</a:t>
            </a:r>
            <a:r>
              <a:rPr lang="ru-RU" dirty="0" smtClean="0"/>
              <a:t> </a:t>
            </a:r>
            <a:r>
              <a:rPr lang="ru-RU" dirty="0" err="1" smtClean="0"/>
              <a:t>we</a:t>
            </a:r>
            <a:r>
              <a:rPr lang="ru-RU" dirty="0" smtClean="0"/>
              <a:t> </a:t>
            </a:r>
            <a:r>
              <a:rPr lang="ru-RU" dirty="0" err="1" smtClean="0"/>
              <a:t>can</a:t>
            </a:r>
            <a:r>
              <a:rPr lang="ru-RU" dirty="0" smtClean="0"/>
              <a:t> </a:t>
            </a:r>
            <a:r>
              <a:rPr lang="ru-RU" dirty="0" err="1" smtClean="0"/>
              <a:t>see</a:t>
            </a:r>
            <a:r>
              <a:rPr lang="ru-RU" dirty="0" smtClean="0"/>
              <a:t> </a:t>
            </a:r>
            <a:r>
              <a:rPr lang="ru-RU" dirty="0" err="1" smtClean="0"/>
              <a:t>season</a:t>
            </a:r>
            <a:r>
              <a:rPr lang="ru-RU" dirty="0" smtClean="0"/>
              <a:t> </a:t>
            </a:r>
            <a:r>
              <a:rPr lang="ru-RU" dirty="0" err="1" smtClean="0"/>
              <a:t>trending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our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. </a:t>
            </a:r>
            <a:r>
              <a:rPr lang="ru-RU" dirty="0" err="1" smtClean="0"/>
              <a:t>Let's</a:t>
            </a:r>
            <a:r>
              <a:rPr lang="ru-RU" dirty="0" smtClean="0"/>
              <a:t> </a:t>
            </a:r>
            <a:r>
              <a:rPr lang="ru-RU" dirty="0" err="1" smtClean="0"/>
              <a:t>resample</a:t>
            </a:r>
            <a:r>
              <a:rPr lang="ru-RU" dirty="0" smtClean="0"/>
              <a:t> </a:t>
            </a:r>
            <a:r>
              <a:rPr lang="ru-RU" dirty="0" err="1" smtClean="0"/>
              <a:t>our</a:t>
            </a:r>
            <a:r>
              <a:rPr lang="ru-RU" dirty="0" smtClean="0"/>
              <a:t> </a:t>
            </a:r>
            <a:r>
              <a:rPr lang="ru-RU" dirty="0" err="1" smtClean="0"/>
              <a:t>data</a:t>
            </a:r>
            <a:r>
              <a:rPr lang="ru-RU" dirty="0" smtClean="0"/>
              <a:t> </a:t>
            </a:r>
            <a:r>
              <a:rPr lang="ru-RU" dirty="0" err="1" smtClean="0"/>
              <a:t>by</a:t>
            </a:r>
            <a:r>
              <a:rPr lang="ru-RU" dirty="0" smtClean="0"/>
              <a:t> </a:t>
            </a:r>
            <a:r>
              <a:rPr lang="ru-RU" dirty="0" err="1" smtClean="0"/>
              <a:t>month</a:t>
            </a:r>
            <a:r>
              <a:rPr lang="en-US" dirty="0" smtClean="0"/>
              <a:t>s</a:t>
            </a:r>
            <a:r>
              <a:rPr lang="ru-RU" dirty="0" smtClean="0"/>
              <a:t> </a:t>
            </a:r>
            <a:r>
              <a:rPr lang="ru-RU" dirty="0" err="1" smtClean="0"/>
              <a:t>and</a:t>
            </a:r>
            <a:r>
              <a:rPr lang="ru-RU" dirty="0" smtClean="0"/>
              <a:t> </a:t>
            </a:r>
            <a:r>
              <a:rPr lang="ru-RU" dirty="0" err="1" smtClean="0"/>
              <a:t>plot</a:t>
            </a:r>
            <a:r>
              <a:rPr lang="ru-RU" dirty="0" smtClean="0"/>
              <a:t> </a:t>
            </a:r>
            <a:r>
              <a:rPr lang="ru-RU" dirty="0" err="1" smtClean="0"/>
              <a:t>again</a:t>
            </a:r>
            <a:r>
              <a:rPr lang="ru-RU" dirty="0" smtClean="0"/>
              <a:t> </a:t>
            </a:r>
            <a:r>
              <a:rPr lang="ru-RU" dirty="0" err="1" smtClean="0"/>
              <a:t>our</a:t>
            </a:r>
            <a:r>
              <a:rPr lang="ru-RU" dirty="0" smtClean="0"/>
              <a:t> ACF </a:t>
            </a:r>
            <a:r>
              <a:rPr lang="ru-RU" dirty="0" err="1" smtClean="0"/>
              <a:t>lags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54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531911"/>
            <a:ext cx="9078523" cy="57054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14324" y="68818"/>
            <a:ext cx="6600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err="1"/>
              <a:t>Dickey</a:t>
            </a:r>
            <a:r>
              <a:rPr lang="en-US" altLang="ru-RU" b="1" dirty="0"/>
              <a:t>-</a:t>
            </a:r>
            <a:r>
              <a:rPr lang="ru-RU" altLang="ru-RU" b="1" dirty="0" err="1"/>
              <a:t>Fuller</a:t>
            </a:r>
            <a:r>
              <a:rPr lang="en-US" altLang="ru-RU" b="1" dirty="0"/>
              <a:t> </a:t>
            </a:r>
            <a:r>
              <a:rPr lang="en-US" altLang="ru-RU" b="1" dirty="0" smtClean="0"/>
              <a:t>Test (resample data by months, 24 lags plotting)</a:t>
            </a:r>
            <a:r>
              <a:rPr lang="ru-RU" altLang="ru-RU" b="1" dirty="0" smtClean="0"/>
              <a:t> </a:t>
            </a:r>
            <a:endParaRPr lang="ru-RU" alt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478572" y="2428875"/>
            <a:ext cx="24562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can't reject the null hypothesis of series </a:t>
            </a:r>
            <a:r>
              <a:rPr lang="en-US" dirty="0" smtClean="0"/>
              <a:t>non-stationarity</a:t>
            </a:r>
            <a:r>
              <a:rPr lang="en-US" dirty="0" smtClean="0"/>
              <a:t>. And we can clearly observe significant lags - 1, 3, 9, 12 </a:t>
            </a:r>
            <a:endParaRPr lang="en-US" dirty="0" smtClean="0"/>
          </a:p>
          <a:p>
            <a:r>
              <a:rPr lang="en-US" b="1" dirty="0" smtClean="0"/>
              <a:t>In </a:t>
            </a:r>
            <a:r>
              <a:rPr lang="en-US" b="1" dirty="0" smtClean="0"/>
              <a:t>January, March, September and December we have strong seasonally dependencies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3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1580" y="297463"/>
            <a:ext cx="5821070" cy="493841"/>
          </a:xfrm>
        </p:spPr>
        <p:txBody>
          <a:bodyPr>
            <a:normAutofit/>
          </a:bodyPr>
          <a:lstStyle/>
          <a:p>
            <a:r>
              <a:rPr lang="en-US" b="1" dirty="0" smtClean="0"/>
              <a:t>Let's make a KPSS test to be more sure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857250"/>
            <a:ext cx="2924175" cy="1524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52436" y="2694116"/>
            <a:ext cx="10253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KPSS test has another null hypothesis, that series is stationary. And with resulting p-value we can reject it.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2436" y="3191648"/>
            <a:ext cx="3612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So, our time series is non-stationary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2437" y="3689180"/>
            <a:ext cx="107965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have a non-stationary time series. We have to predict a daily values for future 3 months. It's will be a huge season component (365). </a:t>
            </a:r>
            <a:r>
              <a:rPr lang="en-US" b="1" dirty="0" smtClean="0"/>
              <a:t>For this task let's use </a:t>
            </a:r>
            <a:r>
              <a:rPr lang="en-US" b="1" dirty="0" err="1" smtClean="0"/>
              <a:t>facebook</a:t>
            </a:r>
            <a:r>
              <a:rPr lang="en-US" b="1" dirty="0" smtClean="0"/>
              <a:t> library</a:t>
            </a:r>
            <a:r>
              <a:rPr lang="en-US" dirty="0" smtClean="0"/>
              <a:t> </a:t>
            </a:r>
            <a:r>
              <a:rPr lang="en-US" b="1" dirty="0" smtClean="0">
                <a:hlinkClick r:id="rId3"/>
              </a:rPr>
              <a:t>Prophet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It uses additive regression model with four main components:</a:t>
            </a:r>
          </a:p>
          <a:p>
            <a:r>
              <a:rPr lang="en-US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piecewise linear logistic growth curve trend;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yearly seasonal component modelled using Fourier series;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weekly seasonal component created using dummy variables;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a user-provided list of important holidays.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82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91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6905" y="135493"/>
            <a:ext cx="9144000" cy="1655762"/>
          </a:xfrm>
        </p:spPr>
        <p:txBody>
          <a:bodyPr>
            <a:normAutofit/>
          </a:bodyPr>
          <a:lstStyle/>
          <a:p>
            <a:r>
              <a:rPr lang="en-US" b="1" dirty="0" smtClean="0"/>
              <a:t>Forecasting</a:t>
            </a:r>
            <a:endParaRPr lang="ru-RU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41243" y="594042"/>
            <a:ext cx="5251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We have to predict 3 months after June. It is a 92 days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3" y="963374"/>
            <a:ext cx="8672512" cy="560759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093351" y="3939658"/>
            <a:ext cx="26128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/>
              <a:t>Looks</a:t>
            </a:r>
            <a:r>
              <a:rPr lang="ru-RU" dirty="0" smtClean="0"/>
              <a:t> </a:t>
            </a:r>
            <a:r>
              <a:rPr lang="ru-RU" dirty="0" err="1" smtClean="0"/>
              <a:t>good</a:t>
            </a:r>
            <a:r>
              <a:rPr lang="ru-RU" dirty="0" smtClean="0"/>
              <a:t>. </a:t>
            </a:r>
            <a:r>
              <a:rPr lang="en-US" dirty="0" smtClean="0"/>
              <a:t>The algorithm caught some dependencies</a:t>
            </a:r>
            <a:r>
              <a:rPr lang="ru-RU" dirty="0" smtClean="0"/>
              <a:t>. </a:t>
            </a:r>
            <a:r>
              <a:rPr lang="en-US" dirty="0" smtClean="0"/>
              <a:t>Let’s look closer on the next slides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5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580</Words>
  <Application>Microsoft Office PowerPoint</Application>
  <PresentationFormat>Широкоэкранный</PresentationFormat>
  <Paragraphs>53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Антилевский</dc:creator>
  <cp:lastModifiedBy>Алексей Антилевский</cp:lastModifiedBy>
  <cp:revision>15</cp:revision>
  <dcterms:created xsi:type="dcterms:W3CDTF">2022-09-27T10:09:20Z</dcterms:created>
  <dcterms:modified xsi:type="dcterms:W3CDTF">2022-09-27T17:58:25Z</dcterms:modified>
</cp:coreProperties>
</file>