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2" r:id="rId7"/>
    <p:sldId id="263" r:id="rId8"/>
    <p:sldId id="261" r:id="rId9"/>
    <p:sldId id="271" r:id="rId10"/>
    <p:sldId id="272" r:id="rId11"/>
    <p:sldId id="273" r:id="rId12"/>
    <p:sldId id="265" r:id="rId13"/>
    <p:sldId id="264" r:id="rId14"/>
    <p:sldId id="268" r:id="rId15"/>
    <p:sldId id="274" r:id="rId16"/>
    <p:sldId id="267" r:id="rId17"/>
    <p:sldId id="266" r:id="rId18"/>
    <p:sldId id="269" r:id="rId19"/>
    <p:sldId id="270"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5CE4E95-1352-484B-9A8F-45FF40D42808}" type="datetimeFigureOut">
              <a:rPr lang="ru-RU" smtClean="0"/>
              <a:t>27.09.2022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D074CAA-E806-427F-8331-B482512A6B57}" type="slidenum">
              <a:rPr lang="ru-RU" smtClean="0"/>
              <a:t>‹#›</a:t>
            </a:fld>
            <a:endParaRPr lang="ru-RU"/>
          </a:p>
        </p:txBody>
      </p:sp>
    </p:spTree>
    <p:extLst>
      <p:ext uri="{BB962C8B-B14F-4D97-AF65-F5344CB8AC3E}">
        <p14:creationId xmlns:p14="http://schemas.microsoft.com/office/powerpoint/2010/main" val="1937527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5CE4E95-1352-484B-9A8F-45FF40D42808}" type="datetimeFigureOut">
              <a:rPr lang="ru-RU" smtClean="0"/>
              <a:t>27.09.2022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D074CAA-E806-427F-8331-B482512A6B57}" type="slidenum">
              <a:rPr lang="ru-RU" smtClean="0"/>
              <a:t>‹#›</a:t>
            </a:fld>
            <a:endParaRPr lang="ru-RU"/>
          </a:p>
        </p:txBody>
      </p:sp>
    </p:spTree>
    <p:extLst>
      <p:ext uri="{BB962C8B-B14F-4D97-AF65-F5344CB8AC3E}">
        <p14:creationId xmlns:p14="http://schemas.microsoft.com/office/powerpoint/2010/main" val="314865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5CE4E95-1352-484B-9A8F-45FF40D42808}" type="datetimeFigureOut">
              <a:rPr lang="ru-RU" smtClean="0"/>
              <a:t>27.09.2022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D074CAA-E806-427F-8331-B482512A6B57}" type="slidenum">
              <a:rPr lang="ru-RU" smtClean="0"/>
              <a:t>‹#›</a:t>
            </a:fld>
            <a:endParaRPr lang="ru-RU"/>
          </a:p>
        </p:txBody>
      </p:sp>
    </p:spTree>
    <p:extLst>
      <p:ext uri="{BB962C8B-B14F-4D97-AF65-F5344CB8AC3E}">
        <p14:creationId xmlns:p14="http://schemas.microsoft.com/office/powerpoint/2010/main" val="116164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5CE4E95-1352-484B-9A8F-45FF40D42808}" type="datetimeFigureOut">
              <a:rPr lang="ru-RU" smtClean="0"/>
              <a:t>27.09.2022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D074CAA-E806-427F-8331-B482512A6B57}" type="slidenum">
              <a:rPr lang="ru-RU" smtClean="0"/>
              <a:t>‹#›</a:t>
            </a:fld>
            <a:endParaRPr lang="ru-RU"/>
          </a:p>
        </p:txBody>
      </p:sp>
    </p:spTree>
    <p:extLst>
      <p:ext uri="{BB962C8B-B14F-4D97-AF65-F5344CB8AC3E}">
        <p14:creationId xmlns:p14="http://schemas.microsoft.com/office/powerpoint/2010/main" val="198902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5CE4E95-1352-484B-9A8F-45FF40D42808}" type="datetimeFigureOut">
              <a:rPr lang="ru-RU" smtClean="0"/>
              <a:t>27.09.2022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D074CAA-E806-427F-8331-B482512A6B57}" type="slidenum">
              <a:rPr lang="ru-RU" smtClean="0"/>
              <a:t>‹#›</a:t>
            </a:fld>
            <a:endParaRPr lang="ru-RU"/>
          </a:p>
        </p:txBody>
      </p:sp>
    </p:spTree>
    <p:extLst>
      <p:ext uri="{BB962C8B-B14F-4D97-AF65-F5344CB8AC3E}">
        <p14:creationId xmlns:p14="http://schemas.microsoft.com/office/powerpoint/2010/main" val="654974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5CE4E95-1352-484B-9A8F-45FF40D42808}" type="datetimeFigureOut">
              <a:rPr lang="ru-RU" smtClean="0"/>
              <a:t>27.09.2022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D074CAA-E806-427F-8331-B482512A6B57}" type="slidenum">
              <a:rPr lang="ru-RU" smtClean="0"/>
              <a:t>‹#›</a:t>
            </a:fld>
            <a:endParaRPr lang="ru-RU"/>
          </a:p>
        </p:txBody>
      </p:sp>
    </p:spTree>
    <p:extLst>
      <p:ext uri="{BB962C8B-B14F-4D97-AF65-F5344CB8AC3E}">
        <p14:creationId xmlns:p14="http://schemas.microsoft.com/office/powerpoint/2010/main" val="302120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5CE4E95-1352-484B-9A8F-45FF40D42808}" type="datetimeFigureOut">
              <a:rPr lang="ru-RU" smtClean="0"/>
              <a:t>27.09.2022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D074CAA-E806-427F-8331-B482512A6B57}" type="slidenum">
              <a:rPr lang="ru-RU" smtClean="0"/>
              <a:t>‹#›</a:t>
            </a:fld>
            <a:endParaRPr lang="ru-RU"/>
          </a:p>
        </p:txBody>
      </p:sp>
    </p:spTree>
    <p:extLst>
      <p:ext uri="{BB962C8B-B14F-4D97-AF65-F5344CB8AC3E}">
        <p14:creationId xmlns:p14="http://schemas.microsoft.com/office/powerpoint/2010/main" val="297031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5CE4E95-1352-484B-9A8F-45FF40D42808}" type="datetimeFigureOut">
              <a:rPr lang="ru-RU" smtClean="0"/>
              <a:t>27.09.2022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D074CAA-E806-427F-8331-B482512A6B57}" type="slidenum">
              <a:rPr lang="ru-RU" smtClean="0"/>
              <a:t>‹#›</a:t>
            </a:fld>
            <a:endParaRPr lang="ru-RU"/>
          </a:p>
        </p:txBody>
      </p:sp>
    </p:spTree>
    <p:extLst>
      <p:ext uri="{BB962C8B-B14F-4D97-AF65-F5344CB8AC3E}">
        <p14:creationId xmlns:p14="http://schemas.microsoft.com/office/powerpoint/2010/main" val="2501866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5CE4E95-1352-484B-9A8F-45FF40D42808}" type="datetimeFigureOut">
              <a:rPr lang="ru-RU" smtClean="0"/>
              <a:t>27.09.2022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D074CAA-E806-427F-8331-B482512A6B57}" type="slidenum">
              <a:rPr lang="ru-RU" smtClean="0"/>
              <a:t>‹#›</a:t>
            </a:fld>
            <a:endParaRPr lang="ru-RU"/>
          </a:p>
        </p:txBody>
      </p:sp>
    </p:spTree>
    <p:extLst>
      <p:ext uri="{BB962C8B-B14F-4D97-AF65-F5344CB8AC3E}">
        <p14:creationId xmlns:p14="http://schemas.microsoft.com/office/powerpoint/2010/main" val="67125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5CE4E95-1352-484B-9A8F-45FF40D42808}" type="datetimeFigureOut">
              <a:rPr lang="ru-RU" smtClean="0"/>
              <a:t>27.09.2022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D074CAA-E806-427F-8331-B482512A6B57}" type="slidenum">
              <a:rPr lang="ru-RU" smtClean="0"/>
              <a:t>‹#›</a:t>
            </a:fld>
            <a:endParaRPr lang="ru-RU"/>
          </a:p>
        </p:txBody>
      </p:sp>
    </p:spTree>
    <p:extLst>
      <p:ext uri="{BB962C8B-B14F-4D97-AF65-F5344CB8AC3E}">
        <p14:creationId xmlns:p14="http://schemas.microsoft.com/office/powerpoint/2010/main" val="1331076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5CE4E95-1352-484B-9A8F-45FF40D42808}" type="datetimeFigureOut">
              <a:rPr lang="ru-RU" smtClean="0"/>
              <a:t>27.09.2022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D074CAA-E806-427F-8331-B482512A6B57}" type="slidenum">
              <a:rPr lang="ru-RU" smtClean="0"/>
              <a:t>‹#›</a:t>
            </a:fld>
            <a:endParaRPr lang="ru-RU"/>
          </a:p>
        </p:txBody>
      </p:sp>
    </p:spTree>
    <p:extLst>
      <p:ext uri="{BB962C8B-B14F-4D97-AF65-F5344CB8AC3E}">
        <p14:creationId xmlns:p14="http://schemas.microsoft.com/office/powerpoint/2010/main" val="140331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E4E95-1352-484B-9A8F-45FF40D42808}" type="datetimeFigureOut">
              <a:rPr lang="ru-RU" smtClean="0"/>
              <a:t>27.09.2022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74CAA-E806-427F-8331-B482512A6B57}" type="slidenum">
              <a:rPr lang="ru-RU" smtClean="0"/>
              <a:t>‹#›</a:t>
            </a:fld>
            <a:endParaRPr lang="ru-RU"/>
          </a:p>
        </p:txBody>
      </p:sp>
    </p:spTree>
    <p:extLst>
      <p:ext uri="{BB962C8B-B14F-4D97-AF65-F5344CB8AC3E}">
        <p14:creationId xmlns:p14="http://schemas.microsoft.com/office/powerpoint/2010/main" val="527793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91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541755" y="421243"/>
            <a:ext cx="9144000" cy="1807052"/>
          </a:xfrm>
        </p:spPr>
        <p:txBody>
          <a:bodyPr>
            <a:normAutofit fontScale="92500" lnSpcReduction="10000"/>
          </a:bodyPr>
          <a:lstStyle/>
          <a:p>
            <a:pPr algn="l"/>
            <a:r>
              <a:rPr lang="ru-RU" b="1" dirty="0"/>
              <a:t>Задание </a:t>
            </a:r>
            <a:r>
              <a:rPr lang="en-US" b="1" dirty="0" smtClean="0"/>
              <a:t>2</a:t>
            </a:r>
            <a:r>
              <a:rPr lang="ru-RU" b="1" dirty="0" smtClean="0"/>
              <a:t>.</a:t>
            </a:r>
            <a:r>
              <a:rPr lang="ru-RU" dirty="0" smtClean="0"/>
              <a:t> </a:t>
            </a:r>
            <a:r>
              <a:rPr lang="ru-RU" dirty="0"/>
              <a:t>Используя набор данных на листе </a:t>
            </a:r>
            <a:r>
              <a:rPr lang="ru-RU" b="1" dirty="0"/>
              <a:t>«</a:t>
            </a:r>
            <a:r>
              <a:rPr lang="en-US" b="1" dirty="0"/>
              <a:t>Training</a:t>
            </a:r>
            <a:r>
              <a:rPr lang="ru-RU" b="1" dirty="0"/>
              <a:t>» </a:t>
            </a:r>
            <a:r>
              <a:rPr lang="ru-RU" dirty="0"/>
              <a:t>(см. Задания_1_2.</a:t>
            </a:r>
            <a:r>
              <a:rPr lang="en-US" dirty="0" err="1"/>
              <a:t>xlsx</a:t>
            </a:r>
            <a:r>
              <a:rPr lang="ru-RU" dirty="0"/>
              <a:t>)   в качестве обучающей выборки, предсказать значения целевой переменной </a:t>
            </a:r>
            <a:r>
              <a:rPr lang="en-US" dirty="0"/>
              <a:t>Target </a:t>
            </a:r>
            <a:r>
              <a:rPr lang="ru-RU" dirty="0"/>
              <a:t>для набора данных на листе «</a:t>
            </a:r>
            <a:r>
              <a:rPr lang="en-US" dirty="0"/>
              <a:t>Validate</a:t>
            </a:r>
            <a:r>
              <a:rPr lang="ru-RU" dirty="0"/>
              <a:t>».  Пояснить выбор метода. Привести оценки точности и качества предиктивной модели. Построить </a:t>
            </a:r>
            <a:r>
              <a:rPr lang="en-US" dirty="0"/>
              <a:t>ROC</a:t>
            </a:r>
            <a:r>
              <a:rPr lang="ru-RU" dirty="0"/>
              <a:t>-кривую. Назвать три наиболее важных предиктора.</a:t>
            </a:r>
          </a:p>
        </p:txBody>
      </p:sp>
    </p:spTree>
    <p:extLst>
      <p:ext uri="{BB962C8B-B14F-4D97-AF65-F5344CB8AC3E}">
        <p14:creationId xmlns:p14="http://schemas.microsoft.com/office/powerpoint/2010/main" val="2407883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91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84325" y="170073"/>
            <a:ext cx="4050324" cy="380343"/>
          </a:xfrm>
        </p:spPr>
        <p:txBody>
          <a:bodyPr>
            <a:normAutofit fontScale="92500" lnSpcReduction="10000"/>
          </a:bodyPr>
          <a:lstStyle/>
          <a:p>
            <a:r>
              <a:rPr lang="en-US" b="1" dirty="0"/>
              <a:t>Working with numerical cols</a:t>
            </a:r>
          </a:p>
        </p:txBody>
      </p:sp>
      <p:sp>
        <p:nvSpPr>
          <p:cNvPr id="9" name="Прямоугольник 8"/>
          <p:cNvSpPr/>
          <p:nvPr/>
        </p:nvSpPr>
        <p:spPr>
          <a:xfrm>
            <a:off x="2209487" y="844561"/>
            <a:ext cx="6096000" cy="369332"/>
          </a:xfrm>
          <a:prstGeom prst="rect">
            <a:avLst/>
          </a:prstGeom>
        </p:spPr>
        <p:txBody>
          <a:bodyPr>
            <a:spAutoFit/>
          </a:bodyPr>
          <a:lstStyle/>
          <a:p>
            <a:r>
              <a:rPr lang="en-US" dirty="0" smtClean="0"/>
              <a:t>Features P1</a:t>
            </a:r>
            <a:r>
              <a:rPr lang="ru-RU" dirty="0" smtClean="0"/>
              <a:t>8</a:t>
            </a:r>
            <a:r>
              <a:rPr lang="en-US" dirty="0" smtClean="0"/>
              <a:t> to P</a:t>
            </a:r>
            <a:r>
              <a:rPr lang="ru-RU" dirty="0" smtClean="0"/>
              <a:t>25</a:t>
            </a:r>
            <a:endParaRPr lang="ru-RU" dirty="0"/>
          </a:p>
        </p:txBody>
      </p:sp>
      <p:sp>
        <p:nvSpPr>
          <p:cNvPr id="10" name="Прямоугольник 9"/>
          <p:cNvSpPr/>
          <p:nvPr/>
        </p:nvSpPr>
        <p:spPr>
          <a:xfrm>
            <a:off x="7634794" y="2345578"/>
            <a:ext cx="4447714" cy="1200329"/>
          </a:xfrm>
          <a:prstGeom prst="rect">
            <a:avLst/>
          </a:prstGeom>
        </p:spPr>
        <p:txBody>
          <a:bodyPr wrap="square">
            <a:spAutoFit/>
          </a:bodyPr>
          <a:lstStyle/>
          <a:p>
            <a:r>
              <a:rPr lang="en-US" dirty="0" smtClean="0"/>
              <a:t>Feature P</a:t>
            </a:r>
            <a:r>
              <a:rPr lang="ru-RU" dirty="0" smtClean="0"/>
              <a:t>23, </a:t>
            </a:r>
            <a:r>
              <a:rPr lang="en-US" dirty="0" smtClean="0"/>
              <a:t>P24 could be a good predictors</a:t>
            </a:r>
          </a:p>
          <a:p>
            <a:endParaRPr lang="en-US" dirty="0" smtClean="0"/>
          </a:p>
          <a:p>
            <a:r>
              <a:rPr lang="en-US" dirty="0"/>
              <a:t>Features </a:t>
            </a:r>
            <a:r>
              <a:rPr lang="en-US" dirty="0" smtClean="0"/>
              <a:t>P18, P19, P20, P21</a:t>
            </a:r>
          </a:p>
          <a:p>
            <a:r>
              <a:rPr lang="en-US" dirty="0" smtClean="0"/>
              <a:t>are </a:t>
            </a:r>
            <a:r>
              <a:rPr lang="en-US" dirty="0"/>
              <a:t>not likely to help us</a:t>
            </a:r>
          </a:p>
        </p:txBody>
      </p:sp>
      <p:pic>
        <p:nvPicPr>
          <p:cNvPr id="4" name="Рисунок 3"/>
          <p:cNvPicPr>
            <a:picLocks noChangeAspect="1"/>
          </p:cNvPicPr>
          <p:nvPr/>
        </p:nvPicPr>
        <p:blipFill>
          <a:blip r:embed="rId2"/>
          <a:stretch>
            <a:fillRect/>
          </a:stretch>
        </p:blipFill>
        <p:spPr>
          <a:xfrm>
            <a:off x="184325" y="1240132"/>
            <a:ext cx="7337019" cy="5463895"/>
          </a:xfrm>
          <a:prstGeom prst="rect">
            <a:avLst/>
          </a:prstGeom>
        </p:spPr>
      </p:pic>
    </p:spTree>
    <p:extLst>
      <p:ext uri="{BB962C8B-B14F-4D97-AF65-F5344CB8AC3E}">
        <p14:creationId xmlns:p14="http://schemas.microsoft.com/office/powerpoint/2010/main" val="352927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91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84325" y="170073"/>
            <a:ext cx="4050324" cy="380343"/>
          </a:xfrm>
        </p:spPr>
        <p:txBody>
          <a:bodyPr>
            <a:normAutofit fontScale="92500" lnSpcReduction="10000"/>
          </a:bodyPr>
          <a:lstStyle/>
          <a:p>
            <a:r>
              <a:rPr lang="en-US" b="1" dirty="0"/>
              <a:t>Working with numerical cols</a:t>
            </a:r>
          </a:p>
        </p:txBody>
      </p:sp>
      <p:sp>
        <p:nvSpPr>
          <p:cNvPr id="9" name="Прямоугольник 8"/>
          <p:cNvSpPr/>
          <p:nvPr/>
        </p:nvSpPr>
        <p:spPr>
          <a:xfrm>
            <a:off x="2200609" y="667008"/>
            <a:ext cx="6096000" cy="369332"/>
          </a:xfrm>
          <a:prstGeom prst="rect">
            <a:avLst/>
          </a:prstGeom>
        </p:spPr>
        <p:txBody>
          <a:bodyPr>
            <a:spAutoFit/>
          </a:bodyPr>
          <a:lstStyle/>
          <a:p>
            <a:r>
              <a:rPr lang="en-US" dirty="0" smtClean="0"/>
              <a:t>Features P26 to P31</a:t>
            </a:r>
            <a:endParaRPr lang="ru-RU" dirty="0"/>
          </a:p>
        </p:txBody>
      </p:sp>
      <p:sp>
        <p:nvSpPr>
          <p:cNvPr id="10" name="Прямоугольник 9"/>
          <p:cNvSpPr/>
          <p:nvPr/>
        </p:nvSpPr>
        <p:spPr>
          <a:xfrm>
            <a:off x="8442663" y="2521260"/>
            <a:ext cx="3497801" cy="923330"/>
          </a:xfrm>
          <a:prstGeom prst="rect">
            <a:avLst/>
          </a:prstGeom>
        </p:spPr>
        <p:txBody>
          <a:bodyPr wrap="square">
            <a:spAutoFit/>
          </a:bodyPr>
          <a:lstStyle/>
          <a:p>
            <a:r>
              <a:rPr lang="en-US" dirty="0" smtClean="0"/>
              <a:t>Feature P</a:t>
            </a:r>
            <a:r>
              <a:rPr lang="ru-RU" dirty="0" smtClean="0"/>
              <a:t>2</a:t>
            </a:r>
            <a:r>
              <a:rPr lang="en-US" dirty="0" smtClean="0"/>
              <a:t>9</a:t>
            </a:r>
            <a:r>
              <a:rPr lang="ru-RU" dirty="0" smtClean="0"/>
              <a:t>, </a:t>
            </a:r>
            <a:r>
              <a:rPr lang="en-US" dirty="0" smtClean="0"/>
              <a:t>P30, P31 could be a good predictors</a:t>
            </a:r>
          </a:p>
          <a:p>
            <a:endParaRPr lang="en-US" dirty="0" smtClean="0"/>
          </a:p>
        </p:txBody>
      </p:sp>
      <p:pic>
        <p:nvPicPr>
          <p:cNvPr id="2" name="Рисунок 1"/>
          <p:cNvPicPr>
            <a:picLocks noChangeAspect="1"/>
          </p:cNvPicPr>
          <p:nvPr/>
        </p:nvPicPr>
        <p:blipFill>
          <a:blip r:embed="rId2"/>
          <a:stretch>
            <a:fillRect/>
          </a:stretch>
        </p:blipFill>
        <p:spPr>
          <a:xfrm>
            <a:off x="255788" y="1036273"/>
            <a:ext cx="8040821" cy="4664162"/>
          </a:xfrm>
          <a:prstGeom prst="rect">
            <a:avLst/>
          </a:prstGeom>
        </p:spPr>
      </p:pic>
      <p:sp>
        <p:nvSpPr>
          <p:cNvPr id="5" name="Прямоугольник 4"/>
          <p:cNvSpPr/>
          <p:nvPr/>
        </p:nvSpPr>
        <p:spPr>
          <a:xfrm>
            <a:off x="388953" y="5840036"/>
            <a:ext cx="9152878" cy="923330"/>
          </a:xfrm>
          <a:prstGeom prst="rect">
            <a:avLst/>
          </a:prstGeom>
        </p:spPr>
        <p:txBody>
          <a:bodyPr wrap="square">
            <a:spAutoFit/>
          </a:bodyPr>
          <a:lstStyle/>
          <a:p>
            <a:r>
              <a:rPr lang="en-US" dirty="0"/>
              <a:t>After looking </a:t>
            </a:r>
            <a:r>
              <a:rPr lang="en-US" dirty="0" smtClean="0"/>
              <a:t>at all </a:t>
            </a:r>
            <a:r>
              <a:rPr lang="en-US" dirty="0"/>
              <a:t>this charts we can make some conclusions:</a:t>
            </a:r>
          </a:p>
          <a:p>
            <a:pPr>
              <a:buFont typeface="Arial" panose="020B0604020202020204" pitchFamily="34" charset="0"/>
              <a:buChar char="•"/>
            </a:pPr>
            <a:r>
              <a:rPr lang="en-US" dirty="0" smtClean="0"/>
              <a:t> P1</a:t>
            </a:r>
            <a:r>
              <a:rPr lang="en-US" dirty="0"/>
              <a:t>, P3, P7, P9, P13, P14, P19, P20, P21, P5, P18 will not help us to predict the target. And we can drop it for d</a:t>
            </a:r>
            <a:r>
              <a:rPr lang="en-US" dirty="0" smtClean="0"/>
              <a:t>imensionality reduction</a:t>
            </a:r>
            <a:endParaRPr lang="en-US" dirty="0"/>
          </a:p>
        </p:txBody>
      </p:sp>
    </p:spTree>
    <p:extLst>
      <p:ext uri="{BB962C8B-B14F-4D97-AF65-F5344CB8AC3E}">
        <p14:creationId xmlns:p14="http://schemas.microsoft.com/office/powerpoint/2010/main" val="214295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91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Прямоугольник 1"/>
          <p:cNvSpPr/>
          <p:nvPr/>
        </p:nvSpPr>
        <p:spPr>
          <a:xfrm>
            <a:off x="190323" y="123526"/>
            <a:ext cx="8559394" cy="369332"/>
          </a:xfrm>
          <a:prstGeom prst="rect">
            <a:avLst/>
          </a:prstGeom>
        </p:spPr>
        <p:txBody>
          <a:bodyPr wrap="none">
            <a:spAutoFit/>
          </a:bodyPr>
          <a:lstStyle/>
          <a:p>
            <a:r>
              <a:rPr lang="en-US" dirty="0"/>
              <a:t>Plot the </a:t>
            </a:r>
            <a:r>
              <a:rPr lang="en-US" dirty="0" err="1"/>
              <a:t>corr</a:t>
            </a:r>
            <a:r>
              <a:rPr lang="en-US" dirty="0"/>
              <a:t> matrix between other features to see linear dependencies between features</a:t>
            </a:r>
            <a:endParaRPr lang="ru-RU" dirty="0"/>
          </a:p>
        </p:txBody>
      </p:sp>
      <p:pic>
        <p:nvPicPr>
          <p:cNvPr id="7" name="Рисунок 6"/>
          <p:cNvPicPr>
            <a:picLocks noChangeAspect="1"/>
          </p:cNvPicPr>
          <p:nvPr/>
        </p:nvPicPr>
        <p:blipFill>
          <a:blip r:embed="rId2"/>
          <a:stretch>
            <a:fillRect/>
          </a:stretch>
        </p:blipFill>
        <p:spPr>
          <a:xfrm>
            <a:off x="190323" y="574138"/>
            <a:ext cx="7904918" cy="6084391"/>
          </a:xfrm>
          <a:prstGeom prst="rect">
            <a:avLst/>
          </a:prstGeom>
        </p:spPr>
      </p:pic>
      <p:sp>
        <p:nvSpPr>
          <p:cNvPr id="8" name="Прямоугольник 7"/>
          <p:cNvSpPr/>
          <p:nvPr/>
        </p:nvSpPr>
        <p:spPr>
          <a:xfrm>
            <a:off x="8336132" y="2630911"/>
            <a:ext cx="2592280" cy="923330"/>
          </a:xfrm>
          <a:prstGeom prst="rect">
            <a:avLst/>
          </a:prstGeom>
        </p:spPr>
        <p:txBody>
          <a:bodyPr wrap="square">
            <a:spAutoFit/>
          </a:bodyPr>
          <a:lstStyle/>
          <a:p>
            <a:r>
              <a:rPr lang="en-US" dirty="0"/>
              <a:t>P17 and P25 are linearly dependent features. </a:t>
            </a:r>
            <a:r>
              <a:rPr lang="en-US" dirty="0" smtClean="0"/>
              <a:t>We can drop one of them</a:t>
            </a:r>
            <a:endParaRPr lang="ru-RU" dirty="0"/>
          </a:p>
        </p:txBody>
      </p:sp>
      <p:sp>
        <p:nvSpPr>
          <p:cNvPr id="9" name="Прямоугольник 8"/>
          <p:cNvSpPr/>
          <p:nvPr/>
        </p:nvSpPr>
        <p:spPr>
          <a:xfrm>
            <a:off x="8373862" y="3764132"/>
            <a:ext cx="2516820" cy="1477328"/>
          </a:xfrm>
          <a:prstGeom prst="rect">
            <a:avLst/>
          </a:prstGeom>
        </p:spPr>
        <p:txBody>
          <a:bodyPr wrap="square">
            <a:spAutoFit/>
          </a:bodyPr>
          <a:lstStyle/>
          <a:p>
            <a:r>
              <a:rPr lang="en-US" dirty="0" smtClean="0"/>
              <a:t>Also we can see that the features ID, P2, P4, P10, P16, P22, P23 have the highest correlation with the target variable</a:t>
            </a:r>
            <a:endParaRPr lang="ru-RU" dirty="0"/>
          </a:p>
        </p:txBody>
      </p:sp>
    </p:spTree>
    <p:extLst>
      <p:ext uri="{BB962C8B-B14F-4D97-AF65-F5344CB8AC3E}">
        <p14:creationId xmlns:p14="http://schemas.microsoft.com/office/powerpoint/2010/main" val="2679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91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3633971" y="105567"/>
            <a:ext cx="3007403" cy="349542"/>
          </a:xfrm>
        </p:spPr>
        <p:txBody>
          <a:bodyPr>
            <a:noAutofit/>
          </a:bodyPr>
          <a:lstStyle/>
          <a:p>
            <a:r>
              <a:rPr lang="en-US" b="1" dirty="0" smtClean="0"/>
              <a:t>Predictions</a:t>
            </a:r>
            <a:endParaRPr lang="ru-RU" b="1" dirty="0"/>
          </a:p>
        </p:txBody>
      </p:sp>
      <p:sp>
        <p:nvSpPr>
          <p:cNvPr id="5" name="Прямоугольник 4"/>
          <p:cNvSpPr/>
          <p:nvPr/>
        </p:nvSpPr>
        <p:spPr>
          <a:xfrm>
            <a:off x="384699" y="470516"/>
            <a:ext cx="6096000" cy="923330"/>
          </a:xfrm>
          <a:prstGeom prst="rect">
            <a:avLst/>
          </a:prstGeom>
        </p:spPr>
        <p:txBody>
          <a:bodyPr>
            <a:spAutoFit/>
          </a:bodyPr>
          <a:lstStyle/>
          <a:p>
            <a:r>
              <a:rPr lang="en-US" dirty="0" smtClean="0"/>
              <a:t>Some preparing of </a:t>
            </a:r>
            <a:r>
              <a:rPr lang="en-US" dirty="0"/>
              <a:t>data for prediction:</a:t>
            </a:r>
          </a:p>
          <a:p>
            <a:pPr>
              <a:buFont typeface="Arial" panose="020B0604020202020204" pitchFamily="34" charset="0"/>
              <a:buChar char="•"/>
            </a:pPr>
            <a:r>
              <a:rPr lang="en-US" dirty="0" smtClean="0"/>
              <a:t> split </a:t>
            </a:r>
            <a:r>
              <a:rPr lang="en-US" dirty="0"/>
              <a:t>to train and test set (75% : 25%)</a:t>
            </a:r>
          </a:p>
          <a:p>
            <a:pPr>
              <a:buFont typeface="Arial" panose="020B0604020202020204" pitchFamily="34" charset="0"/>
              <a:buChar char="•"/>
            </a:pPr>
            <a:r>
              <a:rPr lang="en-US" dirty="0" smtClean="0"/>
              <a:t> Z-score </a:t>
            </a:r>
            <a:r>
              <a:rPr lang="en-US" dirty="0"/>
              <a:t>scaling of numerical columns</a:t>
            </a:r>
          </a:p>
        </p:txBody>
      </p:sp>
      <p:pic>
        <p:nvPicPr>
          <p:cNvPr id="6" name="Рисунок 5"/>
          <p:cNvPicPr>
            <a:picLocks noChangeAspect="1"/>
          </p:cNvPicPr>
          <p:nvPr/>
        </p:nvPicPr>
        <p:blipFill>
          <a:blip r:embed="rId2"/>
          <a:stretch>
            <a:fillRect/>
          </a:stretch>
        </p:blipFill>
        <p:spPr>
          <a:xfrm>
            <a:off x="384699" y="1393846"/>
            <a:ext cx="8686800" cy="1152525"/>
          </a:xfrm>
          <a:prstGeom prst="rect">
            <a:avLst/>
          </a:prstGeom>
        </p:spPr>
      </p:pic>
      <p:sp>
        <p:nvSpPr>
          <p:cNvPr id="7" name="Прямоугольник 6"/>
          <p:cNvSpPr/>
          <p:nvPr/>
        </p:nvSpPr>
        <p:spPr>
          <a:xfrm>
            <a:off x="384698" y="2629984"/>
            <a:ext cx="7090299" cy="646331"/>
          </a:xfrm>
          <a:prstGeom prst="rect">
            <a:avLst/>
          </a:prstGeom>
        </p:spPr>
        <p:txBody>
          <a:bodyPr wrap="square">
            <a:spAutoFit/>
          </a:bodyPr>
          <a:lstStyle/>
          <a:p>
            <a:r>
              <a:rPr lang="en-US" b="1" dirty="0"/>
              <a:t>We have only 10.000 samples in training data. And many noisy features. Let's use simple </a:t>
            </a:r>
            <a:r>
              <a:rPr lang="en-US" b="1" dirty="0" smtClean="0"/>
              <a:t>Logistic Regression </a:t>
            </a:r>
            <a:r>
              <a:rPr lang="en-US" b="1" dirty="0"/>
              <a:t>model with L1 regularization.</a:t>
            </a:r>
            <a:endParaRPr lang="ru-RU" dirty="0"/>
          </a:p>
        </p:txBody>
      </p:sp>
      <p:sp>
        <p:nvSpPr>
          <p:cNvPr id="8" name="Прямоугольник 7"/>
          <p:cNvSpPr/>
          <p:nvPr/>
        </p:nvSpPr>
        <p:spPr>
          <a:xfrm>
            <a:off x="384699" y="3359928"/>
            <a:ext cx="6096000" cy="646331"/>
          </a:xfrm>
          <a:prstGeom prst="rect">
            <a:avLst/>
          </a:prstGeom>
        </p:spPr>
        <p:txBody>
          <a:bodyPr>
            <a:spAutoFit/>
          </a:bodyPr>
          <a:lstStyle/>
          <a:p>
            <a:r>
              <a:rPr lang="en-US" dirty="0"/>
              <a:t>Classes are balanced in target (50/50). So we can use accuracy metric for intermediate testing</a:t>
            </a:r>
            <a:endParaRPr lang="ru-RU" dirty="0"/>
          </a:p>
        </p:txBody>
      </p:sp>
      <p:pic>
        <p:nvPicPr>
          <p:cNvPr id="9" name="Рисунок 8"/>
          <p:cNvPicPr>
            <a:picLocks noChangeAspect="1"/>
          </p:cNvPicPr>
          <p:nvPr/>
        </p:nvPicPr>
        <p:blipFill>
          <a:blip r:embed="rId3"/>
          <a:stretch>
            <a:fillRect/>
          </a:stretch>
        </p:blipFill>
        <p:spPr>
          <a:xfrm>
            <a:off x="384698" y="4074303"/>
            <a:ext cx="9505950" cy="876300"/>
          </a:xfrm>
          <a:prstGeom prst="rect">
            <a:avLst/>
          </a:prstGeom>
        </p:spPr>
      </p:pic>
      <p:sp>
        <p:nvSpPr>
          <p:cNvPr id="10" name="Прямоугольник 9"/>
          <p:cNvSpPr/>
          <p:nvPr/>
        </p:nvSpPr>
        <p:spPr>
          <a:xfrm>
            <a:off x="372631" y="5072368"/>
            <a:ext cx="6539226" cy="369332"/>
          </a:xfrm>
          <a:prstGeom prst="rect">
            <a:avLst/>
          </a:prstGeom>
        </p:spPr>
        <p:txBody>
          <a:bodyPr wrap="none">
            <a:spAutoFit/>
          </a:bodyPr>
          <a:lstStyle/>
          <a:p>
            <a:r>
              <a:rPr lang="en-US" b="1" dirty="0"/>
              <a:t>Accuracy - 0.71, not very </a:t>
            </a:r>
            <a:r>
              <a:rPr lang="en-US" b="1" dirty="0" smtClean="0"/>
              <a:t>good</a:t>
            </a:r>
            <a:r>
              <a:rPr lang="ru-RU" b="1" dirty="0" smtClean="0"/>
              <a:t>, </a:t>
            </a:r>
            <a:r>
              <a:rPr lang="en-US" b="1" dirty="0" smtClean="0"/>
              <a:t>but </a:t>
            </a:r>
            <a:r>
              <a:rPr lang="en-US" b="1" dirty="0"/>
              <a:t>better than a random predictor</a:t>
            </a:r>
            <a:endParaRPr lang="ru-RU" dirty="0"/>
          </a:p>
        </p:txBody>
      </p:sp>
    </p:spTree>
    <p:extLst>
      <p:ext uri="{BB962C8B-B14F-4D97-AF65-F5344CB8AC3E}">
        <p14:creationId xmlns:p14="http://schemas.microsoft.com/office/powerpoint/2010/main" val="174264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91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245590" y="131284"/>
            <a:ext cx="2769833" cy="468188"/>
          </a:xfrm>
        </p:spPr>
        <p:txBody>
          <a:bodyPr>
            <a:normAutofit/>
          </a:bodyPr>
          <a:lstStyle/>
          <a:p>
            <a:r>
              <a:rPr lang="en-US" dirty="0"/>
              <a:t>Plot the ROC curve</a:t>
            </a:r>
            <a:endParaRPr lang="ru-RU" dirty="0"/>
          </a:p>
        </p:txBody>
      </p:sp>
      <p:pic>
        <p:nvPicPr>
          <p:cNvPr id="4" name="Рисунок 3"/>
          <p:cNvPicPr>
            <a:picLocks noChangeAspect="1"/>
          </p:cNvPicPr>
          <p:nvPr/>
        </p:nvPicPr>
        <p:blipFill>
          <a:blip r:embed="rId2"/>
          <a:stretch>
            <a:fillRect/>
          </a:stretch>
        </p:blipFill>
        <p:spPr>
          <a:xfrm>
            <a:off x="479394" y="521083"/>
            <a:ext cx="3968459" cy="2923453"/>
          </a:xfrm>
          <a:prstGeom prst="rect">
            <a:avLst/>
          </a:prstGeom>
        </p:spPr>
      </p:pic>
      <p:sp>
        <p:nvSpPr>
          <p:cNvPr id="5" name="Прямоугольник 4"/>
          <p:cNvSpPr/>
          <p:nvPr/>
        </p:nvSpPr>
        <p:spPr>
          <a:xfrm>
            <a:off x="1485160" y="3465003"/>
            <a:ext cx="2290692" cy="369332"/>
          </a:xfrm>
          <a:prstGeom prst="rect">
            <a:avLst/>
          </a:prstGeom>
        </p:spPr>
        <p:txBody>
          <a:bodyPr wrap="none">
            <a:spAutoFit/>
          </a:bodyPr>
          <a:lstStyle/>
          <a:p>
            <a:r>
              <a:rPr lang="en-US" b="1" dirty="0"/>
              <a:t>ROC-AUC score is 0.78</a:t>
            </a:r>
            <a:endParaRPr lang="ru-RU" dirty="0"/>
          </a:p>
        </p:txBody>
      </p:sp>
      <p:sp>
        <p:nvSpPr>
          <p:cNvPr id="6" name="Прямоугольник 5"/>
          <p:cNvSpPr/>
          <p:nvPr/>
        </p:nvSpPr>
        <p:spPr>
          <a:xfrm>
            <a:off x="5255042" y="131284"/>
            <a:ext cx="6202532" cy="646331"/>
          </a:xfrm>
          <a:prstGeom prst="rect">
            <a:avLst/>
          </a:prstGeom>
        </p:spPr>
        <p:txBody>
          <a:bodyPr wrap="square">
            <a:spAutoFit/>
          </a:bodyPr>
          <a:lstStyle/>
          <a:p>
            <a:r>
              <a:rPr lang="en-US" dirty="0"/>
              <a:t>Let's do the cross-validation technique with 10 folds and roc-</a:t>
            </a:r>
            <a:r>
              <a:rPr lang="en-US" dirty="0" err="1"/>
              <a:t>auc</a:t>
            </a:r>
            <a:r>
              <a:rPr lang="en-US" dirty="0"/>
              <a:t> metric for more accurate estimation</a:t>
            </a:r>
            <a:endParaRPr lang="ru-RU" dirty="0"/>
          </a:p>
        </p:txBody>
      </p:sp>
      <p:pic>
        <p:nvPicPr>
          <p:cNvPr id="7" name="Рисунок 6"/>
          <p:cNvPicPr>
            <a:picLocks noChangeAspect="1"/>
          </p:cNvPicPr>
          <p:nvPr/>
        </p:nvPicPr>
        <p:blipFill>
          <a:blip r:embed="rId3"/>
          <a:stretch>
            <a:fillRect/>
          </a:stretch>
        </p:blipFill>
        <p:spPr>
          <a:xfrm>
            <a:off x="4989024" y="814251"/>
            <a:ext cx="7043403" cy="1042526"/>
          </a:xfrm>
          <a:prstGeom prst="rect">
            <a:avLst/>
          </a:prstGeom>
        </p:spPr>
      </p:pic>
      <p:sp>
        <p:nvSpPr>
          <p:cNvPr id="8" name="Прямоугольник 7"/>
          <p:cNvSpPr/>
          <p:nvPr/>
        </p:nvSpPr>
        <p:spPr>
          <a:xfrm>
            <a:off x="5153890" y="1967663"/>
            <a:ext cx="6404835" cy="646331"/>
          </a:xfrm>
          <a:prstGeom prst="rect">
            <a:avLst/>
          </a:prstGeom>
        </p:spPr>
        <p:txBody>
          <a:bodyPr wrap="square">
            <a:spAutoFit/>
          </a:bodyPr>
          <a:lstStyle/>
          <a:p>
            <a:r>
              <a:rPr lang="en-US" dirty="0"/>
              <a:t>Look's very interesting. We have very different results by each fold. Some of folds have </a:t>
            </a:r>
            <a:r>
              <a:rPr lang="en-US" b="1" dirty="0"/>
              <a:t>0.25 score</a:t>
            </a:r>
            <a:r>
              <a:rPr lang="en-US" dirty="0"/>
              <a:t>, when another has </a:t>
            </a:r>
            <a:r>
              <a:rPr lang="en-US" b="1" dirty="0"/>
              <a:t>0.9 and more</a:t>
            </a:r>
            <a:r>
              <a:rPr lang="en-US" dirty="0"/>
              <a:t>. </a:t>
            </a:r>
            <a:endParaRPr lang="ru-RU" dirty="0"/>
          </a:p>
        </p:txBody>
      </p:sp>
      <p:sp>
        <p:nvSpPr>
          <p:cNvPr id="12" name="Прямоугольник 11"/>
          <p:cNvSpPr/>
          <p:nvPr/>
        </p:nvSpPr>
        <p:spPr>
          <a:xfrm>
            <a:off x="645513" y="5067449"/>
            <a:ext cx="6404835" cy="646331"/>
          </a:xfrm>
          <a:prstGeom prst="rect">
            <a:avLst/>
          </a:prstGeom>
        </p:spPr>
        <p:txBody>
          <a:bodyPr wrap="square">
            <a:spAutoFit/>
          </a:bodyPr>
          <a:lstStyle/>
          <a:p>
            <a:r>
              <a:rPr lang="en-US" dirty="0" smtClean="0"/>
              <a:t>Let’s make </a:t>
            </a:r>
            <a:r>
              <a:rPr lang="en-US" dirty="0"/>
              <a:t>another train/test partitioning, with 0.1 test size and without shuffling the data. </a:t>
            </a:r>
            <a:endParaRPr lang="ru-RU" dirty="0"/>
          </a:p>
        </p:txBody>
      </p:sp>
    </p:spTree>
    <p:extLst>
      <p:ext uri="{BB962C8B-B14F-4D97-AF65-F5344CB8AC3E}">
        <p14:creationId xmlns:p14="http://schemas.microsoft.com/office/powerpoint/2010/main" val="52753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8"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91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775073" y="1910016"/>
            <a:ext cx="2769833" cy="468188"/>
          </a:xfrm>
        </p:spPr>
        <p:txBody>
          <a:bodyPr>
            <a:normAutofit/>
          </a:bodyPr>
          <a:lstStyle/>
          <a:p>
            <a:r>
              <a:rPr lang="en-US" dirty="0"/>
              <a:t>Plot the ROC curve</a:t>
            </a:r>
            <a:endParaRPr lang="ru-RU" dirty="0"/>
          </a:p>
        </p:txBody>
      </p:sp>
      <p:sp>
        <p:nvSpPr>
          <p:cNvPr id="5" name="Прямоугольник 4"/>
          <p:cNvSpPr/>
          <p:nvPr/>
        </p:nvSpPr>
        <p:spPr>
          <a:xfrm>
            <a:off x="1180504" y="5617121"/>
            <a:ext cx="2290692" cy="369332"/>
          </a:xfrm>
          <a:prstGeom prst="rect">
            <a:avLst/>
          </a:prstGeom>
        </p:spPr>
        <p:txBody>
          <a:bodyPr wrap="none">
            <a:spAutoFit/>
          </a:bodyPr>
          <a:lstStyle/>
          <a:p>
            <a:r>
              <a:rPr lang="en-US" b="1" dirty="0"/>
              <a:t>ROC-AUC score is </a:t>
            </a:r>
            <a:r>
              <a:rPr lang="en-US" b="1" dirty="0" smtClean="0"/>
              <a:t>0.93</a:t>
            </a:r>
            <a:endParaRPr lang="ru-RU" dirty="0"/>
          </a:p>
        </p:txBody>
      </p:sp>
      <p:pic>
        <p:nvPicPr>
          <p:cNvPr id="10" name="Рисунок 9"/>
          <p:cNvPicPr>
            <a:picLocks noChangeAspect="1"/>
          </p:cNvPicPr>
          <p:nvPr/>
        </p:nvPicPr>
        <p:blipFill>
          <a:blip r:embed="rId2"/>
          <a:stretch>
            <a:fillRect/>
          </a:stretch>
        </p:blipFill>
        <p:spPr>
          <a:xfrm>
            <a:off x="369323" y="305846"/>
            <a:ext cx="8635722" cy="1354278"/>
          </a:xfrm>
          <a:prstGeom prst="rect">
            <a:avLst/>
          </a:prstGeom>
        </p:spPr>
      </p:pic>
      <p:pic>
        <p:nvPicPr>
          <p:cNvPr id="2" name="Рисунок 1"/>
          <p:cNvPicPr>
            <a:picLocks noChangeAspect="1"/>
          </p:cNvPicPr>
          <p:nvPr/>
        </p:nvPicPr>
        <p:blipFill>
          <a:blip r:embed="rId3"/>
          <a:stretch>
            <a:fillRect/>
          </a:stretch>
        </p:blipFill>
        <p:spPr>
          <a:xfrm>
            <a:off x="127003" y="2378204"/>
            <a:ext cx="4235507" cy="3238917"/>
          </a:xfrm>
          <a:prstGeom prst="rect">
            <a:avLst/>
          </a:prstGeom>
        </p:spPr>
      </p:pic>
      <p:sp>
        <p:nvSpPr>
          <p:cNvPr id="11" name="Прямоугольник 10"/>
          <p:cNvSpPr/>
          <p:nvPr/>
        </p:nvSpPr>
        <p:spPr>
          <a:xfrm>
            <a:off x="5268875" y="2258912"/>
            <a:ext cx="5347361" cy="369332"/>
          </a:xfrm>
          <a:prstGeom prst="rect">
            <a:avLst/>
          </a:prstGeom>
        </p:spPr>
        <p:txBody>
          <a:bodyPr wrap="none">
            <a:spAutoFit/>
          </a:bodyPr>
          <a:lstStyle/>
          <a:p>
            <a:r>
              <a:rPr lang="en-US" dirty="0"/>
              <a:t>Accuracy score increased to </a:t>
            </a:r>
            <a:r>
              <a:rPr lang="en-US" b="1" dirty="0"/>
              <a:t>0.81</a:t>
            </a:r>
            <a:r>
              <a:rPr lang="en-US" dirty="0"/>
              <a:t> and ROC-AUC to </a:t>
            </a:r>
            <a:r>
              <a:rPr lang="en-US" b="1" dirty="0"/>
              <a:t>0.93</a:t>
            </a:r>
            <a:r>
              <a:rPr lang="en-US" dirty="0"/>
              <a:t>.</a:t>
            </a:r>
            <a:endParaRPr lang="ru-RU" dirty="0"/>
          </a:p>
        </p:txBody>
      </p:sp>
      <p:sp>
        <p:nvSpPr>
          <p:cNvPr id="12" name="Прямоугольник 11"/>
          <p:cNvSpPr/>
          <p:nvPr/>
        </p:nvSpPr>
        <p:spPr>
          <a:xfrm>
            <a:off x="5268875" y="2724056"/>
            <a:ext cx="6096000" cy="2031325"/>
          </a:xfrm>
          <a:prstGeom prst="rect">
            <a:avLst/>
          </a:prstGeom>
        </p:spPr>
        <p:txBody>
          <a:bodyPr>
            <a:spAutoFit/>
          </a:bodyPr>
          <a:lstStyle/>
          <a:p>
            <a:r>
              <a:rPr lang="en-US" b="1" dirty="0" smtClean="0"/>
              <a:t>Probably </a:t>
            </a:r>
            <a:r>
              <a:rPr lang="en-US" b="1" dirty="0"/>
              <a:t>we have some anomaly examples in our dataset. And it greatly affects the results depending on the splitting of the data. Examples with indexes from 7300 to 9300 have 2000 consecutive "1" in target. And from 9300 to the end have 700 consecutive "0". But we don't know where are our data came from and maybe these values also make sense. So let's just leave it at that.</a:t>
            </a:r>
            <a:endParaRPr lang="ru-RU" dirty="0"/>
          </a:p>
        </p:txBody>
      </p:sp>
    </p:spTree>
    <p:extLst>
      <p:ext uri="{BB962C8B-B14F-4D97-AF65-F5344CB8AC3E}">
        <p14:creationId xmlns:p14="http://schemas.microsoft.com/office/powerpoint/2010/main" val="235087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91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204403" y="155837"/>
            <a:ext cx="6276512" cy="493157"/>
          </a:xfrm>
        </p:spPr>
        <p:txBody>
          <a:bodyPr>
            <a:noAutofit/>
          </a:bodyPr>
          <a:lstStyle/>
          <a:p>
            <a:r>
              <a:rPr lang="en-US" sz="1800" b="1" dirty="0"/>
              <a:t>To get an unbiased estimate of our model with this data we will use Nested-Cross-Validation</a:t>
            </a:r>
            <a:endParaRPr lang="ru-RU" sz="1800"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699" y="764405"/>
            <a:ext cx="8271029" cy="5907877"/>
          </a:xfrm>
          <a:prstGeom prst="rect">
            <a:avLst/>
          </a:prstGeom>
        </p:spPr>
      </p:pic>
      <p:sp>
        <p:nvSpPr>
          <p:cNvPr id="6" name="TextBox 5"/>
          <p:cNvSpPr txBox="1"/>
          <p:nvPr/>
        </p:nvSpPr>
        <p:spPr>
          <a:xfrm>
            <a:off x="9191625" y="2836878"/>
            <a:ext cx="2781300" cy="369332"/>
          </a:xfrm>
          <a:prstGeom prst="rect">
            <a:avLst/>
          </a:prstGeom>
          <a:noFill/>
        </p:spPr>
        <p:txBody>
          <a:bodyPr wrap="square" rtlCol="0">
            <a:spAutoFit/>
          </a:bodyPr>
          <a:lstStyle/>
          <a:p>
            <a:r>
              <a:rPr lang="en-US" dirty="0" smtClean="0"/>
              <a:t>An example of how it works</a:t>
            </a:r>
            <a:endParaRPr lang="ru-RU" dirty="0"/>
          </a:p>
        </p:txBody>
      </p:sp>
      <p:sp>
        <p:nvSpPr>
          <p:cNvPr id="7" name="Стрелка вправо 6"/>
          <p:cNvSpPr/>
          <p:nvPr/>
        </p:nvSpPr>
        <p:spPr>
          <a:xfrm rot="10800000">
            <a:off x="8757820" y="3021545"/>
            <a:ext cx="1981199" cy="885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34735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91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68675" y="39948"/>
            <a:ext cx="4199877" cy="457198"/>
          </a:xfrm>
        </p:spPr>
        <p:txBody>
          <a:bodyPr>
            <a:normAutofit/>
          </a:bodyPr>
          <a:lstStyle/>
          <a:p>
            <a:r>
              <a:rPr lang="en-US" dirty="0"/>
              <a:t>The code </a:t>
            </a:r>
            <a:r>
              <a:rPr lang="en-US" dirty="0" smtClean="0"/>
              <a:t>for running Nested-CV</a:t>
            </a:r>
            <a:endParaRPr lang="ru-RU" dirty="0"/>
          </a:p>
        </p:txBody>
      </p:sp>
      <p:pic>
        <p:nvPicPr>
          <p:cNvPr id="2" name="Рисунок 1"/>
          <p:cNvPicPr>
            <a:picLocks noChangeAspect="1"/>
          </p:cNvPicPr>
          <p:nvPr/>
        </p:nvPicPr>
        <p:blipFill>
          <a:blip r:embed="rId2"/>
          <a:stretch>
            <a:fillRect/>
          </a:stretch>
        </p:blipFill>
        <p:spPr>
          <a:xfrm>
            <a:off x="256667" y="497146"/>
            <a:ext cx="6410464" cy="3970352"/>
          </a:xfrm>
          <a:prstGeom prst="rect">
            <a:avLst/>
          </a:prstGeom>
        </p:spPr>
      </p:pic>
      <p:pic>
        <p:nvPicPr>
          <p:cNvPr id="7" name="Рисунок 6"/>
          <p:cNvPicPr>
            <a:picLocks noChangeAspect="1"/>
          </p:cNvPicPr>
          <p:nvPr/>
        </p:nvPicPr>
        <p:blipFill>
          <a:blip r:embed="rId3"/>
          <a:stretch>
            <a:fillRect/>
          </a:stretch>
        </p:blipFill>
        <p:spPr>
          <a:xfrm>
            <a:off x="216165" y="5028014"/>
            <a:ext cx="6905625" cy="857250"/>
          </a:xfrm>
          <a:prstGeom prst="rect">
            <a:avLst/>
          </a:prstGeom>
        </p:spPr>
      </p:pic>
      <p:sp>
        <p:nvSpPr>
          <p:cNvPr id="8" name="Прямоугольник 7"/>
          <p:cNvSpPr/>
          <p:nvPr/>
        </p:nvSpPr>
        <p:spPr>
          <a:xfrm>
            <a:off x="168675" y="4563090"/>
            <a:ext cx="1228221" cy="369332"/>
          </a:xfrm>
          <a:prstGeom prst="rect">
            <a:avLst/>
          </a:prstGeom>
        </p:spPr>
        <p:txBody>
          <a:bodyPr wrap="none">
            <a:spAutoFit/>
          </a:bodyPr>
          <a:lstStyle/>
          <a:p>
            <a:r>
              <a:rPr lang="en-US" dirty="0"/>
              <a:t>The </a:t>
            </a:r>
            <a:r>
              <a:rPr lang="en-US" dirty="0" smtClean="0"/>
              <a:t>output</a:t>
            </a:r>
            <a:endParaRPr lang="ru-RU" dirty="0"/>
          </a:p>
        </p:txBody>
      </p:sp>
      <p:pic>
        <p:nvPicPr>
          <p:cNvPr id="11" name="Рисунок 10"/>
          <p:cNvPicPr>
            <a:picLocks noChangeAspect="1"/>
          </p:cNvPicPr>
          <p:nvPr/>
        </p:nvPicPr>
        <p:blipFill>
          <a:blip r:embed="rId4"/>
          <a:stretch>
            <a:fillRect/>
          </a:stretch>
        </p:blipFill>
        <p:spPr>
          <a:xfrm>
            <a:off x="7372634" y="497146"/>
            <a:ext cx="4047563" cy="3103584"/>
          </a:xfrm>
          <a:prstGeom prst="rect">
            <a:avLst/>
          </a:prstGeom>
        </p:spPr>
      </p:pic>
      <p:sp>
        <p:nvSpPr>
          <p:cNvPr id="12" name="Подзаголовок 2"/>
          <p:cNvSpPr txBox="1">
            <a:spLocks/>
          </p:cNvSpPr>
          <p:nvPr/>
        </p:nvSpPr>
        <p:spPr>
          <a:xfrm>
            <a:off x="7912719" y="107849"/>
            <a:ext cx="2769833" cy="4681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Plot the ROC curve</a:t>
            </a:r>
            <a:endParaRPr lang="ru-RU" dirty="0"/>
          </a:p>
        </p:txBody>
      </p:sp>
      <p:sp>
        <p:nvSpPr>
          <p:cNvPr id="13" name="Прямоугольник 12"/>
          <p:cNvSpPr/>
          <p:nvPr/>
        </p:nvSpPr>
        <p:spPr>
          <a:xfrm>
            <a:off x="7235300" y="3639760"/>
            <a:ext cx="3639845" cy="646331"/>
          </a:xfrm>
          <a:prstGeom prst="rect">
            <a:avLst/>
          </a:prstGeom>
        </p:spPr>
        <p:txBody>
          <a:bodyPr wrap="square">
            <a:spAutoFit/>
          </a:bodyPr>
          <a:lstStyle/>
          <a:p>
            <a:r>
              <a:rPr lang="en-US" b="1" dirty="0"/>
              <a:t>Our final ROC-AUC is 0.78. With this data maybe it is not very bad.</a:t>
            </a:r>
            <a:endParaRPr lang="ru-RU" dirty="0"/>
          </a:p>
        </p:txBody>
      </p:sp>
    </p:spTree>
    <p:extLst>
      <p:ext uri="{BB962C8B-B14F-4D97-AF65-F5344CB8AC3E}">
        <p14:creationId xmlns:p14="http://schemas.microsoft.com/office/powerpoint/2010/main" val="339290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91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027867" y="370440"/>
            <a:ext cx="3812866" cy="493156"/>
          </a:xfrm>
        </p:spPr>
        <p:txBody>
          <a:bodyPr>
            <a:normAutofit/>
          </a:bodyPr>
          <a:lstStyle/>
          <a:p>
            <a:r>
              <a:rPr lang="en-US" dirty="0"/>
              <a:t>Plot the confusion matrix</a:t>
            </a:r>
            <a:endParaRPr lang="ru-RU" dirty="0"/>
          </a:p>
        </p:txBody>
      </p:sp>
      <p:pic>
        <p:nvPicPr>
          <p:cNvPr id="7" name="Рисунок 6"/>
          <p:cNvPicPr>
            <a:picLocks noChangeAspect="1"/>
          </p:cNvPicPr>
          <p:nvPr/>
        </p:nvPicPr>
        <p:blipFill>
          <a:blip r:embed="rId2"/>
          <a:stretch>
            <a:fillRect/>
          </a:stretch>
        </p:blipFill>
        <p:spPr>
          <a:xfrm>
            <a:off x="1027867" y="863596"/>
            <a:ext cx="3941956" cy="3143210"/>
          </a:xfrm>
          <a:prstGeom prst="rect">
            <a:avLst/>
          </a:prstGeom>
        </p:spPr>
      </p:pic>
      <p:sp>
        <p:nvSpPr>
          <p:cNvPr id="8" name="Прямоугольник 7"/>
          <p:cNvSpPr/>
          <p:nvPr/>
        </p:nvSpPr>
        <p:spPr>
          <a:xfrm>
            <a:off x="1027867" y="4123002"/>
            <a:ext cx="3639386" cy="933505"/>
          </a:xfrm>
          <a:prstGeom prst="rect">
            <a:avLst/>
          </a:prstGeom>
        </p:spPr>
        <p:txBody>
          <a:bodyPr wrap="square">
            <a:spAutoFit/>
          </a:bodyPr>
          <a:lstStyle/>
          <a:p>
            <a:r>
              <a:rPr lang="en-US" dirty="0"/>
              <a:t>We have approximately the same count of false-positives and false-negatives</a:t>
            </a:r>
            <a:r>
              <a:rPr lang="en-US" dirty="0" smtClean="0"/>
              <a:t>. (1442 and 1482)</a:t>
            </a:r>
            <a:endParaRPr lang="ru-RU" dirty="0"/>
          </a:p>
        </p:txBody>
      </p:sp>
      <p:sp>
        <p:nvSpPr>
          <p:cNvPr id="9" name="Прямоугольник 8"/>
          <p:cNvSpPr/>
          <p:nvPr/>
        </p:nvSpPr>
        <p:spPr>
          <a:xfrm>
            <a:off x="5505135" y="183429"/>
            <a:ext cx="4626266" cy="369332"/>
          </a:xfrm>
          <a:prstGeom prst="rect">
            <a:avLst/>
          </a:prstGeom>
        </p:spPr>
        <p:txBody>
          <a:bodyPr wrap="none">
            <a:spAutoFit/>
          </a:bodyPr>
          <a:lstStyle/>
          <a:p>
            <a:r>
              <a:rPr lang="en-US" dirty="0"/>
              <a:t>Let's see where we got the most of false results</a:t>
            </a:r>
            <a:endParaRPr lang="ru-RU" dirty="0"/>
          </a:p>
        </p:txBody>
      </p:sp>
      <p:pic>
        <p:nvPicPr>
          <p:cNvPr id="11" name="Рисунок 10"/>
          <p:cNvPicPr>
            <a:picLocks noChangeAspect="1"/>
          </p:cNvPicPr>
          <p:nvPr/>
        </p:nvPicPr>
        <p:blipFill>
          <a:blip r:embed="rId3"/>
          <a:stretch>
            <a:fillRect/>
          </a:stretch>
        </p:blipFill>
        <p:spPr>
          <a:xfrm>
            <a:off x="5505135" y="552761"/>
            <a:ext cx="5101870" cy="4036994"/>
          </a:xfrm>
          <a:prstGeom prst="rect">
            <a:avLst/>
          </a:prstGeom>
        </p:spPr>
      </p:pic>
      <p:sp>
        <p:nvSpPr>
          <p:cNvPr id="12" name="Прямоугольник 11"/>
          <p:cNvSpPr/>
          <p:nvPr/>
        </p:nvSpPr>
        <p:spPr>
          <a:xfrm>
            <a:off x="5505135" y="4714042"/>
            <a:ext cx="5929304" cy="648071"/>
          </a:xfrm>
          <a:prstGeom prst="rect">
            <a:avLst/>
          </a:prstGeom>
        </p:spPr>
        <p:txBody>
          <a:bodyPr wrap="square">
            <a:spAutoFit/>
          </a:bodyPr>
          <a:lstStyle/>
          <a:p>
            <a:r>
              <a:rPr lang="en-US" dirty="0"/>
              <a:t>The most of faults is concentrating near </a:t>
            </a:r>
            <a:r>
              <a:rPr lang="en-US" dirty="0" smtClean="0"/>
              <a:t>7000 - 8000 </a:t>
            </a:r>
            <a:r>
              <a:rPr lang="en-US" dirty="0"/>
              <a:t>rows and </a:t>
            </a:r>
            <a:r>
              <a:rPr lang="en-US" dirty="0" smtClean="0"/>
              <a:t>9500 - 10000 </a:t>
            </a:r>
            <a:r>
              <a:rPr lang="en-US" dirty="0"/>
              <a:t>of our data. Maybe there are very noisy data.</a:t>
            </a:r>
            <a:endParaRPr lang="ru-RU" dirty="0"/>
          </a:p>
        </p:txBody>
      </p:sp>
    </p:spTree>
    <p:extLst>
      <p:ext uri="{BB962C8B-B14F-4D97-AF65-F5344CB8AC3E}">
        <p14:creationId xmlns:p14="http://schemas.microsoft.com/office/powerpoint/2010/main" val="200282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91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695544" y="239698"/>
            <a:ext cx="3524528" cy="452761"/>
          </a:xfrm>
        </p:spPr>
        <p:txBody>
          <a:bodyPr>
            <a:normAutofit/>
          </a:bodyPr>
          <a:lstStyle/>
          <a:p>
            <a:r>
              <a:rPr lang="en-US" b="1" dirty="0"/>
              <a:t>Feature importance</a:t>
            </a:r>
          </a:p>
        </p:txBody>
      </p:sp>
      <p:pic>
        <p:nvPicPr>
          <p:cNvPr id="6" name="Рисунок 5"/>
          <p:cNvPicPr>
            <a:picLocks noChangeAspect="1"/>
          </p:cNvPicPr>
          <p:nvPr/>
        </p:nvPicPr>
        <p:blipFill>
          <a:blip r:embed="rId2"/>
          <a:stretch>
            <a:fillRect/>
          </a:stretch>
        </p:blipFill>
        <p:spPr>
          <a:xfrm>
            <a:off x="831126" y="754603"/>
            <a:ext cx="4957114" cy="4486188"/>
          </a:xfrm>
          <a:prstGeom prst="rect">
            <a:avLst/>
          </a:prstGeom>
        </p:spPr>
      </p:pic>
      <p:sp>
        <p:nvSpPr>
          <p:cNvPr id="7" name="Прямоугольник 6"/>
          <p:cNvSpPr/>
          <p:nvPr/>
        </p:nvSpPr>
        <p:spPr>
          <a:xfrm>
            <a:off x="6096000" y="2289222"/>
            <a:ext cx="6096000" cy="646331"/>
          </a:xfrm>
          <a:prstGeom prst="rect">
            <a:avLst/>
          </a:prstGeom>
        </p:spPr>
        <p:txBody>
          <a:bodyPr>
            <a:spAutoFit/>
          </a:bodyPr>
          <a:lstStyle/>
          <a:p>
            <a:r>
              <a:rPr lang="en-US" b="1" dirty="0"/>
              <a:t>"ID", "P16" and "P23" are the </a:t>
            </a:r>
            <a:r>
              <a:rPr lang="en-US" b="1" dirty="0" smtClean="0"/>
              <a:t>most </a:t>
            </a:r>
          </a:p>
          <a:p>
            <a:r>
              <a:rPr lang="en-US" b="1" dirty="0" smtClean="0"/>
              <a:t>important </a:t>
            </a:r>
            <a:r>
              <a:rPr lang="en-US" b="1" dirty="0"/>
              <a:t>features for target prediction.</a:t>
            </a:r>
            <a:endParaRPr lang="en-US" dirty="0"/>
          </a:p>
        </p:txBody>
      </p:sp>
      <p:sp>
        <p:nvSpPr>
          <p:cNvPr id="8" name="Прямоугольник 7"/>
          <p:cNvSpPr/>
          <p:nvPr/>
        </p:nvSpPr>
        <p:spPr>
          <a:xfrm>
            <a:off x="4473603" y="5720185"/>
            <a:ext cx="2921495" cy="461665"/>
          </a:xfrm>
          <a:prstGeom prst="rect">
            <a:avLst/>
          </a:prstGeom>
        </p:spPr>
        <p:txBody>
          <a:bodyPr wrap="square">
            <a:spAutoFit/>
          </a:bodyPr>
          <a:lstStyle/>
          <a:p>
            <a:r>
              <a:rPr lang="en-US" sz="2400" b="1" dirty="0" smtClean="0"/>
              <a:t>Thanks for watching!</a:t>
            </a:r>
            <a:endParaRPr lang="ru-RU" sz="2400" dirty="0"/>
          </a:p>
        </p:txBody>
      </p:sp>
    </p:spTree>
    <p:extLst>
      <p:ext uri="{BB962C8B-B14F-4D97-AF65-F5344CB8AC3E}">
        <p14:creationId xmlns:p14="http://schemas.microsoft.com/office/powerpoint/2010/main" val="370161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91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347060" y="227903"/>
            <a:ext cx="4076701" cy="436007"/>
          </a:xfrm>
        </p:spPr>
        <p:txBody>
          <a:bodyPr>
            <a:normAutofit/>
          </a:bodyPr>
          <a:lstStyle/>
          <a:p>
            <a:r>
              <a:rPr lang="en-US" sz="2000" b="1" dirty="0" smtClean="0"/>
              <a:t>Reading our data and initial review</a:t>
            </a:r>
            <a:endParaRPr lang="ru-RU" sz="2800" dirty="0"/>
          </a:p>
        </p:txBody>
      </p:sp>
      <p:pic>
        <p:nvPicPr>
          <p:cNvPr id="2" name="Рисунок 1"/>
          <p:cNvPicPr>
            <a:picLocks noChangeAspect="1"/>
          </p:cNvPicPr>
          <p:nvPr/>
        </p:nvPicPr>
        <p:blipFill>
          <a:blip r:embed="rId2"/>
          <a:stretch>
            <a:fillRect/>
          </a:stretch>
        </p:blipFill>
        <p:spPr>
          <a:xfrm>
            <a:off x="492803" y="663910"/>
            <a:ext cx="4743450" cy="361950"/>
          </a:xfrm>
          <a:prstGeom prst="rect">
            <a:avLst/>
          </a:prstGeom>
        </p:spPr>
      </p:pic>
      <p:sp>
        <p:nvSpPr>
          <p:cNvPr id="4" name="Прямоугольник 3"/>
          <p:cNvSpPr/>
          <p:nvPr/>
        </p:nvSpPr>
        <p:spPr>
          <a:xfrm>
            <a:off x="437965" y="1137180"/>
            <a:ext cx="2895280" cy="369332"/>
          </a:xfrm>
          <a:prstGeom prst="rect">
            <a:avLst/>
          </a:prstGeom>
        </p:spPr>
        <p:txBody>
          <a:bodyPr wrap="none">
            <a:spAutoFit/>
          </a:bodyPr>
          <a:lstStyle/>
          <a:p>
            <a:r>
              <a:rPr lang="en-US" b="1" dirty="0" smtClean="0"/>
              <a:t>L</a:t>
            </a:r>
            <a:r>
              <a:rPr lang="ru-RU" b="1" dirty="0" err="1" smtClean="0"/>
              <a:t>ook</a:t>
            </a:r>
            <a:r>
              <a:rPr lang="en-US" b="1" dirty="0" err="1" smtClean="0"/>
              <a:t>ing</a:t>
            </a:r>
            <a:r>
              <a:rPr lang="ru-RU" b="1" dirty="0" smtClean="0"/>
              <a:t> </a:t>
            </a:r>
            <a:r>
              <a:rPr lang="ru-RU" b="1" dirty="0" err="1"/>
              <a:t>at</a:t>
            </a:r>
            <a:r>
              <a:rPr lang="ru-RU" b="1" dirty="0"/>
              <a:t> </a:t>
            </a:r>
            <a:r>
              <a:rPr lang="en-US" b="1" dirty="0" smtClean="0"/>
              <a:t>the </a:t>
            </a:r>
            <a:r>
              <a:rPr lang="ru-RU" b="1" dirty="0" err="1" smtClean="0"/>
              <a:t>shape</a:t>
            </a:r>
            <a:r>
              <a:rPr lang="ru-RU" b="1" dirty="0" smtClean="0"/>
              <a:t> </a:t>
            </a:r>
            <a:r>
              <a:rPr lang="ru-RU" b="1" dirty="0" err="1"/>
              <a:t>of</a:t>
            </a:r>
            <a:r>
              <a:rPr lang="ru-RU" b="1" dirty="0"/>
              <a:t> </a:t>
            </a:r>
            <a:r>
              <a:rPr lang="ru-RU" b="1" dirty="0" err="1" smtClean="0"/>
              <a:t>data</a:t>
            </a:r>
            <a:endParaRPr lang="ru-RU" b="1" dirty="0"/>
          </a:p>
        </p:txBody>
      </p:sp>
      <p:pic>
        <p:nvPicPr>
          <p:cNvPr id="8" name="Рисунок 7"/>
          <p:cNvPicPr>
            <a:picLocks noChangeAspect="1"/>
          </p:cNvPicPr>
          <p:nvPr/>
        </p:nvPicPr>
        <p:blipFill>
          <a:blip r:embed="rId3"/>
          <a:stretch>
            <a:fillRect/>
          </a:stretch>
        </p:blipFill>
        <p:spPr>
          <a:xfrm>
            <a:off x="480085" y="1594849"/>
            <a:ext cx="2171700" cy="533400"/>
          </a:xfrm>
          <a:prstGeom prst="rect">
            <a:avLst/>
          </a:prstGeom>
        </p:spPr>
      </p:pic>
      <p:sp>
        <p:nvSpPr>
          <p:cNvPr id="12" name="Прямоугольник 11"/>
          <p:cNvSpPr/>
          <p:nvPr/>
        </p:nvSpPr>
        <p:spPr>
          <a:xfrm>
            <a:off x="2701210" y="1623878"/>
            <a:ext cx="3672095" cy="646331"/>
          </a:xfrm>
          <a:prstGeom prst="rect">
            <a:avLst/>
          </a:prstGeom>
        </p:spPr>
        <p:txBody>
          <a:bodyPr wrap="none">
            <a:spAutoFit/>
          </a:bodyPr>
          <a:lstStyle/>
          <a:p>
            <a:r>
              <a:rPr lang="en-US" dirty="0" smtClean="0"/>
              <a:t>Data has 10000 rows and 33 columns</a:t>
            </a:r>
          </a:p>
          <a:p>
            <a:endParaRPr lang="ru-RU" dirty="0"/>
          </a:p>
        </p:txBody>
      </p:sp>
      <p:sp>
        <p:nvSpPr>
          <p:cNvPr id="13" name="Прямоугольник 12"/>
          <p:cNvSpPr/>
          <p:nvPr/>
        </p:nvSpPr>
        <p:spPr>
          <a:xfrm>
            <a:off x="452733" y="2270209"/>
            <a:ext cx="3506707" cy="369332"/>
          </a:xfrm>
          <a:prstGeom prst="rect">
            <a:avLst/>
          </a:prstGeom>
        </p:spPr>
        <p:txBody>
          <a:bodyPr wrap="square">
            <a:spAutoFit/>
          </a:bodyPr>
          <a:lstStyle/>
          <a:p>
            <a:r>
              <a:rPr lang="en-US" b="1" dirty="0"/>
              <a:t>Calculate the number of duplicates</a:t>
            </a:r>
            <a:endParaRPr lang="ru-RU" b="1" dirty="0"/>
          </a:p>
        </p:txBody>
      </p:sp>
      <p:pic>
        <p:nvPicPr>
          <p:cNvPr id="15" name="Рисунок 14"/>
          <p:cNvPicPr>
            <a:picLocks noChangeAspect="1"/>
          </p:cNvPicPr>
          <p:nvPr/>
        </p:nvPicPr>
        <p:blipFill>
          <a:blip r:embed="rId4"/>
          <a:stretch>
            <a:fillRect/>
          </a:stretch>
        </p:blipFill>
        <p:spPr>
          <a:xfrm>
            <a:off x="480085" y="2726267"/>
            <a:ext cx="2495550" cy="552450"/>
          </a:xfrm>
          <a:prstGeom prst="rect">
            <a:avLst/>
          </a:prstGeom>
        </p:spPr>
      </p:pic>
      <p:sp>
        <p:nvSpPr>
          <p:cNvPr id="16" name="Прямоугольник 15"/>
          <p:cNvSpPr/>
          <p:nvPr/>
        </p:nvSpPr>
        <p:spPr>
          <a:xfrm>
            <a:off x="3132488" y="2868227"/>
            <a:ext cx="3450112" cy="369332"/>
          </a:xfrm>
          <a:prstGeom prst="rect">
            <a:avLst/>
          </a:prstGeom>
        </p:spPr>
        <p:txBody>
          <a:bodyPr wrap="none">
            <a:spAutoFit/>
          </a:bodyPr>
          <a:lstStyle/>
          <a:p>
            <a:r>
              <a:rPr lang="en-US" dirty="0"/>
              <a:t>There are no duplicates in the data</a:t>
            </a:r>
          </a:p>
        </p:txBody>
      </p:sp>
      <p:sp>
        <p:nvSpPr>
          <p:cNvPr id="17" name="Прямоугольник 16"/>
          <p:cNvSpPr/>
          <p:nvPr/>
        </p:nvSpPr>
        <p:spPr>
          <a:xfrm>
            <a:off x="437965" y="3567350"/>
            <a:ext cx="2185150" cy="369332"/>
          </a:xfrm>
          <a:prstGeom prst="rect">
            <a:avLst/>
          </a:prstGeom>
        </p:spPr>
        <p:txBody>
          <a:bodyPr wrap="none">
            <a:spAutoFit/>
          </a:bodyPr>
          <a:lstStyle/>
          <a:p>
            <a:r>
              <a:rPr lang="en-US" b="1" dirty="0"/>
              <a:t>Let's look at the data</a:t>
            </a:r>
            <a:endParaRPr lang="ru-RU" b="1" dirty="0"/>
          </a:p>
        </p:txBody>
      </p:sp>
      <p:pic>
        <p:nvPicPr>
          <p:cNvPr id="19" name="Рисунок 18"/>
          <p:cNvPicPr>
            <a:picLocks noChangeAspect="1"/>
          </p:cNvPicPr>
          <p:nvPr/>
        </p:nvPicPr>
        <p:blipFill>
          <a:blip r:embed="rId5"/>
          <a:stretch>
            <a:fillRect/>
          </a:stretch>
        </p:blipFill>
        <p:spPr>
          <a:xfrm>
            <a:off x="492803" y="4078642"/>
            <a:ext cx="9077325" cy="2305050"/>
          </a:xfrm>
          <a:prstGeom prst="rect">
            <a:avLst/>
          </a:prstGeom>
        </p:spPr>
      </p:pic>
      <p:sp>
        <p:nvSpPr>
          <p:cNvPr id="20" name="Прямоугольник 19"/>
          <p:cNvSpPr/>
          <p:nvPr/>
        </p:nvSpPr>
        <p:spPr>
          <a:xfrm>
            <a:off x="9587433" y="4647005"/>
            <a:ext cx="2404504" cy="646331"/>
          </a:xfrm>
          <a:prstGeom prst="rect">
            <a:avLst/>
          </a:prstGeom>
        </p:spPr>
        <p:txBody>
          <a:bodyPr wrap="none">
            <a:spAutoFit/>
          </a:bodyPr>
          <a:lstStyle/>
          <a:p>
            <a:r>
              <a:rPr lang="en-US" dirty="0" smtClean="0"/>
              <a:t>And columns go further</a:t>
            </a:r>
          </a:p>
          <a:p>
            <a:r>
              <a:rPr lang="en-US" dirty="0" smtClean="0"/>
              <a:t>to P31</a:t>
            </a:r>
            <a:endParaRPr lang="en-US" dirty="0"/>
          </a:p>
        </p:txBody>
      </p:sp>
    </p:spTree>
    <p:extLst>
      <p:ext uri="{BB962C8B-B14F-4D97-AF65-F5344CB8AC3E}">
        <p14:creationId xmlns:p14="http://schemas.microsoft.com/office/powerpoint/2010/main" val="334815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2" grpId="0"/>
      <p:bldP spid="13" grpId="0"/>
      <p:bldP spid="16" grpId="0"/>
      <p:bldP spid="17"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91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130499"/>
            <a:ext cx="4835001" cy="559832"/>
          </a:xfrm>
        </p:spPr>
        <p:txBody>
          <a:bodyPr>
            <a:normAutofit/>
          </a:bodyPr>
          <a:lstStyle/>
          <a:p>
            <a:r>
              <a:rPr lang="en-US" sz="1800" dirty="0"/>
              <a:t>Print summary statistics for each variable</a:t>
            </a:r>
            <a:endParaRPr lang="ru-RU" sz="1800" dirty="0"/>
          </a:p>
        </p:txBody>
      </p:sp>
      <p:pic>
        <p:nvPicPr>
          <p:cNvPr id="5" name="Рисунок 4"/>
          <p:cNvPicPr>
            <a:picLocks noChangeAspect="1"/>
          </p:cNvPicPr>
          <p:nvPr/>
        </p:nvPicPr>
        <p:blipFill>
          <a:blip r:embed="rId2"/>
          <a:stretch>
            <a:fillRect/>
          </a:stretch>
        </p:blipFill>
        <p:spPr>
          <a:xfrm>
            <a:off x="456320" y="472227"/>
            <a:ext cx="7427051" cy="2399975"/>
          </a:xfrm>
          <a:prstGeom prst="rect">
            <a:avLst/>
          </a:prstGeom>
        </p:spPr>
      </p:pic>
      <p:sp>
        <p:nvSpPr>
          <p:cNvPr id="6" name="Прямоугольник 5"/>
          <p:cNvSpPr/>
          <p:nvPr/>
        </p:nvSpPr>
        <p:spPr>
          <a:xfrm>
            <a:off x="8437346" y="130499"/>
            <a:ext cx="3027111" cy="369332"/>
          </a:xfrm>
          <a:prstGeom prst="rect">
            <a:avLst/>
          </a:prstGeom>
        </p:spPr>
        <p:txBody>
          <a:bodyPr wrap="none">
            <a:spAutoFit/>
          </a:bodyPr>
          <a:lstStyle/>
          <a:p>
            <a:r>
              <a:rPr lang="en-US" dirty="0" smtClean="0"/>
              <a:t>Checking </a:t>
            </a:r>
            <a:r>
              <a:rPr lang="en-US" dirty="0"/>
              <a:t>the types of features</a:t>
            </a:r>
          </a:p>
        </p:txBody>
      </p:sp>
      <p:pic>
        <p:nvPicPr>
          <p:cNvPr id="7" name="Рисунок 6"/>
          <p:cNvPicPr>
            <a:picLocks noChangeAspect="1"/>
          </p:cNvPicPr>
          <p:nvPr/>
        </p:nvPicPr>
        <p:blipFill>
          <a:blip r:embed="rId3"/>
          <a:stretch>
            <a:fillRect/>
          </a:stretch>
        </p:blipFill>
        <p:spPr>
          <a:xfrm>
            <a:off x="8437346" y="483463"/>
            <a:ext cx="1409700" cy="2800350"/>
          </a:xfrm>
          <a:prstGeom prst="rect">
            <a:avLst/>
          </a:prstGeom>
        </p:spPr>
      </p:pic>
      <p:pic>
        <p:nvPicPr>
          <p:cNvPr id="8" name="Рисунок 7"/>
          <p:cNvPicPr>
            <a:picLocks noChangeAspect="1"/>
          </p:cNvPicPr>
          <p:nvPr/>
        </p:nvPicPr>
        <p:blipFill>
          <a:blip r:embed="rId4"/>
          <a:stretch>
            <a:fillRect/>
          </a:stretch>
        </p:blipFill>
        <p:spPr>
          <a:xfrm>
            <a:off x="10060110" y="483463"/>
            <a:ext cx="1533525" cy="2619375"/>
          </a:xfrm>
          <a:prstGeom prst="rect">
            <a:avLst/>
          </a:prstGeom>
        </p:spPr>
      </p:pic>
      <p:sp>
        <p:nvSpPr>
          <p:cNvPr id="9" name="Прямоугольник 8"/>
          <p:cNvSpPr/>
          <p:nvPr/>
        </p:nvSpPr>
        <p:spPr>
          <a:xfrm>
            <a:off x="8941983" y="3256712"/>
            <a:ext cx="2236253" cy="369332"/>
          </a:xfrm>
          <a:prstGeom prst="rect">
            <a:avLst/>
          </a:prstGeom>
        </p:spPr>
        <p:txBody>
          <a:bodyPr wrap="none">
            <a:spAutoFit/>
          </a:bodyPr>
          <a:lstStyle/>
          <a:p>
            <a:r>
              <a:rPr lang="en-US" dirty="0" smtClean="0"/>
              <a:t>All data are numerical</a:t>
            </a:r>
            <a:endParaRPr lang="en-US" dirty="0"/>
          </a:p>
        </p:txBody>
      </p:sp>
      <p:sp>
        <p:nvSpPr>
          <p:cNvPr id="10" name="Прямоугольник 9"/>
          <p:cNvSpPr/>
          <p:nvPr/>
        </p:nvSpPr>
        <p:spPr>
          <a:xfrm>
            <a:off x="352431" y="2966442"/>
            <a:ext cx="4504375" cy="369332"/>
          </a:xfrm>
          <a:prstGeom prst="rect">
            <a:avLst/>
          </a:prstGeom>
        </p:spPr>
        <p:txBody>
          <a:bodyPr wrap="none">
            <a:spAutoFit/>
          </a:bodyPr>
          <a:lstStyle/>
          <a:p>
            <a:r>
              <a:rPr lang="en-US" dirty="0" smtClean="0"/>
              <a:t>However, some features have discrete values: </a:t>
            </a:r>
          </a:p>
        </p:txBody>
      </p:sp>
      <p:pic>
        <p:nvPicPr>
          <p:cNvPr id="11" name="Рисунок 10"/>
          <p:cNvPicPr>
            <a:picLocks noChangeAspect="1"/>
          </p:cNvPicPr>
          <p:nvPr/>
        </p:nvPicPr>
        <p:blipFill>
          <a:blip r:embed="rId5"/>
          <a:stretch>
            <a:fillRect/>
          </a:stretch>
        </p:blipFill>
        <p:spPr>
          <a:xfrm>
            <a:off x="269889" y="3704996"/>
            <a:ext cx="2905125" cy="1028700"/>
          </a:xfrm>
          <a:prstGeom prst="rect">
            <a:avLst/>
          </a:prstGeom>
        </p:spPr>
      </p:pic>
      <p:sp>
        <p:nvSpPr>
          <p:cNvPr id="12" name="Прямоугольник 11"/>
          <p:cNvSpPr/>
          <p:nvPr/>
        </p:nvSpPr>
        <p:spPr>
          <a:xfrm>
            <a:off x="1369680" y="3334627"/>
            <a:ext cx="420308" cy="369332"/>
          </a:xfrm>
          <a:prstGeom prst="rect">
            <a:avLst/>
          </a:prstGeom>
        </p:spPr>
        <p:txBody>
          <a:bodyPr wrap="none">
            <a:spAutoFit/>
          </a:bodyPr>
          <a:lstStyle/>
          <a:p>
            <a:r>
              <a:rPr lang="en-US" dirty="0" smtClean="0"/>
              <a:t>P5</a:t>
            </a:r>
            <a:endParaRPr lang="en-US" dirty="0"/>
          </a:p>
        </p:txBody>
      </p:sp>
      <p:pic>
        <p:nvPicPr>
          <p:cNvPr id="14" name="Рисунок 13"/>
          <p:cNvPicPr>
            <a:picLocks noChangeAspect="1"/>
          </p:cNvPicPr>
          <p:nvPr/>
        </p:nvPicPr>
        <p:blipFill>
          <a:blip r:embed="rId6"/>
          <a:stretch>
            <a:fillRect/>
          </a:stretch>
        </p:blipFill>
        <p:spPr>
          <a:xfrm>
            <a:off x="3369138" y="3704996"/>
            <a:ext cx="2409825" cy="1524000"/>
          </a:xfrm>
          <a:prstGeom prst="rect">
            <a:avLst/>
          </a:prstGeom>
        </p:spPr>
      </p:pic>
      <p:sp>
        <p:nvSpPr>
          <p:cNvPr id="15" name="Прямоугольник 14"/>
          <p:cNvSpPr/>
          <p:nvPr/>
        </p:nvSpPr>
        <p:spPr>
          <a:xfrm>
            <a:off x="4224742" y="3361728"/>
            <a:ext cx="420308" cy="369332"/>
          </a:xfrm>
          <a:prstGeom prst="rect">
            <a:avLst/>
          </a:prstGeom>
        </p:spPr>
        <p:txBody>
          <a:bodyPr wrap="none">
            <a:spAutoFit/>
          </a:bodyPr>
          <a:lstStyle/>
          <a:p>
            <a:r>
              <a:rPr lang="en-US" dirty="0" smtClean="0"/>
              <a:t>P4</a:t>
            </a:r>
            <a:endParaRPr lang="en-US" dirty="0"/>
          </a:p>
        </p:txBody>
      </p:sp>
      <p:sp>
        <p:nvSpPr>
          <p:cNvPr id="16" name="Прямоугольник 15"/>
          <p:cNvSpPr/>
          <p:nvPr/>
        </p:nvSpPr>
        <p:spPr>
          <a:xfrm>
            <a:off x="3665307" y="5202932"/>
            <a:ext cx="1817485" cy="369332"/>
          </a:xfrm>
          <a:prstGeom prst="rect">
            <a:avLst/>
          </a:prstGeom>
        </p:spPr>
        <p:txBody>
          <a:bodyPr wrap="none">
            <a:spAutoFit/>
          </a:bodyPr>
          <a:lstStyle/>
          <a:p>
            <a:r>
              <a:rPr lang="en-US" dirty="0" smtClean="0"/>
              <a:t>And further to 30</a:t>
            </a:r>
            <a:endParaRPr lang="en-US" dirty="0"/>
          </a:p>
        </p:txBody>
      </p:sp>
      <p:pic>
        <p:nvPicPr>
          <p:cNvPr id="17" name="Рисунок 16"/>
          <p:cNvPicPr>
            <a:picLocks noChangeAspect="1"/>
          </p:cNvPicPr>
          <p:nvPr/>
        </p:nvPicPr>
        <p:blipFill>
          <a:blip r:embed="rId7"/>
          <a:stretch>
            <a:fillRect/>
          </a:stretch>
        </p:blipFill>
        <p:spPr>
          <a:xfrm>
            <a:off x="5886321" y="3703959"/>
            <a:ext cx="2657475" cy="933450"/>
          </a:xfrm>
          <a:prstGeom prst="rect">
            <a:avLst/>
          </a:prstGeom>
        </p:spPr>
      </p:pic>
      <p:sp>
        <p:nvSpPr>
          <p:cNvPr id="18" name="Прямоугольник 17"/>
          <p:cNvSpPr/>
          <p:nvPr/>
        </p:nvSpPr>
        <p:spPr>
          <a:xfrm>
            <a:off x="6422811" y="3361728"/>
            <a:ext cx="1562800" cy="369332"/>
          </a:xfrm>
          <a:prstGeom prst="rect">
            <a:avLst/>
          </a:prstGeom>
        </p:spPr>
        <p:txBody>
          <a:bodyPr wrap="none">
            <a:spAutoFit/>
          </a:bodyPr>
          <a:lstStyle/>
          <a:p>
            <a:r>
              <a:rPr lang="en-US" dirty="0" smtClean="0"/>
              <a:t>Target variable</a:t>
            </a:r>
            <a:endParaRPr lang="en-US" dirty="0"/>
          </a:p>
        </p:txBody>
      </p:sp>
      <p:sp>
        <p:nvSpPr>
          <p:cNvPr id="19" name="Прямоугольник 18"/>
          <p:cNvSpPr/>
          <p:nvPr/>
        </p:nvSpPr>
        <p:spPr>
          <a:xfrm>
            <a:off x="6075132" y="4637409"/>
            <a:ext cx="4614725" cy="646331"/>
          </a:xfrm>
          <a:prstGeom prst="rect">
            <a:avLst/>
          </a:prstGeom>
        </p:spPr>
        <p:txBody>
          <a:bodyPr wrap="square">
            <a:spAutoFit/>
          </a:bodyPr>
          <a:lstStyle/>
          <a:p>
            <a:r>
              <a:rPr lang="en-US" dirty="0"/>
              <a:t>We also see that the </a:t>
            </a:r>
            <a:r>
              <a:rPr lang="en-US" dirty="0" smtClean="0"/>
              <a:t>target</a:t>
            </a:r>
            <a:endParaRPr lang="ru-RU" dirty="0" smtClean="0"/>
          </a:p>
          <a:p>
            <a:r>
              <a:rPr lang="en-US" dirty="0" smtClean="0"/>
              <a:t>variable </a:t>
            </a:r>
            <a:r>
              <a:rPr lang="en-US" dirty="0"/>
              <a:t>is balanced</a:t>
            </a:r>
          </a:p>
        </p:txBody>
      </p:sp>
      <p:sp>
        <p:nvSpPr>
          <p:cNvPr id="20" name="Прямоугольник 19"/>
          <p:cNvSpPr/>
          <p:nvPr/>
        </p:nvSpPr>
        <p:spPr>
          <a:xfrm>
            <a:off x="269889" y="5611885"/>
            <a:ext cx="5344605" cy="369332"/>
          </a:xfrm>
          <a:prstGeom prst="rect">
            <a:avLst/>
          </a:prstGeom>
        </p:spPr>
        <p:txBody>
          <a:bodyPr wrap="none">
            <a:spAutoFit/>
          </a:bodyPr>
          <a:lstStyle/>
          <a:p>
            <a:r>
              <a:rPr lang="en-US" dirty="0" smtClean="0"/>
              <a:t>Let’s make</a:t>
            </a:r>
            <a:r>
              <a:rPr lang="ru-RU" dirty="0" smtClean="0"/>
              <a:t> </a:t>
            </a:r>
            <a:r>
              <a:rPr lang="ru-RU" dirty="0" err="1"/>
              <a:t>lists</a:t>
            </a:r>
            <a:r>
              <a:rPr lang="ru-RU" dirty="0"/>
              <a:t> </a:t>
            </a:r>
            <a:r>
              <a:rPr lang="ru-RU" dirty="0" err="1"/>
              <a:t>with</a:t>
            </a:r>
            <a:r>
              <a:rPr lang="ru-RU" dirty="0"/>
              <a:t> </a:t>
            </a:r>
            <a:r>
              <a:rPr lang="ru-RU" dirty="0" err="1"/>
              <a:t>categorical</a:t>
            </a:r>
            <a:r>
              <a:rPr lang="ru-RU" dirty="0"/>
              <a:t> </a:t>
            </a:r>
            <a:r>
              <a:rPr lang="ru-RU" dirty="0" err="1"/>
              <a:t>and</a:t>
            </a:r>
            <a:r>
              <a:rPr lang="ru-RU" dirty="0"/>
              <a:t> </a:t>
            </a:r>
            <a:r>
              <a:rPr lang="ru-RU" dirty="0" err="1"/>
              <a:t>numerical</a:t>
            </a:r>
            <a:r>
              <a:rPr lang="ru-RU" dirty="0"/>
              <a:t> </a:t>
            </a:r>
            <a:r>
              <a:rPr lang="ru-RU" dirty="0" err="1"/>
              <a:t>features</a:t>
            </a:r>
            <a:endParaRPr lang="ru-RU" dirty="0"/>
          </a:p>
        </p:txBody>
      </p:sp>
      <p:pic>
        <p:nvPicPr>
          <p:cNvPr id="21" name="Рисунок 20"/>
          <p:cNvPicPr>
            <a:picLocks noChangeAspect="1"/>
          </p:cNvPicPr>
          <p:nvPr/>
        </p:nvPicPr>
        <p:blipFill>
          <a:blip r:embed="rId8"/>
          <a:stretch>
            <a:fillRect/>
          </a:stretch>
        </p:blipFill>
        <p:spPr>
          <a:xfrm>
            <a:off x="334838" y="5998823"/>
            <a:ext cx="5279656" cy="365259"/>
          </a:xfrm>
          <a:prstGeom prst="rect">
            <a:avLst/>
          </a:prstGeom>
        </p:spPr>
      </p:pic>
    </p:spTree>
    <p:extLst>
      <p:ext uri="{BB962C8B-B14F-4D97-AF65-F5344CB8AC3E}">
        <p14:creationId xmlns:p14="http://schemas.microsoft.com/office/powerpoint/2010/main" val="146655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10" presetClass="entr" presetSubtype="0" fill="hold"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9" grpId="0"/>
      <p:bldP spid="10" grpId="0"/>
      <p:bldP spid="12" grpId="0"/>
      <p:bldP spid="15" grpId="0"/>
      <p:bldP spid="16" grpId="0"/>
      <p:bldP spid="18"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91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3321173" y="111434"/>
            <a:ext cx="4714875" cy="533400"/>
          </a:xfrm>
        </p:spPr>
        <p:txBody>
          <a:bodyPr>
            <a:normAutofit/>
          </a:bodyPr>
          <a:lstStyle/>
          <a:p>
            <a:r>
              <a:rPr lang="en-US" sz="1800" b="1" dirty="0"/>
              <a:t>Working with missing data</a:t>
            </a:r>
          </a:p>
        </p:txBody>
      </p:sp>
      <p:sp>
        <p:nvSpPr>
          <p:cNvPr id="7" name="Прямоугольник 6"/>
          <p:cNvSpPr/>
          <p:nvPr/>
        </p:nvSpPr>
        <p:spPr>
          <a:xfrm>
            <a:off x="346426" y="431770"/>
            <a:ext cx="5734583" cy="369332"/>
          </a:xfrm>
          <a:prstGeom prst="rect">
            <a:avLst/>
          </a:prstGeom>
        </p:spPr>
        <p:txBody>
          <a:bodyPr wrap="none">
            <a:spAutoFit/>
          </a:bodyPr>
          <a:lstStyle/>
          <a:p>
            <a:r>
              <a:rPr lang="en-US" dirty="0"/>
              <a:t>Print overall count of missing values for features with </a:t>
            </a:r>
            <a:r>
              <a:rPr lang="en-US" dirty="0" smtClean="0"/>
              <a:t>NANs</a:t>
            </a:r>
            <a:endParaRPr lang="ru-RU" dirty="0"/>
          </a:p>
        </p:txBody>
      </p:sp>
      <p:pic>
        <p:nvPicPr>
          <p:cNvPr id="8" name="Рисунок 7"/>
          <p:cNvPicPr>
            <a:picLocks noChangeAspect="1"/>
          </p:cNvPicPr>
          <p:nvPr/>
        </p:nvPicPr>
        <p:blipFill>
          <a:blip r:embed="rId2"/>
          <a:stretch>
            <a:fillRect/>
          </a:stretch>
        </p:blipFill>
        <p:spPr>
          <a:xfrm>
            <a:off x="444081" y="820281"/>
            <a:ext cx="1460399" cy="1524241"/>
          </a:xfrm>
          <a:prstGeom prst="rect">
            <a:avLst/>
          </a:prstGeom>
        </p:spPr>
      </p:pic>
      <p:sp>
        <p:nvSpPr>
          <p:cNvPr id="9" name="Прямоугольник 8"/>
          <p:cNvSpPr/>
          <p:nvPr/>
        </p:nvSpPr>
        <p:spPr>
          <a:xfrm>
            <a:off x="1973144" y="1285265"/>
            <a:ext cx="2863926" cy="523220"/>
          </a:xfrm>
          <a:prstGeom prst="rect">
            <a:avLst/>
          </a:prstGeom>
        </p:spPr>
        <p:txBody>
          <a:bodyPr wrap="none">
            <a:spAutoFit/>
          </a:bodyPr>
          <a:lstStyle/>
          <a:p>
            <a:r>
              <a:rPr lang="en-US" sz="1400" dirty="0"/>
              <a:t>There are about </a:t>
            </a:r>
            <a:r>
              <a:rPr lang="en-US" sz="1400" b="1" dirty="0"/>
              <a:t>15% missing values</a:t>
            </a:r>
            <a:r>
              <a:rPr lang="en-US" sz="1400" dirty="0"/>
              <a:t> </a:t>
            </a:r>
            <a:endParaRPr lang="en-US" sz="1400" dirty="0" smtClean="0"/>
          </a:p>
          <a:p>
            <a:r>
              <a:rPr lang="en-US" sz="1400" dirty="0" smtClean="0"/>
              <a:t>for </a:t>
            </a:r>
            <a:r>
              <a:rPr lang="en-US" sz="1400" dirty="0"/>
              <a:t>6 </a:t>
            </a:r>
            <a:r>
              <a:rPr lang="en-US" sz="1400" dirty="0" smtClean="0"/>
              <a:t>features in the data</a:t>
            </a:r>
            <a:endParaRPr lang="ru-RU" sz="1400" dirty="0"/>
          </a:p>
        </p:txBody>
      </p:sp>
      <p:sp>
        <p:nvSpPr>
          <p:cNvPr id="10" name="Прямоугольник 9"/>
          <p:cNvSpPr/>
          <p:nvPr/>
        </p:nvSpPr>
        <p:spPr>
          <a:xfrm>
            <a:off x="7537365" y="431770"/>
            <a:ext cx="5122191" cy="584775"/>
          </a:xfrm>
          <a:prstGeom prst="rect">
            <a:avLst/>
          </a:prstGeom>
        </p:spPr>
        <p:txBody>
          <a:bodyPr wrap="square">
            <a:spAutoFit/>
          </a:bodyPr>
          <a:lstStyle/>
          <a:p>
            <a:r>
              <a:rPr lang="en-US" sz="1600" dirty="0"/>
              <a:t>Let's check the </a:t>
            </a:r>
            <a:r>
              <a:rPr lang="en-US" sz="1600" dirty="0" err="1"/>
              <a:t>dependecies</a:t>
            </a:r>
            <a:r>
              <a:rPr lang="en-US" sz="1600" dirty="0"/>
              <a:t> between </a:t>
            </a:r>
            <a:endParaRPr lang="en-US" sz="1600" dirty="0" smtClean="0"/>
          </a:p>
          <a:p>
            <a:r>
              <a:rPr lang="en-US" sz="1600" dirty="0" smtClean="0"/>
              <a:t>whether </a:t>
            </a:r>
            <a:r>
              <a:rPr lang="en-US" sz="1600" dirty="0"/>
              <a:t>the feature is known and the target</a:t>
            </a:r>
            <a:endParaRPr lang="ru-RU" sz="1600" dirty="0"/>
          </a:p>
        </p:txBody>
      </p:sp>
      <p:pic>
        <p:nvPicPr>
          <p:cNvPr id="12" name="Рисунок 11"/>
          <p:cNvPicPr>
            <a:picLocks noChangeAspect="1"/>
          </p:cNvPicPr>
          <p:nvPr/>
        </p:nvPicPr>
        <p:blipFill>
          <a:blip r:embed="rId3"/>
          <a:stretch>
            <a:fillRect/>
          </a:stretch>
        </p:blipFill>
        <p:spPr>
          <a:xfrm>
            <a:off x="7020554" y="1156654"/>
            <a:ext cx="2273650" cy="2013529"/>
          </a:xfrm>
          <a:prstGeom prst="rect">
            <a:avLst/>
          </a:prstGeom>
        </p:spPr>
      </p:pic>
      <p:pic>
        <p:nvPicPr>
          <p:cNvPr id="13" name="Рисунок 12"/>
          <p:cNvPicPr>
            <a:picLocks noChangeAspect="1"/>
          </p:cNvPicPr>
          <p:nvPr/>
        </p:nvPicPr>
        <p:blipFill>
          <a:blip r:embed="rId4"/>
          <a:stretch>
            <a:fillRect/>
          </a:stretch>
        </p:blipFill>
        <p:spPr>
          <a:xfrm>
            <a:off x="9367405" y="1177958"/>
            <a:ext cx="2271318" cy="1992215"/>
          </a:xfrm>
          <a:prstGeom prst="rect">
            <a:avLst/>
          </a:prstGeom>
        </p:spPr>
      </p:pic>
      <p:sp>
        <p:nvSpPr>
          <p:cNvPr id="14" name="Прямоугольник 13"/>
          <p:cNvSpPr/>
          <p:nvPr/>
        </p:nvSpPr>
        <p:spPr>
          <a:xfrm>
            <a:off x="7318256" y="3256153"/>
            <a:ext cx="4320467" cy="830997"/>
          </a:xfrm>
          <a:prstGeom prst="rect">
            <a:avLst/>
          </a:prstGeom>
        </p:spPr>
        <p:txBody>
          <a:bodyPr wrap="square">
            <a:spAutoFit/>
          </a:bodyPr>
          <a:lstStyle/>
          <a:p>
            <a:r>
              <a:rPr lang="en-US" sz="1600" dirty="0"/>
              <a:t>There are no visible relationships between </a:t>
            </a:r>
            <a:r>
              <a:rPr lang="en-US" sz="1600" dirty="0" smtClean="0"/>
              <a:t>target</a:t>
            </a:r>
          </a:p>
          <a:p>
            <a:r>
              <a:rPr lang="en-US" sz="1600" dirty="0" smtClean="0"/>
              <a:t>and </a:t>
            </a:r>
            <a:r>
              <a:rPr lang="en-US" sz="1600" dirty="0"/>
              <a:t>whether the feature is known or not</a:t>
            </a:r>
            <a:r>
              <a:rPr lang="en-US" sz="1600" dirty="0" smtClean="0"/>
              <a:t>. All values are close to 50%</a:t>
            </a:r>
            <a:endParaRPr lang="ru-RU" sz="1600" dirty="0"/>
          </a:p>
        </p:txBody>
      </p:sp>
      <p:pic>
        <p:nvPicPr>
          <p:cNvPr id="15" name="Рисунок 14"/>
          <p:cNvPicPr>
            <a:picLocks noChangeAspect="1"/>
          </p:cNvPicPr>
          <p:nvPr/>
        </p:nvPicPr>
        <p:blipFill>
          <a:blip r:embed="rId5"/>
          <a:stretch>
            <a:fillRect/>
          </a:stretch>
        </p:blipFill>
        <p:spPr>
          <a:xfrm>
            <a:off x="279115" y="2993099"/>
            <a:ext cx="5801894" cy="3783844"/>
          </a:xfrm>
          <a:prstGeom prst="rect">
            <a:avLst/>
          </a:prstGeom>
        </p:spPr>
      </p:pic>
      <p:sp>
        <p:nvSpPr>
          <p:cNvPr id="16" name="Прямоугольник 15"/>
          <p:cNvSpPr/>
          <p:nvPr/>
        </p:nvSpPr>
        <p:spPr>
          <a:xfrm>
            <a:off x="426649" y="2408324"/>
            <a:ext cx="6096000" cy="584775"/>
          </a:xfrm>
          <a:prstGeom prst="rect">
            <a:avLst/>
          </a:prstGeom>
        </p:spPr>
        <p:txBody>
          <a:bodyPr>
            <a:spAutoFit/>
          </a:bodyPr>
          <a:lstStyle/>
          <a:p>
            <a:r>
              <a:rPr lang="en-US" sz="1600" dirty="0"/>
              <a:t>Let's see how features with missing values </a:t>
            </a:r>
            <a:endParaRPr lang="en-US" sz="1600" dirty="0" smtClean="0"/>
          </a:p>
          <a:p>
            <a:r>
              <a:rPr lang="en-US" sz="1600" dirty="0" smtClean="0"/>
              <a:t>can </a:t>
            </a:r>
            <a:r>
              <a:rPr lang="en-US" sz="1600" dirty="0"/>
              <a:t>help us to predict the target. </a:t>
            </a:r>
            <a:endParaRPr lang="ru-RU" sz="1600" dirty="0"/>
          </a:p>
        </p:txBody>
      </p:sp>
      <p:sp>
        <p:nvSpPr>
          <p:cNvPr id="17" name="Прямоугольник 16"/>
          <p:cNvSpPr/>
          <p:nvPr/>
        </p:nvSpPr>
        <p:spPr>
          <a:xfrm>
            <a:off x="6350675" y="4917596"/>
            <a:ext cx="3613407" cy="646331"/>
          </a:xfrm>
          <a:prstGeom prst="rect">
            <a:avLst/>
          </a:prstGeom>
        </p:spPr>
        <p:txBody>
          <a:bodyPr wrap="square">
            <a:spAutoFit/>
          </a:bodyPr>
          <a:lstStyle/>
          <a:p>
            <a:r>
              <a:rPr lang="en-US" dirty="0"/>
              <a:t>We can see that </a:t>
            </a:r>
            <a:r>
              <a:rPr lang="en-US" b="1" dirty="0"/>
              <a:t>P2 and P16</a:t>
            </a:r>
            <a:r>
              <a:rPr lang="en-US" dirty="0"/>
              <a:t> could be a good predictors</a:t>
            </a:r>
            <a:endParaRPr lang="ru-RU" dirty="0"/>
          </a:p>
        </p:txBody>
      </p:sp>
    </p:spTree>
    <p:extLst>
      <p:ext uri="{BB962C8B-B14F-4D97-AF65-F5344CB8AC3E}">
        <p14:creationId xmlns:p14="http://schemas.microsoft.com/office/powerpoint/2010/main" val="267121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9" grpId="0"/>
      <p:bldP spid="10" grpId="0"/>
      <p:bldP spid="14"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91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6" name="Прямоугольник 5"/>
          <p:cNvSpPr/>
          <p:nvPr/>
        </p:nvSpPr>
        <p:spPr>
          <a:xfrm>
            <a:off x="394903" y="236986"/>
            <a:ext cx="10586360" cy="369332"/>
          </a:xfrm>
          <a:prstGeom prst="rect">
            <a:avLst/>
          </a:prstGeom>
        </p:spPr>
        <p:txBody>
          <a:bodyPr wrap="none">
            <a:spAutoFit/>
          </a:bodyPr>
          <a:lstStyle/>
          <a:p>
            <a:r>
              <a:rPr lang="en-US" dirty="0"/>
              <a:t>Maybe we can predict the missing values by another column with known </a:t>
            </a:r>
            <a:r>
              <a:rPr lang="en-US" dirty="0" smtClean="0"/>
              <a:t>features? </a:t>
            </a:r>
            <a:r>
              <a:rPr lang="en-US" dirty="0"/>
              <a:t>Let's check the relationships</a:t>
            </a:r>
            <a:endParaRPr lang="ru-RU" dirty="0"/>
          </a:p>
        </p:txBody>
      </p:sp>
      <p:pic>
        <p:nvPicPr>
          <p:cNvPr id="2" name="Рисунок 1"/>
          <p:cNvPicPr>
            <a:picLocks noChangeAspect="1"/>
          </p:cNvPicPr>
          <p:nvPr/>
        </p:nvPicPr>
        <p:blipFill>
          <a:blip r:embed="rId2"/>
          <a:stretch>
            <a:fillRect/>
          </a:stretch>
        </p:blipFill>
        <p:spPr>
          <a:xfrm>
            <a:off x="465924" y="606318"/>
            <a:ext cx="8438380" cy="950016"/>
          </a:xfrm>
          <a:prstGeom prst="rect">
            <a:avLst/>
          </a:prstGeom>
        </p:spPr>
      </p:pic>
      <p:pic>
        <p:nvPicPr>
          <p:cNvPr id="8" name="Рисунок 7"/>
          <p:cNvPicPr>
            <a:picLocks noChangeAspect="1"/>
          </p:cNvPicPr>
          <p:nvPr/>
        </p:nvPicPr>
        <p:blipFill>
          <a:blip r:embed="rId3"/>
          <a:stretch>
            <a:fillRect/>
          </a:stretch>
        </p:blipFill>
        <p:spPr>
          <a:xfrm>
            <a:off x="465924" y="2129852"/>
            <a:ext cx="2771775" cy="2352675"/>
          </a:xfrm>
          <a:prstGeom prst="rect">
            <a:avLst/>
          </a:prstGeom>
        </p:spPr>
      </p:pic>
      <p:pic>
        <p:nvPicPr>
          <p:cNvPr id="9" name="Рисунок 8"/>
          <p:cNvPicPr>
            <a:picLocks noChangeAspect="1"/>
          </p:cNvPicPr>
          <p:nvPr/>
        </p:nvPicPr>
        <p:blipFill>
          <a:blip r:embed="rId4"/>
          <a:stretch>
            <a:fillRect/>
          </a:stretch>
        </p:blipFill>
        <p:spPr>
          <a:xfrm>
            <a:off x="3477410" y="2129852"/>
            <a:ext cx="2733675" cy="2362200"/>
          </a:xfrm>
          <a:prstGeom prst="rect">
            <a:avLst/>
          </a:prstGeom>
        </p:spPr>
      </p:pic>
      <p:sp>
        <p:nvSpPr>
          <p:cNvPr id="10" name="Прямоугольник 9"/>
          <p:cNvSpPr/>
          <p:nvPr/>
        </p:nvSpPr>
        <p:spPr>
          <a:xfrm>
            <a:off x="465924" y="1760520"/>
            <a:ext cx="6096000" cy="369332"/>
          </a:xfrm>
          <a:prstGeom prst="rect">
            <a:avLst/>
          </a:prstGeom>
        </p:spPr>
        <p:txBody>
          <a:bodyPr>
            <a:spAutoFit/>
          </a:bodyPr>
          <a:lstStyle/>
          <a:p>
            <a:r>
              <a:rPr lang="en-US" dirty="0" smtClean="0"/>
              <a:t>The output:</a:t>
            </a:r>
            <a:endParaRPr lang="ru-RU" dirty="0"/>
          </a:p>
        </p:txBody>
      </p:sp>
      <p:sp>
        <p:nvSpPr>
          <p:cNvPr id="11" name="Прямоугольник 10"/>
          <p:cNvSpPr/>
          <p:nvPr/>
        </p:nvSpPr>
        <p:spPr>
          <a:xfrm>
            <a:off x="465924" y="4851859"/>
            <a:ext cx="8964121" cy="369332"/>
          </a:xfrm>
          <a:prstGeom prst="rect">
            <a:avLst/>
          </a:prstGeom>
        </p:spPr>
        <p:txBody>
          <a:bodyPr wrap="none">
            <a:spAutoFit/>
          </a:bodyPr>
          <a:lstStyle/>
          <a:p>
            <a:r>
              <a:rPr lang="en-US" dirty="0"/>
              <a:t>We can see </a:t>
            </a:r>
            <a:r>
              <a:rPr lang="en-US" dirty="0" smtClean="0"/>
              <a:t>some high linear dependencies of variables, let’s make a scatterplots to observe it</a:t>
            </a:r>
            <a:endParaRPr lang="ru-RU" dirty="0"/>
          </a:p>
        </p:txBody>
      </p:sp>
    </p:spTree>
    <p:extLst>
      <p:ext uri="{BB962C8B-B14F-4D97-AF65-F5344CB8AC3E}">
        <p14:creationId xmlns:p14="http://schemas.microsoft.com/office/powerpoint/2010/main" val="350178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91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79649" y="790567"/>
            <a:ext cx="7944898" cy="5053660"/>
          </a:xfrm>
          <a:prstGeom prst="rect">
            <a:avLst/>
          </a:prstGeom>
        </p:spPr>
      </p:pic>
      <p:sp>
        <p:nvSpPr>
          <p:cNvPr id="3" name="Прямоугольник 2"/>
          <p:cNvSpPr/>
          <p:nvPr/>
        </p:nvSpPr>
        <p:spPr>
          <a:xfrm>
            <a:off x="8248835" y="264064"/>
            <a:ext cx="3237391" cy="1754326"/>
          </a:xfrm>
          <a:prstGeom prst="rect">
            <a:avLst/>
          </a:prstGeom>
        </p:spPr>
        <p:txBody>
          <a:bodyPr wrap="square">
            <a:spAutoFit/>
          </a:bodyPr>
          <a:lstStyle/>
          <a:p>
            <a:r>
              <a:rPr lang="en-US" dirty="0" smtClean="0"/>
              <a:t>We </a:t>
            </a:r>
            <a:r>
              <a:rPr lang="en-US" dirty="0"/>
              <a:t>see </a:t>
            </a:r>
            <a:r>
              <a:rPr lang="en-US" dirty="0" smtClean="0"/>
              <a:t>high </a:t>
            </a:r>
            <a:r>
              <a:rPr lang="en-US" dirty="0"/>
              <a:t>dependencies:</a:t>
            </a:r>
          </a:p>
          <a:p>
            <a:pPr>
              <a:buFont typeface="Arial" panose="020B0604020202020204" pitchFamily="34" charset="0"/>
              <a:buChar char="•"/>
            </a:pPr>
            <a:r>
              <a:rPr lang="en-US" dirty="0" smtClean="0"/>
              <a:t> P29 </a:t>
            </a:r>
            <a:r>
              <a:rPr lang="en-US" dirty="0"/>
              <a:t>with P31</a:t>
            </a:r>
          </a:p>
          <a:p>
            <a:pPr>
              <a:buFont typeface="Arial" panose="020B0604020202020204" pitchFamily="34" charset="0"/>
              <a:buChar char="•"/>
            </a:pPr>
            <a:r>
              <a:rPr lang="en-US" dirty="0" smtClean="0"/>
              <a:t> P16 </a:t>
            </a:r>
            <a:r>
              <a:rPr lang="en-US" dirty="0"/>
              <a:t>with ID</a:t>
            </a:r>
          </a:p>
          <a:p>
            <a:pPr>
              <a:buFont typeface="Arial" panose="020B0604020202020204" pitchFamily="34" charset="0"/>
              <a:buChar char="•"/>
            </a:pPr>
            <a:r>
              <a:rPr lang="en-US" dirty="0" smtClean="0"/>
              <a:t> P2 </a:t>
            </a:r>
            <a:r>
              <a:rPr lang="en-US" dirty="0"/>
              <a:t>with P24</a:t>
            </a:r>
          </a:p>
          <a:p>
            <a:pPr>
              <a:buFont typeface="Arial" panose="020B0604020202020204" pitchFamily="34" charset="0"/>
              <a:buChar char="•"/>
            </a:pPr>
            <a:r>
              <a:rPr lang="en-US" dirty="0" smtClean="0"/>
              <a:t> P25 </a:t>
            </a:r>
            <a:r>
              <a:rPr lang="en-US" dirty="0"/>
              <a:t>almost linear with P17</a:t>
            </a:r>
          </a:p>
          <a:p>
            <a:pPr>
              <a:buFont typeface="Arial" panose="020B0604020202020204" pitchFamily="34" charset="0"/>
              <a:buChar char="•"/>
            </a:pPr>
            <a:r>
              <a:rPr lang="en-US" dirty="0" smtClean="0"/>
              <a:t> P3 </a:t>
            </a:r>
            <a:r>
              <a:rPr lang="en-US" dirty="0"/>
              <a:t>with P31</a:t>
            </a:r>
          </a:p>
        </p:txBody>
      </p:sp>
      <p:sp>
        <p:nvSpPr>
          <p:cNvPr id="7" name="Прямоугольник 6"/>
          <p:cNvSpPr/>
          <p:nvPr/>
        </p:nvSpPr>
        <p:spPr>
          <a:xfrm>
            <a:off x="8248835" y="2097051"/>
            <a:ext cx="2796466" cy="646331"/>
          </a:xfrm>
          <a:prstGeom prst="rect">
            <a:avLst/>
          </a:prstGeom>
        </p:spPr>
        <p:txBody>
          <a:bodyPr wrap="square">
            <a:spAutoFit/>
          </a:bodyPr>
          <a:lstStyle/>
          <a:p>
            <a:r>
              <a:rPr lang="en-US" dirty="0"/>
              <a:t>Let's </a:t>
            </a:r>
            <a:r>
              <a:rPr lang="en-US" dirty="0" err="1"/>
              <a:t>imput</a:t>
            </a:r>
            <a:r>
              <a:rPr lang="en-US" dirty="0"/>
              <a:t> missing values with different approaches:</a:t>
            </a:r>
            <a:endParaRPr lang="ru-RU" dirty="0"/>
          </a:p>
        </p:txBody>
      </p:sp>
      <p:sp>
        <p:nvSpPr>
          <p:cNvPr id="8" name="Прямоугольник 7"/>
          <p:cNvSpPr/>
          <p:nvPr/>
        </p:nvSpPr>
        <p:spPr>
          <a:xfrm>
            <a:off x="8248835" y="2743382"/>
            <a:ext cx="3542189" cy="3970318"/>
          </a:xfrm>
          <a:prstGeom prst="rect">
            <a:avLst/>
          </a:prstGeom>
        </p:spPr>
        <p:txBody>
          <a:bodyPr wrap="square">
            <a:spAutoFit/>
          </a:bodyPr>
          <a:lstStyle/>
          <a:p>
            <a:pPr>
              <a:buFont typeface="+mj-lt"/>
              <a:buAutoNum type="arabicPeriod"/>
            </a:pPr>
            <a:r>
              <a:rPr lang="en-US" sz="1400" dirty="0" smtClean="0"/>
              <a:t> P29 </a:t>
            </a:r>
            <a:r>
              <a:rPr lang="en-US" sz="1400" dirty="0"/>
              <a:t>will be predicted from P31 with linear regression</a:t>
            </a:r>
            <a:r>
              <a:rPr lang="en-US" sz="1400" dirty="0" smtClean="0"/>
              <a:t>;</a:t>
            </a:r>
          </a:p>
          <a:p>
            <a:pPr>
              <a:buFont typeface="+mj-lt"/>
              <a:buAutoNum type="arabicPeriod"/>
            </a:pPr>
            <a:endParaRPr lang="en-US" sz="1400" dirty="0"/>
          </a:p>
          <a:p>
            <a:pPr>
              <a:buFont typeface="+mj-lt"/>
              <a:buAutoNum type="arabicPeriod"/>
            </a:pPr>
            <a:r>
              <a:rPr lang="en-US" sz="1400" dirty="0" smtClean="0"/>
              <a:t> P16 </a:t>
            </a:r>
            <a:r>
              <a:rPr lang="en-US" sz="1400" dirty="0"/>
              <a:t>will be predicted from ID with </a:t>
            </a:r>
            <a:r>
              <a:rPr lang="en-US" sz="1400" dirty="0" err="1" smtClean="0"/>
              <a:t>DecisionTree</a:t>
            </a:r>
            <a:r>
              <a:rPr lang="en-US" sz="1400" dirty="0" smtClean="0"/>
              <a:t>;</a:t>
            </a:r>
          </a:p>
          <a:p>
            <a:pPr>
              <a:buFont typeface="+mj-lt"/>
              <a:buAutoNum type="arabicPeriod"/>
            </a:pPr>
            <a:endParaRPr lang="en-US" sz="1400" dirty="0"/>
          </a:p>
          <a:p>
            <a:pPr>
              <a:buFont typeface="+mj-lt"/>
              <a:buAutoNum type="arabicPeriod"/>
            </a:pPr>
            <a:r>
              <a:rPr lang="en-US" sz="1400" dirty="0" smtClean="0"/>
              <a:t> P8 </a:t>
            </a:r>
            <a:r>
              <a:rPr lang="en-US" sz="1400" dirty="0" err="1"/>
              <a:t>imput</a:t>
            </a:r>
            <a:r>
              <a:rPr lang="en-US" sz="1400" dirty="0"/>
              <a:t> median value, because I don't see some </a:t>
            </a:r>
            <a:r>
              <a:rPr lang="en-US" sz="1400" dirty="0" err="1"/>
              <a:t>significal</a:t>
            </a:r>
            <a:r>
              <a:rPr lang="en-US" sz="1400" dirty="0"/>
              <a:t> </a:t>
            </a:r>
            <a:r>
              <a:rPr lang="en-US" sz="1400" dirty="0" smtClean="0"/>
              <a:t>relationship;</a:t>
            </a:r>
          </a:p>
          <a:p>
            <a:pPr>
              <a:buFont typeface="+mj-lt"/>
              <a:buAutoNum type="arabicPeriod"/>
            </a:pPr>
            <a:endParaRPr lang="en-US" sz="1400" dirty="0"/>
          </a:p>
          <a:p>
            <a:pPr>
              <a:buFont typeface="+mj-lt"/>
              <a:buAutoNum type="arabicPeriod"/>
            </a:pPr>
            <a:r>
              <a:rPr lang="en-US" sz="1400" dirty="0" smtClean="0"/>
              <a:t> P2 </a:t>
            </a:r>
            <a:r>
              <a:rPr lang="en-US" sz="1400" dirty="0"/>
              <a:t>will be predicted from P24 with </a:t>
            </a:r>
            <a:r>
              <a:rPr lang="en-US" sz="1400" dirty="0" err="1" smtClean="0"/>
              <a:t>DecisionTree</a:t>
            </a:r>
            <a:r>
              <a:rPr lang="en-US" sz="1400" dirty="0" smtClean="0"/>
              <a:t>;</a:t>
            </a:r>
          </a:p>
          <a:p>
            <a:pPr>
              <a:buFont typeface="+mj-lt"/>
              <a:buAutoNum type="arabicPeriod"/>
            </a:pPr>
            <a:endParaRPr lang="en-US" sz="1400" dirty="0"/>
          </a:p>
          <a:p>
            <a:pPr>
              <a:buFont typeface="+mj-lt"/>
              <a:buAutoNum type="arabicPeriod"/>
            </a:pPr>
            <a:r>
              <a:rPr lang="en-US" sz="1400" dirty="0" smtClean="0"/>
              <a:t> P25 </a:t>
            </a:r>
            <a:r>
              <a:rPr lang="en-US" sz="1400" dirty="0"/>
              <a:t>will be predicted from P17 with linear regression (but probably later we will drop this column because of collinearity problem</a:t>
            </a:r>
            <a:r>
              <a:rPr lang="en-US" sz="1400" dirty="0" smtClean="0"/>
              <a:t>)</a:t>
            </a:r>
          </a:p>
          <a:p>
            <a:pPr>
              <a:buFont typeface="+mj-lt"/>
              <a:buAutoNum type="arabicPeriod"/>
            </a:pPr>
            <a:endParaRPr lang="en-US" sz="1400" dirty="0"/>
          </a:p>
          <a:p>
            <a:pPr>
              <a:buFont typeface="+mj-lt"/>
              <a:buAutoNum type="arabicPeriod"/>
            </a:pPr>
            <a:r>
              <a:rPr lang="en-US" sz="1400" dirty="0" smtClean="0"/>
              <a:t> P2 </a:t>
            </a:r>
            <a:r>
              <a:rPr lang="en-US" sz="1400" dirty="0"/>
              <a:t>will be predicted from P31 with </a:t>
            </a:r>
            <a:r>
              <a:rPr lang="en-US" sz="1400" dirty="0" err="1" smtClean="0"/>
              <a:t>DecisionTree</a:t>
            </a:r>
            <a:r>
              <a:rPr lang="en-US" sz="1400" dirty="0" smtClean="0"/>
              <a:t>;</a:t>
            </a:r>
            <a:endParaRPr lang="en-US" sz="1400" dirty="0"/>
          </a:p>
        </p:txBody>
      </p:sp>
      <p:sp>
        <p:nvSpPr>
          <p:cNvPr id="9" name="Прямоугольник 8"/>
          <p:cNvSpPr/>
          <p:nvPr/>
        </p:nvSpPr>
        <p:spPr>
          <a:xfrm>
            <a:off x="2121735" y="421235"/>
            <a:ext cx="4060727" cy="369332"/>
          </a:xfrm>
          <a:prstGeom prst="rect">
            <a:avLst/>
          </a:prstGeom>
        </p:spPr>
        <p:txBody>
          <a:bodyPr wrap="none">
            <a:spAutoFit/>
          </a:bodyPr>
          <a:lstStyle/>
          <a:p>
            <a:r>
              <a:rPr lang="ru-RU" dirty="0" err="1"/>
              <a:t>Scatterplots</a:t>
            </a:r>
            <a:r>
              <a:rPr lang="ru-RU" dirty="0"/>
              <a:t> </a:t>
            </a:r>
            <a:r>
              <a:rPr lang="ru-RU" dirty="0" err="1"/>
              <a:t>of</a:t>
            </a:r>
            <a:r>
              <a:rPr lang="ru-RU" dirty="0"/>
              <a:t> </a:t>
            </a:r>
            <a:r>
              <a:rPr lang="en-US" dirty="0" smtClean="0"/>
              <a:t>features with missing data</a:t>
            </a:r>
            <a:endParaRPr lang="ru-RU" dirty="0"/>
          </a:p>
        </p:txBody>
      </p:sp>
    </p:spTree>
    <p:extLst>
      <p:ext uri="{BB962C8B-B14F-4D97-AF65-F5344CB8AC3E}">
        <p14:creationId xmlns:p14="http://schemas.microsoft.com/office/powerpoint/2010/main" val="38954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91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5" name="Прямоугольник 4"/>
          <p:cNvSpPr/>
          <p:nvPr/>
        </p:nvSpPr>
        <p:spPr>
          <a:xfrm>
            <a:off x="314324" y="68818"/>
            <a:ext cx="6600826" cy="369332"/>
          </a:xfrm>
          <a:prstGeom prst="rect">
            <a:avLst/>
          </a:prstGeom>
        </p:spPr>
        <p:txBody>
          <a:bodyPr wrap="square">
            <a:spAutoFit/>
          </a:bodyPr>
          <a:lstStyle/>
          <a:p>
            <a:pPr lvl="0" eaLnBrk="0" fontAlgn="base" hangingPunct="0">
              <a:spcBef>
                <a:spcPct val="0"/>
              </a:spcBef>
              <a:spcAft>
                <a:spcPct val="0"/>
              </a:spcAft>
            </a:pPr>
            <a:r>
              <a:rPr lang="en-US" altLang="ru-RU" b="1" dirty="0" smtClean="0"/>
              <a:t>Write </a:t>
            </a:r>
            <a:r>
              <a:rPr lang="en-US" altLang="ru-RU" b="1" dirty="0"/>
              <a:t>a </a:t>
            </a:r>
            <a:r>
              <a:rPr lang="en-US" altLang="ru-RU" b="1" dirty="0" smtClean="0"/>
              <a:t>functions </a:t>
            </a:r>
            <a:r>
              <a:rPr lang="en-US" altLang="ru-RU" b="1" dirty="0"/>
              <a:t>for </a:t>
            </a:r>
            <a:r>
              <a:rPr lang="en-US" altLang="ru-RU" b="1" dirty="0" err="1"/>
              <a:t>imputting</a:t>
            </a:r>
            <a:r>
              <a:rPr lang="en-US" altLang="ru-RU" b="1" dirty="0"/>
              <a:t> missing values by </a:t>
            </a:r>
            <a:r>
              <a:rPr lang="en-US" altLang="ru-RU" b="1" dirty="0" err="1"/>
              <a:t>regressor</a:t>
            </a:r>
            <a:r>
              <a:rPr lang="en-US" altLang="ru-RU" b="1" dirty="0"/>
              <a:t> model</a:t>
            </a:r>
            <a:endParaRPr lang="ru-RU" altLang="ru-RU" b="1" dirty="0"/>
          </a:p>
        </p:txBody>
      </p:sp>
      <p:pic>
        <p:nvPicPr>
          <p:cNvPr id="2" name="Рисунок 1"/>
          <p:cNvPicPr>
            <a:picLocks noChangeAspect="1"/>
          </p:cNvPicPr>
          <p:nvPr/>
        </p:nvPicPr>
        <p:blipFill>
          <a:blip r:embed="rId2"/>
          <a:stretch>
            <a:fillRect/>
          </a:stretch>
        </p:blipFill>
        <p:spPr>
          <a:xfrm>
            <a:off x="314324" y="610663"/>
            <a:ext cx="4794032" cy="3215612"/>
          </a:xfrm>
          <a:prstGeom prst="rect">
            <a:avLst/>
          </a:prstGeom>
        </p:spPr>
      </p:pic>
      <p:sp>
        <p:nvSpPr>
          <p:cNvPr id="7" name="Прямоугольник 6"/>
          <p:cNvSpPr/>
          <p:nvPr/>
        </p:nvSpPr>
        <p:spPr>
          <a:xfrm>
            <a:off x="6513251" y="610663"/>
            <a:ext cx="6096000" cy="369332"/>
          </a:xfrm>
          <a:prstGeom prst="rect">
            <a:avLst/>
          </a:prstGeom>
        </p:spPr>
        <p:txBody>
          <a:bodyPr>
            <a:spAutoFit/>
          </a:bodyPr>
          <a:lstStyle/>
          <a:p>
            <a:pPr lvl="0" eaLnBrk="0" fontAlgn="base" hangingPunct="0">
              <a:spcBef>
                <a:spcPct val="0"/>
              </a:spcBef>
              <a:spcAft>
                <a:spcPct val="0"/>
              </a:spcAft>
            </a:pPr>
            <a:r>
              <a:rPr lang="en-US" altLang="ru-RU" b="1" dirty="0" smtClean="0"/>
              <a:t>For self-checking let's </a:t>
            </a:r>
            <a:r>
              <a:rPr lang="en-US" altLang="ru-RU" b="1" dirty="0"/>
              <a:t>see how it handles ID and </a:t>
            </a:r>
            <a:r>
              <a:rPr lang="en-US" altLang="ru-RU" b="1" dirty="0" smtClean="0"/>
              <a:t>P16:</a:t>
            </a:r>
            <a:endParaRPr lang="ru-RU" altLang="ru-RU" b="1" dirty="0"/>
          </a:p>
        </p:txBody>
      </p:sp>
      <p:pic>
        <p:nvPicPr>
          <p:cNvPr id="8" name="Рисунок 7"/>
          <p:cNvPicPr>
            <a:picLocks noChangeAspect="1"/>
          </p:cNvPicPr>
          <p:nvPr/>
        </p:nvPicPr>
        <p:blipFill>
          <a:blip r:embed="rId3"/>
          <a:stretch>
            <a:fillRect/>
          </a:stretch>
        </p:blipFill>
        <p:spPr>
          <a:xfrm>
            <a:off x="6578752" y="979996"/>
            <a:ext cx="2152419" cy="3614301"/>
          </a:xfrm>
          <a:prstGeom prst="rect">
            <a:avLst/>
          </a:prstGeom>
        </p:spPr>
      </p:pic>
      <p:pic>
        <p:nvPicPr>
          <p:cNvPr id="9" name="Рисунок 8"/>
          <p:cNvPicPr>
            <a:picLocks noChangeAspect="1"/>
          </p:cNvPicPr>
          <p:nvPr/>
        </p:nvPicPr>
        <p:blipFill>
          <a:blip r:embed="rId4"/>
          <a:stretch>
            <a:fillRect/>
          </a:stretch>
        </p:blipFill>
        <p:spPr>
          <a:xfrm>
            <a:off x="8906538" y="979995"/>
            <a:ext cx="1759881" cy="3614301"/>
          </a:xfrm>
          <a:prstGeom prst="rect">
            <a:avLst/>
          </a:prstGeom>
        </p:spPr>
      </p:pic>
      <p:sp>
        <p:nvSpPr>
          <p:cNvPr id="11" name="Прямоугольник 10"/>
          <p:cNvSpPr/>
          <p:nvPr/>
        </p:nvSpPr>
        <p:spPr>
          <a:xfrm>
            <a:off x="7811795" y="4594296"/>
            <a:ext cx="2027927" cy="369332"/>
          </a:xfrm>
          <a:prstGeom prst="rect">
            <a:avLst/>
          </a:prstGeom>
        </p:spPr>
        <p:txBody>
          <a:bodyPr wrap="none">
            <a:spAutoFit/>
          </a:bodyPr>
          <a:lstStyle/>
          <a:p>
            <a:pPr lvl="0" eaLnBrk="0" fontAlgn="base" hangingPunct="0">
              <a:spcBef>
                <a:spcPct val="0"/>
              </a:spcBef>
              <a:spcAft>
                <a:spcPct val="0"/>
              </a:spcAft>
            </a:pPr>
            <a:r>
              <a:rPr lang="en-US" altLang="ru-RU" b="1" dirty="0"/>
              <a:t>Looks like the truth</a:t>
            </a:r>
            <a:endParaRPr lang="ru-RU" altLang="ru-RU" b="1" dirty="0"/>
          </a:p>
        </p:txBody>
      </p:sp>
      <p:pic>
        <p:nvPicPr>
          <p:cNvPr id="12" name="Рисунок 11"/>
          <p:cNvPicPr>
            <a:picLocks noChangeAspect="1"/>
          </p:cNvPicPr>
          <p:nvPr/>
        </p:nvPicPr>
        <p:blipFill>
          <a:blip r:embed="rId5"/>
          <a:stretch>
            <a:fillRect/>
          </a:stretch>
        </p:blipFill>
        <p:spPr>
          <a:xfrm>
            <a:off x="314324" y="4266293"/>
            <a:ext cx="5343533" cy="1394670"/>
          </a:xfrm>
          <a:prstGeom prst="rect">
            <a:avLst/>
          </a:prstGeom>
        </p:spPr>
      </p:pic>
      <p:sp>
        <p:nvSpPr>
          <p:cNvPr id="13" name="Прямоугольник 12"/>
          <p:cNvSpPr/>
          <p:nvPr/>
        </p:nvSpPr>
        <p:spPr>
          <a:xfrm>
            <a:off x="1332576" y="3896961"/>
            <a:ext cx="2176493" cy="369332"/>
          </a:xfrm>
          <a:prstGeom prst="rect">
            <a:avLst/>
          </a:prstGeom>
        </p:spPr>
        <p:txBody>
          <a:bodyPr wrap="none">
            <a:spAutoFit/>
          </a:bodyPr>
          <a:lstStyle/>
          <a:p>
            <a:pPr lvl="0" eaLnBrk="0" fontAlgn="base" hangingPunct="0">
              <a:spcBef>
                <a:spcPct val="0"/>
              </a:spcBef>
              <a:spcAft>
                <a:spcPct val="0"/>
              </a:spcAft>
            </a:pPr>
            <a:r>
              <a:rPr lang="en-US" altLang="ru-RU" b="1" dirty="0" err="1" smtClean="0"/>
              <a:t>Imput</a:t>
            </a:r>
            <a:r>
              <a:rPr lang="en-US" altLang="ru-RU" b="1" dirty="0" smtClean="0"/>
              <a:t> other features</a:t>
            </a:r>
            <a:endParaRPr lang="ru-RU" altLang="ru-RU" b="1" dirty="0"/>
          </a:p>
        </p:txBody>
      </p:sp>
      <p:pic>
        <p:nvPicPr>
          <p:cNvPr id="14" name="Рисунок 13"/>
          <p:cNvPicPr>
            <a:picLocks noChangeAspect="1"/>
          </p:cNvPicPr>
          <p:nvPr/>
        </p:nvPicPr>
        <p:blipFill>
          <a:blip r:embed="rId6"/>
          <a:stretch>
            <a:fillRect/>
          </a:stretch>
        </p:blipFill>
        <p:spPr>
          <a:xfrm>
            <a:off x="394363" y="5867400"/>
            <a:ext cx="1876425" cy="609600"/>
          </a:xfrm>
          <a:prstGeom prst="rect">
            <a:avLst/>
          </a:prstGeom>
        </p:spPr>
      </p:pic>
      <p:sp>
        <p:nvSpPr>
          <p:cNvPr id="15" name="Прямоугольник 14"/>
          <p:cNvSpPr/>
          <p:nvPr/>
        </p:nvSpPr>
        <p:spPr>
          <a:xfrm>
            <a:off x="2390412" y="5987534"/>
            <a:ext cx="5004960" cy="369332"/>
          </a:xfrm>
          <a:prstGeom prst="rect">
            <a:avLst/>
          </a:prstGeom>
        </p:spPr>
        <p:txBody>
          <a:bodyPr wrap="none">
            <a:spAutoFit/>
          </a:bodyPr>
          <a:lstStyle/>
          <a:p>
            <a:r>
              <a:rPr lang="en-US" dirty="0"/>
              <a:t>Okay, now we don't have any missing values in data</a:t>
            </a:r>
            <a:endParaRPr lang="ru-RU" dirty="0"/>
          </a:p>
        </p:txBody>
      </p:sp>
    </p:spTree>
    <p:extLst>
      <p:ext uri="{BB962C8B-B14F-4D97-AF65-F5344CB8AC3E}">
        <p14:creationId xmlns:p14="http://schemas.microsoft.com/office/powerpoint/2010/main" val="129130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P spid="1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91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84325" y="170073"/>
            <a:ext cx="4050324" cy="380343"/>
          </a:xfrm>
        </p:spPr>
        <p:txBody>
          <a:bodyPr>
            <a:normAutofit fontScale="92500" lnSpcReduction="10000"/>
          </a:bodyPr>
          <a:lstStyle/>
          <a:p>
            <a:r>
              <a:rPr lang="en-US" b="1" dirty="0"/>
              <a:t>Working with numerical cols</a:t>
            </a:r>
          </a:p>
        </p:txBody>
      </p:sp>
      <p:sp>
        <p:nvSpPr>
          <p:cNvPr id="7" name="Прямоугольник 6"/>
          <p:cNvSpPr/>
          <p:nvPr/>
        </p:nvSpPr>
        <p:spPr>
          <a:xfrm>
            <a:off x="486166" y="550416"/>
            <a:ext cx="6096000" cy="646331"/>
          </a:xfrm>
          <a:prstGeom prst="rect">
            <a:avLst/>
          </a:prstGeom>
        </p:spPr>
        <p:txBody>
          <a:bodyPr>
            <a:spAutoFit/>
          </a:bodyPr>
          <a:lstStyle/>
          <a:p>
            <a:r>
              <a:rPr lang="en-US" dirty="0"/>
              <a:t>Now we plot the KDE charts for each variable to observe relationships with the target value</a:t>
            </a:r>
            <a:endParaRPr lang="ru-RU" dirty="0"/>
          </a:p>
        </p:txBody>
      </p:sp>
      <p:pic>
        <p:nvPicPr>
          <p:cNvPr id="8" name="Рисунок 7"/>
          <p:cNvPicPr>
            <a:picLocks noChangeAspect="1"/>
          </p:cNvPicPr>
          <p:nvPr/>
        </p:nvPicPr>
        <p:blipFill>
          <a:blip r:embed="rId2"/>
          <a:stretch>
            <a:fillRect/>
          </a:stretch>
        </p:blipFill>
        <p:spPr>
          <a:xfrm>
            <a:off x="283345" y="1577090"/>
            <a:ext cx="6949383" cy="5060364"/>
          </a:xfrm>
          <a:prstGeom prst="rect">
            <a:avLst/>
          </a:prstGeom>
        </p:spPr>
      </p:pic>
      <p:sp>
        <p:nvSpPr>
          <p:cNvPr id="9" name="Прямоугольник 8"/>
          <p:cNvSpPr/>
          <p:nvPr/>
        </p:nvSpPr>
        <p:spPr>
          <a:xfrm>
            <a:off x="2595239" y="1207758"/>
            <a:ext cx="6096000" cy="369332"/>
          </a:xfrm>
          <a:prstGeom prst="rect">
            <a:avLst/>
          </a:prstGeom>
        </p:spPr>
        <p:txBody>
          <a:bodyPr>
            <a:spAutoFit/>
          </a:bodyPr>
          <a:lstStyle/>
          <a:p>
            <a:r>
              <a:rPr lang="en-US" dirty="0" smtClean="0"/>
              <a:t>Features ID to P9</a:t>
            </a:r>
            <a:endParaRPr lang="ru-RU" dirty="0"/>
          </a:p>
        </p:txBody>
      </p:sp>
      <p:sp>
        <p:nvSpPr>
          <p:cNvPr id="10" name="Прямоугольник 9"/>
          <p:cNvSpPr/>
          <p:nvPr/>
        </p:nvSpPr>
        <p:spPr>
          <a:xfrm>
            <a:off x="7386220" y="3011404"/>
            <a:ext cx="4447714" cy="923330"/>
          </a:xfrm>
          <a:prstGeom prst="rect">
            <a:avLst/>
          </a:prstGeom>
        </p:spPr>
        <p:txBody>
          <a:bodyPr wrap="square">
            <a:spAutoFit/>
          </a:bodyPr>
          <a:lstStyle/>
          <a:p>
            <a:r>
              <a:rPr lang="en-US" dirty="0" smtClean="0"/>
              <a:t>Features ID and P8 could be a good predictors</a:t>
            </a:r>
          </a:p>
          <a:p>
            <a:endParaRPr lang="en-US" dirty="0" smtClean="0"/>
          </a:p>
          <a:p>
            <a:r>
              <a:rPr lang="en-US" dirty="0"/>
              <a:t>Features P1, P7, P9 probably will not help </a:t>
            </a:r>
            <a:r>
              <a:rPr lang="en-US" dirty="0" smtClean="0"/>
              <a:t>us</a:t>
            </a:r>
            <a:endParaRPr lang="en-US" dirty="0"/>
          </a:p>
        </p:txBody>
      </p:sp>
    </p:spTree>
    <p:extLst>
      <p:ext uri="{BB962C8B-B14F-4D97-AF65-F5344CB8AC3E}">
        <p14:creationId xmlns:p14="http://schemas.microsoft.com/office/powerpoint/2010/main" val="263482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91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84325" y="170073"/>
            <a:ext cx="4050324" cy="380343"/>
          </a:xfrm>
        </p:spPr>
        <p:txBody>
          <a:bodyPr>
            <a:normAutofit fontScale="92500" lnSpcReduction="10000"/>
          </a:bodyPr>
          <a:lstStyle/>
          <a:p>
            <a:r>
              <a:rPr lang="en-US" b="1" dirty="0"/>
              <a:t>Working with numerical cols</a:t>
            </a:r>
          </a:p>
        </p:txBody>
      </p:sp>
      <p:sp>
        <p:nvSpPr>
          <p:cNvPr id="9" name="Прямоугольник 8"/>
          <p:cNvSpPr/>
          <p:nvPr/>
        </p:nvSpPr>
        <p:spPr>
          <a:xfrm>
            <a:off x="1902780" y="710608"/>
            <a:ext cx="6096000" cy="369332"/>
          </a:xfrm>
          <a:prstGeom prst="rect">
            <a:avLst/>
          </a:prstGeom>
        </p:spPr>
        <p:txBody>
          <a:bodyPr>
            <a:spAutoFit/>
          </a:bodyPr>
          <a:lstStyle/>
          <a:p>
            <a:r>
              <a:rPr lang="en-US" dirty="0" smtClean="0"/>
              <a:t>Features P10 to P17</a:t>
            </a:r>
            <a:endParaRPr lang="ru-RU" dirty="0"/>
          </a:p>
        </p:txBody>
      </p:sp>
      <p:sp>
        <p:nvSpPr>
          <p:cNvPr id="10" name="Прямоугольник 9"/>
          <p:cNvSpPr/>
          <p:nvPr/>
        </p:nvSpPr>
        <p:spPr>
          <a:xfrm>
            <a:off x="7403975" y="2025982"/>
            <a:ext cx="4447714" cy="1200329"/>
          </a:xfrm>
          <a:prstGeom prst="rect">
            <a:avLst/>
          </a:prstGeom>
        </p:spPr>
        <p:txBody>
          <a:bodyPr wrap="square">
            <a:spAutoFit/>
          </a:bodyPr>
          <a:lstStyle/>
          <a:p>
            <a:r>
              <a:rPr lang="en-US" dirty="0" smtClean="0"/>
              <a:t>Feature P16 could be a good predictor</a:t>
            </a:r>
          </a:p>
          <a:p>
            <a:endParaRPr lang="en-US" dirty="0" smtClean="0"/>
          </a:p>
          <a:p>
            <a:r>
              <a:rPr lang="en-US" dirty="0"/>
              <a:t>Features </a:t>
            </a:r>
            <a:r>
              <a:rPr lang="en-US" dirty="0" smtClean="0"/>
              <a:t>P12, P13, P14</a:t>
            </a:r>
          </a:p>
          <a:p>
            <a:r>
              <a:rPr lang="en-US" dirty="0" smtClean="0"/>
              <a:t>are </a:t>
            </a:r>
            <a:r>
              <a:rPr lang="en-US" dirty="0"/>
              <a:t>not likely to help us</a:t>
            </a:r>
          </a:p>
        </p:txBody>
      </p:sp>
      <p:pic>
        <p:nvPicPr>
          <p:cNvPr id="2" name="Рисунок 1"/>
          <p:cNvPicPr>
            <a:picLocks noChangeAspect="1"/>
          </p:cNvPicPr>
          <p:nvPr/>
        </p:nvPicPr>
        <p:blipFill>
          <a:blip r:embed="rId2"/>
          <a:stretch>
            <a:fillRect/>
          </a:stretch>
        </p:blipFill>
        <p:spPr>
          <a:xfrm>
            <a:off x="104938" y="1079940"/>
            <a:ext cx="7100056" cy="5214327"/>
          </a:xfrm>
          <a:prstGeom prst="rect">
            <a:avLst/>
          </a:prstGeom>
        </p:spPr>
      </p:pic>
    </p:spTree>
    <p:extLst>
      <p:ext uri="{BB962C8B-B14F-4D97-AF65-F5344CB8AC3E}">
        <p14:creationId xmlns:p14="http://schemas.microsoft.com/office/powerpoint/2010/main" val="345135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1041</Words>
  <Application>Microsoft Office PowerPoint</Application>
  <PresentationFormat>Широкоэкранный</PresentationFormat>
  <Paragraphs>114</Paragraphs>
  <Slides>19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19</vt:i4>
      </vt:variant>
    </vt:vector>
  </HeadingPairs>
  <TitlesOfParts>
    <vt:vector size="23" baseType="lpstr">
      <vt:lpstr>Arial</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Алексей Антилевский</dc:creator>
  <cp:lastModifiedBy>Алексей Антилевский</cp:lastModifiedBy>
  <cp:revision>31</cp:revision>
  <dcterms:created xsi:type="dcterms:W3CDTF">2022-09-27T10:09:20Z</dcterms:created>
  <dcterms:modified xsi:type="dcterms:W3CDTF">2022-09-27T18:07:48Z</dcterms:modified>
</cp:coreProperties>
</file>