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71" r:id="rId10"/>
    <p:sldId id="272" r:id="rId11"/>
    <p:sldId id="273" r:id="rId12"/>
    <p:sldId id="265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2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5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64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02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97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20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3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86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25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07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1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9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2148" y="243690"/>
            <a:ext cx="9404412" cy="3822283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b="1" dirty="0"/>
              <a:t>Задание </a:t>
            </a:r>
            <a:r>
              <a:rPr lang="en-US" b="1" dirty="0" smtClean="0"/>
              <a:t>3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В пакете для третьего задания три файла: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 файле </a:t>
            </a:r>
            <a:r>
              <a:rPr lang="en-US" b="1" dirty="0"/>
              <a:t>Tariff</a:t>
            </a:r>
            <a:r>
              <a:rPr lang="ru-RU" b="1" dirty="0"/>
              <a:t>_</a:t>
            </a:r>
            <a:r>
              <a:rPr lang="en-US" b="1" dirty="0"/>
              <a:t>plans</a:t>
            </a:r>
            <a:r>
              <a:rPr lang="ru-RU" b="1" dirty="0"/>
              <a:t>_</a:t>
            </a:r>
            <a:r>
              <a:rPr lang="en-US" b="1" dirty="0"/>
              <a:t>change</a:t>
            </a:r>
            <a:r>
              <a:rPr lang="ru-RU" b="1" dirty="0"/>
              <a:t>.</a:t>
            </a:r>
            <a:r>
              <a:rPr lang="en-US" b="1" dirty="0"/>
              <a:t>csv</a:t>
            </a:r>
            <a:r>
              <a:rPr lang="en-US" dirty="0"/>
              <a:t> </a:t>
            </a:r>
            <a:r>
              <a:rPr lang="ru-RU" dirty="0"/>
              <a:t>содержатся выборочные данные о транзакциях, связанных с подключениями и отключениями тарифных планов абонентами, которые меняли тарифные планы в первом полугодии 2017 года: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SUBSCRIBER_ID</a:t>
            </a:r>
            <a:r>
              <a:rPr lang="en-US" dirty="0"/>
              <a:t> </a:t>
            </a:r>
            <a:r>
              <a:rPr lang="ru-RU" dirty="0" smtClean="0"/>
              <a:t>-  </a:t>
            </a:r>
            <a:r>
              <a:rPr lang="ru-RU" dirty="0"/>
              <a:t>условный идентификатор абонента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TARIFF</a:t>
            </a:r>
            <a:r>
              <a:rPr lang="ru-RU" dirty="0"/>
              <a:t>_</a:t>
            </a:r>
            <a:r>
              <a:rPr lang="en-US" dirty="0"/>
              <a:t>PLAN</a:t>
            </a:r>
            <a:r>
              <a:rPr lang="ru-RU" dirty="0"/>
              <a:t>_</a:t>
            </a:r>
            <a:r>
              <a:rPr lang="en-US" dirty="0"/>
              <a:t>ID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 smtClean="0"/>
              <a:t> </a:t>
            </a:r>
            <a:r>
              <a:rPr lang="ru-RU" dirty="0"/>
              <a:t>условный идентификатор тарифного плана	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START</a:t>
            </a:r>
            <a:r>
              <a:rPr lang="ru-RU" dirty="0"/>
              <a:t>_</a:t>
            </a:r>
            <a:r>
              <a:rPr lang="en-US" dirty="0"/>
              <a:t>DTTM</a:t>
            </a:r>
            <a:r>
              <a:rPr lang="ru-RU" dirty="0"/>
              <a:t>	 - дата и время подключения плана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END</a:t>
            </a:r>
            <a:r>
              <a:rPr lang="ru-RU" dirty="0"/>
              <a:t>_</a:t>
            </a:r>
            <a:r>
              <a:rPr lang="en-US" dirty="0"/>
              <a:t>DTTM</a:t>
            </a:r>
            <a:r>
              <a:rPr lang="ru-RU" dirty="0"/>
              <a:t> – дата и время отключения (значение $</a:t>
            </a:r>
            <a:r>
              <a:rPr lang="ru-RU" dirty="0" err="1"/>
              <a:t>null</a:t>
            </a:r>
            <a:r>
              <a:rPr lang="ru-RU" dirty="0"/>
              <a:t>$ означает, что план актуален на текущий момент</a:t>
            </a:r>
            <a:r>
              <a:rPr lang="ru-RU" dirty="0" smtClean="0"/>
              <a:t>).</a:t>
            </a:r>
            <a:endParaRPr lang="en-US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ru-RU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 файле </a:t>
            </a:r>
            <a:r>
              <a:rPr lang="en-US" b="1" dirty="0"/>
              <a:t>Charges</a:t>
            </a:r>
            <a:r>
              <a:rPr lang="ru-RU" b="1" dirty="0"/>
              <a:t>.</a:t>
            </a:r>
            <a:r>
              <a:rPr lang="en-US" b="1" dirty="0"/>
              <a:t>csv</a:t>
            </a:r>
            <a:r>
              <a:rPr lang="ru-RU" dirty="0"/>
              <a:t> содержатся помесячные исторические данные об общих расходах абонентов на мобильную связь: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SUBSCRIBER_ID </a:t>
            </a:r>
            <a:r>
              <a:rPr lang="ru-RU" dirty="0"/>
              <a:t>-  условный идентификатор абонента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BILL_MONTH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 err="1"/>
              <a:t>биллинговый</a:t>
            </a:r>
            <a:r>
              <a:rPr lang="ru-RU" dirty="0"/>
              <a:t> период в формате YYYY-MM-01 (например, строки со значением ‘2016-01-01’ содержат данные о расходах и потреблении за январь 2016 года)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CHARGES</a:t>
            </a:r>
            <a:r>
              <a:rPr lang="ru-RU" dirty="0"/>
              <a:t>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общая сумма  счета за услуги </a:t>
            </a:r>
            <a:r>
              <a:rPr lang="ru-RU" dirty="0" smtClean="0"/>
              <a:t>связи</a:t>
            </a:r>
            <a:endParaRPr lang="en-US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ru-RU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 файле </a:t>
            </a:r>
            <a:r>
              <a:rPr lang="en-US" b="1" dirty="0"/>
              <a:t>Suspended</a:t>
            </a:r>
            <a:r>
              <a:rPr lang="ru-RU" b="1" dirty="0"/>
              <a:t>.</a:t>
            </a:r>
            <a:r>
              <a:rPr lang="en-US" b="1" dirty="0"/>
              <a:t>csv</a:t>
            </a:r>
            <a:r>
              <a:rPr lang="ru-RU" dirty="0"/>
              <a:t> содержатся исторические данные о блокировках абонентов в транзакционной форме: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SUBSCRIBER_ID </a:t>
            </a:r>
            <a:r>
              <a:rPr lang="ru-RU" dirty="0"/>
              <a:t>-  условный идентификатор абонента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START_DT - дата начала блокировки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END_DT </a:t>
            </a:r>
            <a:r>
              <a:rPr lang="en-US" dirty="0" smtClean="0"/>
              <a:t>- </a:t>
            </a:r>
            <a:r>
              <a:rPr lang="ru-RU" dirty="0" smtClean="0"/>
              <a:t>дата </a:t>
            </a:r>
            <a:r>
              <a:rPr lang="ru-RU" dirty="0"/>
              <a:t>окончания блокировки (значение $</a:t>
            </a:r>
            <a:r>
              <a:rPr lang="ru-RU" dirty="0" err="1"/>
              <a:t>null</a:t>
            </a:r>
            <a:r>
              <a:rPr lang="ru-RU" dirty="0"/>
              <a:t>$ означает, что абонент остается блокированным на текущий момент).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2148" y="4065973"/>
            <a:ext cx="1079524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исследовать следующие вопросы: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Направления смен тарифных планов: с каких тарифных планов и на какие шли  наибольшие </a:t>
            </a:r>
            <a:r>
              <a:rPr lang="ru-RU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перетоки</a:t>
            </a: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Визуализировать потоки миграций на диаграмме. 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Насколько изменился среднемесячный счет абонентов за период 3 месяца после месяца смены тарифного плана в сравнении с периодом 3 месяца до месяца смены тарифного плана. Какие направления смен тарифных планов характеризовались ростом среднего счета в трехмесячном периоде, а какие – сокращением.  Визуализировать результаты на диаграммах.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Аналогично п.2, только относительно изменения уровня блокировок: насколько реже или чаще стали попадать в блокировки абоненты после миграции в целом и для каждого направления миграции в отдельности. Для сравнения использовать те же периоды: 3 месяца до месяца смены плана и 3 месяца после месяца смены.</a:t>
            </a:r>
          </a:p>
        </p:txBody>
      </p:sp>
    </p:spTree>
    <p:extLst>
      <p:ext uri="{BB962C8B-B14F-4D97-AF65-F5344CB8AC3E}">
        <p14:creationId xmlns:p14="http://schemas.microsoft.com/office/powerpoint/2010/main" val="24078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1235" y="178951"/>
            <a:ext cx="6214368" cy="484839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Visualization with </a:t>
            </a:r>
            <a:r>
              <a:rPr lang="en-US" b="1" dirty="0" err="1" smtClean="0"/>
              <a:t>BarPlot</a:t>
            </a:r>
            <a:r>
              <a:rPr lang="en-US" b="1" dirty="0" smtClean="0"/>
              <a:t> (without 4 to 2 changing)</a:t>
            </a:r>
            <a:endParaRPr lang="en-US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8" y="663790"/>
            <a:ext cx="7738601" cy="49294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259192" y="178951"/>
            <a:ext cx="378174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Summary:</a:t>
            </a:r>
            <a:endParaRPr lang="en-US" sz="1400" dirty="0"/>
          </a:p>
          <a:p>
            <a:r>
              <a:rPr lang="en-US" sz="1400" dirty="0"/>
              <a:t>Transfers below characterized by an </a:t>
            </a:r>
            <a:r>
              <a:rPr lang="en-US" sz="1400" dirty="0" smtClean="0"/>
              <a:t>increasing </a:t>
            </a:r>
            <a:r>
              <a:rPr lang="en-US" sz="1400" dirty="0"/>
              <a:t>in the average bill in the three-month period: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4 </a:t>
            </a:r>
            <a:r>
              <a:rPr lang="en-US" sz="1400" dirty="0"/>
              <a:t>to </a:t>
            </a:r>
            <a:r>
              <a:rPr lang="en-US" sz="1400" dirty="0" smtClean="0"/>
              <a:t>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5 to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4 </a:t>
            </a:r>
            <a:r>
              <a:rPr lang="en-US" sz="1400" dirty="0"/>
              <a:t>to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3 </a:t>
            </a:r>
            <a:r>
              <a:rPr lang="en-US" sz="1400" dirty="0"/>
              <a:t>to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4 </a:t>
            </a:r>
            <a:r>
              <a:rPr lang="en-US" sz="1400" dirty="0"/>
              <a:t>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5 </a:t>
            </a:r>
            <a:r>
              <a:rPr lang="en-US" sz="1400" dirty="0"/>
              <a:t>to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4 </a:t>
            </a:r>
            <a:r>
              <a:rPr lang="en-US" sz="1400" dirty="0"/>
              <a:t>to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1 </a:t>
            </a:r>
            <a:r>
              <a:rPr lang="en-US" sz="1400" dirty="0"/>
              <a:t>to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2 </a:t>
            </a:r>
            <a:r>
              <a:rPr lang="en-US" sz="1400" dirty="0"/>
              <a:t>to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2 </a:t>
            </a:r>
            <a:r>
              <a:rPr lang="en-US" sz="1400" dirty="0"/>
              <a:t>to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2 </a:t>
            </a:r>
            <a:r>
              <a:rPr lang="en-US" sz="1400" dirty="0"/>
              <a:t>to </a:t>
            </a:r>
            <a:r>
              <a:rPr lang="en-US" sz="1400" dirty="0" smtClean="0"/>
              <a:t>3</a:t>
            </a:r>
          </a:p>
          <a:p>
            <a:endParaRPr lang="en-US" sz="1400" dirty="0"/>
          </a:p>
          <a:p>
            <a:r>
              <a:rPr lang="en-US" sz="1400" dirty="0"/>
              <a:t>And the </a:t>
            </a:r>
            <a:r>
              <a:rPr lang="en-US" sz="1400" dirty="0" smtClean="0"/>
              <a:t>following </a:t>
            </a:r>
            <a:r>
              <a:rPr lang="en-US" sz="1400" dirty="0"/>
              <a:t>migrations characterized by an decreasing average bill: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1 </a:t>
            </a:r>
            <a:r>
              <a:rPr lang="en-US" sz="1400" dirty="0"/>
              <a:t>to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3 </a:t>
            </a:r>
            <a:r>
              <a:rPr lang="en-US" sz="1400" dirty="0"/>
              <a:t>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3 </a:t>
            </a:r>
            <a:r>
              <a:rPr lang="en-US" sz="1400" dirty="0"/>
              <a:t>to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2 </a:t>
            </a:r>
            <a:r>
              <a:rPr lang="en-US" sz="1400" dirty="0"/>
              <a:t>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3 </a:t>
            </a:r>
            <a:r>
              <a:rPr lang="en-US" sz="1400" dirty="0"/>
              <a:t>to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1 </a:t>
            </a:r>
            <a:r>
              <a:rPr lang="en-US" sz="1400" dirty="0"/>
              <a:t>to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1 </a:t>
            </a:r>
            <a:r>
              <a:rPr lang="en-US" sz="1400" dirty="0"/>
              <a:t>to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5 </a:t>
            </a:r>
            <a:r>
              <a:rPr lang="en-US" sz="1400" dirty="0"/>
              <a:t>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5 </a:t>
            </a:r>
            <a:r>
              <a:rPr lang="en-US" sz="1400" dirty="0"/>
              <a:t>to </a:t>
            </a:r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8719" y="58728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All changes to the 3rd plan will increase the average 3-months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7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030" y="223339"/>
            <a:ext cx="4050324" cy="38034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Task </a:t>
            </a:r>
            <a:r>
              <a:rPr lang="en-US" b="1" dirty="0" smtClean="0"/>
              <a:t>3 </a:t>
            </a:r>
            <a:r>
              <a:rPr lang="en-US" b="1" dirty="0"/>
              <a:t>(average 3 months </a:t>
            </a:r>
            <a:r>
              <a:rPr lang="en-US" b="1" dirty="0" smtClean="0"/>
              <a:t>suspending)</a:t>
            </a:r>
            <a:endParaRPr lang="en-US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1712" y="514421"/>
            <a:ext cx="175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Loading the data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2" y="894764"/>
            <a:ext cx="7963285" cy="136016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13030" y="2308136"/>
            <a:ext cx="524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can use a function from 2nd task to clean the data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41" y="2677468"/>
            <a:ext cx="6365659" cy="46067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13030" y="3164745"/>
            <a:ext cx="5990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Let’s write a function to count average and overall suspending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30" y="3560681"/>
            <a:ext cx="7578386" cy="31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5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9956" y="262024"/>
            <a:ext cx="2570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Restulting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of subscriber </a:t>
            </a:r>
            <a:r>
              <a:rPr lang="en-US" dirty="0" err="1" smtClean="0"/>
              <a:t>suspendings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57" y="1060621"/>
            <a:ext cx="1276701" cy="48421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318" y="857343"/>
            <a:ext cx="8096797" cy="524867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01489" y="400524"/>
            <a:ext cx="2646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Visualization with </a:t>
            </a:r>
            <a:r>
              <a:rPr lang="en-US" b="1" dirty="0" err="1"/>
              <a:t>BarPlot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6945" y="138468"/>
            <a:ext cx="3007403" cy="349542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6944" y="568456"/>
            <a:ext cx="60782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Transfers below characterized by an increase </a:t>
            </a:r>
          </a:p>
          <a:p>
            <a:r>
              <a:rPr lang="en-US" dirty="0" smtClean="0"/>
              <a:t>average count of suspending subscribers: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2 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2 to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3 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4 to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2 to 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6348" y="26987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All subscribers that changed tariff to 1 began to </a:t>
            </a:r>
          </a:p>
          <a:p>
            <a:r>
              <a:rPr lang="en-US" b="1" dirty="0" smtClean="0"/>
              <a:t>get blocked more often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051541" y="5555843"/>
            <a:ext cx="2921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Thanks for watching!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16003" y="4584486"/>
            <a:ext cx="992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Overall changing of number of blocking </a:t>
            </a:r>
            <a:r>
              <a:rPr lang="en-US" b="1" dirty="0" smtClean="0"/>
              <a:t>after migration from </a:t>
            </a:r>
            <a:r>
              <a:rPr lang="en-US" b="1" dirty="0"/>
              <a:t>one tariff plan to another: </a:t>
            </a:r>
            <a:r>
              <a:rPr lang="en-US" b="1" dirty="0" smtClean="0"/>
              <a:t>-2.37</a:t>
            </a:r>
            <a:r>
              <a:rPr lang="en-US" b="1" dirty="0"/>
              <a:t>%.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583311" y="568456"/>
            <a:ext cx="51586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the following migrations characterized by an decreasing suspending subscribers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 to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 to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 to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 to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 to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 to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 to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 to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 to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 to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 to 2</a:t>
            </a:r>
          </a:p>
        </p:txBody>
      </p:sp>
    </p:spTree>
    <p:extLst>
      <p:ext uri="{BB962C8B-B14F-4D97-AF65-F5344CB8AC3E}">
        <p14:creationId xmlns:p14="http://schemas.microsoft.com/office/powerpoint/2010/main" val="17426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7352" y="174638"/>
            <a:ext cx="3669159" cy="38465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Task 1 (tariff plan migrations)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2" y="1045784"/>
            <a:ext cx="5175681" cy="320227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37352" y="617873"/>
            <a:ext cx="175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Loading the data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42" y="919714"/>
            <a:ext cx="4227447" cy="382096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714465" y="273383"/>
            <a:ext cx="4684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have some duplicates in our data. </a:t>
            </a:r>
          </a:p>
          <a:p>
            <a:r>
              <a:rPr lang="en-US" dirty="0" smtClean="0"/>
              <a:t>For example query for subscriber with id 5929: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4502" y="4491301"/>
            <a:ext cx="3935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 to drop </a:t>
            </a:r>
            <a:r>
              <a:rPr lang="en-US" dirty="0"/>
              <a:t>duplicates </a:t>
            </a:r>
            <a:r>
              <a:rPr lang="en-US" dirty="0" smtClean="0"/>
              <a:t>in our data: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02" y="4860633"/>
            <a:ext cx="4133850" cy="93345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254502" y="5881094"/>
            <a:ext cx="311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57 rows dropped from the data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815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0499"/>
            <a:ext cx="5655076" cy="55983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Let's write a function for counting migrations from one tariff plan to another</a:t>
            </a:r>
            <a:endParaRPr lang="ru-RU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9" y="690331"/>
            <a:ext cx="7536162" cy="14580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2933" y="2237174"/>
            <a:ext cx="6252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Also write </a:t>
            </a:r>
            <a:r>
              <a:rPr lang="en-US" dirty="0"/>
              <a:t>a function for self checking. That return true if </a:t>
            </a:r>
            <a:endParaRPr lang="en-US" dirty="0" smtClean="0"/>
          </a:p>
          <a:p>
            <a:r>
              <a:rPr lang="en-US" b="1" dirty="0" smtClean="0"/>
              <a:t>our </a:t>
            </a:r>
            <a:r>
              <a:rPr lang="en-US" b="1" dirty="0"/>
              <a:t>migrations counts = all data - nulls - suspended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60" y="2972284"/>
            <a:ext cx="5550070" cy="1876642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155" y="3027149"/>
            <a:ext cx="1655035" cy="3668795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6247283" y="2126108"/>
            <a:ext cx="2307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But we </a:t>
            </a:r>
            <a:r>
              <a:rPr lang="en-US" dirty="0"/>
              <a:t>have a few the same migrations, it should be dropped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6701" y="610432"/>
            <a:ext cx="1826099" cy="56036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8907732" y="130499"/>
            <a:ext cx="2142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Final migrations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5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21173" y="111434"/>
            <a:ext cx="4714875" cy="430104"/>
          </a:xfrm>
        </p:spPr>
        <p:txBody>
          <a:bodyPr>
            <a:normAutofit/>
          </a:bodyPr>
          <a:lstStyle/>
          <a:p>
            <a:r>
              <a:rPr lang="en-US" sz="1800" b="1" dirty="0"/>
              <a:t>Visualization with </a:t>
            </a:r>
            <a:r>
              <a:rPr lang="en-US" sz="1800" b="1" dirty="0" err="1"/>
              <a:t>BarChart</a:t>
            </a:r>
            <a:endParaRPr lang="en-US" sz="1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04" y="463719"/>
            <a:ext cx="95535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868596" y="192597"/>
            <a:ext cx="3444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Visualization with Sankey diagram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9" y="638082"/>
            <a:ext cx="7356953" cy="55117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850819" y="1395949"/>
            <a:ext cx="40630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Conclusions: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The </a:t>
            </a:r>
            <a:r>
              <a:rPr lang="en-US" b="1" dirty="0"/>
              <a:t>most popular tariff for migration is number 5 (almost 79% tariff changes was into it). Most flow was from tariff 3 and </a:t>
            </a:r>
            <a:r>
              <a:rPr lang="en-US" b="1" dirty="0" smtClean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The </a:t>
            </a:r>
            <a:r>
              <a:rPr lang="en-US" b="1" dirty="0"/>
              <a:t>most unpopular tariff to migrate is number 2 (less than 1% of all tariff changes</a:t>
            </a:r>
            <a:r>
              <a:rPr lang="en-US" b="1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The </a:t>
            </a:r>
            <a:r>
              <a:rPr lang="en-US" b="1" dirty="0"/>
              <a:t>most often tariffs left is number 3 (44% of overall changes) and 1 (32%)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81712" y="148654"/>
            <a:ext cx="396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 </a:t>
            </a:r>
            <a:r>
              <a:rPr lang="en-US" b="1" dirty="0" smtClean="0"/>
              <a:t>2 (average 3 months bill changing) </a:t>
            </a:r>
            <a:endParaRPr lang="en-US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81712" y="514421"/>
            <a:ext cx="175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Loading the data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2" y="911615"/>
            <a:ext cx="6667500" cy="1028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2" y="2485748"/>
            <a:ext cx="4262966" cy="33823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960" y="2485748"/>
            <a:ext cx="2645936" cy="338319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81712" y="2086444"/>
            <a:ext cx="2556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Tariff plans changes table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48960" y="2118424"/>
            <a:ext cx="1457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Charges table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832248" y="2485748"/>
            <a:ext cx="37174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last bill month that we have in data is 2017-12-01, so we will change the </a:t>
            </a:r>
            <a:r>
              <a:rPr lang="en-US" sz="1600" b="1" dirty="0"/>
              <a:t>null</a:t>
            </a:r>
            <a:r>
              <a:rPr lang="en-US" sz="1600" dirty="0"/>
              <a:t> in </a:t>
            </a:r>
            <a:r>
              <a:rPr lang="en-US" sz="1600" b="1" dirty="0"/>
              <a:t>END_DTTM</a:t>
            </a:r>
            <a:r>
              <a:rPr lang="en-US" sz="1600" dirty="0"/>
              <a:t> column in tariff change data to this value. It will helps calculate correctly the average 3 months bill. Also </a:t>
            </a:r>
            <a:r>
              <a:rPr lang="en-US" sz="1600" dirty="0" smtClean="0"/>
              <a:t>will add </a:t>
            </a:r>
            <a:r>
              <a:rPr lang="en-US" sz="1600" dirty="0"/>
              <a:t>the column with using duration (in months) of current tariff by subscriber</a:t>
            </a:r>
          </a:p>
        </p:txBody>
      </p:sp>
    </p:spTree>
    <p:extLst>
      <p:ext uri="{BB962C8B-B14F-4D97-AF65-F5344CB8AC3E}">
        <p14:creationId xmlns:p14="http://schemas.microsoft.com/office/powerpoint/2010/main" val="3895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4230" y="146028"/>
            <a:ext cx="469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Let's</a:t>
            </a:r>
            <a:r>
              <a:rPr lang="ru-RU" b="1" dirty="0" smtClean="0"/>
              <a:t> </a:t>
            </a:r>
            <a:r>
              <a:rPr lang="ru-RU" b="1" dirty="0" err="1" smtClean="0"/>
              <a:t>see</a:t>
            </a:r>
            <a:r>
              <a:rPr lang="ru-RU" b="1" dirty="0" smtClean="0"/>
              <a:t> </a:t>
            </a:r>
            <a:r>
              <a:rPr lang="ru-RU" b="1" dirty="0" err="1" smtClean="0"/>
              <a:t>what</a:t>
            </a:r>
            <a:r>
              <a:rPr lang="ru-RU" b="1" dirty="0" smtClean="0"/>
              <a:t> </a:t>
            </a:r>
            <a:r>
              <a:rPr lang="ru-RU" b="1" dirty="0" err="1" smtClean="0"/>
              <a:t>we</a:t>
            </a:r>
            <a:r>
              <a:rPr lang="ru-RU" b="1" dirty="0" smtClean="0"/>
              <a:t> </a:t>
            </a:r>
            <a:r>
              <a:rPr lang="ru-RU" b="1" dirty="0" err="1" smtClean="0"/>
              <a:t>have</a:t>
            </a:r>
            <a:r>
              <a:rPr lang="ru-RU" b="1" dirty="0" smtClean="0"/>
              <a:t> </a:t>
            </a:r>
            <a:r>
              <a:rPr lang="ru-RU" b="1" dirty="0" err="1" smtClean="0"/>
              <a:t>on</a:t>
            </a:r>
            <a:r>
              <a:rPr lang="ru-RU" b="1" dirty="0" smtClean="0"/>
              <a:t> </a:t>
            </a:r>
            <a:r>
              <a:rPr lang="ru-RU" b="1" dirty="0" err="1" smtClean="0"/>
              <a:t>different</a:t>
            </a:r>
            <a:r>
              <a:rPr lang="ru-RU" b="1" dirty="0" smtClean="0"/>
              <a:t> </a:t>
            </a:r>
            <a:r>
              <a:rPr lang="ru-RU" b="1" dirty="0" err="1" smtClean="0"/>
              <a:t>subscribers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0" y="759364"/>
            <a:ext cx="4697294" cy="248986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29561" y="1171852"/>
            <a:ext cx="40363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Subscriber with ID 5929 doesn't fit the statistics because he changed plans too often and has a small duration time of each one. He does not have 2 </a:t>
            </a:r>
            <a:r>
              <a:rPr lang="en-US" b="1" dirty="0"/>
              <a:t>consecutive</a:t>
            </a:r>
            <a:r>
              <a:rPr lang="en-US" dirty="0"/>
              <a:t> plans with a duration of </a:t>
            </a:r>
            <a:r>
              <a:rPr lang="en-US" b="1" dirty="0"/>
              <a:t>more than 3 months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0" y="3986131"/>
            <a:ext cx="4697294" cy="1190521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5329561" y="3986131"/>
            <a:ext cx="3346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subscriber is </a:t>
            </a:r>
            <a:r>
              <a:rPr lang="en-US" b="1" dirty="0"/>
              <a:t>suitable</a:t>
            </a:r>
            <a:r>
              <a:rPr lang="en-US" dirty="0"/>
              <a:t>, he used tariff 2 for 3.5 years and then tariff 3 for 9 months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7864" y="5646248"/>
            <a:ext cx="10197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So, for the correct calculation, we need subscribers to use one tariff plan for at least 3 months, and after the migration to a new tariff plan used it for at least 3 months. And it should be a consecutive changing.</a:t>
            </a:r>
          </a:p>
        </p:txBody>
      </p:sp>
    </p:spTree>
    <p:extLst>
      <p:ext uri="{BB962C8B-B14F-4D97-AF65-F5344CB8AC3E}">
        <p14:creationId xmlns:p14="http://schemas.microsoft.com/office/powerpoint/2010/main" val="12913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0244" y="188001"/>
            <a:ext cx="507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Write a function to leave only suitable tariff changes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4" y="550026"/>
            <a:ext cx="5292688" cy="3073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69" y="557334"/>
            <a:ext cx="5300813" cy="306475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420492" y="180693"/>
            <a:ext cx="300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Final data set after conversion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0244" y="3968318"/>
            <a:ext cx="56122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Write a function for counting averages charges by tariff changes</a:t>
            </a:r>
            <a:endParaRPr lang="ru-RU" sz="16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35" y="4306872"/>
            <a:ext cx="6126564" cy="22431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492" y="4085326"/>
            <a:ext cx="1875168" cy="270427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5458" y="4565179"/>
            <a:ext cx="1664313" cy="22244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428" y="3724302"/>
            <a:ext cx="37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Resulting </a:t>
            </a:r>
            <a:r>
              <a:rPr lang="en-US" dirty="0" err="1" smtClean="0"/>
              <a:t>dataframe</a:t>
            </a:r>
            <a:r>
              <a:rPr lang="en-US" dirty="0" smtClean="0"/>
              <a:t> with bill changes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8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54966" y="47416"/>
            <a:ext cx="4050324" cy="38034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Visualization with </a:t>
            </a:r>
            <a:r>
              <a:rPr lang="en-US" b="1" dirty="0" err="1"/>
              <a:t>BarPlot</a:t>
            </a:r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32" y="427759"/>
            <a:ext cx="8419592" cy="543957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01234" y="5867336"/>
            <a:ext cx="10810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have just 8 migrations from tariff 4 to 2: </a:t>
            </a:r>
            <a:r>
              <a:rPr lang="en-US" b="1" dirty="0"/>
              <a:t>+36.28%, +140.75%, +114.18%, +19.82%, -29.91%, +1967.58%, +9.79%, +958.21%</a:t>
            </a:r>
            <a:r>
              <a:rPr lang="en-US" dirty="0"/>
              <a:t>. It has a few extremely values and skews the all </a:t>
            </a:r>
            <a:r>
              <a:rPr lang="en-US" dirty="0" smtClean="0"/>
              <a:t>statistics. </a:t>
            </a:r>
            <a:r>
              <a:rPr lang="en-US" dirty="0"/>
              <a:t>Let's plot </a:t>
            </a:r>
            <a:r>
              <a:rPr lang="en-US" dirty="0" err="1"/>
              <a:t>barchart</a:t>
            </a:r>
            <a:r>
              <a:rPr lang="en-US" dirty="0"/>
              <a:t> without 4 to 2 changes for more closely 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3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928</Words>
  <Application>Microsoft Office PowerPoint</Application>
  <PresentationFormat>Широкоэкранный</PresentationFormat>
  <Paragraphs>111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Антилевский</dc:creator>
  <cp:lastModifiedBy>Алексей Антилевский</cp:lastModifiedBy>
  <cp:revision>39</cp:revision>
  <dcterms:created xsi:type="dcterms:W3CDTF">2022-09-27T10:09:20Z</dcterms:created>
  <dcterms:modified xsi:type="dcterms:W3CDTF">2022-09-27T18:14:44Z</dcterms:modified>
</cp:coreProperties>
</file>