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20" autoAdjust="0"/>
  </p:normalViewPr>
  <p:slideViewPr>
    <p:cSldViewPr snapToGrid="0">
      <p:cViewPr varScale="1">
        <p:scale>
          <a:sx n="58" d="100"/>
          <a:sy n="58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FBC6E-CD56-48A7-8927-2C3CCB1126AD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751532-0FAB-4858-A263-24558AE2C975}">
      <dgm:prSet phldrT="[Text]" custT="1"/>
      <dgm:spPr/>
      <dgm:t>
        <a:bodyPr/>
        <a:lstStyle/>
        <a:p>
          <a:r>
            <a:rPr lang="en-US" sz="1800" b="1" dirty="0" smtClean="0"/>
            <a:t>What</a:t>
          </a:r>
          <a:endParaRPr lang="en-US" sz="1600" b="1" dirty="0"/>
        </a:p>
      </dgm:t>
    </dgm:pt>
    <dgm:pt modelId="{C768B018-7E06-4825-9315-44BC572E13FA}" type="parTrans" cxnId="{1EDDD176-A4DB-4B0E-9388-8DF4792820AC}">
      <dgm:prSet/>
      <dgm:spPr/>
      <dgm:t>
        <a:bodyPr/>
        <a:lstStyle/>
        <a:p>
          <a:endParaRPr lang="en-US"/>
        </a:p>
      </dgm:t>
    </dgm:pt>
    <dgm:pt modelId="{06E51104-747A-4C94-AC41-689F328A9597}" type="sibTrans" cxnId="{1EDDD176-A4DB-4B0E-9388-8DF4792820AC}">
      <dgm:prSet/>
      <dgm:spPr/>
      <dgm:t>
        <a:bodyPr/>
        <a:lstStyle/>
        <a:p>
          <a:endParaRPr lang="en-US"/>
        </a:p>
      </dgm:t>
    </dgm:pt>
    <dgm:pt modelId="{9CCA8A90-6A7F-4C0C-8DC2-3A09F6F3286A}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Design Thinking is a process of solving a problem</a:t>
          </a:r>
          <a:endParaRPr lang="en-US" dirty="0">
            <a:solidFill>
              <a:schemeClr val="tx1"/>
            </a:solidFill>
          </a:endParaRPr>
        </a:p>
      </dgm:t>
    </dgm:pt>
    <dgm:pt modelId="{3948A7B9-B008-46B7-A09C-437D6691E5FA}" type="parTrans" cxnId="{D5E2E12A-4A73-4553-B318-72C2759658DD}">
      <dgm:prSet/>
      <dgm:spPr/>
      <dgm:t>
        <a:bodyPr/>
        <a:lstStyle/>
        <a:p>
          <a:endParaRPr lang="en-US"/>
        </a:p>
      </dgm:t>
    </dgm:pt>
    <dgm:pt modelId="{A30993BB-FAA5-4414-B75F-8F3E2847C4EF}" type="sibTrans" cxnId="{D5E2E12A-4A73-4553-B318-72C2759658DD}">
      <dgm:prSet/>
      <dgm:spPr/>
      <dgm:t>
        <a:bodyPr/>
        <a:lstStyle/>
        <a:p>
          <a:endParaRPr lang="en-US"/>
        </a:p>
      </dgm:t>
    </dgm:pt>
    <dgm:pt modelId="{7FBC054C-58F6-46E2-BE8C-2D16501B0009}">
      <dgm:prSet phldrT="[Text]" custT="1"/>
      <dgm:spPr/>
      <dgm:t>
        <a:bodyPr/>
        <a:lstStyle/>
        <a:p>
          <a:r>
            <a:rPr lang="en-US" sz="1800" b="1" dirty="0" smtClean="0"/>
            <a:t>Why</a:t>
          </a:r>
          <a:endParaRPr lang="en-US" sz="1500" b="1" dirty="0"/>
        </a:p>
      </dgm:t>
    </dgm:pt>
    <dgm:pt modelId="{7E168AA8-5E1C-4F37-9941-3AC5EE48FDA4}" type="parTrans" cxnId="{379B0898-6AAB-41F9-A0CB-FFC9CC54D388}">
      <dgm:prSet/>
      <dgm:spPr/>
      <dgm:t>
        <a:bodyPr/>
        <a:lstStyle/>
        <a:p>
          <a:endParaRPr lang="en-US"/>
        </a:p>
      </dgm:t>
    </dgm:pt>
    <dgm:pt modelId="{FDB81A28-7E12-4F94-A97F-F73209EA05B5}" type="sibTrans" cxnId="{379B0898-6AAB-41F9-A0CB-FFC9CC54D388}">
      <dgm:prSet/>
      <dgm:spPr/>
      <dgm:t>
        <a:bodyPr/>
        <a:lstStyle/>
        <a:p>
          <a:endParaRPr lang="en-US"/>
        </a:p>
      </dgm:t>
    </dgm:pt>
    <dgm:pt modelId="{2C3B25BE-082C-4779-B249-E03B6DDD8066}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It helps students to build creativity and critical thinking ability</a:t>
          </a:r>
          <a:endParaRPr lang="en-US" dirty="0">
            <a:solidFill>
              <a:schemeClr val="tx1"/>
            </a:solidFill>
          </a:endParaRPr>
        </a:p>
      </dgm:t>
    </dgm:pt>
    <dgm:pt modelId="{6AA9E91B-8D11-42A7-955F-3AF2F72C9761}" type="parTrans" cxnId="{0A39ADE5-5AA2-47D6-840E-FC232929F21B}">
      <dgm:prSet/>
      <dgm:spPr/>
      <dgm:t>
        <a:bodyPr/>
        <a:lstStyle/>
        <a:p>
          <a:endParaRPr lang="en-US"/>
        </a:p>
      </dgm:t>
    </dgm:pt>
    <dgm:pt modelId="{7391CCFC-7D06-4694-8FA6-B3B19853C447}" type="sibTrans" cxnId="{0A39ADE5-5AA2-47D6-840E-FC232929F21B}">
      <dgm:prSet/>
      <dgm:spPr/>
      <dgm:t>
        <a:bodyPr/>
        <a:lstStyle/>
        <a:p>
          <a:endParaRPr lang="en-US"/>
        </a:p>
      </dgm:t>
    </dgm:pt>
    <dgm:pt modelId="{AB3C622E-94C4-4F2F-AE93-59BAF3E0AD9F}">
      <dgm:prSet phldrT="[Text]" custT="1"/>
      <dgm:spPr/>
      <dgm:t>
        <a:bodyPr/>
        <a:lstStyle/>
        <a:p>
          <a:r>
            <a:rPr lang="en-US" sz="1800" b="1" dirty="0" smtClean="0"/>
            <a:t>Where</a:t>
          </a:r>
          <a:endParaRPr lang="en-US" sz="1800" b="1" dirty="0"/>
        </a:p>
      </dgm:t>
    </dgm:pt>
    <dgm:pt modelId="{FB4D58A5-F4F0-4DFB-AA27-B4C59D507D80}" type="parTrans" cxnId="{5F4B0E34-E3F7-454D-A2F4-6FE78408D8F7}">
      <dgm:prSet/>
      <dgm:spPr/>
      <dgm:t>
        <a:bodyPr/>
        <a:lstStyle/>
        <a:p>
          <a:endParaRPr lang="en-US"/>
        </a:p>
      </dgm:t>
    </dgm:pt>
    <dgm:pt modelId="{AB7BB00E-34A3-459F-A86D-14A4481C2769}" type="sibTrans" cxnId="{5F4B0E34-E3F7-454D-A2F4-6FE78408D8F7}">
      <dgm:prSet/>
      <dgm:spPr/>
      <dgm:t>
        <a:bodyPr/>
        <a:lstStyle/>
        <a:p>
          <a:endParaRPr lang="en-US"/>
        </a:p>
      </dgm:t>
    </dgm:pt>
    <dgm:pt modelId="{5756D205-467A-4484-B052-C204592412D4}">
      <dgm:prSet phldrT="[Text]"/>
      <dgm:spPr/>
      <dgm:t>
        <a:bodyPr/>
        <a:lstStyle/>
        <a:p>
          <a:r>
            <a:rPr lang="en-IN" b="0" dirty="0" smtClean="0">
              <a:solidFill>
                <a:schemeClr val="tx1"/>
              </a:solidFill>
            </a:rPr>
            <a:t>Used not only by students but also by professionals.</a:t>
          </a:r>
          <a:endParaRPr lang="en-US" b="0" dirty="0">
            <a:solidFill>
              <a:schemeClr val="tx1"/>
            </a:solidFill>
          </a:endParaRPr>
        </a:p>
      </dgm:t>
    </dgm:pt>
    <dgm:pt modelId="{821D67C3-E9A3-4FDC-B59C-17971D523FB6}" type="parTrans" cxnId="{CD879F5E-783A-490C-876E-65AC717434CA}">
      <dgm:prSet/>
      <dgm:spPr/>
      <dgm:t>
        <a:bodyPr/>
        <a:lstStyle/>
        <a:p>
          <a:endParaRPr lang="en-US"/>
        </a:p>
      </dgm:t>
    </dgm:pt>
    <dgm:pt modelId="{B76E4D11-46DD-4BDB-9C2F-7B4D31C29CF9}" type="sibTrans" cxnId="{CD879F5E-783A-490C-876E-65AC717434CA}">
      <dgm:prSet/>
      <dgm:spPr/>
      <dgm:t>
        <a:bodyPr/>
        <a:lstStyle/>
        <a:p>
          <a:endParaRPr lang="en-US"/>
        </a:p>
      </dgm:t>
    </dgm:pt>
    <dgm:pt modelId="{7D755F05-0464-4295-8FC1-E7B7CB7894FE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A Design Thinker focuses on people who are facing the problem</a:t>
          </a:r>
          <a:endParaRPr lang="en-IN" dirty="0">
            <a:solidFill>
              <a:schemeClr val="tx1"/>
            </a:solidFill>
          </a:endParaRPr>
        </a:p>
      </dgm:t>
    </dgm:pt>
    <dgm:pt modelId="{2DA379EC-DE28-4659-8797-165D3B9A822F}" type="parTrans" cxnId="{E9BC7EAC-EC64-4DC7-96CA-10D2EFFC4833}">
      <dgm:prSet/>
      <dgm:spPr/>
      <dgm:t>
        <a:bodyPr/>
        <a:lstStyle/>
        <a:p>
          <a:endParaRPr lang="en-US"/>
        </a:p>
      </dgm:t>
    </dgm:pt>
    <dgm:pt modelId="{4D3BE065-328C-4BF6-AEE7-41801216EAD5}" type="sibTrans" cxnId="{E9BC7EAC-EC64-4DC7-96CA-10D2EFFC4833}">
      <dgm:prSet/>
      <dgm:spPr/>
      <dgm:t>
        <a:bodyPr/>
        <a:lstStyle/>
        <a:p>
          <a:endParaRPr lang="en-US"/>
        </a:p>
      </dgm:t>
    </dgm:pt>
    <dgm:pt modelId="{A6C12451-431B-48EE-918F-DF13BAD5EE14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A Design Thinker continuously iterates the process understanding the problem and redefines the solution</a:t>
          </a:r>
          <a:endParaRPr lang="en-IN" dirty="0">
            <a:solidFill>
              <a:schemeClr val="tx1"/>
            </a:solidFill>
          </a:endParaRPr>
        </a:p>
      </dgm:t>
    </dgm:pt>
    <dgm:pt modelId="{8236C3E0-C011-4618-8ECC-1F288D6D91B2}" type="parTrans" cxnId="{0D28579E-F016-4D32-8DB5-D53A8953AE61}">
      <dgm:prSet/>
      <dgm:spPr/>
      <dgm:t>
        <a:bodyPr/>
        <a:lstStyle/>
        <a:p>
          <a:endParaRPr lang="en-US"/>
        </a:p>
      </dgm:t>
    </dgm:pt>
    <dgm:pt modelId="{40BAA50A-AC22-47A4-9B45-3CF7B9709529}" type="sibTrans" cxnId="{0D28579E-F016-4D32-8DB5-D53A8953AE61}">
      <dgm:prSet/>
      <dgm:spPr/>
      <dgm:t>
        <a:bodyPr/>
        <a:lstStyle/>
        <a:p>
          <a:endParaRPr lang="en-US"/>
        </a:p>
      </dgm:t>
    </dgm:pt>
    <dgm:pt modelId="{105A2A88-C1BC-4324-818D-A823EA6A29BA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In other words it is also called as ‘</a:t>
          </a:r>
          <a:r>
            <a:rPr lang="en-IN" b="1" i="1" dirty="0" smtClean="0">
              <a:solidFill>
                <a:schemeClr val="tx1"/>
              </a:solidFill>
            </a:rPr>
            <a:t>human-centred design</a:t>
          </a:r>
          <a:r>
            <a:rPr lang="en-IN" dirty="0" smtClean="0">
              <a:solidFill>
                <a:schemeClr val="tx1"/>
              </a:solidFill>
            </a:rPr>
            <a:t>’</a:t>
          </a:r>
          <a:endParaRPr lang="en-IN" dirty="0">
            <a:solidFill>
              <a:schemeClr val="tx1"/>
            </a:solidFill>
          </a:endParaRPr>
        </a:p>
      </dgm:t>
    </dgm:pt>
    <dgm:pt modelId="{67662F15-4FB4-45EE-A884-1A85026FF19A}" type="parTrans" cxnId="{010DF312-5D2A-494E-9A86-45B1A2A01165}">
      <dgm:prSet/>
      <dgm:spPr/>
      <dgm:t>
        <a:bodyPr/>
        <a:lstStyle/>
        <a:p>
          <a:endParaRPr lang="en-US"/>
        </a:p>
      </dgm:t>
    </dgm:pt>
    <dgm:pt modelId="{794F4D86-97A1-4F17-9D3F-46F2710A14A0}" type="sibTrans" cxnId="{010DF312-5D2A-494E-9A86-45B1A2A01165}">
      <dgm:prSet/>
      <dgm:spPr/>
      <dgm:t>
        <a:bodyPr/>
        <a:lstStyle/>
        <a:p>
          <a:endParaRPr lang="en-US"/>
        </a:p>
      </dgm:t>
    </dgm:pt>
    <dgm:pt modelId="{0A77715C-2ABA-4159-9D67-9226399C246C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It helps everyone solve problems creatively</a:t>
          </a:r>
          <a:endParaRPr lang="en-IN" dirty="0">
            <a:solidFill>
              <a:schemeClr val="tx1"/>
            </a:solidFill>
          </a:endParaRPr>
        </a:p>
      </dgm:t>
    </dgm:pt>
    <dgm:pt modelId="{6270B0F0-0EB1-4A72-B1EB-1791DBECF7A7}" type="parTrans" cxnId="{643D6E29-2997-4FC7-B769-B2870DD104F6}">
      <dgm:prSet/>
      <dgm:spPr/>
      <dgm:t>
        <a:bodyPr/>
        <a:lstStyle/>
        <a:p>
          <a:endParaRPr lang="en-US"/>
        </a:p>
      </dgm:t>
    </dgm:pt>
    <dgm:pt modelId="{930D1751-B7F4-4A31-AD5C-59AFCF7BE404}" type="sibTrans" cxnId="{643D6E29-2997-4FC7-B769-B2870DD104F6}">
      <dgm:prSet/>
      <dgm:spPr/>
      <dgm:t>
        <a:bodyPr/>
        <a:lstStyle/>
        <a:p>
          <a:endParaRPr lang="en-US"/>
        </a:p>
      </dgm:t>
    </dgm:pt>
    <dgm:pt modelId="{355AEFCA-574F-4CC1-A091-4D803C961F0C}">
      <dgm:prSet/>
      <dgm:spPr/>
      <dgm:t>
        <a:bodyPr/>
        <a:lstStyle/>
        <a:p>
          <a:r>
            <a:rPr lang="en-IN" smtClean="0">
              <a:solidFill>
                <a:schemeClr val="tx1"/>
              </a:solidFill>
            </a:rPr>
            <a:t>It helps solve complex problems</a:t>
          </a:r>
          <a:endParaRPr lang="en-IN" dirty="0">
            <a:solidFill>
              <a:schemeClr val="tx1"/>
            </a:solidFill>
          </a:endParaRPr>
        </a:p>
      </dgm:t>
    </dgm:pt>
    <dgm:pt modelId="{B9ED2073-7231-4841-BCBD-BACD31CF95BB}" type="parTrans" cxnId="{0EBFC4C6-39A7-421F-972E-AE6AF7486EF0}">
      <dgm:prSet/>
      <dgm:spPr/>
      <dgm:t>
        <a:bodyPr/>
        <a:lstStyle/>
        <a:p>
          <a:endParaRPr lang="en-US"/>
        </a:p>
      </dgm:t>
    </dgm:pt>
    <dgm:pt modelId="{D19703C0-A79E-4793-8A7B-C438165A0E4C}" type="sibTrans" cxnId="{0EBFC4C6-39A7-421F-972E-AE6AF7486EF0}">
      <dgm:prSet/>
      <dgm:spPr/>
      <dgm:t>
        <a:bodyPr/>
        <a:lstStyle/>
        <a:p>
          <a:endParaRPr lang="en-US"/>
        </a:p>
      </dgm:t>
    </dgm:pt>
    <dgm:pt modelId="{8F7CC957-AF29-401E-956D-9735F3EED0E6}">
      <dgm:prSet/>
      <dgm:spPr/>
      <dgm:t>
        <a:bodyPr/>
        <a:lstStyle/>
        <a:p>
          <a:r>
            <a:rPr lang="en-IN" smtClean="0">
              <a:solidFill>
                <a:schemeClr val="tx1"/>
              </a:solidFill>
            </a:rPr>
            <a:t>It also builds entrepreneurial skills among children</a:t>
          </a:r>
          <a:endParaRPr lang="en-IN" dirty="0">
            <a:solidFill>
              <a:schemeClr val="tx1"/>
            </a:solidFill>
          </a:endParaRPr>
        </a:p>
      </dgm:t>
    </dgm:pt>
    <dgm:pt modelId="{29CBA712-D3E1-41E8-93C5-23343E0FC339}" type="parTrans" cxnId="{5C34717D-1549-41BC-8E83-FBDF3606D1EB}">
      <dgm:prSet/>
      <dgm:spPr/>
      <dgm:t>
        <a:bodyPr/>
        <a:lstStyle/>
        <a:p>
          <a:endParaRPr lang="en-US"/>
        </a:p>
      </dgm:t>
    </dgm:pt>
    <dgm:pt modelId="{2CFCB625-E9EF-4DC7-88FB-CC0DA0F0A785}" type="sibTrans" cxnId="{5C34717D-1549-41BC-8E83-FBDF3606D1EB}">
      <dgm:prSet/>
      <dgm:spPr/>
      <dgm:t>
        <a:bodyPr/>
        <a:lstStyle/>
        <a:p>
          <a:endParaRPr lang="en-US"/>
        </a:p>
      </dgm:t>
    </dgm:pt>
    <dgm:pt modelId="{936FC7EB-94DB-48C3-BA59-673093717D30}">
      <dgm:prSet/>
      <dgm:spPr/>
      <dgm:t>
        <a:bodyPr/>
        <a:lstStyle/>
        <a:p>
          <a:r>
            <a:rPr lang="en-IN" smtClean="0">
              <a:solidFill>
                <a:schemeClr val="tx1"/>
              </a:solidFill>
            </a:rPr>
            <a:t>It gives children the freedom to ask right questions, produce new ideas and build working prototypes</a:t>
          </a:r>
          <a:endParaRPr lang="en-IN" dirty="0">
            <a:solidFill>
              <a:schemeClr val="tx1"/>
            </a:solidFill>
          </a:endParaRPr>
        </a:p>
      </dgm:t>
    </dgm:pt>
    <dgm:pt modelId="{A6CD72FC-6C42-44B0-A688-D23491F5E5D4}" type="parTrans" cxnId="{B6A76275-75CD-4DF4-95F9-59CBAE01B998}">
      <dgm:prSet/>
      <dgm:spPr/>
      <dgm:t>
        <a:bodyPr/>
        <a:lstStyle/>
        <a:p>
          <a:endParaRPr lang="en-US"/>
        </a:p>
      </dgm:t>
    </dgm:pt>
    <dgm:pt modelId="{0C7A6D40-0410-4B52-9AD0-7F1624FF3E61}" type="sibTrans" cxnId="{B6A76275-75CD-4DF4-95F9-59CBAE01B998}">
      <dgm:prSet/>
      <dgm:spPr/>
      <dgm:t>
        <a:bodyPr/>
        <a:lstStyle/>
        <a:p>
          <a:endParaRPr lang="en-US"/>
        </a:p>
      </dgm:t>
    </dgm:pt>
    <dgm:pt modelId="{6B3FE3F7-2FFC-495F-87F6-0C35922EDDF9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It help us </a:t>
          </a:r>
          <a:r>
            <a:rPr lang="en-IN" b="1" dirty="0" smtClean="0">
              <a:solidFill>
                <a:schemeClr val="tx1"/>
              </a:solidFill>
            </a:rPr>
            <a:t>think out of the box</a:t>
          </a:r>
          <a:endParaRPr lang="en-IN" dirty="0">
            <a:solidFill>
              <a:schemeClr val="tx1"/>
            </a:solidFill>
          </a:endParaRPr>
        </a:p>
      </dgm:t>
    </dgm:pt>
    <dgm:pt modelId="{A922B22B-FCC6-49AF-89A3-9B2BAD1A6C89}" type="parTrans" cxnId="{8276EE05-CF43-4D7C-92AB-C409F24BE9B5}">
      <dgm:prSet/>
      <dgm:spPr/>
      <dgm:t>
        <a:bodyPr/>
        <a:lstStyle/>
        <a:p>
          <a:endParaRPr lang="en-US"/>
        </a:p>
      </dgm:t>
    </dgm:pt>
    <dgm:pt modelId="{8E58B9A4-71B0-4F94-BB97-E5C2A10F70DD}" type="sibTrans" cxnId="{8276EE05-CF43-4D7C-92AB-C409F24BE9B5}">
      <dgm:prSet/>
      <dgm:spPr/>
      <dgm:t>
        <a:bodyPr/>
        <a:lstStyle/>
        <a:p>
          <a:endParaRPr lang="en-US"/>
        </a:p>
      </dgm:t>
    </dgm:pt>
    <dgm:pt modelId="{E9A7C6F5-B7D5-4CF9-8E74-44F4851D2253}">
      <dgm:prSet/>
      <dgm:spPr/>
      <dgm:t>
        <a:bodyPr/>
        <a:lstStyle/>
        <a:p>
          <a:r>
            <a:rPr lang="en-IN" b="0" dirty="0" smtClean="0">
              <a:solidFill>
                <a:schemeClr val="tx1"/>
              </a:solidFill>
            </a:rPr>
            <a:t>When there are issues in our surrounding.</a:t>
          </a:r>
          <a:endParaRPr lang="en-IN" b="0" dirty="0">
            <a:solidFill>
              <a:schemeClr val="tx1"/>
            </a:solidFill>
          </a:endParaRPr>
        </a:p>
      </dgm:t>
    </dgm:pt>
    <dgm:pt modelId="{D7BEF27A-0F19-4BCF-9CC0-34A7D88F2C6F}" type="parTrans" cxnId="{813167E8-A94F-4A30-AA15-C687C9D2CCAA}">
      <dgm:prSet/>
      <dgm:spPr/>
      <dgm:t>
        <a:bodyPr/>
        <a:lstStyle/>
        <a:p>
          <a:endParaRPr lang="en-US"/>
        </a:p>
      </dgm:t>
    </dgm:pt>
    <dgm:pt modelId="{6090B68A-D758-4C13-9714-329225FE4B22}" type="sibTrans" cxnId="{813167E8-A94F-4A30-AA15-C687C9D2CCAA}">
      <dgm:prSet/>
      <dgm:spPr/>
      <dgm:t>
        <a:bodyPr/>
        <a:lstStyle/>
        <a:p>
          <a:endParaRPr lang="en-US"/>
        </a:p>
      </dgm:t>
    </dgm:pt>
    <dgm:pt modelId="{B93D92A5-69C4-4C94-A09B-3B384D3DDC49}">
      <dgm:prSet/>
      <dgm:spPr/>
      <dgm:t>
        <a:bodyPr/>
        <a:lstStyle/>
        <a:p>
          <a:r>
            <a:rPr lang="en-IN" b="0" dirty="0" smtClean="0">
              <a:solidFill>
                <a:schemeClr val="tx1"/>
              </a:solidFill>
            </a:rPr>
            <a:t>When government wants to develop a new policy for its people</a:t>
          </a:r>
          <a:endParaRPr lang="en-IN" b="0" dirty="0">
            <a:solidFill>
              <a:schemeClr val="tx1"/>
            </a:solidFill>
          </a:endParaRPr>
        </a:p>
      </dgm:t>
    </dgm:pt>
    <dgm:pt modelId="{2C5BB7A0-2613-4B10-BB29-227237F3D886}" type="parTrans" cxnId="{6BF662A7-5CA7-4C90-B5F1-90A31186147E}">
      <dgm:prSet/>
      <dgm:spPr/>
      <dgm:t>
        <a:bodyPr/>
        <a:lstStyle/>
        <a:p>
          <a:endParaRPr lang="en-US"/>
        </a:p>
      </dgm:t>
    </dgm:pt>
    <dgm:pt modelId="{AF0413E1-82A8-4EBE-B3FA-3EBA7B5BA045}" type="sibTrans" cxnId="{6BF662A7-5CA7-4C90-B5F1-90A31186147E}">
      <dgm:prSet/>
      <dgm:spPr/>
      <dgm:t>
        <a:bodyPr/>
        <a:lstStyle/>
        <a:p>
          <a:endParaRPr lang="en-US"/>
        </a:p>
      </dgm:t>
    </dgm:pt>
    <dgm:pt modelId="{4F27746B-BEFD-412E-9575-E82345C7B0D8}">
      <dgm:prSet/>
      <dgm:spPr/>
      <dgm:t>
        <a:bodyPr/>
        <a:lstStyle/>
        <a:p>
          <a:r>
            <a:rPr lang="en-IN" b="0" dirty="0" smtClean="0">
              <a:solidFill>
                <a:schemeClr val="tx1"/>
              </a:solidFill>
            </a:rPr>
            <a:t>When a software developer is designing a new mobile application/website</a:t>
          </a:r>
          <a:endParaRPr lang="en-IN" b="0" dirty="0">
            <a:solidFill>
              <a:schemeClr val="tx1"/>
            </a:solidFill>
          </a:endParaRPr>
        </a:p>
      </dgm:t>
    </dgm:pt>
    <dgm:pt modelId="{AB5B2ACA-2047-45E2-B4DC-F821DC14E2FB}" type="parTrans" cxnId="{B2BAA270-5AEE-46DF-A83E-90BFF3A0A008}">
      <dgm:prSet/>
      <dgm:spPr/>
      <dgm:t>
        <a:bodyPr/>
        <a:lstStyle/>
        <a:p>
          <a:endParaRPr lang="en-US"/>
        </a:p>
      </dgm:t>
    </dgm:pt>
    <dgm:pt modelId="{132CD2FA-4B20-4985-A500-B5C486B9C62F}" type="sibTrans" cxnId="{B2BAA270-5AEE-46DF-A83E-90BFF3A0A008}">
      <dgm:prSet/>
      <dgm:spPr/>
      <dgm:t>
        <a:bodyPr/>
        <a:lstStyle/>
        <a:p>
          <a:endParaRPr lang="en-US"/>
        </a:p>
      </dgm:t>
    </dgm:pt>
    <dgm:pt modelId="{3F27B82F-4675-47B0-97F8-E293DC076F3C}">
      <dgm:prSet/>
      <dgm:spPr/>
      <dgm:t>
        <a:bodyPr/>
        <a:lstStyle/>
        <a:p>
          <a:r>
            <a:rPr lang="en-IN" b="0" dirty="0" smtClean="0">
              <a:solidFill>
                <a:schemeClr val="tx1"/>
              </a:solidFill>
            </a:rPr>
            <a:t>Product Development</a:t>
          </a:r>
          <a:endParaRPr lang="en-IN" b="0" dirty="0">
            <a:solidFill>
              <a:schemeClr val="tx1"/>
            </a:solidFill>
          </a:endParaRPr>
        </a:p>
      </dgm:t>
    </dgm:pt>
    <dgm:pt modelId="{C2C3191E-5718-42E6-9B8D-9D09BA5327F3}" type="parTrans" cxnId="{E9296B79-5A75-4C6F-9FFC-950B41F5E616}">
      <dgm:prSet/>
      <dgm:spPr/>
      <dgm:t>
        <a:bodyPr/>
        <a:lstStyle/>
        <a:p>
          <a:endParaRPr lang="en-US"/>
        </a:p>
      </dgm:t>
    </dgm:pt>
    <dgm:pt modelId="{C3A7E502-9566-469F-98DE-7B7E9C0340D6}" type="sibTrans" cxnId="{E9296B79-5A75-4C6F-9FFC-950B41F5E616}">
      <dgm:prSet/>
      <dgm:spPr/>
      <dgm:t>
        <a:bodyPr/>
        <a:lstStyle/>
        <a:p>
          <a:endParaRPr lang="en-US"/>
        </a:p>
      </dgm:t>
    </dgm:pt>
    <dgm:pt modelId="{CD761F13-E101-4FBE-8D33-68844A259FC0}" type="pres">
      <dgm:prSet presAssocID="{C3AFBC6E-CD56-48A7-8927-2C3CCB1126AD}" presName="Name0" presStyleCnt="0">
        <dgm:presLayoutVars>
          <dgm:dir/>
          <dgm:animLvl val="lvl"/>
          <dgm:resizeHandles val="exact"/>
        </dgm:presLayoutVars>
      </dgm:prSet>
      <dgm:spPr/>
    </dgm:pt>
    <dgm:pt modelId="{5482AA73-0FD6-44E7-AF24-37C5999A7803}" type="pres">
      <dgm:prSet presAssocID="{44751532-0FAB-4858-A263-24558AE2C975}" presName="composite" presStyleCnt="0"/>
      <dgm:spPr/>
    </dgm:pt>
    <dgm:pt modelId="{C7BD1E6A-DA47-4823-81E1-D05FCB1E2ECC}" type="pres">
      <dgm:prSet presAssocID="{44751532-0FAB-4858-A263-24558AE2C9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EA8060-69D9-4473-9F59-F4ACD42B2711}" type="pres">
      <dgm:prSet presAssocID="{44751532-0FAB-4858-A263-24558AE2C97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0EF0C-BE51-41FE-BE44-5B061C087381}" type="pres">
      <dgm:prSet presAssocID="{06E51104-747A-4C94-AC41-689F328A9597}" presName="space" presStyleCnt="0"/>
      <dgm:spPr/>
    </dgm:pt>
    <dgm:pt modelId="{032EB419-B456-4857-A884-5C88D721D15D}" type="pres">
      <dgm:prSet presAssocID="{7FBC054C-58F6-46E2-BE8C-2D16501B0009}" presName="composite" presStyleCnt="0"/>
      <dgm:spPr/>
    </dgm:pt>
    <dgm:pt modelId="{0D665421-E27A-45EF-85A4-864653373A6A}" type="pres">
      <dgm:prSet presAssocID="{7FBC054C-58F6-46E2-BE8C-2D16501B000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0FC8D8-CADF-44AD-B91A-679800855F0A}" type="pres">
      <dgm:prSet presAssocID="{7FBC054C-58F6-46E2-BE8C-2D16501B000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B48CA-5C15-42A8-A563-B80EA9E02572}" type="pres">
      <dgm:prSet presAssocID="{FDB81A28-7E12-4F94-A97F-F73209EA05B5}" presName="space" presStyleCnt="0"/>
      <dgm:spPr/>
    </dgm:pt>
    <dgm:pt modelId="{ABD18868-9FD0-4D38-9F6C-C22AFA3D7314}" type="pres">
      <dgm:prSet presAssocID="{AB3C622E-94C4-4F2F-AE93-59BAF3E0AD9F}" presName="composite" presStyleCnt="0"/>
      <dgm:spPr/>
    </dgm:pt>
    <dgm:pt modelId="{80692A98-492F-4059-882D-3CEE7A81C3A6}" type="pres">
      <dgm:prSet presAssocID="{AB3C622E-94C4-4F2F-AE93-59BAF3E0AD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B1F04A3-532E-4132-AE79-9B603CDBD187}" type="pres">
      <dgm:prSet presAssocID="{AB3C622E-94C4-4F2F-AE93-59BAF3E0AD9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FC4C6-39A7-421F-972E-AE6AF7486EF0}" srcId="{7FBC054C-58F6-46E2-BE8C-2D16501B0009}" destId="{355AEFCA-574F-4CC1-A091-4D803C961F0C}" srcOrd="2" destOrd="0" parTransId="{B9ED2073-7231-4841-BCBD-BACD31CF95BB}" sibTransId="{D19703C0-A79E-4793-8A7B-C438165A0E4C}"/>
    <dgm:cxn modelId="{E9BC7EAC-EC64-4DC7-96CA-10D2EFFC4833}" srcId="{44751532-0FAB-4858-A263-24558AE2C975}" destId="{7D755F05-0464-4295-8FC1-E7B7CB7894FE}" srcOrd="1" destOrd="0" parTransId="{2DA379EC-DE28-4659-8797-165D3B9A822F}" sibTransId="{4D3BE065-328C-4BF6-AEE7-41801216EAD5}"/>
    <dgm:cxn modelId="{1EDDD176-A4DB-4B0E-9388-8DF4792820AC}" srcId="{C3AFBC6E-CD56-48A7-8927-2C3CCB1126AD}" destId="{44751532-0FAB-4858-A263-24558AE2C975}" srcOrd="0" destOrd="0" parTransId="{C768B018-7E06-4825-9315-44BC572E13FA}" sibTransId="{06E51104-747A-4C94-AC41-689F328A9597}"/>
    <dgm:cxn modelId="{813167E8-A94F-4A30-AA15-C687C9D2CCAA}" srcId="{5756D205-467A-4484-B052-C204592412D4}" destId="{E9A7C6F5-B7D5-4CF9-8E74-44F4851D2253}" srcOrd="0" destOrd="0" parTransId="{D7BEF27A-0F19-4BCF-9CC0-34A7D88F2C6F}" sibTransId="{6090B68A-D758-4C13-9714-329225FE4B22}"/>
    <dgm:cxn modelId="{E6BA865B-2030-4643-9297-DC5FBF66C1C3}" type="presOf" srcId="{936FC7EB-94DB-48C3-BA59-673093717D30}" destId="{330FC8D8-CADF-44AD-B91A-679800855F0A}" srcOrd="0" destOrd="4" presId="urn:microsoft.com/office/officeart/2005/8/layout/hList1"/>
    <dgm:cxn modelId="{1794E711-7CEF-4826-B8F4-498F7B78048B}" type="presOf" srcId="{E9A7C6F5-B7D5-4CF9-8E74-44F4851D2253}" destId="{8B1F04A3-532E-4132-AE79-9B603CDBD187}" srcOrd="0" destOrd="1" presId="urn:microsoft.com/office/officeart/2005/8/layout/hList1"/>
    <dgm:cxn modelId="{0D28579E-F016-4D32-8DB5-D53A8953AE61}" srcId="{44751532-0FAB-4858-A263-24558AE2C975}" destId="{A6C12451-431B-48EE-918F-DF13BAD5EE14}" srcOrd="2" destOrd="0" parTransId="{8236C3E0-C011-4618-8ECC-1F288D6D91B2}" sibTransId="{40BAA50A-AC22-47A4-9B45-3CF7B9709529}"/>
    <dgm:cxn modelId="{04E619DF-38A4-4A0A-8D4D-38D5D32C0CF1}" type="presOf" srcId="{3F27B82F-4675-47B0-97F8-E293DC076F3C}" destId="{8B1F04A3-532E-4132-AE79-9B603CDBD187}" srcOrd="0" destOrd="2" presId="urn:microsoft.com/office/officeart/2005/8/layout/hList1"/>
    <dgm:cxn modelId="{483A40A2-0EE1-4305-9520-7473B4BD40E5}" type="presOf" srcId="{355AEFCA-574F-4CC1-A091-4D803C961F0C}" destId="{330FC8D8-CADF-44AD-B91A-679800855F0A}" srcOrd="0" destOrd="2" presId="urn:microsoft.com/office/officeart/2005/8/layout/hList1"/>
    <dgm:cxn modelId="{FC11C186-8D9A-4F3A-9A2D-7C98FD1C9C0D}" type="presOf" srcId="{0A77715C-2ABA-4159-9D67-9226399C246C}" destId="{330FC8D8-CADF-44AD-B91A-679800855F0A}" srcOrd="0" destOrd="1" presId="urn:microsoft.com/office/officeart/2005/8/layout/hList1"/>
    <dgm:cxn modelId="{8276EE05-CF43-4D7C-92AB-C409F24BE9B5}" srcId="{7FBC054C-58F6-46E2-BE8C-2D16501B0009}" destId="{6B3FE3F7-2FFC-495F-87F6-0C35922EDDF9}" srcOrd="5" destOrd="0" parTransId="{A922B22B-FCC6-49AF-89A3-9B2BAD1A6C89}" sibTransId="{8E58B9A4-71B0-4F94-BB97-E5C2A10F70DD}"/>
    <dgm:cxn modelId="{BF658336-A772-4B58-BE3F-C00BD2EEC105}" type="presOf" srcId="{4F27746B-BEFD-412E-9575-E82345C7B0D8}" destId="{8B1F04A3-532E-4132-AE79-9B603CDBD187}" srcOrd="0" destOrd="3" presId="urn:microsoft.com/office/officeart/2005/8/layout/hList1"/>
    <dgm:cxn modelId="{D5E2E12A-4A73-4553-B318-72C2759658DD}" srcId="{44751532-0FAB-4858-A263-24558AE2C975}" destId="{9CCA8A90-6A7F-4C0C-8DC2-3A09F6F3286A}" srcOrd="0" destOrd="0" parTransId="{3948A7B9-B008-46B7-A09C-437D6691E5FA}" sibTransId="{A30993BB-FAA5-4414-B75F-8F3E2847C4EF}"/>
    <dgm:cxn modelId="{5C9446BB-A0F1-408D-BCC5-E4EB8DB271F3}" type="presOf" srcId="{AB3C622E-94C4-4F2F-AE93-59BAF3E0AD9F}" destId="{80692A98-492F-4059-882D-3CEE7A81C3A6}" srcOrd="0" destOrd="0" presId="urn:microsoft.com/office/officeart/2005/8/layout/hList1"/>
    <dgm:cxn modelId="{1EEC49C4-F8E9-48CF-B072-87AD1D886CA1}" type="presOf" srcId="{8F7CC957-AF29-401E-956D-9735F3EED0E6}" destId="{330FC8D8-CADF-44AD-B91A-679800855F0A}" srcOrd="0" destOrd="3" presId="urn:microsoft.com/office/officeart/2005/8/layout/hList1"/>
    <dgm:cxn modelId="{379B0898-6AAB-41F9-A0CB-FFC9CC54D388}" srcId="{C3AFBC6E-CD56-48A7-8927-2C3CCB1126AD}" destId="{7FBC054C-58F6-46E2-BE8C-2D16501B0009}" srcOrd="1" destOrd="0" parTransId="{7E168AA8-5E1C-4F37-9941-3AC5EE48FDA4}" sibTransId="{FDB81A28-7E12-4F94-A97F-F73209EA05B5}"/>
    <dgm:cxn modelId="{643D6E29-2997-4FC7-B769-B2870DD104F6}" srcId="{7FBC054C-58F6-46E2-BE8C-2D16501B0009}" destId="{0A77715C-2ABA-4159-9D67-9226399C246C}" srcOrd="1" destOrd="0" parTransId="{6270B0F0-0EB1-4A72-B1EB-1791DBECF7A7}" sibTransId="{930D1751-B7F4-4A31-AD5C-59AFCF7BE404}"/>
    <dgm:cxn modelId="{6BF662A7-5CA7-4C90-B5F1-90A31186147E}" srcId="{5756D205-467A-4484-B052-C204592412D4}" destId="{B93D92A5-69C4-4C94-A09B-3B384D3DDC49}" srcOrd="3" destOrd="0" parTransId="{2C5BB7A0-2613-4B10-BB29-227237F3D886}" sibTransId="{AF0413E1-82A8-4EBE-B3FA-3EBA7B5BA045}"/>
    <dgm:cxn modelId="{04848B24-7EFD-4208-BBBF-5C40E23DB8B9}" type="presOf" srcId="{7D755F05-0464-4295-8FC1-E7B7CB7894FE}" destId="{EAEA8060-69D9-4473-9F59-F4ACD42B2711}" srcOrd="0" destOrd="1" presId="urn:microsoft.com/office/officeart/2005/8/layout/hList1"/>
    <dgm:cxn modelId="{5C34717D-1549-41BC-8E83-FBDF3606D1EB}" srcId="{7FBC054C-58F6-46E2-BE8C-2D16501B0009}" destId="{8F7CC957-AF29-401E-956D-9735F3EED0E6}" srcOrd="3" destOrd="0" parTransId="{29CBA712-D3E1-41E8-93C5-23343E0FC339}" sibTransId="{2CFCB625-E9EF-4DC7-88FB-CC0DA0F0A785}"/>
    <dgm:cxn modelId="{0A39ADE5-5AA2-47D6-840E-FC232929F21B}" srcId="{7FBC054C-58F6-46E2-BE8C-2D16501B0009}" destId="{2C3B25BE-082C-4779-B249-E03B6DDD8066}" srcOrd="0" destOrd="0" parTransId="{6AA9E91B-8D11-42A7-955F-3AF2F72C9761}" sibTransId="{7391CCFC-7D06-4694-8FA6-B3B19853C447}"/>
    <dgm:cxn modelId="{E9296B79-5A75-4C6F-9FFC-950B41F5E616}" srcId="{5756D205-467A-4484-B052-C204592412D4}" destId="{3F27B82F-4675-47B0-97F8-E293DC076F3C}" srcOrd="1" destOrd="0" parTransId="{C2C3191E-5718-42E6-9B8D-9D09BA5327F3}" sibTransId="{C3A7E502-9566-469F-98DE-7B7E9C0340D6}"/>
    <dgm:cxn modelId="{960D438D-44A5-4BB6-B8E2-171798C65544}" type="presOf" srcId="{A6C12451-431B-48EE-918F-DF13BAD5EE14}" destId="{EAEA8060-69D9-4473-9F59-F4ACD42B2711}" srcOrd="0" destOrd="2" presId="urn:microsoft.com/office/officeart/2005/8/layout/hList1"/>
    <dgm:cxn modelId="{DCC3B35E-98C5-4B9C-BDE2-DC8AAB29EC8D}" type="presOf" srcId="{105A2A88-C1BC-4324-818D-A823EA6A29BA}" destId="{EAEA8060-69D9-4473-9F59-F4ACD42B2711}" srcOrd="0" destOrd="3" presId="urn:microsoft.com/office/officeart/2005/8/layout/hList1"/>
    <dgm:cxn modelId="{B6A76275-75CD-4DF4-95F9-59CBAE01B998}" srcId="{7FBC054C-58F6-46E2-BE8C-2D16501B0009}" destId="{936FC7EB-94DB-48C3-BA59-673093717D30}" srcOrd="4" destOrd="0" parTransId="{A6CD72FC-6C42-44B0-A688-D23491F5E5D4}" sibTransId="{0C7A6D40-0410-4B52-9AD0-7F1624FF3E61}"/>
    <dgm:cxn modelId="{DC6B561F-094D-492B-BBB0-CBE252DC091E}" type="presOf" srcId="{44751532-0FAB-4858-A263-24558AE2C975}" destId="{C7BD1E6A-DA47-4823-81E1-D05FCB1E2ECC}" srcOrd="0" destOrd="0" presId="urn:microsoft.com/office/officeart/2005/8/layout/hList1"/>
    <dgm:cxn modelId="{010DF312-5D2A-494E-9A86-45B1A2A01165}" srcId="{44751532-0FAB-4858-A263-24558AE2C975}" destId="{105A2A88-C1BC-4324-818D-A823EA6A29BA}" srcOrd="3" destOrd="0" parTransId="{67662F15-4FB4-45EE-A884-1A85026FF19A}" sibTransId="{794F4D86-97A1-4F17-9D3F-46F2710A14A0}"/>
    <dgm:cxn modelId="{7357A4CA-6003-41D4-89AC-28B9817ED626}" type="presOf" srcId="{5756D205-467A-4484-B052-C204592412D4}" destId="{8B1F04A3-532E-4132-AE79-9B603CDBD187}" srcOrd="0" destOrd="0" presId="urn:microsoft.com/office/officeart/2005/8/layout/hList1"/>
    <dgm:cxn modelId="{CD879F5E-783A-490C-876E-65AC717434CA}" srcId="{AB3C622E-94C4-4F2F-AE93-59BAF3E0AD9F}" destId="{5756D205-467A-4484-B052-C204592412D4}" srcOrd="0" destOrd="0" parTransId="{821D67C3-E9A3-4FDC-B59C-17971D523FB6}" sibTransId="{B76E4D11-46DD-4BDB-9C2F-7B4D31C29CF9}"/>
    <dgm:cxn modelId="{B74B34BC-513B-4735-B62D-9ACF193D33D4}" type="presOf" srcId="{7FBC054C-58F6-46E2-BE8C-2D16501B0009}" destId="{0D665421-E27A-45EF-85A4-864653373A6A}" srcOrd="0" destOrd="0" presId="urn:microsoft.com/office/officeart/2005/8/layout/hList1"/>
    <dgm:cxn modelId="{C62D1A22-79E2-4E91-B4AE-D42BFACA11BF}" type="presOf" srcId="{6B3FE3F7-2FFC-495F-87F6-0C35922EDDF9}" destId="{330FC8D8-CADF-44AD-B91A-679800855F0A}" srcOrd="0" destOrd="5" presId="urn:microsoft.com/office/officeart/2005/8/layout/hList1"/>
    <dgm:cxn modelId="{A5560C9B-08F7-4D76-9132-6B4CEA6C5921}" type="presOf" srcId="{B93D92A5-69C4-4C94-A09B-3B384D3DDC49}" destId="{8B1F04A3-532E-4132-AE79-9B603CDBD187}" srcOrd="0" destOrd="4" presId="urn:microsoft.com/office/officeart/2005/8/layout/hList1"/>
    <dgm:cxn modelId="{442F35E7-EB5E-444C-880D-0D179F3D3F0F}" type="presOf" srcId="{2C3B25BE-082C-4779-B249-E03B6DDD8066}" destId="{330FC8D8-CADF-44AD-B91A-679800855F0A}" srcOrd="0" destOrd="0" presId="urn:microsoft.com/office/officeart/2005/8/layout/hList1"/>
    <dgm:cxn modelId="{A440B956-F1FF-4305-9494-2643D56EC4E0}" type="presOf" srcId="{C3AFBC6E-CD56-48A7-8927-2C3CCB1126AD}" destId="{CD761F13-E101-4FBE-8D33-68844A259FC0}" srcOrd="0" destOrd="0" presId="urn:microsoft.com/office/officeart/2005/8/layout/hList1"/>
    <dgm:cxn modelId="{4ECA7B56-6953-423E-9036-45482809173D}" type="presOf" srcId="{9CCA8A90-6A7F-4C0C-8DC2-3A09F6F3286A}" destId="{EAEA8060-69D9-4473-9F59-F4ACD42B2711}" srcOrd="0" destOrd="0" presId="urn:microsoft.com/office/officeart/2005/8/layout/hList1"/>
    <dgm:cxn modelId="{B2BAA270-5AEE-46DF-A83E-90BFF3A0A008}" srcId="{5756D205-467A-4484-B052-C204592412D4}" destId="{4F27746B-BEFD-412E-9575-E82345C7B0D8}" srcOrd="2" destOrd="0" parTransId="{AB5B2ACA-2047-45E2-B4DC-F821DC14E2FB}" sibTransId="{132CD2FA-4B20-4985-A500-B5C486B9C62F}"/>
    <dgm:cxn modelId="{5F4B0E34-E3F7-454D-A2F4-6FE78408D8F7}" srcId="{C3AFBC6E-CD56-48A7-8927-2C3CCB1126AD}" destId="{AB3C622E-94C4-4F2F-AE93-59BAF3E0AD9F}" srcOrd="2" destOrd="0" parTransId="{FB4D58A5-F4F0-4DFB-AA27-B4C59D507D80}" sibTransId="{AB7BB00E-34A3-459F-A86D-14A4481C2769}"/>
    <dgm:cxn modelId="{7051C4E8-4A0E-44C3-857F-782AA1C877F2}" type="presParOf" srcId="{CD761F13-E101-4FBE-8D33-68844A259FC0}" destId="{5482AA73-0FD6-44E7-AF24-37C5999A7803}" srcOrd="0" destOrd="0" presId="urn:microsoft.com/office/officeart/2005/8/layout/hList1"/>
    <dgm:cxn modelId="{0E20B826-7F0B-4F71-9413-02B906106A91}" type="presParOf" srcId="{5482AA73-0FD6-44E7-AF24-37C5999A7803}" destId="{C7BD1E6A-DA47-4823-81E1-D05FCB1E2ECC}" srcOrd="0" destOrd="0" presId="urn:microsoft.com/office/officeart/2005/8/layout/hList1"/>
    <dgm:cxn modelId="{90861B12-E319-43C2-BBB9-5BE402B3C01F}" type="presParOf" srcId="{5482AA73-0FD6-44E7-AF24-37C5999A7803}" destId="{EAEA8060-69D9-4473-9F59-F4ACD42B2711}" srcOrd="1" destOrd="0" presId="urn:microsoft.com/office/officeart/2005/8/layout/hList1"/>
    <dgm:cxn modelId="{AE083EDC-F056-4583-BDA3-9E7616AB2ED0}" type="presParOf" srcId="{CD761F13-E101-4FBE-8D33-68844A259FC0}" destId="{1530EF0C-BE51-41FE-BE44-5B061C087381}" srcOrd="1" destOrd="0" presId="urn:microsoft.com/office/officeart/2005/8/layout/hList1"/>
    <dgm:cxn modelId="{FE25C28E-A879-4938-AEBF-44B94AD25D95}" type="presParOf" srcId="{CD761F13-E101-4FBE-8D33-68844A259FC0}" destId="{032EB419-B456-4857-A884-5C88D721D15D}" srcOrd="2" destOrd="0" presId="urn:microsoft.com/office/officeart/2005/8/layout/hList1"/>
    <dgm:cxn modelId="{D410D0BA-9EE5-4319-9530-A6B4DEE57DC1}" type="presParOf" srcId="{032EB419-B456-4857-A884-5C88D721D15D}" destId="{0D665421-E27A-45EF-85A4-864653373A6A}" srcOrd="0" destOrd="0" presId="urn:microsoft.com/office/officeart/2005/8/layout/hList1"/>
    <dgm:cxn modelId="{FC60B786-9129-45EE-B6F0-0E25C4069096}" type="presParOf" srcId="{032EB419-B456-4857-A884-5C88D721D15D}" destId="{330FC8D8-CADF-44AD-B91A-679800855F0A}" srcOrd="1" destOrd="0" presId="urn:microsoft.com/office/officeart/2005/8/layout/hList1"/>
    <dgm:cxn modelId="{9BE32D75-9163-4C88-AB79-6C3130859E3D}" type="presParOf" srcId="{CD761F13-E101-4FBE-8D33-68844A259FC0}" destId="{688B48CA-5C15-42A8-A563-B80EA9E02572}" srcOrd="3" destOrd="0" presId="urn:microsoft.com/office/officeart/2005/8/layout/hList1"/>
    <dgm:cxn modelId="{25B07472-B6F9-49E0-ADB8-244FDA43CEEA}" type="presParOf" srcId="{CD761F13-E101-4FBE-8D33-68844A259FC0}" destId="{ABD18868-9FD0-4D38-9F6C-C22AFA3D7314}" srcOrd="4" destOrd="0" presId="urn:microsoft.com/office/officeart/2005/8/layout/hList1"/>
    <dgm:cxn modelId="{67B08C52-6CEE-4640-8762-89EB32840FEA}" type="presParOf" srcId="{ABD18868-9FD0-4D38-9F6C-C22AFA3D7314}" destId="{80692A98-492F-4059-882D-3CEE7A81C3A6}" srcOrd="0" destOrd="0" presId="urn:microsoft.com/office/officeart/2005/8/layout/hList1"/>
    <dgm:cxn modelId="{38053B98-E2C3-4A78-9AA1-8B4716E8BE6D}" type="presParOf" srcId="{ABD18868-9FD0-4D38-9F6C-C22AFA3D7314}" destId="{8B1F04A3-532E-4132-AE79-9B603CDBD1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1E6A-DA47-4823-81E1-D05FCB1E2ECC}">
      <dsp:nvSpPr>
        <dsp:cNvPr id="0" name=""/>
        <dsp:cNvSpPr/>
      </dsp:nvSpPr>
      <dsp:spPr>
        <a:xfrm>
          <a:off x="3319" y="168176"/>
          <a:ext cx="3236897" cy="489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What</a:t>
          </a:r>
          <a:endParaRPr lang="en-US" sz="1600" b="1" kern="1200" dirty="0"/>
        </a:p>
      </dsp:txBody>
      <dsp:txXfrm>
        <a:off x="3319" y="168176"/>
        <a:ext cx="3236897" cy="489600"/>
      </dsp:txXfrm>
    </dsp:sp>
    <dsp:sp modelId="{EAEA8060-69D9-4473-9F59-F4ACD42B2711}">
      <dsp:nvSpPr>
        <dsp:cNvPr id="0" name=""/>
        <dsp:cNvSpPr/>
      </dsp:nvSpPr>
      <dsp:spPr>
        <a:xfrm>
          <a:off x="3319" y="657776"/>
          <a:ext cx="3236897" cy="3546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solidFill>
                <a:schemeClr val="tx1"/>
              </a:solidFill>
            </a:rPr>
            <a:t>Design Thinking is a process of solving a problem</a:t>
          </a:r>
          <a:endParaRPr lang="en-US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solidFill>
                <a:schemeClr val="tx1"/>
              </a:solidFill>
            </a:rPr>
            <a:t>A Design Thinker focuses on people who are facing the problem</a:t>
          </a:r>
          <a:endParaRPr lang="en-IN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solidFill>
                <a:schemeClr val="tx1"/>
              </a:solidFill>
            </a:rPr>
            <a:t>A Design Thinker continuously iterates the process understanding the problem and redefines the solution</a:t>
          </a:r>
          <a:endParaRPr lang="en-IN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solidFill>
                <a:schemeClr val="tx1"/>
              </a:solidFill>
            </a:rPr>
            <a:t>In other words it is also called as ‘</a:t>
          </a:r>
          <a:r>
            <a:rPr lang="en-IN" sz="1700" b="1" i="1" kern="1200" dirty="0" smtClean="0">
              <a:solidFill>
                <a:schemeClr val="tx1"/>
              </a:solidFill>
            </a:rPr>
            <a:t>human-centred design</a:t>
          </a:r>
          <a:r>
            <a:rPr lang="en-IN" sz="1700" kern="1200" dirty="0" smtClean="0">
              <a:solidFill>
                <a:schemeClr val="tx1"/>
              </a:solidFill>
            </a:rPr>
            <a:t>’</a:t>
          </a:r>
          <a:endParaRPr lang="en-IN" sz="1700" kern="1200" dirty="0">
            <a:solidFill>
              <a:schemeClr val="tx1"/>
            </a:solidFill>
          </a:endParaRPr>
        </a:p>
      </dsp:txBody>
      <dsp:txXfrm>
        <a:off x="3319" y="657776"/>
        <a:ext cx="3236897" cy="3546540"/>
      </dsp:txXfrm>
    </dsp:sp>
    <dsp:sp modelId="{0D665421-E27A-45EF-85A4-864653373A6A}">
      <dsp:nvSpPr>
        <dsp:cNvPr id="0" name=""/>
        <dsp:cNvSpPr/>
      </dsp:nvSpPr>
      <dsp:spPr>
        <a:xfrm>
          <a:off x="3693383" y="168176"/>
          <a:ext cx="3236897" cy="489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Why</a:t>
          </a:r>
          <a:endParaRPr lang="en-US" sz="1500" b="1" kern="1200" dirty="0"/>
        </a:p>
      </dsp:txBody>
      <dsp:txXfrm>
        <a:off x="3693383" y="168176"/>
        <a:ext cx="3236897" cy="489600"/>
      </dsp:txXfrm>
    </dsp:sp>
    <dsp:sp modelId="{330FC8D8-CADF-44AD-B91A-679800855F0A}">
      <dsp:nvSpPr>
        <dsp:cNvPr id="0" name=""/>
        <dsp:cNvSpPr/>
      </dsp:nvSpPr>
      <dsp:spPr>
        <a:xfrm>
          <a:off x="3693383" y="657776"/>
          <a:ext cx="3236897" cy="35465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solidFill>
                <a:schemeClr val="tx1"/>
              </a:solidFill>
            </a:rPr>
            <a:t>It helps students to build creativity and critical thinking ability</a:t>
          </a:r>
          <a:endParaRPr lang="en-US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solidFill>
                <a:schemeClr val="tx1"/>
              </a:solidFill>
            </a:rPr>
            <a:t>It helps everyone solve problems creatively</a:t>
          </a:r>
          <a:endParaRPr lang="en-IN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>
              <a:solidFill>
                <a:schemeClr val="tx1"/>
              </a:solidFill>
            </a:rPr>
            <a:t>It helps solve complex problems</a:t>
          </a:r>
          <a:endParaRPr lang="en-IN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>
              <a:solidFill>
                <a:schemeClr val="tx1"/>
              </a:solidFill>
            </a:rPr>
            <a:t>It also builds entrepreneurial skills among children</a:t>
          </a:r>
          <a:endParaRPr lang="en-IN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>
              <a:solidFill>
                <a:schemeClr val="tx1"/>
              </a:solidFill>
            </a:rPr>
            <a:t>It gives children the freedom to ask right questions, produce new ideas and build working prototypes</a:t>
          </a:r>
          <a:endParaRPr lang="en-IN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solidFill>
                <a:schemeClr val="tx1"/>
              </a:solidFill>
            </a:rPr>
            <a:t>It help us </a:t>
          </a:r>
          <a:r>
            <a:rPr lang="en-IN" sz="1700" b="1" kern="1200" dirty="0" smtClean="0">
              <a:solidFill>
                <a:schemeClr val="tx1"/>
              </a:solidFill>
            </a:rPr>
            <a:t>think out of the box</a:t>
          </a:r>
          <a:endParaRPr lang="en-IN" sz="1700" kern="1200" dirty="0">
            <a:solidFill>
              <a:schemeClr val="tx1"/>
            </a:solidFill>
          </a:endParaRPr>
        </a:p>
      </dsp:txBody>
      <dsp:txXfrm>
        <a:off x="3693383" y="657776"/>
        <a:ext cx="3236897" cy="3546540"/>
      </dsp:txXfrm>
    </dsp:sp>
    <dsp:sp modelId="{80692A98-492F-4059-882D-3CEE7A81C3A6}">
      <dsp:nvSpPr>
        <dsp:cNvPr id="0" name=""/>
        <dsp:cNvSpPr/>
      </dsp:nvSpPr>
      <dsp:spPr>
        <a:xfrm>
          <a:off x="7383447" y="168176"/>
          <a:ext cx="3236897" cy="489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Where</a:t>
          </a:r>
          <a:endParaRPr lang="en-US" sz="1800" b="1" kern="1200" dirty="0"/>
        </a:p>
      </dsp:txBody>
      <dsp:txXfrm>
        <a:off x="7383447" y="168176"/>
        <a:ext cx="3236897" cy="489600"/>
      </dsp:txXfrm>
    </dsp:sp>
    <dsp:sp modelId="{8B1F04A3-532E-4132-AE79-9B603CDBD187}">
      <dsp:nvSpPr>
        <dsp:cNvPr id="0" name=""/>
        <dsp:cNvSpPr/>
      </dsp:nvSpPr>
      <dsp:spPr>
        <a:xfrm>
          <a:off x="7383447" y="657776"/>
          <a:ext cx="3236897" cy="35465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kern="1200" dirty="0" smtClean="0">
              <a:solidFill>
                <a:schemeClr val="tx1"/>
              </a:solidFill>
            </a:rPr>
            <a:t>Used not only by students but also by professionals.</a:t>
          </a:r>
          <a:endParaRPr lang="en-US" sz="1700" b="0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kern="1200" dirty="0" smtClean="0">
              <a:solidFill>
                <a:schemeClr val="tx1"/>
              </a:solidFill>
            </a:rPr>
            <a:t>When there are issues in our surrounding.</a:t>
          </a:r>
          <a:endParaRPr lang="en-IN" sz="1700" b="0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kern="1200" dirty="0" smtClean="0">
              <a:solidFill>
                <a:schemeClr val="tx1"/>
              </a:solidFill>
            </a:rPr>
            <a:t>Product Development</a:t>
          </a:r>
          <a:endParaRPr lang="en-IN" sz="1700" b="0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kern="1200" dirty="0" smtClean="0">
              <a:solidFill>
                <a:schemeClr val="tx1"/>
              </a:solidFill>
            </a:rPr>
            <a:t>When a software developer is designing a new mobile application/website</a:t>
          </a:r>
          <a:endParaRPr lang="en-IN" sz="1700" b="0" kern="1200" dirty="0">
            <a:solidFill>
              <a:schemeClr val="tx1"/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b="0" kern="1200" dirty="0" smtClean="0">
              <a:solidFill>
                <a:schemeClr val="tx1"/>
              </a:solidFill>
            </a:rPr>
            <a:t>When government wants to develop a new policy for its people</a:t>
          </a:r>
          <a:endParaRPr lang="en-IN" sz="1700" b="0" kern="1200" dirty="0">
            <a:solidFill>
              <a:schemeClr val="tx1"/>
            </a:solidFill>
          </a:endParaRPr>
        </a:p>
      </dsp:txBody>
      <dsp:txXfrm>
        <a:off x="7383447" y="657776"/>
        <a:ext cx="3236897" cy="354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170A7-03C1-4EC3-A012-84708C489FF9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45223-211E-40E4-A386-0FB146E32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KEFMBF0QbA&amp;feature=emb_logo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NqABXOBrMI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Ed90FlQypw&amp;feature=emb_log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eGLsYsHyko&amp;feature=emb_log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45223-211E-40E4-A386-0FB146E32C7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4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https://www.youtube.com/watch?v=XKEFMBF0QbA&amp;feature=emb_logo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B8B2E-E4C5-462C-9B17-E27FC61B311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1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https://www.youtube.com/watch?v=XNqABXOBrMI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B8B2E-E4C5-462C-9B17-E27FC61B311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4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https://www.youtube.com/watch?v=pEd90FlQypw&amp;feature=emb_logo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B8B2E-E4C5-462C-9B17-E27FC61B311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7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https://www.youtube.com/watch?v=jeGLsYsHyko&amp;feature=emb_logo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B8B2E-E4C5-462C-9B17-E27FC61B311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7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4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3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2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1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3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063" y="3068469"/>
            <a:ext cx="8001000" cy="1297857"/>
          </a:xfrm>
        </p:spPr>
        <p:txBody>
          <a:bodyPr/>
          <a:lstStyle/>
          <a:p>
            <a:pPr algn="ctr"/>
            <a:r>
              <a:rPr lang="en-IN" dirty="0" smtClean="0"/>
              <a:t>Design Thinking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9" r="21995"/>
          <a:stretch/>
        </p:blipFill>
        <p:spPr>
          <a:xfrm>
            <a:off x="4801332" y="512548"/>
            <a:ext cx="2480461" cy="25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Iterate-Iterate-Iterate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16" y="2121839"/>
            <a:ext cx="10515600" cy="3364561"/>
          </a:xfrm>
        </p:spPr>
        <p:txBody>
          <a:bodyPr/>
          <a:lstStyle/>
          <a:p>
            <a:r>
              <a:rPr lang="en-IN" dirty="0"/>
              <a:t>The process of </a:t>
            </a:r>
            <a:r>
              <a:rPr lang="en-IN" b="1" dirty="0"/>
              <a:t>Feel -&gt; Imagine -&gt; Do -&gt; Share </a:t>
            </a:r>
            <a:r>
              <a:rPr lang="en-IN" dirty="0"/>
              <a:t>goes on until a solution which addresses the pain of the user more holistically</a:t>
            </a:r>
          </a:p>
          <a:p>
            <a:r>
              <a:rPr lang="en-IN" dirty="0"/>
              <a:t>Sharing helps the designer </a:t>
            </a:r>
            <a:r>
              <a:rPr lang="en-IN" b="1" dirty="0"/>
              <a:t>recognize new challenges </a:t>
            </a:r>
            <a:r>
              <a:rPr lang="en-IN" dirty="0"/>
              <a:t>faced by the user. </a:t>
            </a:r>
          </a:p>
          <a:p>
            <a:r>
              <a:rPr lang="en-IN" dirty="0"/>
              <a:t>Here the process goes back to Imagine. </a:t>
            </a:r>
          </a:p>
          <a:p>
            <a:r>
              <a:rPr lang="en-IN" dirty="0"/>
              <a:t>It also helps </a:t>
            </a:r>
            <a:r>
              <a:rPr lang="en-IN" b="1" dirty="0"/>
              <a:t>understand the improvements required</a:t>
            </a:r>
            <a:r>
              <a:rPr lang="en-IN" dirty="0"/>
              <a:t>. </a:t>
            </a:r>
          </a:p>
          <a:p>
            <a:r>
              <a:rPr lang="en-IN" dirty="0"/>
              <a:t>Here the process goes by to Do.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60" y="3731342"/>
            <a:ext cx="3868594" cy="22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C8B8A-60C2-4F3F-A750-D0C1EDDE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926" y="2779328"/>
            <a:ext cx="7541120" cy="1061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us solve a problem</a:t>
            </a: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3289535D-F085-4CCE-A94C-AD10ED2701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11991" y="204081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EB35120-FBD1-462E-9509-898844BD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58" y="481012"/>
            <a:ext cx="10515600" cy="1325563"/>
          </a:xfrm>
        </p:spPr>
        <p:txBody>
          <a:bodyPr/>
          <a:lstStyle/>
          <a:p>
            <a:r>
              <a:rPr lang="en-IN" dirty="0"/>
              <a:t>What is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135" y="2271251"/>
            <a:ext cx="9601200" cy="3581400"/>
          </a:xfrm>
        </p:spPr>
        <p:txBody>
          <a:bodyPr/>
          <a:lstStyle/>
          <a:p>
            <a:r>
              <a:rPr lang="en-IN" dirty="0"/>
              <a:t>People who wear face-mask for longer time</a:t>
            </a:r>
          </a:p>
          <a:p>
            <a:r>
              <a:rPr lang="en-IN" dirty="0"/>
              <a:t>Ears are chaffed</a:t>
            </a:r>
          </a:p>
          <a:p>
            <a:r>
              <a:rPr lang="en-IN" dirty="0"/>
              <a:t>Some of the examples</a:t>
            </a:r>
          </a:p>
          <a:p>
            <a:endParaRPr lang="en-IN" dirty="0"/>
          </a:p>
          <a:p>
            <a:r>
              <a:rPr lang="en-IN" dirty="0"/>
              <a:t>WHO WEARS THESE MASKS?</a:t>
            </a:r>
          </a:p>
          <a:p>
            <a:pPr lvl="1"/>
            <a:r>
              <a:rPr lang="en-IN" dirty="0"/>
              <a:t>List them down</a:t>
            </a:r>
          </a:p>
          <a:p>
            <a:pPr lvl="1"/>
            <a:r>
              <a:rPr lang="en-IN" dirty="0"/>
              <a:t>Note the duration for which they wear the face mask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969D4-2935-4A24-A32A-A29B7B1FC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4" r="14151"/>
          <a:stretch/>
        </p:blipFill>
        <p:spPr>
          <a:xfrm>
            <a:off x="9373415" y="2347679"/>
            <a:ext cx="1542236" cy="241458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CAFD2-94E5-41DD-A007-3786171B0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1"/>
          <a:stretch/>
        </p:blipFill>
        <p:spPr>
          <a:xfrm>
            <a:off x="7521204" y="2347679"/>
            <a:ext cx="1584895" cy="2414589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6732D0-3832-4ACC-95FE-6C1011954B80}"/>
              </a:ext>
            </a:extLst>
          </p:cNvPr>
          <p:cNvSpPr/>
          <p:nvPr/>
        </p:nvSpPr>
        <p:spPr>
          <a:xfrm>
            <a:off x="0" y="6086474"/>
            <a:ext cx="121920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/>
              <a:t>How many of you all have used Face Mask?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365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THE USER?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18" y="2043881"/>
            <a:ext cx="5148662" cy="3581400"/>
          </a:xfrm>
        </p:spPr>
        <p:txBody>
          <a:bodyPr>
            <a:noAutofit/>
          </a:bodyPr>
          <a:lstStyle/>
          <a:p>
            <a:r>
              <a:rPr lang="en-IN" sz="1800" dirty="0"/>
              <a:t>WHY DO I WEAR A MASK?</a:t>
            </a:r>
          </a:p>
          <a:p>
            <a:pPr lvl="1"/>
            <a:r>
              <a:rPr lang="en-IN" dirty="0"/>
              <a:t>Keep myself safe during COVID?</a:t>
            </a:r>
          </a:p>
          <a:p>
            <a:pPr lvl="1"/>
            <a:r>
              <a:rPr lang="en-IN" dirty="0"/>
              <a:t>To avoid dust-allergy or other kind of allergies</a:t>
            </a:r>
          </a:p>
          <a:p>
            <a:r>
              <a:rPr lang="en-IN" sz="1800" dirty="0"/>
              <a:t>Profession of the People who uses face-mask regularly</a:t>
            </a:r>
          </a:p>
          <a:p>
            <a:pPr lvl="1"/>
            <a:r>
              <a:rPr lang="en-IN" dirty="0"/>
              <a:t>Policemen</a:t>
            </a:r>
          </a:p>
          <a:p>
            <a:pPr lvl="1"/>
            <a:r>
              <a:rPr lang="en-IN" dirty="0"/>
              <a:t>Staff Nurse</a:t>
            </a:r>
          </a:p>
          <a:p>
            <a:pPr lvl="1"/>
            <a:r>
              <a:rPr lang="en-IN" dirty="0"/>
              <a:t>Doctors on duty</a:t>
            </a:r>
          </a:p>
          <a:p>
            <a:pPr lvl="1"/>
            <a:r>
              <a:rPr lang="en-IN" dirty="0"/>
              <a:t>Bank Officials</a:t>
            </a:r>
          </a:p>
          <a:p>
            <a:pPr lvl="1"/>
            <a:r>
              <a:rPr lang="en-IN" dirty="0"/>
              <a:t>ASHA Workers</a:t>
            </a:r>
          </a:p>
          <a:p>
            <a:pPr lvl="1"/>
            <a:r>
              <a:rPr lang="en-IN" dirty="0" smtClean="0"/>
              <a:t>Shopkeepers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6162" y="2271252"/>
            <a:ext cx="4909738" cy="31266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Some Questions to ponder</a:t>
            </a:r>
          </a:p>
          <a:p>
            <a:pPr lvl="1"/>
            <a:r>
              <a:rPr lang="en-IN" sz="2400" dirty="0" smtClean="0"/>
              <a:t>How long I wear a mask in a day?</a:t>
            </a:r>
          </a:p>
          <a:p>
            <a:pPr lvl="1"/>
            <a:r>
              <a:rPr lang="en-IN" sz="2400" dirty="0" smtClean="0"/>
              <a:t>Do I breathe comfortably while mask is on?</a:t>
            </a:r>
          </a:p>
          <a:p>
            <a:pPr lvl="1"/>
            <a:r>
              <a:rPr lang="en-IN" sz="2400" dirty="0" smtClean="0"/>
              <a:t>What are the different types of mask I wear?</a:t>
            </a:r>
          </a:p>
          <a:p>
            <a:pPr lvl="1"/>
            <a:r>
              <a:rPr lang="en-IN" sz="2400" dirty="0" smtClean="0"/>
              <a:t>What are the different types of masks are available?</a:t>
            </a:r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endParaRPr lang="en-IN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81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8686"/>
            <a:ext cx="5257800" cy="3792180"/>
          </a:xfrm>
        </p:spPr>
        <p:txBody>
          <a:bodyPr>
            <a:normAutofit/>
          </a:bodyPr>
          <a:lstStyle/>
          <a:p>
            <a:r>
              <a:rPr lang="en-IN" dirty="0"/>
              <a:t>For whom we’re designing a mask</a:t>
            </a:r>
          </a:p>
          <a:p>
            <a:pPr lvl="1"/>
            <a:r>
              <a:rPr lang="en-IN" dirty="0"/>
              <a:t>For Policemen</a:t>
            </a:r>
          </a:p>
          <a:p>
            <a:pPr lvl="1"/>
            <a:r>
              <a:rPr lang="en-IN" dirty="0"/>
              <a:t>For Doctors</a:t>
            </a:r>
          </a:p>
          <a:p>
            <a:r>
              <a:rPr lang="en-IN" dirty="0"/>
              <a:t>Describe your USER</a:t>
            </a:r>
          </a:p>
          <a:p>
            <a:pPr lvl="1"/>
            <a:r>
              <a:rPr lang="en-IN" dirty="0"/>
              <a:t>Name</a:t>
            </a:r>
          </a:p>
          <a:p>
            <a:pPr lvl="1"/>
            <a:r>
              <a:rPr lang="en-IN" dirty="0"/>
              <a:t>Age</a:t>
            </a:r>
          </a:p>
          <a:p>
            <a:pPr lvl="1"/>
            <a:r>
              <a:rPr lang="en-IN" dirty="0"/>
              <a:t>Profession</a:t>
            </a:r>
          </a:p>
          <a:p>
            <a:pPr lvl="1"/>
            <a:r>
              <a:rPr lang="en-IN" dirty="0"/>
              <a:t>Duty Hours</a:t>
            </a:r>
          </a:p>
          <a:p>
            <a:pPr lvl="1"/>
            <a:r>
              <a:rPr lang="en-IN" dirty="0"/>
              <a:t>Location</a:t>
            </a:r>
          </a:p>
          <a:p>
            <a:pPr lvl="1"/>
            <a:r>
              <a:rPr lang="en-IN" dirty="0"/>
              <a:t>No of family members</a:t>
            </a:r>
          </a:p>
          <a:p>
            <a:pPr lvl="1"/>
            <a:r>
              <a:rPr lang="en-IN" dirty="0"/>
              <a:t>Size of the house</a:t>
            </a:r>
          </a:p>
          <a:p>
            <a:pPr lvl="1"/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445F-C84F-471E-8FB6-DDD1D331019E}"/>
              </a:ext>
            </a:extLst>
          </p:cNvPr>
          <p:cNvSpPr/>
          <p:nvPr/>
        </p:nvSpPr>
        <p:spPr>
          <a:xfrm>
            <a:off x="0" y="6086474"/>
            <a:ext cx="121920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Whom would you like to design it for?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A9D87B-F856-48A1-B536-3F513CFADA35}"/>
              </a:ext>
            </a:extLst>
          </p:cNvPr>
          <p:cNvSpPr txBox="1">
            <a:spLocks/>
          </p:cNvSpPr>
          <p:nvPr/>
        </p:nvSpPr>
        <p:spPr>
          <a:xfrm>
            <a:off x="6511413" y="2526029"/>
            <a:ext cx="4269658" cy="2771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More about user</a:t>
            </a:r>
          </a:p>
          <a:p>
            <a:r>
              <a:rPr lang="en-IN" dirty="0"/>
              <a:t>What does the user feel?</a:t>
            </a:r>
          </a:p>
          <a:p>
            <a:r>
              <a:rPr lang="en-IN" dirty="0"/>
              <a:t>What does user see?</a:t>
            </a:r>
          </a:p>
          <a:p>
            <a:r>
              <a:rPr lang="en-IN" dirty="0"/>
              <a:t>What does user do?</a:t>
            </a:r>
          </a:p>
          <a:p>
            <a:r>
              <a:rPr lang="en-IN" dirty="0"/>
              <a:t>What does user hear?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1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the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9966"/>
            <a:ext cx="5257800" cy="2820117"/>
          </a:xfrm>
        </p:spPr>
        <p:txBody>
          <a:bodyPr>
            <a:normAutofit/>
          </a:bodyPr>
          <a:lstStyle/>
          <a:p>
            <a:r>
              <a:rPr lang="en-IN" sz="2400" dirty="0"/>
              <a:t>Points to remember</a:t>
            </a:r>
          </a:p>
          <a:p>
            <a:pPr lvl="1"/>
            <a:r>
              <a:rPr lang="en-IN" sz="2000" dirty="0"/>
              <a:t>Can we reduce ear chafing </a:t>
            </a:r>
          </a:p>
          <a:p>
            <a:pPr lvl="1"/>
            <a:r>
              <a:rPr lang="en-IN" sz="2000" dirty="0"/>
              <a:t>It hurts back of the ear</a:t>
            </a:r>
          </a:p>
          <a:p>
            <a:pPr lvl="1"/>
            <a:r>
              <a:rPr lang="en-IN" sz="2000" dirty="0"/>
              <a:t>Uncomfortable while breathing</a:t>
            </a:r>
          </a:p>
          <a:p>
            <a:pPr lvl="1"/>
            <a:r>
              <a:rPr lang="en-IN" sz="2000" dirty="0"/>
              <a:t>Think of the material that can be used</a:t>
            </a:r>
          </a:p>
          <a:p>
            <a:pPr lvl="1"/>
            <a:r>
              <a:rPr lang="en-IN" sz="2000" dirty="0"/>
              <a:t>Head/Hairs and Eyes are exposed in existing mask</a:t>
            </a:r>
          </a:p>
          <a:p>
            <a:pPr lvl="1"/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FCA4C6-436A-49AE-996D-388D5F8FDD50}"/>
              </a:ext>
            </a:extLst>
          </p:cNvPr>
          <p:cNvSpPr txBox="1">
            <a:spLocks/>
          </p:cNvSpPr>
          <p:nvPr/>
        </p:nvSpPr>
        <p:spPr>
          <a:xfrm>
            <a:off x="2091975" y="4976721"/>
            <a:ext cx="90984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05F4A-F86D-463C-A5FF-9E298D4FE864}"/>
              </a:ext>
            </a:extLst>
          </p:cNvPr>
          <p:cNvSpPr/>
          <p:nvPr/>
        </p:nvSpPr>
        <p:spPr>
          <a:xfrm>
            <a:off x="0" y="6086474"/>
            <a:ext cx="121920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Lets work towards a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224F61-6588-4958-8FC3-009F28708390}"/>
              </a:ext>
            </a:extLst>
          </p:cNvPr>
          <p:cNvSpPr txBox="1">
            <a:spLocks/>
          </p:cNvSpPr>
          <p:nvPr/>
        </p:nvSpPr>
        <p:spPr>
          <a:xfrm>
            <a:off x="6744446" y="2363082"/>
            <a:ext cx="4864993" cy="25953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Remember these questions</a:t>
            </a:r>
          </a:p>
          <a:p>
            <a:r>
              <a:rPr lang="en-IN" dirty="0"/>
              <a:t>What does the user feel?</a:t>
            </a:r>
          </a:p>
          <a:p>
            <a:r>
              <a:rPr lang="en-IN" dirty="0"/>
              <a:t>What does user see?</a:t>
            </a:r>
          </a:p>
          <a:p>
            <a:r>
              <a:rPr lang="en-IN" dirty="0"/>
              <a:t>What does user do?</a:t>
            </a:r>
          </a:p>
          <a:p>
            <a:r>
              <a:rPr lang="en-IN" dirty="0"/>
              <a:t>What does user hear</a:t>
            </a:r>
            <a:r>
              <a:rPr lang="en-IN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0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AD889-D5C5-4232-BA59-71F690CC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51" y="2073357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SHARE 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of a Face-Mask</a:t>
            </a:r>
          </a:p>
        </p:txBody>
      </p:sp>
    </p:spTree>
    <p:extLst>
      <p:ext uri="{BB962C8B-B14F-4D97-AF65-F5344CB8AC3E}">
        <p14:creationId xmlns:p14="http://schemas.microsoft.com/office/powerpoint/2010/main" val="40633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50C2-D184-46CD-ABD8-D8C7B076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729" y="532631"/>
            <a:ext cx="8495070" cy="1010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97" y="2122077"/>
            <a:ext cx="5143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37196"/>
            <a:ext cx="9601200" cy="32151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Using </a:t>
            </a:r>
            <a:r>
              <a:rPr lang="en-IN" sz="2400" dirty="0"/>
              <a:t>Design Thinking methodology students will be able to –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Understand how to identify </a:t>
            </a:r>
            <a:r>
              <a:rPr lang="en-IN" sz="2000" dirty="0" smtClean="0"/>
              <a:t>problems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Brainstorm various ways to solve the problem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Become familiar with </a:t>
            </a:r>
            <a:r>
              <a:rPr lang="en-IN" sz="2000" b="1" dirty="0"/>
              <a:t>Feel-Imagine-Do-Share</a:t>
            </a:r>
            <a:r>
              <a:rPr lang="en-IN" sz="2000" dirty="0"/>
              <a:t> stages</a:t>
            </a:r>
          </a:p>
          <a:p>
            <a:pPr lvl="1">
              <a:lnSpc>
                <a:spcPct val="150000"/>
              </a:lnSpc>
            </a:pPr>
            <a:r>
              <a:rPr lang="en-IN" sz="2000" b="1" dirty="0"/>
              <a:t>Utilize</a:t>
            </a:r>
            <a:r>
              <a:rPr lang="en-IN" sz="2000" dirty="0"/>
              <a:t> the FIDS model to tackle </a:t>
            </a:r>
            <a:r>
              <a:rPr lang="en-IN" sz="2000" dirty="0" smtClean="0"/>
              <a:t>challenges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82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6523"/>
          </a:xfrm>
        </p:spPr>
        <p:txBody>
          <a:bodyPr/>
          <a:lstStyle/>
          <a:p>
            <a:r>
              <a:rPr lang="en-IN" dirty="0" smtClean="0"/>
              <a:t>About Design Thinking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138967"/>
              </p:ext>
            </p:extLst>
          </p:nvPr>
        </p:nvGraphicFramePr>
        <p:xfrm>
          <a:off x="881149" y="1812175"/>
          <a:ext cx="10623665" cy="437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8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73A2-5CCD-415A-AC81-D1059BFC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Thinking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79B6-313B-49CB-ADF5-F1F6ADEE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There are many variants of the Design Thinking process in use today</a:t>
            </a:r>
          </a:p>
          <a:p>
            <a:r>
              <a:rPr lang="en-IN" sz="2400" dirty="0" smtClean="0">
                <a:sym typeface="Wingdings" panose="05000000000000000000" pitchFamily="2" charset="2"/>
              </a:rPr>
              <a:t> 	</a:t>
            </a:r>
            <a:r>
              <a:rPr lang="en-IN" sz="2400" dirty="0" smtClean="0"/>
              <a:t>Proposed </a:t>
            </a:r>
            <a:r>
              <a:rPr lang="en-IN" sz="2400" dirty="0"/>
              <a:t>and Practiced by </a:t>
            </a:r>
            <a:r>
              <a:rPr lang="en-IN" sz="2400" dirty="0" err="1"/>
              <a:t>d.School</a:t>
            </a:r>
            <a:r>
              <a:rPr lang="en-IN" sz="2400" dirty="0"/>
              <a:t>, Stanford University, a 5 STEP </a:t>
            </a:r>
            <a:r>
              <a:rPr lang="en-IN" sz="2400" dirty="0" smtClean="0"/>
              <a:t>Design 	Thinking </a:t>
            </a:r>
            <a:r>
              <a:rPr lang="en-IN" sz="2400" dirty="0"/>
              <a:t>Process emphasizes on Defining the scope of the problem and </a:t>
            </a:r>
            <a:r>
              <a:rPr lang="en-IN" sz="2400" dirty="0" smtClean="0"/>
              <a:t>	Ideation </a:t>
            </a:r>
            <a:r>
              <a:rPr lang="en-IN" sz="2400" dirty="0"/>
              <a:t>separately. </a:t>
            </a:r>
          </a:p>
          <a:p>
            <a:pPr lvl="6"/>
            <a:r>
              <a:rPr lang="en-IN" sz="1600" dirty="0" smtClean="0"/>
              <a:t>‘</a:t>
            </a:r>
            <a:r>
              <a:rPr lang="en-IN" sz="2000" b="1" i="1" u="sng" dirty="0"/>
              <a:t>Empathize – Define – Ideate – Prototype – Test</a:t>
            </a:r>
            <a:r>
              <a:rPr lang="en-IN" sz="2000" dirty="0"/>
              <a:t>’</a:t>
            </a:r>
          </a:p>
          <a:p>
            <a:r>
              <a:rPr lang="en-IN" sz="2400" dirty="0">
                <a:sym typeface="Wingdings" panose="05000000000000000000" pitchFamily="2" charset="2"/>
              </a:rPr>
              <a:t> </a:t>
            </a:r>
            <a:r>
              <a:rPr lang="en-IN" sz="2400" dirty="0" smtClean="0">
                <a:sym typeface="Wingdings" panose="05000000000000000000" pitchFamily="2" charset="2"/>
              </a:rPr>
              <a:t>	</a:t>
            </a:r>
            <a:r>
              <a:rPr lang="en-IN" sz="2400" dirty="0" smtClean="0"/>
              <a:t>F-I-D-S Approach* </a:t>
            </a:r>
            <a:r>
              <a:rPr lang="en-IN" sz="2400" dirty="0"/>
              <a:t>focuses on simplified process </a:t>
            </a:r>
            <a:r>
              <a:rPr lang="en-IN" sz="2400" dirty="0" smtClean="0"/>
              <a:t>  </a:t>
            </a:r>
            <a:endParaRPr lang="en-IN" sz="2400" dirty="0"/>
          </a:p>
          <a:p>
            <a:pPr lvl="6"/>
            <a:r>
              <a:rPr lang="en-IN" sz="2400" dirty="0"/>
              <a:t>Feel</a:t>
            </a:r>
          </a:p>
          <a:p>
            <a:pPr lvl="6"/>
            <a:r>
              <a:rPr lang="en-IN" sz="2400" dirty="0"/>
              <a:t>Imagine</a:t>
            </a:r>
          </a:p>
          <a:p>
            <a:pPr lvl="6"/>
            <a:r>
              <a:rPr lang="en-IN" sz="2400" dirty="0"/>
              <a:t>Do</a:t>
            </a:r>
          </a:p>
          <a:p>
            <a:pPr lvl="6"/>
            <a:r>
              <a:rPr lang="en-IN" sz="2400" dirty="0" smtClean="0"/>
              <a:t>Share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96044" y="5977468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* By Design for Change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697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FB7A-32A0-4480-82D1-512DCF7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4 STEP Design Thinking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7622-76DE-4D54-9EAD-BA41AED5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0555" y="1815774"/>
            <a:ext cx="5821445" cy="4468648"/>
          </a:xfrm>
        </p:spPr>
        <p:txBody>
          <a:bodyPr>
            <a:noAutofit/>
          </a:bodyPr>
          <a:lstStyle/>
          <a:p>
            <a:r>
              <a:rPr lang="en-IN" b="1" dirty="0"/>
              <a:t>Feel</a:t>
            </a:r>
          </a:p>
          <a:p>
            <a:pPr lvl="1"/>
            <a:r>
              <a:rPr lang="en-IN" sz="1800" dirty="0"/>
              <a:t>What bothers me the most</a:t>
            </a:r>
          </a:p>
          <a:p>
            <a:pPr lvl="1"/>
            <a:r>
              <a:rPr lang="en-IN" sz="1800" dirty="0"/>
              <a:t>Find out people like you who face the similar problem</a:t>
            </a:r>
          </a:p>
          <a:p>
            <a:r>
              <a:rPr lang="en-IN" b="1" dirty="0"/>
              <a:t>Imagine</a:t>
            </a:r>
          </a:p>
          <a:p>
            <a:pPr lvl="1"/>
            <a:r>
              <a:rPr lang="en-IN" sz="1800" dirty="0"/>
              <a:t>Brainstorm different ways to solve the problem</a:t>
            </a:r>
          </a:p>
          <a:p>
            <a:r>
              <a:rPr lang="en-IN" b="1" dirty="0"/>
              <a:t>Do</a:t>
            </a:r>
          </a:p>
          <a:p>
            <a:pPr lvl="1"/>
            <a:r>
              <a:rPr lang="en-IN" sz="1800" dirty="0"/>
              <a:t>Build a working prototype/model which solves the problem</a:t>
            </a:r>
          </a:p>
          <a:p>
            <a:r>
              <a:rPr lang="en-IN" b="1" dirty="0"/>
              <a:t>Share</a:t>
            </a:r>
          </a:p>
          <a:p>
            <a:pPr lvl="1"/>
            <a:r>
              <a:rPr lang="en-IN" sz="1800" dirty="0"/>
              <a:t>Test it with people who face the problem</a:t>
            </a:r>
          </a:p>
          <a:p>
            <a:pPr lvl="1"/>
            <a:r>
              <a:rPr lang="en-IN" sz="1800" dirty="0"/>
              <a:t>Listen to their feedback</a:t>
            </a:r>
          </a:p>
          <a:p>
            <a:pPr lvl="1"/>
            <a:r>
              <a:rPr lang="en-IN" sz="1800" dirty="0"/>
              <a:t>Upcycle and modify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8499E-A1B8-4C32-83CF-64A8E21273D8}"/>
              </a:ext>
            </a:extLst>
          </p:cNvPr>
          <p:cNvGrpSpPr/>
          <p:nvPr/>
        </p:nvGrpSpPr>
        <p:grpSpPr>
          <a:xfrm>
            <a:off x="134634" y="1933761"/>
            <a:ext cx="5991846" cy="3977420"/>
            <a:chOff x="104154" y="1578766"/>
            <a:chExt cx="5991846" cy="3977420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010F2EA-03B0-43CC-9605-62F3E0525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077" y="1578766"/>
              <a:ext cx="2160000" cy="864000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5E02107-F0B9-4066-87E7-0AF6DAFA9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000" y="3191437"/>
              <a:ext cx="2160000" cy="864000"/>
            </a:xfrm>
            <a:prstGeom prst="rect">
              <a:avLst/>
            </a:prstGeom>
          </p:spPr>
        </p:pic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C71ADA0-5D9E-4F87-9790-081B82016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077" y="4692186"/>
              <a:ext cx="2160000" cy="864000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2C088FA-32A2-4EAF-8A55-E4ABF88D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54" y="3191437"/>
              <a:ext cx="2160000" cy="864000"/>
            </a:xfrm>
            <a:prstGeom prst="rect">
              <a:avLst/>
            </a:prstGeom>
          </p:spPr>
        </p:pic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8704DA42-9C2A-42DE-84D8-645A20C1C2A3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>
              <a:off x="4180077" y="2010766"/>
              <a:ext cx="835923" cy="1180671"/>
            </a:xfrm>
            <a:prstGeom prst="curvedConnector2">
              <a:avLst/>
            </a:prstGeom>
            <a:ln w="76200"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EB27B026-FF4E-4E6D-973C-DD4564DB3DD7}"/>
                </a:ext>
              </a:extLst>
            </p:cNvPr>
            <p:cNvCxnSpPr>
              <a:stCxn id="8" idx="2"/>
              <a:endCxn id="10" idx="3"/>
            </p:cNvCxnSpPr>
            <p:nvPr/>
          </p:nvCxnSpPr>
          <p:spPr>
            <a:xfrm rot="5400000">
              <a:off x="4063665" y="4171850"/>
              <a:ext cx="1068749" cy="835923"/>
            </a:xfrm>
            <a:prstGeom prst="curvedConnector2">
              <a:avLst/>
            </a:prstGeom>
            <a:ln w="76200"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B7D41311-3DF5-45F1-8917-6269F0B88D9E}"/>
                </a:ext>
              </a:extLst>
            </p:cNvPr>
            <p:cNvCxnSpPr>
              <a:stCxn id="12" idx="2"/>
              <a:endCxn id="10" idx="1"/>
            </p:cNvCxnSpPr>
            <p:nvPr/>
          </p:nvCxnSpPr>
          <p:spPr>
            <a:xfrm rot="16200000" flipH="1">
              <a:off x="1067741" y="4171849"/>
              <a:ext cx="1068749" cy="835923"/>
            </a:xfrm>
            <a:prstGeom prst="curvedConnector2">
              <a:avLst/>
            </a:prstGeom>
            <a:ln w="76200"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2A63C22D-FF63-4E88-B1D4-F74B4E2E0EFC}"/>
                </a:ext>
              </a:extLst>
            </p:cNvPr>
            <p:cNvCxnSpPr>
              <a:stCxn id="6" idx="1"/>
              <a:endCxn id="12" idx="0"/>
            </p:cNvCxnSpPr>
            <p:nvPr/>
          </p:nvCxnSpPr>
          <p:spPr>
            <a:xfrm rot="10800000" flipV="1">
              <a:off x="1184155" y="2010765"/>
              <a:ext cx="835923" cy="1180671"/>
            </a:xfrm>
            <a:prstGeom prst="curvedConnector2">
              <a:avLst/>
            </a:prstGeom>
            <a:ln w="76200"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6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116" y="2166461"/>
            <a:ext cx="7211961" cy="3581400"/>
          </a:xfrm>
        </p:spPr>
        <p:txBody>
          <a:bodyPr/>
          <a:lstStyle/>
          <a:p>
            <a:pPr fontAlgn="base"/>
            <a:r>
              <a:rPr lang="en-US" dirty="0"/>
              <a:t>The first step to creating meaningful change</a:t>
            </a:r>
          </a:p>
          <a:p>
            <a:pPr lvl="1" fontAlgn="base"/>
            <a:r>
              <a:rPr lang="en-US" dirty="0"/>
              <a:t>try and understand how people feel and become more aware</a:t>
            </a:r>
          </a:p>
          <a:p>
            <a:pPr lvl="1" fontAlgn="base"/>
            <a:r>
              <a:rPr lang="en-US" dirty="0"/>
              <a:t>encourage children to look at their surroundings closely, </a:t>
            </a:r>
          </a:p>
          <a:p>
            <a:pPr lvl="1" fontAlgn="base"/>
            <a:r>
              <a:rPr lang="en-US" dirty="0"/>
              <a:t>talk to people involved</a:t>
            </a:r>
          </a:p>
          <a:p>
            <a:pPr lvl="1" fontAlgn="base"/>
            <a:r>
              <a:rPr lang="en-US" dirty="0"/>
              <a:t>understand multiple perspectives.</a:t>
            </a:r>
          </a:p>
          <a:p>
            <a:pPr fontAlgn="base"/>
            <a:r>
              <a:rPr lang="en-US" dirty="0"/>
              <a:t>It all begins with Empathy</a:t>
            </a:r>
          </a:p>
          <a:p>
            <a:r>
              <a:rPr lang="en-IN" dirty="0"/>
              <a:t>Develop </a:t>
            </a:r>
            <a:r>
              <a:rPr lang="en-IN" b="1" dirty="0"/>
              <a:t>deep understanding </a:t>
            </a:r>
            <a:r>
              <a:rPr lang="en-IN" dirty="0"/>
              <a:t>of the users and their problems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F14E37-BA32-4A24-82CE-CF83197C0334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Think from your heart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73"/>
          <a:stretch/>
        </p:blipFill>
        <p:spPr>
          <a:xfrm>
            <a:off x="9081074" y="2344994"/>
            <a:ext cx="2074606" cy="27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845734"/>
            <a:ext cx="8238449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ideas are worth considering</a:t>
            </a:r>
          </a:p>
          <a:p>
            <a:r>
              <a:rPr lang="en-US" dirty="0"/>
              <a:t>Work together, involve your friends and brainstorm different ideas</a:t>
            </a:r>
          </a:p>
          <a:p>
            <a:r>
              <a:rPr lang="en-IN" b="1" dirty="0"/>
              <a:t>Building on one another’s ideas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The clearer you IMAGINE the solution, the better you can DO it</a:t>
            </a:r>
            <a:endParaRPr lang="en-IN" dirty="0"/>
          </a:p>
          <a:p>
            <a:r>
              <a:rPr lang="en-US" dirty="0"/>
              <a:t>The best idea, is the idea which gives better solution(even if it’s one of the wild ones)!</a:t>
            </a:r>
            <a:endParaRPr lang="en-IN" b="1" dirty="0"/>
          </a:p>
          <a:p>
            <a:r>
              <a:rPr lang="en-IN" b="1" dirty="0"/>
              <a:t>Think broadly and explore </a:t>
            </a:r>
            <a:r>
              <a:rPr lang="en-IN" dirty="0"/>
              <a:t>the challenge.</a:t>
            </a:r>
          </a:p>
          <a:p>
            <a:r>
              <a:rPr lang="en-IN" dirty="0"/>
              <a:t>Generate a </a:t>
            </a:r>
            <a:r>
              <a:rPr lang="en-IN" b="1" dirty="0"/>
              <a:t>wide range of possible solutions</a:t>
            </a:r>
            <a:r>
              <a:rPr lang="en-IN" dirty="0"/>
              <a:t>.</a:t>
            </a:r>
          </a:p>
          <a:p>
            <a:r>
              <a:rPr lang="en-US" dirty="0"/>
              <a:t>Describes the details about the user’s problem. </a:t>
            </a:r>
          </a:p>
          <a:p>
            <a:r>
              <a:rPr lang="en-US" dirty="0"/>
              <a:t>The problems stated are user centered, focusing mainly on difficulties, barriers and requirements</a:t>
            </a:r>
          </a:p>
          <a:p>
            <a:r>
              <a:rPr lang="en-US" dirty="0"/>
              <a:t>This phase helps us in developing a creative solution to stated problems, where all new angles and ideas are brainstormed</a:t>
            </a:r>
          </a:p>
          <a:p>
            <a:r>
              <a:rPr lang="en-US" dirty="0"/>
              <a:t>At the end of the phase few profitable ideas are taken forward for next stage. 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F9B80-B98E-44DA-8E0F-823031001DBF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4000" b="1" dirty="0"/>
              <a:t>Visualize Change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6" r="50705"/>
          <a:stretch/>
        </p:blipFill>
        <p:spPr>
          <a:xfrm>
            <a:off x="9556955" y="2234533"/>
            <a:ext cx="2418736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0669"/>
            <a:ext cx="7285703" cy="4092985"/>
          </a:xfrm>
        </p:spPr>
        <p:txBody>
          <a:bodyPr>
            <a:normAutofit/>
          </a:bodyPr>
          <a:lstStyle/>
          <a:p>
            <a:r>
              <a:rPr lang="en-US" dirty="0"/>
              <a:t>It’s time to Be The Change! </a:t>
            </a:r>
          </a:p>
          <a:p>
            <a:r>
              <a:rPr lang="en-US" dirty="0"/>
              <a:t>Pick the idea that is most likely to impact the maximum people positively,</a:t>
            </a:r>
          </a:p>
          <a:p>
            <a:r>
              <a:rPr lang="en-US" dirty="0"/>
              <a:t>Get down to the details</a:t>
            </a:r>
          </a:p>
          <a:p>
            <a:r>
              <a:rPr lang="en-IN" b="1" dirty="0"/>
              <a:t>Build</a:t>
            </a:r>
            <a:r>
              <a:rPr lang="en-IN" dirty="0"/>
              <a:t> </a:t>
            </a:r>
            <a:r>
              <a:rPr lang="en-IN" b="1" dirty="0"/>
              <a:t>models</a:t>
            </a:r>
            <a:r>
              <a:rPr lang="en-IN" dirty="0"/>
              <a:t> of the ideas to check how the solutions work</a:t>
            </a:r>
          </a:p>
          <a:p>
            <a:r>
              <a:rPr lang="en-IN" dirty="0"/>
              <a:t>It can be a </a:t>
            </a:r>
            <a:r>
              <a:rPr lang="en-IN" b="1" dirty="0"/>
              <a:t>simple model </a:t>
            </a:r>
            <a:r>
              <a:rPr lang="en-IN" dirty="0"/>
              <a:t>or an on </a:t>
            </a:r>
            <a:r>
              <a:rPr lang="en-IN" b="1" dirty="0"/>
              <a:t>paper deign </a:t>
            </a:r>
            <a:r>
              <a:rPr lang="en-IN" dirty="0"/>
              <a:t>or a more </a:t>
            </a:r>
            <a:r>
              <a:rPr lang="en-IN" b="1" dirty="0"/>
              <a:t>detailed and complex model</a:t>
            </a:r>
            <a:r>
              <a:rPr lang="en-IN" dirty="0"/>
              <a:t>.</a:t>
            </a:r>
          </a:p>
          <a:p>
            <a:r>
              <a:rPr lang="en-IN" b="1" dirty="0"/>
              <a:t>Build Your First Prototype</a:t>
            </a:r>
          </a:p>
          <a:p>
            <a:r>
              <a:rPr lang="en-US" dirty="0"/>
              <a:t>Go over everything, from budget to resources and assignments and rely on teamwork to get it done!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14ECB-212C-4E17-9821-3188B2BE0D3F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4000" b="1" dirty="0"/>
              <a:t>Make Change Happen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5" r="25857"/>
          <a:stretch/>
        </p:blipFill>
        <p:spPr>
          <a:xfrm>
            <a:off x="9085005" y="2345454"/>
            <a:ext cx="2418736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45481"/>
            <a:ext cx="10058400" cy="4023360"/>
          </a:xfrm>
        </p:spPr>
        <p:txBody>
          <a:bodyPr>
            <a:normAutofit/>
          </a:bodyPr>
          <a:lstStyle/>
          <a:p>
            <a:r>
              <a:rPr lang="en-IN" dirty="0"/>
              <a:t>Let the user </a:t>
            </a:r>
            <a:r>
              <a:rPr lang="en-IN" b="1" dirty="0"/>
              <a:t>test the prototype </a:t>
            </a:r>
            <a:r>
              <a:rPr lang="en-IN" dirty="0"/>
              <a:t>to see how it works in real-time</a:t>
            </a:r>
          </a:p>
          <a:p>
            <a:r>
              <a:rPr lang="en-IN" dirty="0"/>
              <a:t>Follow </a:t>
            </a:r>
            <a:r>
              <a:rPr lang="en-IN" b="1" dirty="0"/>
              <a:t>Show Don’t Tell</a:t>
            </a:r>
          </a:p>
          <a:p>
            <a:r>
              <a:rPr lang="en-IN" dirty="0"/>
              <a:t>User </a:t>
            </a:r>
            <a:r>
              <a:rPr lang="en-IN" b="1" dirty="0"/>
              <a:t>might produce new challenges</a:t>
            </a:r>
          </a:p>
          <a:p>
            <a:r>
              <a:rPr lang="en-IN" b="1" dirty="0"/>
              <a:t>Take them and upcycle (Back to Feel-Do-Imagine)</a:t>
            </a:r>
            <a:endParaRPr lang="en-IN" dirty="0"/>
          </a:p>
          <a:p>
            <a:r>
              <a:rPr lang="en-IN" dirty="0"/>
              <a:t>Understand</a:t>
            </a:r>
            <a:r>
              <a:rPr lang="en-IN" b="1" dirty="0"/>
              <a:t> areas for improvement</a:t>
            </a:r>
            <a:r>
              <a:rPr lang="en-IN" dirty="0"/>
              <a:t>.</a:t>
            </a:r>
          </a:p>
          <a:p>
            <a:r>
              <a:rPr lang="en-US" dirty="0"/>
              <a:t>Make everyone in the world to be invited for this journey </a:t>
            </a:r>
          </a:p>
          <a:p>
            <a:r>
              <a:rPr lang="en-US" dirty="0"/>
              <a:t>The best progress is always together! </a:t>
            </a:r>
          </a:p>
          <a:p>
            <a:r>
              <a:rPr lang="en-US" b="1" dirty="0"/>
              <a:t>Share your story with the world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51DD6-7119-4216-AA2A-D65F8AB753DB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4000" b="1" dirty="0"/>
              <a:t>If I CAN, You can too!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1"/>
          <a:stretch/>
        </p:blipFill>
        <p:spPr>
          <a:xfrm>
            <a:off x="9099755" y="2286000"/>
            <a:ext cx="2428568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941</Words>
  <Application>Microsoft Office PowerPoint</Application>
  <PresentationFormat>Widescreen</PresentationFormat>
  <Paragraphs>168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Design Thinking</vt:lpstr>
      <vt:lpstr>Objectives</vt:lpstr>
      <vt:lpstr>About Design Thinking</vt:lpstr>
      <vt:lpstr>Design Thinking Approaches </vt:lpstr>
      <vt:lpstr>4 STEP Design Thinking Process</vt:lpstr>
      <vt:lpstr>Feel</vt:lpstr>
      <vt:lpstr>Imagine</vt:lpstr>
      <vt:lpstr>Do</vt:lpstr>
      <vt:lpstr>Share</vt:lpstr>
      <vt:lpstr>Iterate-Iterate-Iterate </vt:lpstr>
      <vt:lpstr>Let us solve a problem</vt:lpstr>
      <vt:lpstr>What is the problem?</vt:lpstr>
      <vt:lpstr>WHO IS THE USER?</vt:lpstr>
      <vt:lpstr>IMAGINE</vt:lpstr>
      <vt:lpstr>Build the PROTOTYPE</vt:lpstr>
      <vt:lpstr>SHARE   Design of a Face-Mask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Sudha Priyadarshan</dc:creator>
  <cp:lastModifiedBy>Sudha Priyadarshan</cp:lastModifiedBy>
  <cp:revision>7</cp:revision>
  <dcterms:created xsi:type="dcterms:W3CDTF">2020-07-10T04:54:29Z</dcterms:created>
  <dcterms:modified xsi:type="dcterms:W3CDTF">2020-07-10T05:46:17Z</dcterms:modified>
</cp:coreProperties>
</file>