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57" r:id="rId5"/>
    <p:sldId id="269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7" r:id="rId16"/>
    <p:sldId id="289" r:id="rId17"/>
    <p:sldId id="293" r:id="rId18"/>
    <p:sldId id="258" r:id="rId19"/>
    <p:sldId id="281" r:id="rId20"/>
    <p:sldId id="282" r:id="rId21"/>
    <p:sldId id="264" r:id="rId22"/>
    <p:sldId id="261" r:id="rId23"/>
    <p:sldId id="283" r:id="rId24"/>
    <p:sldId id="284" r:id="rId25"/>
    <p:sldId id="265" r:id="rId26"/>
    <p:sldId id="259" r:id="rId27"/>
    <p:sldId id="285" r:id="rId28"/>
    <p:sldId id="286" r:id="rId29"/>
    <p:sldId id="266" r:id="rId30"/>
    <p:sldId id="294" r:id="rId31"/>
    <p:sldId id="260" r:id="rId32"/>
    <p:sldId id="268" r:id="rId33"/>
    <p:sldId id="262" r:id="rId34"/>
    <p:sldId id="263" r:id="rId35"/>
    <p:sldId id="267" r:id="rId36"/>
    <p:sldId id="290" r:id="rId37"/>
    <p:sldId id="292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14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39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62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16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75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808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59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86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81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486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45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B6374-0130-47DC-BFAA-34D9BE735771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052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谭</a:t>
            </a:r>
            <a:r>
              <a:rPr lang="zh-CN" altLang="en-US" dirty="0" smtClean="0"/>
              <a:t>雅公众号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863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商务公司（渠道）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验收条件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够创建</a:t>
            </a:r>
            <a:r>
              <a:rPr lang="zh-CN" altLang="en-US" dirty="0"/>
              <a:t>药厂（销售主管）</a:t>
            </a:r>
            <a:r>
              <a:rPr lang="zh-CN" altLang="en-US" dirty="0" smtClean="0"/>
              <a:t>角色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够邀请系统中已有用户通过固定连接加入该角色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够输入</a:t>
            </a:r>
            <a:r>
              <a:rPr lang="zh-CN" altLang="en-US" dirty="0"/>
              <a:t>药厂（销售主管）</a:t>
            </a:r>
            <a:r>
              <a:rPr lang="zh-CN" altLang="en-US" dirty="0" smtClean="0"/>
              <a:t>角色相关信息</a:t>
            </a:r>
            <a:r>
              <a:rPr lang="zh-CN" altLang="en-US" dirty="0" smtClean="0">
                <a:solidFill>
                  <a:srgbClr val="FF0000"/>
                </a:solidFill>
              </a:rPr>
              <a:t>（需定义）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公</a:t>
            </a:r>
            <a:r>
              <a:rPr lang="zh-CN" altLang="en-US" dirty="0" smtClean="0">
                <a:solidFill>
                  <a:srgbClr val="FF0000"/>
                </a:solidFill>
              </a:rPr>
              <a:t>司名称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产</a:t>
            </a:r>
            <a:r>
              <a:rPr lang="zh-CN" altLang="en-US" dirty="0" smtClean="0">
                <a:solidFill>
                  <a:srgbClr val="FF0000"/>
                </a:solidFill>
              </a:rPr>
              <a:t>品数量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有</a:t>
            </a:r>
            <a:r>
              <a:rPr lang="zh-CN" altLang="en-US" dirty="0" smtClean="0">
                <a:solidFill>
                  <a:srgbClr val="FF0000"/>
                </a:solidFill>
              </a:rPr>
              <a:t>效期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能够添加</a:t>
            </a:r>
            <a:r>
              <a:rPr lang="en-US" altLang="zh-CN" dirty="0" smtClean="0"/>
              <a:t>/</a:t>
            </a:r>
            <a:r>
              <a:rPr lang="zh-CN" altLang="en-US" dirty="0"/>
              <a:t>修改药厂（销售主管）角</a:t>
            </a:r>
            <a:r>
              <a:rPr lang="zh-CN" altLang="en-US" dirty="0" smtClean="0"/>
              <a:t>色的有效期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够将当</a:t>
            </a:r>
            <a:r>
              <a:rPr lang="zh-CN" altLang="en-US" dirty="0"/>
              <a:t>前药厂（销售主管）角</a:t>
            </a:r>
            <a:r>
              <a:rPr lang="zh-CN" altLang="en-US" dirty="0" smtClean="0"/>
              <a:t>色的用户删除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2244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药厂（销售主</a:t>
            </a:r>
            <a:r>
              <a:rPr lang="zh-CN" altLang="en-US" dirty="0" smtClean="0"/>
              <a:t>管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用户故事</a:t>
            </a:r>
            <a:endParaRPr lang="en-US" altLang="zh-CN" dirty="0"/>
          </a:p>
          <a:p>
            <a:pPr lvl="1"/>
            <a:r>
              <a:rPr lang="zh-CN" altLang="en-US" dirty="0"/>
              <a:t>作为</a:t>
            </a:r>
            <a:r>
              <a:rPr lang="zh-CN" altLang="en-US" dirty="0" smtClean="0"/>
              <a:t>：</a:t>
            </a:r>
            <a:r>
              <a:rPr lang="zh-CN" altLang="en-US" dirty="0"/>
              <a:t>药厂</a:t>
            </a:r>
            <a:r>
              <a:rPr lang="zh-CN" altLang="en-US" dirty="0" smtClean="0"/>
              <a:t>（销售</a:t>
            </a:r>
            <a:r>
              <a:rPr lang="zh-CN" altLang="en-US" dirty="0"/>
              <a:t>主管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为了：能够创建</a:t>
            </a:r>
            <a:r>
              <a:rPr lang="en-US" altLang="zh-CN" dirty="0" smtClean="0"/>
              <a:t>/</a:t>
            </a:r>
            <a:r>
              <a:rPr lang="zh-CN" altLang="en-US" dirty="0"/>
              <a:t>修</a:t>
            </a:r>
            <a:r>
              <a:rPr lang="zh-CN" altLang="en-US" dirty="0" smtClean="0"/>
              <a:t>改药厂（</a:t>
            </a:r>
            <a:r>
              <a:rPr lang="zh-CN" altLang="en-US" dirty="0"/>
              <a:t>销售员</a:t>
            </a:r>
            <a:r>
              <a:rPr lang="zh-CN" altLang="en-US" dirty="0" smtClean="0"/>
              <a:t>）角色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</a:t>
            </a:r>
            <a:r>
              <a:rPr lang="zh-CN" altLang="en-US" dirty="0"/>
              <a:t>想</a:t>
            </a:r>
            <a:r>
              <a:rPr lang="zh-CN" altLang="en-US" dirty="0" smtClean="0"/>
              <a:t>：提</a:t>
            </a:r>
            <a:r>
              <a:rPr lang="zh-CN" altLang="en-US" dirty="0"/>
              <a:t>供创建</a:t>
            </a:r>
            <a:r>
              <a:rPr lang="en-US" altLang="zh-CN" dirty="0"/>
              <a:t>/</a:t>
            </a:r>
            <a:r>
              <a:rPr lang="zh-CN" altLang="en-US" dirty="0"/>
              <a:t>修改</a:t>
            </a:r>
            <a:r>
              <a:rPr lang="zh-CN" altLang="en-US" dirty="0" smtClean="0"/>
              <a:t>药厂（</a:t>
            </a:r>
            <a:r>
              <a:rPr lang="zh-CN" altLang="en-US" dirty="0"/>
              <a:t>销售员</a:t>
            </a:r>
            <a:r>
              <a:rPr lang="zh-CN" altLang="en-US" dirty="0" smtClean="0"/>
              <a:t>）角</a:t>
            </a:r>
            <a:r>
              <a:rPr lang="zh-CN" altLang="en-US" dirty="0"/>
              <a:t>色接</a:t>
            </a:r>
            <a:r>
              <a:rPr lang="zh-CN" altLang="en-US" dirty="0" smtClean="0"/>
              <a:t>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4449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药厂（销</a:t>
            </a:r>
            <a:r>
              <a:rPr lang="zh-CN" altLang="en-US" dirty="0" smtClean="0"/>
              <a:t>售主管）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验收条件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够创建</a:t>
            </a:r>
            <a:r>
              <a:rPr lang="zh-CN" altLang="en-US" dirty="0"/>
              <a:t>药厂（销</a:t>
            </a:r>
            <a:r>
              <a:rPr lang="zh-CN" altLang="en-US" dirty="0" smtClean="0"/>
              <a:t>售</a:t>
            </a:r>
            <a:r>
              <a:rPr lang="zh-CN" altLang="en-US" dirty="0"/>
              <a:t>员</a:t>
            </a:r>
            <a:r>
              <a:rPr lang="zh-CN" altLang="en-US" dirty="0" smtClean="0"/>
              <a:t>）角色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够邀请系统中已有用户通过固定连接加入该角色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够输入</a:t>
            </a:r>
            <a:r>
              <a:rPr lang="zh-CN" altLang="en-US" dirty="0"/>
              <a:t>药厂</a:t>
            </a:r>
            <a:r>
              <a:rPr lang="zh-CN" altLang="en-US" dirty="0" smtClean="0"/>
              <a:t>（</a:t>
            </a:r>
            <a:r>
              <a:rPr lang="zh-CN" altLang="en-US" dirty="0"/>
              <a:t>销售员</a:t>
            </a:r>
            <a:r>
              <a:rPr lang="zh-CN" altLang="en-US" dirty="0" smtClean="0"/>
              <a:t>）角色相关信息</a:t>
            </a:r>
            <a:r>
              <a:rPr lang="zh-CN" altLang="en-US" dirty="0" smtClean="0">
                <a:solidFill>
                  <a:srgbClr val="FF0000"/>
                </a:solidFill>
              </a:rPr>
              <a:t>（需定义）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负责区</a:t>
            </a:r>
            <a:r>
              <a:rPr lang="zh-CN" altLang="en-US" dirty="0" smtClean="0">
                <a:solidFill>
                  <a:srgbClr val="FF0000"/>
                </a:solidFill>
              </a:rPr>
              <a:t>域名称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能够将当</a:t>
            </a:r>
            <a:r>
              <a:rPr lang="zh-CN" altLang="en-US" dirty="0"/>
              <a:t>前药厂</a:t>
            </a:r>
            <a:r>
              <a:rPr lang="zh-CN" altLang="en-US" dirty="0" smtClean="0"/>
              <a:t>（</a:t>
            </a:r>
            <a:r>
              <a:rPr lang="zh-CN" altLang="en-US" dirty="0"/>
              <a:t>销售员</a:t>
            </a:r>
            <a:r>
              <a:rPr lang="zh-CN" altLang="en-US" dirty="0" smtClean="0"/>
              <a:t>）</a:t>
            </a:r>
            <a:r>
              <a:rPr lang="zh-CN" altLang="en-US" dirty="0"/>
              <a:t>角</a:t>
            </a:r>
            <a:r>
              <a:rPr lang="zh-CN" altLang="en-US" dirty="0" smtClean="0"/>
              <a:t>色的用户删除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能够查</a:t>
            </a:r>
            <a:r>
              <a:rPr lang="zh-CN" altLang="en-US" dirty="0" smtClean="0"/>
              <a:t>看在</a:t>
            </a:r>
            <a:r>
              <a:rPr lang="zh-CN" altLang="en-US" dirty="0"/>
              <a:t>当前渠道的有效期限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7362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药厂（销</a:t>
            </a:r>
            <a:r>
              <a:rPr lang="zh-CN" altLang="en-US" dirty="0" smtClean="0"/>
              <a:t>售</a:t>
            </a:r>
            <a:r>
              <a:rPr lang="zh-CN" altLang="en-US" dirty="0"/>
              <a:t>员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用户故事</a:t>
            </a:r>
            <a:endParaRPr lang="en-US" altLang="zh-CN" dirty="0"/>
          </a:p>
          <a:p>
            <a:pPr lvl="1"/>
            <a:r>
              <a:rPr lang="zh-CN" altLang="en-US" dirty="0"/>
              <a:t>作为</a:t>
            </a:r>
            <a:r>
              <a:rPr lang="zh-CN" altLang="en-US" dirty="0" smtClean="0"/>
              <a:t>：</a:t>
            </a:r>
            <a:r>
              <a:rPr lang="zh-CN" altLang="en-US" dirty="0"/>
              <a:t>药厂</a:t>
            </a:r>
            <a:r>
              <a:rPr lang="zh-CN" altLang="en-US" dirty="0" smtClean="0"/>
              <a:t>（销售员）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</a:t>
            </a:r>
            <a:r>
              <a:rPr lang="zh-CN" altLang="en-US" dirty="0"/>
              <a:t>了：能够创建</a:t>
            </a:r>
            <a:r>
              <a:rPr lang="en-US" altLang="zh-CN" dirty="0"/>
              <a:t>/</a:t>
            </a:r>
            <a:r>
              <a:rPr lang="zh-CN" altLang="en-US" dirty="0"/>
              <a:t>修</a:t>
            </a:r>
            <a:r>
              <a:rPr lang="zh-CN" altLang="en-US" dirty="0" smtClean="0"/>
              <a:t>改</a:t>
            </a:r>
            <a:r>
              <a:rPr lang="zh-CN" altLang="en-US" dirty="0"/>
              <a:t>药店（促销员）</a:t>
            </a:r>
            <a:r>
              <a:rPr lang="zh-CN" altLang="en-US" dirty="0" smtClean="0"/>
              <a:t>角</a:t>
            </a:r>
            <a:r>
              <a:rPr lang="zh-CN" altLang="en-US" dirty="0"/>
              <a:t>色</a:t>
            </a:r>
            <a:endParaRPr lang="en-US" altLang="zh-CN" dirty="0"/>
          </a:p>
          <a:p>
            <a:pPr lvl="1"/>
            <a:r>
              <a:rPr lang="zh-CN" altLang="en-US" dirty="0" smtClean="0"/>
              <a:t>我</a:t>
            </a:r>
            <a:r>
              <a:rPr lang="zh-CN" altLang="en-US" dirty="0"/>
              <a:t>想</a:t>
            </a:r>
            <a:r>
              <a:rPr lang="zh-CN" altLang="en-US" dirty="0" smtClean="0"/>
              <a:t>：提</a:t>
            </a:r>
            <a:r>
              <a:rPr lang="zh-CN" altLang="en-US" dirty="0"/>
              <a:t>供创建</a:t>
            </a:r>
            <a:r>
              <a:rPr lang="en-US" altLang="zh-CN" dirty="0"/>
              <a:t>/</a:t>
            </a:r>
            <a:r>
              <a:rPr lang="zh-CN" altLang="en-US" dirty="0"/>
              <a:t>修</a:t>
            </a:r>
            <a:r>
              <a:rPr lang="zh-CN" altLang="en-US" dirty="0" smtClean="0"/>
              <a:t>改</a:t>
            </a:r>
            <a:r>
              <a:rPr lang="zh-CN" altLang="en-US" dirty="0"/>
              <a:t>药店（促销员）</a:t>
            </a:r>
            <a:r>
              <a:rPr lang="zh-CN" altLang="en-US" dirty="0" smtClean="0"/>
              <a:t>角</a:t>
            </a:r>
            <a:r>
              <a:rPr lang="zh-CN" altLang="en-US" dirty="0"/>
              <a:t>色接</a:t>
            </a:r>
            <a:r>
              <a:rPr lang="zh-CN" altLang="en-US" dirty="0" smtClean="0"/>
              <a:t>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556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药厂（销</a:t>
            </a:r>
            <a:r>
              <a:rPr lang="zh-CN" altLang="en-US" dirty="0" smtClean="0"/>
              <a:t>售员）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验收条件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够创建</a:t>
            </a:r>
            <a:r>
              <a:rPr lang="zh-CN" altLang="en-US" dirty="0"/>
              <a:t>药店（促销员）</a:t>
            </a:r>
            <a:r>
              <a:rPr lang="zh-CN" altLang="en-US" dirty="0" smtClean="0"/>
              <a:t>角色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能够邀请系统中已有用户通过固定连接加入该角色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够输入</a:t>
            </a:r>
            <a:r>
              <a:rPr lang="zh-CN" altLang="en-US" dirty="0"/>
              <a:t>药店（促销员）</a:t>
            </a:r>
            <a:r>
              <a:rPr lang="zh-CN" altLang="en-US" dirty="0" smtClean="0"/>
              <a:t>角色相关信息</a:t>
            </a:r>
            <a:r>
              <a:rPr lang="zh-CN" altLang="en-US" dirty="0" smtClean="0">
                <a:solidFill>
                  <a:srgbClr val="FF0000"/>
                </a:solidFill>
              </a:rPr>
              <a:t>（需定义）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药</a:t>
            </a:r>
            <a:r>
              <a:rPr lang="zh-CN" altLang="en-US" dirty="0" smtClean="0">
                <a:solidFill>
                  <a:srgbClr val="FF0000"/>
                </a:solidFill>
              </a:rPr>
              <a:t>店名称（促销员的别称）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能够查看下属药店（促销员）角色列表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能够将当前</a:t>
            </a:r>
            <a:r>
              <a:rPr lang="zh-CN" altLang="en-US" dirty="0"/>
              <a:t>药店（促销员）</a:t>
            </a:r>
            <a:r>
              <a:rPr lang="zh-CN" altLang="en-US" dirty="0" smtClean="0"/>
              <a:t>角色的用户删除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能够查看自己所属药厂在当前渠道的有效期限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08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用户故事</a:t>
            </a:r>
            <a:endParaRPr lang="en-US" altLang="zh-CN" dirty="0"/>
          </a:p>
          <a:p>
            <a:pPr lvl="1"/>
            <a:r>
              <a:rPr lang="zh-CN" altLang="en-US" dirty="0"/>
              <a:t>作为</a:t>
            </a:r>
            <a:r>
              <a:rPr lang="zh-CN" altLang="en-US" dirty="0" smtClean="0"/>
              <a:t>：谭雅公众号的使用者</a:t>
            </a:r>
            <a:endParaRPr lang="en-US" altLang="zh-CN" dirty="0"/>
          </a:p>
          <a:p>
            <a:pPr lvl="1"/>
            <a:r>
              <a:rPr lang="zh-CN" altLang="en-US" dirty="0"/>
              <a:t>为了</a:t>
            </a:r>
            <a:r>
              <a:rPr lang="zh-CN" altLang="en-US" dirty="0" smtClean="0"/>
              <a:t>：</a:t>
            </a:r>
            <a:r>
              <a:rPr lang="zh-CN" altLang="en-US" dirty="0"/>
              <a:t>成为</a:t>
            </a:r>
            <a:r>
              <a:rPr lang="zh-CN" altLang="en-US" dirty="0" smtClean="0"/>
              <a:t>谭雅系统中的角色</a:t>
            </a:r>
            <a:endParaRPr lang="en-US" altLang="zh-CN" dirty="0"/>
          </a:p>
          <a:p>
            <a:pPr lvl="1"/>
            <a:r>
              <a:rPr lang="zh-CN" altLang="en-US" dirty="0"/>
              <a:t>我想</a:t>
            </a:r>
            <a:r>
              <a:rPr lang="zh-CN" altLang="en-US" dirty="0" smtClean="0"/>
              <a:t>：加入</a:t>
            </a:r>
            <a:r>
              <a:rPr lang="en-US" altLang="zh-CN" dirty="0" smtClean="0"/>
              <a:t>\</a:t>
            </a:r>
            <a:r>
              <a:rPr lang="zh-CN" altLang="en-US" dirty="0" smtClean="0"/>
              <a:t>变更谭雅系统角色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084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角色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验收条件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够接受邀请成为邀请角色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够接受多次邀请成为不同角色</a:t>
            </a:r>
            <a:endParaRPr lang="en-US" altLang="zh-CN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dirty="0" smtClean="0"/>
              <a:t>B</a:t>
            </a:r>
            <a:r>
              <a:rPr lang="zh-CN" altLang="en-US" dirty="0" smtClean="0"/>
              <a:t>角色不可接受其他角色</a:t>
            </a:r>
            <a:endParaRPr lang="en-US" altLang="zh-CN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角色添加到渠道保留组织构（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C-D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）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--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保留名称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— 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（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C/D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绑定复制去别的渠道 但不是实时备份）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altLang="zh-CN" dirty="0" smtClean="0"/>
              <a:t>C</a:t>
            </a:r>
            <a:r>
              <a:rPr lang="zh-CN" altLang="en-US" dirty="0" smtClean="0"/>
              <a:t>角色不可接受其他角色</a:t>
            </a:r>
            <a:endParaRPr lang="en-US" altLang="zh-CN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dirty="0" smtClean="0"/>
              <a:t>D</a:t>
            </a:r>
            <a:r>
              <a:rPr lang="zh-CN" altLang="en-US" dirty="0" smtClean="0"/>
              <a:t>角色不可接受其他角色（</a:t>
            </a:r>
            <a:r>
              <a:rPr lang="en-US" altLang="zh-CN" dirty="0" smtClean="0"/>
              <a:t>CD</a:t>
            </a:r>
            <a:r>
              <a:rPr lang="zh-CN" altLang="en-US" dirty="0" smtClean="0"/>
              <a:t>绑定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/>
              <a:t>一个用户</a:t>
            </a:r>
            <a:r>
              <a:rPr lang="zh-CN" altLang="en-US" dirty="0" smtClean="0"/>
              <a:t>可以多次接受</a:t>
            </a:r>
            <a:r>
              <a:rPr lang="en-US" altLang="zh-CN" dirty="0" smtClean="0"/>
              <a:t>E</a:t>
            </a:r>
            <a:r>
              <a:rPr lang="zh-CN" altLang="en-US" dirty="0" smtClean="0"/>
              <a:t>角色（不显示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，只接受促销活动）</a:t>
            </a:r>
            <a:endParaRPr lang="en-US" altLang="zh-CN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dirty="0" smtClean="0"/>
              <a:t>E</a:t>
            </a:r>
            <a:r>
              <a:rPr lang="zh-CN" altLang="en-US" dirty="0" smtClean="0"/>
              <a:t>可以</a:t>
            </a:r>
            <a:r>
              <a:rPr lang="zh-CN" altLang="en-US" dirty="0"/>
              <a:t>成</a:t>
            </a:r>
            <a:r>
              <a:rPr lang="zh-CN" altLang="en-US" dirty="0" smtClean="0"/>
              <a:t>为</a:t>
            </a:r>
            <a:r>
              <a:rPr lang="en-US" altLang="zh-CN" dirty="0" smtClean="0"/>
              <a:t>BCD, </a:t>
            </a:r>
            <a:r>
              <a:rPr lang="zh-CN" altLang="en-US" dirty="0"/>
              <a:t>同</a:t>
            </a:r>
            <a:r>
              <a:rPr lang="zh-CN" altLang="en-US" dirty="0" smtClean="0"/>
              <a:t>时就失去</a:t>
            </a:r>
            <a:r>
              <a:rPr lang="en-US" altLang="zh-CN" dirty="0" smtClean="0"/>
              <a:t>E</a:t>
            </a:r>
            <a:r>
              <a:rPr lang="zh-CN" altLang="en-US" dirty="0" smtClean="0"/>
              <a:t>角色</a:t>
            </a:r>
            <a:endParaRPr lang="en-US" altLang="zh-CN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F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可以受雇于所有的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C ()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1854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 C n:n</a:t>
            </a:r>
          </a:p>
          <a:p>
            <a:r>
              <a:rPr lang="en-US" altLang="zh-CN" dirty="0" smtClean="0"/>
              <a:t>C D 1:n</a:t>
            </a:r>
          </a:p>
          <a:p>
            <a:r>
              <a:rPr lang="en-US" altLang="zh-CN" dirty="0" smtClean="0"/>
              <a:t>D E n:n</a:t>
            </a:r>
          </a:p>
          <a:p>
            <a:r>
              <a:rPr lang="en-US" altLang="zh-CN" dirty="0" smtClean="0"/>
              <a:t>C F n:n</a:t>
            </a:r>
          </a:p>
        </p:txBody>
      </p:sp>
    </p:spTree>
    <p:extLst>
      <p:ext uri="{BB962C8B-B14F-4D97-AF65-F5344CB8AC3E}">
        <p14:creationId xmlns:p14="http://schemas.microsoft.com/office/powerpoint/2010/main" val="1250437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订单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www.plantuml.com/plantuml/uml/XL5DJi905DxFAMPP5hr05mGetC8DaQfDi2GmnctHYFo8fQ4L5ngjqGGJKqoKK4kZXw4pdQvw1TjEWtMZo-_dVU-RUQKEghVHqM4J81ar9KZj1pms0MXAUmYY5cpB-mS8DkIsj8labWA0GCSBxCxyhzFGKB5-pTKAK83r3gmnwV8auGqxaQg5LAd-Ldnd7TWM9sPp8X2msSD32v-zOCtXAXbV0K9i2oQz9AcSaMK0G0NoZTQnmlD5o96xf-1cn4hZ_enQyuqw8Svzs9rkLBq0n9oNkGBZZIvMsBR8u8FfVsQnucbMDU_L9hxxc4_aYoBSKU89hEbqkV9TD_8kGdL0Hi_inxQGrTl2vF7JRWmXCL_3Soto-lxdBLrUaVSr7iuZRy2s_zFqPszgBqbA8xxgDm00</a:t>
            </a:r>
            <a:endParaRPr lang="zh-CN" altLang="en-US" dirty="0"/>
          </a:p>
        </p:txBody>
      </p:sp>
      <p:pic>
        <p:nvPicPr>
          <p:cNvPr id="5122" name="Picture 2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523" y="347662"/>
            <a:ext cx="6334125" cy="582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733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订单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246266" cy="4351338"/>
          </a:xfrm>
        </p:spPr>
        <p:txBody>
          <a:bodyPr/>
          <a:lstStyle/>
          <a:p>
            <a:r>
              <a:rPr lang="zh-CN" altLang="en-US" dirty="0" smtClean="0"/>
              <a:t>用户故事</a:t>
            </a:r>
            <a:endParaRPr lang="en-US" altLang="zh-CN" dirty="0" smtClean="0"/>
          </a:p>
          <a:p>
            <a:pPr lvl="1"/>
            <a:r>
              <a:rPr lang="zh-CN" altLang="en-US" dirty="0"/>
              <a:t>作</a:t>
            </a:r>
            <a:r>
              <a:rPr lang="zh-CN" altLang="en-US" dirty="0" smtClean="0"/>
              <a:t>为：管</a:t>
            </a:r>
            <a:r>
              <a:rPr lang="zh-CN" altLang="en-US" dirty="0"/>
              <a:t>理</a:t>
            </a:r>
            <a:r>
              <a:rPr lang="zh-CN" altLang="en-US" dirty="0" smtClean="0"/>
              <a:t>员</a:t>
            </a:r>
            <a:endParaRPr lang="en-US" altLang="zh-CN" dirty="0" smtClean="0"/>
          </a:p>
          <a:p>
            <a:pPr lvl="1"/>
            <a:r>
              <a:rPr lang="zh-CN" altLang="en-US" dirty="0"/>
              <a:t>为</a:t>
            </a:r>
            <a:r>
              <a:rPr lang="zh-CN" altLang="en-US" dirty="0" smtClean="0"/>
              <a:t>了：</a:t>
            </a:r>
            <a:endParaRPr lang="en-US" altLang="zh-CN" dirty="0" smtClean="0"/>
          </a:p>
          <a:p>
            <a:pPr lvl="1"/>
            <a:r>
              <a:rPr lang="zh-CN" altLang="en-US" dirty="0"/>
              <a:t>我</a:t>
            </a:r>
            <a:r>
              <a:rPr lang="zh-CN" altLang="en-US" dirty="0" smtClean="0"/>
              <a:t>想：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作为：商业公司（渠道）</a:t>
            </a:r>
            <a:endParaRPr lang="en-US" altLang="zh-CN" dirty="0" smtClean="0"/>
          </a:p>
          <a:p>
            <a:pPr lvl="1"/>
            <a:r>
              <a:rPr lang="zh-CN" altLang="en-US" dirty="0"/>
              <a:t>为</a:t>
            </a:r>
            <a:r>
              <a:rPr lang="zh-CN" altLang="en-US" dirty="0" smtClean="0"/>
              <a:t>了：了解订单情况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我想：查看所有本渠道涉及订单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813809" y="1825625"/>
            <a:ext cx="42462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用户故事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作为：药厂（销售主管）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为了：管控订单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我想：审批</a:t>
            </a:r>
            <a:r>
              <a:rPr lang="en-US" altLang="zh-CN" dirty="0" smtClean="0"/>
              <a:t>/</a:t>
            </a:r>
            <a:r>
              <a:rPr lang="zh-CN" altLang="en-US" dirty="0" smtClean="0"/>
              <a:t>查看本厂所有订单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作为：</a:t>
            </a:r>
            <a:r>
              <a:rPr lang="zh-CN" altLang="en-US" dirty="0"/>
              <a:t>药厂（销</a:t>
            </a:r>
            <a:r>
              <a:rPr lang="zh-CN" altLang="en-US" dirty="0" smtClean="0"/>
              <a:t>售员）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为了：发起订单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我想：发起当前渠道订单</a:t>
            </a:r>
            <a:r>
              <a:rPr lang="en-US" altLang="zh-CN" dirty="0" smtClean="0"/>
              <a:t>/</a:t>
            </a:r>
            <a:r>
              <a:rPr lang="zh-CN" altLang="en-US" dirty="0" smtClean="0"/>
              <a:t>查询本人发起所有订单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3795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用户登录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用户故事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作为：医药体系各部门人员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为了：能够加入谭雅公众号</a:t>
            </a:r>
            <a:endParaRPr lang="en-US" altLang="zh-CN" dirty="0" smtClean="0"/>
          </a:p>
          <a:p>
            <a:pPr lvl="1"/>
            <a:r>
              <a:rPr lang="zh-CN" altLang="en-US" dirty="0"/>
              <a:t>我</a:t>
            </a:r>
            <a:r>
              <a:rPr lang="zh-CN" altLang="en-US" dirty="0" smtClean="0"/>
              <a:t>想：为用户提供加入方式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0893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验收条件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管理</a:t>
            </a:r>
            <a:r>
              <a:rPr lang="zh-CN" altLang="en-US" dirty="0" smtClean="0"/>
              <a:t>员能够</a:t>
            </a:r>
            <a:r>
              <a:rPr lang="zh-CN" altLang="en-US" dirty="0" smtClean="0">
                <a:solidFill>
                  <a:srgbClr val="FF0000"/>
                </a:solidFill>
              </a:rPr>
              <a:t>（待完</a:t>
            </a:r>
            <a:r>
              <a:rPr lang="zh-CN" altLang="en-US" dirty="0">
                <a:solidFill>
                  <a:srgbClr val="FF0000"/>
                </a:solidFill>
              </a:rPr>
              <a:t>善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商业公司（渠道）能够查看该渠道所有订单信息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药厂（销售主管</a:t>
            </a:r>
            <a:r>
              <a:rPr lang="zh-CN" altLang="en-US" dirty="0" smtClean="0"/>
              <a:t>）能够查看该厂所有订单信息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药</a:t>
            </a:r>
            <a:r>
              <a:rPr lang="zh-CN" altLang="en-US" dirty="0" smtClean="0"/>
              <a:t>厂（销售主管）能够审批享受下属申请的订单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药</a:t>
            </a:r>
            <a:r>
              <a:rPr lang="zh-CN" altLang="en-US" dirty="0" smtClean="0"/>
              <a:t>厂（销售员）能够向上级申请订单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药厂（销售员）能够查看所有该人发起的所有订单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订</a:t>
            </a:r>
            <a:r>
              <a:rPr lang="zh-CN" altLang="en-US" dirty="0" smtClean="0"/>
              <a:t>单信息包含</a:t>
            </a:r>
            <a:r>
              <a:rPr lang="zh-CN" altLang="en-US" dirty="0">
                <a:solidFill>
                  <a:srgbClr val="FF0000"/>
                </a:solidFill>
              </a:rPr>
              <a:t>（需定义）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244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4096" cy="4383151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http://www.plantuml.com/plantuml/uml/VTFDQkf050Vm_Jp5uCgx4BmVT-D2l1zza2IJHS5MYEdEXR7Kggs9ObAxADWK2YvA56mRQmHV9fF4bQ_G6Kym3BHT18Opl_cVCmcfr7L9qyzEgaW_rgigJhm7sdSGGfAYrpISI_epQhR2pVdMRjBXRVxeMmvBTQpYcaPK3Vyk5aN9cUrn-HyaIUMlZsMu36BFpVy3hE1K_ymqTTgqvzAB9sejyt_1oIdxaJ6M4W_QlF4VC59glZE3YAHBibHNCHsOr9h7Yo0E9bmHEMD5H0fb8fTmOlhKkk6DHqQuSIDZXeXSO7ibeIReQ7c_DKQY5cg2vgzWDHQrM1EodmFQcyBERjs18NRhQpZ15j1ej-xoB1Q5inEGfPHmR2-IcG_VbuTOm-J53rUhDCTiiSKX6Sv7pdnxQV5wtma3FskKjUuYPPzEFJVgla4wKc3uSED5TbgBUwzHqq2DHkFmoA2YoMDyTmMATiQ9EsNJ2HSgb6MaV85X_0DM4FaCY_TEFTbFKr5F2ViDtW40</a:t>
            </a:r>
            <a:endParaRPr lang="zh-CN" altLang="en-US" dirty="0"/>
          </a:p>
        </p:txBody>
      </p:sp>
      <p:sp>
        <p:nvSpPr>
          <p:cNvPr id="5" name="AutoShape 4" descr="PlantUML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PlantUML diagram"/>
          <p:cNvSpPr>
            <a:spLocks noChangeAspect="1" noChangeArrowheads="1"/>
          </p:cNvSpPr>
          <p:nvPr/>
        </p:nvSpPr>
        <p:spPr bwMode="auto">
          <a:xfrm>
            <a:off x="307974" y="7937"/>
            <a:ext cx="8726297" cy="872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8" name="Picture 14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816" y="262117"/>
            <a:ext cx="7388352" cy="643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574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活动</a:t>
            </a:r>
            <a:r>
              <a:rPr lang="en-US" altLang="zh-CN" dirty="0" smtClean="0"/>
              <a:t>(2B)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www.plantuml.com/plantuml/uml/SoWkIImgAStDuSf9JIjHACbNACfCpoXHICaiIaqkoSpFu-AoUj6x_kckwK_sDx-Sql1quWmDLqq5AuN4OWLNY5HV4qXyoZgGb8icMCO5LUR9ZjtFrotKS8RgS-QoUZgrxMdNmgUjQvxsxz1mWeexSLa1bJsVq0OooH4gwCZ5vQIWcv9VdgThfw3nRClkfrqhda_P_6BzzgVh5ZxhtAc98Zr_wVCvtH15J_OlVDQu_d73X6Sx5hnidFouOQ8cbpEwIK_x9xxOkXrYdgwTKqmUK3t4vU_tz40q0XcG000oGCwUt0YIchhXPNi_IAHtwfFTso66utC7t5omKeVKl1HWc0C0</a:t>
            </a:r>
            <a:endParaRPr lang="zh-CN" altLang="en-US" dirty="0"/>
          </a:p>
        </p:txBody>
      </p:sp>
      <p:pic>
        <p:nvPicPr>
          <p:cNvPr id="2056" name="Picture 8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656" y="1106424"/>
            <a:ext cx="4419600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404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246266" cy="4351338"/>
          </a:xfrm>
        </p:spPr>
        <p:txBody>
          <a:bodyPr/>
          <a:lstStyle/>
          <a:p>
            <a:r>
              <a:rPr lang="zh-CN" altLang="en-US" dirty="0" smtClean="0"/>
              <a:t>用户故事</a:t>
            </a:r>
            <a:endParaRPr lang="en-US" altLang="zh-CN" dirty="0" smtClean="0"/>
          </a:p>
          <a:p>
            <a:pPr lvl="1"/>
            <a:r>
              <a:rPr lang="zh-CN" altLang="en-US" dirty="0"/>
              <a:t>作</a:t>
            </a:r>
            <a:r>
              <a:rPr lang="zh-CN" altLang="en-US" dirty="0" smtClean="0"/>
              <a:t>为：管</a:t>
            </a:r>
            <a:r>
              <a:rPr lang="zh-CN" altLang="en-US" dirty="0"/>
              <a:t>理</a:t>
            </a:r>
            <a:r>
              <a:rPr lang="zh-CN" altLang="en-US" dirty="0" smtClean="0"/>
              <a:t>员</a:t>
            </a:r>
            <a:endParaRPr lang="en-US" altLang="zh-CN" dirty="0" smtClean="0"/>
          </a:p>
          <a:p>
            <a:pPr lvl="1"/>
            <a:r>
              <a:rPr lang="zh-CN" altLang="en-US" dirty="0"/>
              <a:t>为</a:t>
            </a:r>
            <a:r>
              <a:rPr lang="zh-CN" altLang="en-US" dirty="0" smtClean="0"/>
              <a:t>了：管控活动权限</a:t>
            </a:r>
            <a:endParaRPr lang="en-US" altLang="zh-CN" dirty="0" smtClean="0"/>
          </a:p>
          <a:p>
            <a:pPr lvl="1"/>
            <a:r>
              <a:rPr lang="zh-CN" altLang="en-US" dirty="0"/>
              <a:t>我</a:t>
            </a:r>
            <a:r>
              <a:rPr lang="zh-CN" altLang="en-US" dirty="0" smtClean="0"/>
              <a:t>想：控制发起活动权限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作为：商业公司（渠道）</a:t>
            </a:r>
            <a:endParaRPr lang="en-US" altLang="zh-CN" dirty="0" smtClean="0"/>
          </a:p>
          <a:p>
            <a:pPr lvl="1"/>
            <a:r>
              <a:rPr lang="zh-CN" altLang="en-US" dirty="0"/>
              <a:t>为</a:t>
            </a:r>
            <a:r>
              <a:rPr lang="zh-CN" altLang="en-US" dirty="0" smtClean="0"/>
              <a:t>了：</a:t>
            </a:r>
            <a:r>
              <a:rPr lang="zh-CN" altLang="en-US" dirty="0"/>
              <a:t>管</a:t>
            </a:r>
            <a:r>
              <a:rPr lang="zh-CN" altLang="en-US" dirty="0" smtClean="0"/>
              <a:t>控活动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我想：</a:t>
            </a:r>
            <a:r>
              <a:rPr lang="zh-CN" altLang="en-US" dirty="0"/>
              <a:t>审批</a:t>
            </a:r>
            <a:r>
              <a:rPr lang="en-US" altLang="zh-CN" dirty="0"/>
              <a:t>/</a:t>
            </a:r>
            <a:r>
              <a:rPr lang="zh-CN" altLang="en-US" dirty="0"/>
              <a:t>查看</a:t>
            </a:r>
            <a:r>
              <a:rPr lang="zh-CN" altLang="en-US" dirty="0" smtClean="0"/>
              <a:t>本渠道涉及活动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813809" y="1825625"/>
            <a:ext cx="42462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用户故事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作为：药厂（销售主管）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为了：发起活动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我想：发起</a:t>
            </a:r>
            <a:r>
              <a:rPr lang="en-US" altLang="zh-CN" dirty="0" smtClean="0"/>
              <a:t>/</a:t>
            </a:r>
            <a:r>
              <a:rPr lang="zh-CN" altLang="en-US" dirty="0"/>
              <a:t>查</a:t>
            </a:r>
            <a:r>
              <a:rPr lang="zh-CN" altLang="en-US" dirty="0" smtClean="0"/>
              <a:t>看本厂所有活动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作为：</a:t>
            </a:r>
            <a:r>
              <a:rPr lang="zh-CN" altLang="en-US" dirty="0"/>
              <a:t>药厂（销</a:t>
            </a:r>
            <a:r>
              <a:rPr lang="zh-CN" altLang="en-US" dirty="0" smtClean="0"/>
              <a:t>售员）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为了：了解活动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我想：查询所属药厂发起所有活动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7838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验收条件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管理</a:t>
            </a:r>
            <a:r>
              <a:rPr lang="zh-CN" altLang="en-US" dirty="0" smtClean="0"/>
              <a:t>员能够管理药厂（销售主管）发起活动申请权限</a:t>
            </a:r>
            <a:r>
              <a:rPr lang="zh-CN" altLang="en-US" dirty="0" smtClean="0">
                <a:solidFill>
                  <a:srgbClr val="FF0000"/>
                </a:solidFill>
              </a:rPr>
              <a:t>（待完</a:t>
            </a:r>
            <a:r>
              <a:rPr lang="zh-CN" altLang="en-US" dirty="0">
                <a:solidFill>
                  <a:srgbClr val="FF0000"/>
                </a:solidFill>
              </a:rPr>
              <a:t>善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商业公司（渠道）能够查看该渠道所有活动信息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商业公司（渠道）</a:t>
            </a:r>
            <a:r>
              <a:rPr lang="zh-CN" altLang="en-US" dirty="0" smtClean="0"/>
              <a:t>能</a:t>
            </a:r>
            <a:r>
              <a:rPr lang="zh-CN" altLang="en-US" dirty="0"/>
              <a:t>够审</a:t>
            </a:r>
            <a:r>
              <a:rPr lang="zh-CN" altLang="en-US" dirty="0" smtClean="0"/>
              <a:t>批下属药厂提交的活动审批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药厂（销售主管</a:t>
            </a:r>
            <a:r>
              <a:rPr lang="zh-CN" altLang="en-US" dirty="0" smtClean="0"/>
              <a:t>）能够发起活动申请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药厂（销售主管</a:t>
            </a:r>
            <a:r>
              <a:rPr lang="zh-CN" altLang="en-US" dirty="0" smtClean="0"/>
              <a:t>）</a:t>
            </a:r>
            <a:r>
              <a:rPr lang="zh-CN" altLang="en-US" dirty="0"/>
              <a:t>能够查</a:t>
            </a:r>
            <a:r>
              <a:rPr lang="zh-CN" altLang="en-US" dirty="0" smtClean="0"/>
              <a:t>看本人申请的所有活</a:t>
            </a:r>
            <a:r>
              <a:rPr lang="zh-CN" altLang="en-US" dirty="0"/>
              <a:t>动</a:t>
            </a:r>
            <a:r>
              <a:rPr lang="zh-CN" altLang="en-US" dirty="0" smtClean="0"/>
              <a:t>信息</a:t>
            </a:r>
            <a:endParaRPr lang="en-US" altLang="zh-CN" dirty="0">
              <a:solidFill>
                <a:srgbClr val="FF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药厂（销售员）能够查看所属药厂所有活动信息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活</a:t>
            </a:r>
            <a:r>
              <a:rPr lang="zh-CN" altLang="en-US" dirty="0" smtClean="0"/>
              <a:t>动信息包含</a:t>
            </a:r>
            <a:r>
              <a:rPr lang="zh-CN" altLang="en-US" dirty="0">
                <a:solidFill>
                  <a:srgbClr val="FF0000"/>
                </a:solidFill>
              </a:rPr>
              <a:t>（需定义）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125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</a:t>
            </a:r>
            <a:r>
              <a:rPr lang="zh-CN" altLang="en-US" dirty="0" smtClean="0"/>
              <a:t>动</a:t>
            </a:r>
            <a:r>
              <a:rPr lang="en-US" altLang="zh-CN" dirty="0"/>
              <a:t>(2B)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ttp://www.plantuml.com/plantuml/uml/ZTFDJi9040Vm-px5XXCUck275v8YVlWWtMuF9YX9gJSEL2CA4OgXg3VjpODfIJ02beINwRPmuXNSTHhg9ePu827Jt_ndkfkMQvPcMfVd5MITMHK3is3ARjxZZv2rtn12ccvLJPnRT0BMlOhcrqktmHwUywTREQpLi86h9ZLCl5yeo58mrnVo12HDvTxVCfg4YU_bZm7hEDMxcMQ39cjxV3NcJF97u4ZATZB6Kv9UKmm-1AEbPfiRH3LB8rhDmApNPSum6OL9-28K9Hah85qfKLB4Y-wOEOzYSD-Evbvi1uWIHIdfHQacwNZokhJxifPgaXP7yFKaQwacQRWKUBAQtS4IgzazTF0_C6WrQ_4i4OMX8ylYKOaxMWHZUC13u1Aotbzfwtp0yM2ul7L4lJE8mh6OGfIVIEPxSMiA2X7OE9hxiPlMalPdtB1HlLvV_yY6zvBUWW_OS0ZP_YdMaQeUg2gY_s-XQOjOgsnSKFufV0C0</a:t>
            </a:r>
            <a:endParaRPr lang="zh-CN" altLang="en-US" dirty="0"/>
          </a:p>
        </p:txBody>
      </p:sp>
      <p:pic>
        <p:nvPicPr>
          <p:cNvPr id="3080" name="Picture 8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591" y="557783"/>
            <a:ext cx="5740614" cy="603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793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促销</a:t>
            </a:r>
            <a:r>
              <a:rPr lang="en-US" altLang="zh-CN" dirty="0" smtClean="0"/>
              <a:t>(2C)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www.plantuml.com/plantuml/uml/SoWkIImgAStDuSf9JIjHACbNACfCpoXHICaiIaqkoSpFu-AoUj6x_cbVqvFzpI-dD3oTE4F3LLF1IY6nMC4L9WKIdx8E9EMY2PPnGPLvicFtytKBDPoX-fovh9vERNlQjV1fwvgd_JiqdA3YJbnMG6NF9xI1J7A42ZfoSJahwARab-VfsYbeFElhU3Qt-UcwXSywT-hQkMYYoCrV-dnEDzIP7TDVB5pnk642n1cF6oPgShaWb48KFTko-sdNYgVz4rzitQwWQ-SSawS0r07XFzcrw_sU7f0p9pS26L1Jk-OzspnLv_diTSyMjCF30s8uVdSWJ0MhTaLIlR7zMTTIYEeN-sS_tJWLx2zN0kP1t00ppo4rBmKOXm00</a:t>
            </a:r>
            <a:endParaRPr lang="zh-CN" altLang="en-US" dirty="0"/>
          </a:p>
        </p:txBody>
      </p:sp>
      <p:pic>
        <p:nvPicPr>
          <p:cNvPr id="4100" name="Picture 4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200533"/>
            <a:ext cx="4333875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097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促销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246266" cy="4351338"/>
          </a:xfrm>
        </p:spPr>
        <p:txBody>
          <a:bodyPr/>
          <a:lstStyle/>
          <a:p>
            <a:r>
              <a:rPr lang="zh-CN" altLang="en-US" dirty="0" smtClean="0"/>
              <a:t>用户故事</a:t>
            </a:r>
            <a:endParaRPr lang="en-US" altLang="zh-CN" dirty="0" smtClean="0"/>
          </a:p>
          <a:p>
            <a:pPr lvl="1"/>
            <a:r>
              <a:rPr lang="zh-CN" altLang="en-US" dirty="0"/>
              <a:t>作</a:t>
            </a:r>
            <a:r>
              <a:rPr lang="zh-CN" altLang="en-US" dirty="0" smtClean="0"/>
              <a:t>为：管</a:t>
            </a:r>
            <a:r>
              <a:rPr lang="zh-CN" altLang="en-US" dirty="0"/>
              <a:t>理</a:t>
            </a:r>
            <a:r>
              <a:rPr lang="zh-CN" altLang="en-US" dirty="0" smtClean="0"/>
              <a:t>员</a:t>
            </a:r>
            <a:endParaRPr lang="en-US" altLang="zh-CN" dirty="0" smtClean="0"/>
          </a:p>
          <a:p>
            <a:pPr lvl="1"/>
            <a:r>
              <a:rPr lang="zh-CN" altLang="en-US" dirty="0"/>
              <a:t>为</a:t>
            </a:r>
            <a:r>
              <a:rPr lang="zh-CN" altLang="en-US" dirty="0" smtClean="0"/>
              <a:t>了：</a:t>
            </a:r>
            <a:endParaRPr lang="en-US" altLang="zh-CN" dirty="0" smtClean="0"/>
          </a:p>
          <a:p>
            <a:pPr lvl="1"/>
            <a:r>
              <a:rPr lang="zh-CN" altLang="en-US" dirty="0"/>
              <a:t>我</a:t>
            </a:r>
            <a:r>
              <a:rPr lang="zh-CN" altLang="en-US" dirty="0" smtClean="0"/>
              <a:t>想：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作为：药店（促销员）</a:t>
            </a:r>
            <a:endParaRPr lang="en-US" altLang="zh-CN" dirty="0" smtClean="0"/>
          </a:p>
          <a:p>
            <a:pPr lvl="1"/>
            <a:r>
              <a:rPr lang="zh-CN" altLang="en-US" dirty="0"/>
              <a:t>为</a:t>
            </a:r>
            <a:r>
              <a:rPr lang="zh-CN" altLang="en-US" dirty="0" smtClean="0"/>
              <a:t>了：能够参与促销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我想：查看</a:t>
            </a:r>
            <a:r>
              <a:rPr lang="en-US" altLang="zh-CN" dirty="0" smtClean="0"/>
              <a:t>/</a:t>
            </a:r>
            <a:r>
              <a:rPr lang="zh-CN" altLang="en-US" dirty="0" smtClean="0"/>
              <a:t>上报本人参与的促销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813809" y="1825625"/>
            <a:ext cx="42462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用户故事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作为：药厂（销售主管）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为了：</a:t>
            </a:r>
            <a:r>
              <a:rPr lang="zh-CN" altLang="en-US" dirty="0"/>
              <a:t>管</a:t>
            </a:r>
            <a:r>
              <a:rPr lang="zh-CN" altLang="en-US" dirty="0" smtClean="0"/>
              <a:t>控审批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我想：查看</a:t>
            </a:r>
            <a:r>
              <a:rPr lang="en-US" altLang="zh-CN" dirty="0" smtClean="0"/>
              <a:t>/</a:t>
            </a:r>
            <a:r>
              <a:rPr lang="zh-CN" altLang="en-US" dirty="0" smtClean="0"/>
              <a:t>审批促销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作为：</a:t>
            </a:r>
            <a:r>
              <a:rPr lang="zh-CN" altLang="en-US" dirty="0"/>
              <a:t>药厂（销</a:t>
            </a:r>
            <a:r>
              <a:rPr lang="zh-CN" altLang="en-US" dirty="0" smtClean="0"/>
              <a:t>售员）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为了：发起促销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我想：</a:t>
            </a:r>
            <a:r>
              <a:rPr lang="zh-CN" altLang="en-US" dirty="0"/>
              <a:t>查看</a:t>
            </a:r>
            <a:r>
              <a:rPr lang="en-US" altLang="zh-CN" dirty="0" smtClean="0"/>
              <a:t>/</a:t>
            </a:r>
            <a:r>
              <a:rPr lang="zh-CN" altLang="en-US" dirty="0"/>
              <a:t>发起</a:t>
            </a:r>
            <a:r>
              <a:rPr lang="zh-CN" altLang="en-US" dirty="0" smtClean="0"/>
              <a:t>促</a:t>
            </a:r>
            <a:r>
              <a:rPr lang="zh-CN" altLang="en-US" dirty="0" smtClean="0"/>
              <a:t>销，确认促销进展情况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9607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促销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验收条件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管理</a:t>
            </a:r>
            <a:r>
              <a:rPr lang="zh-CN" altLang="en-US" dirty="0" smtClean="0"/>
              <a:t>员能够</a:t>
            </a:r>
            <a:r>
              <a:rPr lang="zh-CN" altLang="en-US" dirty="0" smtClean="0">
                <a:solidFill>
                  <a:srgbClr val="FF0000"/>
                </a:solidFill>
              </a:rPr>
              <a:t>（待完</a:t>
            </a:r>
            <a:r>
              <a:rPr lang="zh-CN" altLang="en-US" dirty="0">
                <a:solidFill>
                  <a:srgbClr val="FF0000"/>
                </a:solidFill>
              </a:rPr>
              <a:t>善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药厂（销售主管）能够</a:t>
            </a:r>
            <a:r>
              <a:rPr lang="zh-CN" altLang="en-US" dirty="0"/>
              <a:t>查看该厂所</a:t>
            </a:r>
            <a:r>
              <a:rPr lang="zh-CN" altLang="en-US" dirty="0" smtClean="0"/>
              <a:t>有</a:t>
            </a:r>
            <a:r>
              <a:rPr lang="zh-CN" altLang="en-US" dirty="0"/>
              <a:t>促销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药厂（销售主管）能</a:t>
            </a:r>
            <a:r>
              <a:rPr lang="zh-CN" altLang="en-US" dirty="0" smtClean="0"/>
              <a:t>够审批发起的促销申请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药厂（销售员）能够发</a:t>
            </a:r>
            <a:r>
              <a:rPr lang="zh-CN" altLang="en-US" dirty="0" smtClean="0"/>
              <a:t>起促销申请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药厂（销售员）能够查</a:t>
            </a:r>
            <a:r>
              <a:rPr lang="zh-CN" altLang="en-US" dirty="0"/>
              <a:t>看本人申请的所</a:t>
            </a:r>
            <a:r>
              <a:rPr lang="zh-CN" altLang="en-US" dirty="0" smtClean="0"/>
              <a:t>有促销信息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药厂（销售员）能</a:t>
            </a:r>
            <a:r>
              <a:rPr lang="zh-CN" altLang="en-US" dirty="0" smtClean="0"/>
              <a:t>够确认下属促销员的汇报情况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药</a:t>
            </a:r>
            <a:r>
              <a:rPr lang="zh-CN" altLang="en-US" dirty="0" smtClean="0"/>
              <a:t>店（促销员）能够查看自身涉及的促销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药店（促销员</a:t>
            </a:r>
            <a:r>
              <a:rPr lang="zh-CN" altLang="en-US" dirty="0" smtClean="0"/>
              <a:t>）能够汇报自身涉及的促销进展情况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促销信息包含</a:t>
            </a:r>
            <a:r>
              <a:rPr lang="zh-CN" altLang="en-US" dirty="0">
                <a:solidFill>
                  <a:srgbClr val="FF0000"/>
                </a:solidFill>
              </a:rPr>
              <a:t>（需定义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262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促销</a:t>
            </a:r>
            <a:r>
              <a:rPr lang="en-US" altLang="zh-CN" dirty="0" smtClean="0"/>
              <a:t>(2C)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http://www.plantuml.com/plantuml/uml/VTBBJkf060Vm_Jp5X1LdGSAvd4qN12y-IDlfmWGbANN70ZI2LAKGYp4XGPjeui8K2IgNalHbEZDrnIiumzJ1nikYIJlp-xxlFssB5KirhOEz4h1shP81e_3erQq105JTAfim4vyFSVjGhEBkLNRdLmQg5MZ0ieaC4_xFvzEICzVdSbj8bCX_Nyje6b3Vosu9hCD4_rrht6jWsyF73zYPPZU5qnBsPyrO5zffyC4RmgY9-SqCGAgbQch5WBZJniuZ7GSqkEOAQP8nf-SAI5DWt9vWvv8FlgX7eKVgGu2qNAwWAwcrb8wcftWqa2zAbl4g-CtcQe-wutWu4NlBnGbskl7p99hFbuipCOtT99NsW8nxx97sVNBJbEsMYnRBicg6VO-qPkGfmFRzUxuez8ax4vhQBwHM1zLgLLwfKmWbyh4mualn_kBy07t4Oep4Chdq21W_-C-d45M6ZCQh5KX6JMBV2HU7VJpg0SIPGZq_zcz1qTX7x0T-0m00</a:t>
            </a:r>
            <a:endParaRPr lang="zh-CN" altLang="en-US" dirty="0"/>
          </a:p>
        </p:txBody>
      </p:sp>
      <p:pic>
        <p:nvPicPr>
          <p:cNvPr id="7172" name="Picture 4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271" y="451188"/>
            <a:ext cx="7279513" cy="615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721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zh-CN" altLang="en-US" dirty="0" smtClean="0"/>
              <a:t>户登录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验收条件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用户可以注册用户至谭雅系统（公众号入口）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用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户能够修改密码（发送短信验证码）（微信登录）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用</a:t>
            </a:r>
            <a:r>
              <a:rPr lang="zh-CN" altLang="en-US" dirty="0" smtClean="0"/>
              <a:t>户能够使用微信账号登录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用户需要输入个人信息</a:t>
            </a:r>
            <a:r>
              <a:rPr lang="zh-CN" altLang="en-US" dirty="0">
                <a:solidFill>
                  <a:srgbClr val="FF0000"/>
                </a:solidFill>
              </a:rPr>
              <a:t>（需定义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/>
              <a:t>姓</a:t>
            </a:r>
            <a:r>
              <a:rPr lang="zh-CN" altLang="en-US" dirty="0" smtClean="0"/>
              <a:t>名</a:t>
            </a:r>
            <a:endParaRPr lang="en-US" altLang="zh-CN" dirty="0" smtClean="0"/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/>
              <a:t>联</a:t>
            </a:r>
            <a:r>
              <a:rPr lang="zh-CN" altLang="en-US" dirty="0" smtClean="0"/>
              <a:t>系方式</a:t>
            </a:r>
            <a:endParaRPr lang="en-US" altLang="zh-CN" dirty="0" smtClean="0"/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 smtClean="0"/>
              <a:t>邮箱</a:t>
            </a:r>
            <a:endParaRPr lang="en-US" altLang="zh-CN" dirty="0" smtClean="0"/>
          </a:p>
          <a:p>
            <a:pPr marL="1371600" lvl="2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00205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434465" y="2309654"/>
          <a:ext cx="9323070" cy="3383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3735"/>
                <a:gridCol w="673735"/>
                <a:gridCol w="699135"/>
                <a:gridCol w="755015"/>
                <a:gridCol w="566420"/>
                <a:gridCol w="692150"/>
                <a:gridCol w="573405"/>
                <a:gridCol w="581025"/>
                <a:gridCol w="440055"/>
                <a:gridCol w="410845"/>
                <a:gridCol w="692150"/>
                <a:gridCol w="673100"/>
                <a:gridCol w="431800"/>
                <a:gridCol w="431800"/>
                <a:gridCol w="419100"/>
                <a:gridCol w="609600"/>
              </a:tblGrid>
              <a:tr h="182880">
                <a:tc gridSpan="1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C</a:t>
                      </a:r>
                      <a:r>
                        <a:rPr lang="zh-CN" sz="1100" kern="0" dirty="0">
                          <a:effectLst/>
                        </a:rPr>
                        <a:t>级进行使用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D</a:t>
                      </a:r>
                      <a:r>
                        <a:rPr lang="zh-CN" sz="1100" kern="0">
                          <a:effectLst/>
                        </a:rPr>
                        <a:t>级进行使用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2880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公共显示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订单　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　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活动订单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促销订单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产品展示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产品名称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生产单位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规格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价格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信息备注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C</a:t>
                      </a:r>
                      <a:r>
                        <a:rPr lang="zh-CN" sz="1100" kern="0" dirty="0">
                          <a:effectLst/>
                        </a:rPr>
                        <a:t>级设置时显示名称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基数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价格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时间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信息备注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D</a:t>
                      </a:r>
                      <a:r>
                        <a:rPr lang="zh-CN" sz="1100" kern="0">
                          <a:effectLst/>
                        </a:rPr>
                        <a:t>级设置时显示名称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基数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积分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时间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信息备注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86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　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D</a:t>
                      </a:r>
                      <a:r>
                        <a:rPr lang="zh-CN" sz="1100" kern="0">
                          <a:effectLst/>
                        </a:rPr>
                        <a:t>级使用时显示名称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填写数量</a:t>
                      </a:r>
                      <a:r>
                        <a:rPr lang="en-US" sz="1100" kern="0">
                          <a:effectLst/>
                        </a:rPr>
                        <a:t>=</a:t>
                      </a:r>
                      <a:r>
                        <a:rPr lang="zh-CN" sz="1100" kern="0">
                          <a:effectLst/>
                        </a:rPr>
                        <a:t>多少个基数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价格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E</a:t>
                      </a:r>
                      <a:r>
                        <a:rPr lang="zh-CN" sz="1100" kern="0">
                          <a:effectLst/>
                        </a:rPr>
                        <a:t>级使用时显示名称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填写数量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计算统计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4630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产品照片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产品名称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生产企业名称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（</a:t>
                      </a:r>
                      <a:r>
                        <a:rPr lang="en-US" sz="1100" kern="0">
                          <a:effectLst/>
                        </a:rPr>
                        <a:t>ml</a:t>
                      </a:r>
                      <a:r>
                        <a:rPr lang="zh-CN" sz="1100" kern="0">
                          <a:effectLst/>
                        </a:rPr>
                        <a:t>）</a:t>
                      </a:r>
                      <a:r>
                        <a:rPr lang="en-US" sz="1100" kern="0">
                          <a:effectLst/>
                        </a:rPr>
                        <a:t>/</a:t>
                      </a:r>
                      <a:r>
                        <a:rPr lang="zh-CN" sz="1100" kern="0">
                          <a:effectLst/>
                        </a:rPr>
                        <a:t>（瓶）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单价（商业出货价）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以该数为最低购进数选择数量时为这个数的倍数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该基数的价格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执行该活动的限制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用于赠品模式下的使用该信息，例如价格和正常售卖没区别单有一个赠品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该基数统一设定为</a:t>
                      </a:r>
                      <a:r>
                        <a:rPr lang="en-US" sz="1100" kern="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对应该基数的积分数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执行该活动的限制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　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748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www.plantuml.com/plantuml/uml/SoWkIImgAStDuSf9JIjHACbNACfCpoXHICaiIaqkoSpFu-AoUj6x_cbVqvFzpI-dD3oTE4F3LLF1IY6nMC4L9WKIdx8E9EMY2PPnGPLvicFtytKBDPoX-fovh9vERNlQjV1fwvgd_JiqdA3YJbnMG6NF9xI1J7A42ZfoSJahwARab-VfwjefQ3pjd_XqHpD8uyGkNJiNJHJ9P_ENFf_J3P5yt301ueJ73HCrkLnmgthMsV1qupmajGwfUId00040</a:t>
            </a:r>
            <a:endParaRPr lang="zh-CN" altLang="en-US" dirty="0"/>
          </a:p>
        </p:txBody>
      </p:sp>
      <p:pic>
        <p:nvPicPr>
          <p:cNvPr id="8194" name="Picture 2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1027906"/>
            <a:ext cx="44577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585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www.plantuml.com/plantuml/uml/SoWkIImgAStDuIh9BCb9LNYol_dbb0OkBgx4v9By8WMb5xthd_OrGKIVJfoXuQgff91Oh92ga5-KabgaO6fWWAeIf6pAEf1A5uZA5AXA4-mgd-pO_NpTGWrdYE9a1QXgOuJgfrFRddOjVDgwvcd_3WqdYBeag38ZX3AWASydj84iTeIeIOIgCGIguKf9B4bCIYnELNWweUzf_uRdctS_tpqVxBmak3AWkcHTkvGaAuMd_HEVxcW6MJcn2oRsRFxIvtEw8MBlztH0_F1-JoTNIfAkhbqoLmfMPSyw6vvkd8UcE8NB8JKl1HZc0000</a:t>
            </a:r>
            <a:endParaRPr lang="zh-CN" altLang="en-US" dirty="0"/>
          </a:p>
        </p:txBody>
      </p:sp>
      <p:pic>
        <p:nvPicPr>
          <p:cNvPr id="9218" name="Picture 2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570672"/>
            <a:ext cx="548640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128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E-&gt;D </a:t>
            </a:r>
            <a:r>
              <a:rPr lang="zh-CN" altLang="en-US" dirty="0" smtClean="0"/>
              <a:t>促销进展</a:t>
            </a:r>
            <a:endParaRPr lang="en-US" altLang="zh-CN" dirty="0" smtClean="0"/>
          </a:p>
          <a:p>
            <a:r>
              <a:rPr lang="zh-CN" altLang="en-US" dirty="0" smtClean="0"/>
              <a:t>调用商务公司</a:t>
            </a:r>
            <a:r>
              <a:rPr lang="en-US" altLang="zh-CN" dirty="0" smtClean="0"/>
              <a:t>(</a:t>
            </a:r>
            <a:r>
              <a:rPr lang="en-US" altLang="zh-CN" dirty="0"/>
              <a:t>B</a:t>
            </a:r>
            <a:r>
              <a:rPr lang="en-US" altLang="zh-CN" dirty="0" smtClean="0"/>
              <a:t>) IT</a:t>
            </a:r>
            <a:r>
              <a:rPr lang="zh-CN" altLang="en-US" dirty="0" smtClean="0"/>
              <a:t>接口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依赖商务公司实现</a:t>
            </a:r>
            <a:r>
              <a:rPr lang="en-US" altLang="zh-CN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113257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额外说明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活动 需要起始</a:t>
            </a:r>
            <a:r>
              <a:rPr lang="zh-CN" altLang="en-US" dirty="0"/>
              <a:t>结束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r>
              <a:rPr lang="zh-CN" altLang="en-US" dirty="0" smtClean="0"/>
              <a:t>发起申请 管理员控制权限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07496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</a:t>
            </a:r>
            <a:r>
              <a:rPr lang="zh-CN" altLang="en-US" dirty="0" smtClean="0"/>
              <a:t>是否需要有效期设置</a:t>
            </a:r>
            <a:endParaRPr lang="en-US" altLang="zh-CN" dirty="0" smtClean="0"/>
          </a:p>
          <a:p>
            <a:r>
              <a:rPr lang="en-US" altLang="zh-CN" dirty="0" smtClean="0"/>
              <a:t>-&gt;</a:t>
            </a:r>
            <a:r>
              <a:rPr lang="zh-CN" altLang="en-US" dirty="0" smtClean="0"/>
              <a:t>不需要</a:t>
            </a:r>
            <a:endParaRPr lang="en-US" altLang="zh-CN" dirty="0" smtClean="0"/>
          </a:p>
          <a:p>
            <a:r>
              <a:rPr lang="zh-CN" altLang="en-US" dirty="0"/>
              <a:t>对</a:t>
            </a:r>
            <a:r>
              <a:rPr lang="zh-CN" altLang="en-US" dirty="0" smtClean="0"/>
              <a:t>公活动 由</a:t>
            </a:r>
            <a:r>
              <a:rPr lang="en-US" altLang="zh-CN" dirty="0" smtClean="0"/>
              <a:t>C</a:t>
            </a:r>
            <a:r>
              <a:rPr lang="zh-CN" altLang="en-US" dirty="0" smtClean="0"/>
              <a:t>发起 是否对所有下属</a:t>
            </a:r>
            <a:r>
              <a:rPr lang="en-US" altLang="zh-CN" dirty="0" smtClean="0"/>
              <a:t>D</a:t>
            </a:r>
            <a:r>
              <a:rPr lang="zh-CN" altLang="en-US" dirty="0" smtClean="0"/>
              <a:t>都可见</a:t>
            </a:r>
            <a:endParaRPr lang="en-US" altLang="zh-CN" dirty="0" smtClean="0"/>
          </a:p>
          <a:p>
            <a:r>
              <a:rPr lang="en-US" altLang="zh-CN" dirty="0" smtClean="0"/>
              <a:t>-&gt;</a:t>
            </a:r>
            <a:r>
              <a:rPr lang="zh-CN" altLang="en-US" dirty="0" smtClean="0"/>
              <a:t>是的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77166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在</a:t>
            </a:r>
            <a:r>
              <a:rPr lang="en-US" altLang="zh-CN" dirty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B</a:t>
            </a:r>
            <a:r>
              <a:rPr lang="zh-CN" altLang="zh-CN" dirty="0"/>
              <a:t>、</a:t>
            </a:r>
            <a:r>
              <a:rPr lang="en-US" altLang="zh-CN" dirty="0"/>
              <a:t>C</a:t>
            </a:r>
            <a:r>
              <a:rPr lang="zh-CN" altLang="zh-CN" dirty="0"/>
              <a:t>关系上，</a:t>
            </a:r>
            <a:r>
              <a:rPr lang="en-US" altLang="zh-CN" dirty="0"/>
              <a:t>B </a:t>
            </a:r>
            <a:r>
              <a:rPr lang="zh-CN" altLang="zh-CN" dirty="0"/>
              <a:t>添加</a:t>
            </a:r>
            <a:r>
              <a:rPr lang="en-US" altLang="zh-CN" dirty="0"/>
              <a:t>C </a:t>
            </a:r>
            <a:r>
              <a:rPr lang="zh-CN" altLang="zh-CN" dirty="0"/>
              <a:t>的时候会固定渠道</a:t>
            </a:r>
            <a:r>
              <a:rPr lang="en-US" altLang="zh-CN" dirty="0"/>
              <a:t>,</a:t>
            </a:r>
            <a:r>
              <a:rPr lang="zh-CN" altLang="zh-CN" dirty="0"/>
              <a:t>渠道就是</a:t>
            </a:r>
            <a:r>
              <a:rPr lang="en-US" altLang="zh-CN" dirty="0"/>
              <a:t>B</a:t>
            </a:r>
            <a:r>
              <a:rPr lang="zh-CN" altLang="zh-CN" dirty="0"/>
              <a:t>的名称。可否在</a:t>
            </a:r>
            <a:r>
              <a:rPr lang="en-US" altLang="zh-CN" dirty="0"/>
              <a:t>A</a:t>
            </a:r>
            <a:r>
              <a:rPr lang="zh-CN" altLang="zh-CN" dirty="0"/>
              <a:t>添加</a:t>
            </a:r>
            <a:r>
              <a:rPr lang="en-US" altLang="zh-CN" dirty="0"/>
              <a:t>B </a:t>
            </a:r>
            <a:r>
              <a:rPr lang="zh-CN" altLang="zh-CN" dirty="0"/>
              <a:t>的时候可以给这个</a:t>
            </a:r>
            <a:r>
              <a:rPr lang="en-US" altLang="zh-CN" dirty="0"/>
              <a:t>B</a:t>
            </a:r>
            <a:r>
              <a:rPr lang="zh-CN" altLang="zh-CN" dirty="0"/>
              <a:t>命名多个名称。这样</a:t>
            </a:r>
            <a:r>
              <a:rPr lang="en-US" altLang="zh-CN" dirty="0"/>
              <a:t>C</a:t>
            </a:r>
            <a:r>
              <a:rPr lang="zh-CN" altLang="zh-CN" dirty="0"/>
              <a:t>、</a:t>
            </a:r>
            <a:r>
              <a:rPr lang="en-US" altLang="zh-CN" dirty="0"/>
              <a:t>D</a:t>
            </a:r>
            <a:r>
              <a:rPr lang="zh-CN" altLang="zh-CN" dirty="0"/>
              <a:t>就可以在这些名称中直选渠道。这个</a:t>
            </a:r>
            <a:r>
              <a:rPr lang="en-US" altLang="zh-CN" dirty="0"/>
              <a:t>B </a:t>
            </a:r>
            <a:r>
              <a:rPr lang="zh-CN" altLang="zh-CN" dirty="0"/>
              <a:t>就是虚拟的一个多渠道的</a:t>
            </a:r>
            <a:r>
              <a:rPr lang="en-US" altLang="zh-CN" dirty="0"/>
              <a:t>B</a:t>
            </a:r>
            <a:r>
              <a:rPr lang="zh-CN" altLang="zh-CN" dirty="0"/>
              <a:t>。虚拟</a:t>
            </a:r>
            <a:r>
              <a:rPr lang="en-US" altLang="zh-CN" dirty="0"/>
              <a:t>B </a:t>
            </a:r>
            <a:r>
              <a:rPr lang="zh-CN" altLang="zh-CN" dirty="0"/>
              <a:t>不会参与后期有可能对接</a:t>
            </a:r>
            <a:r>
              <a:rPr lang="en-US" altLang="zh-CN" dirty="0" err="1"/>
              <a:t>erp</a:t>
            </a:r>
            <a:r>
              <a:rPr lang="zh-CN" altLang="zh-CN" dirty="0"/>
              <a:t>。</a:t>
            </a:r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不接入本系统</a:t>
            </a:r>
            <a:r>
              <a:rPr lang="en-US" altLang="zh-CN" dirty="0" smtClean="0"/>
              <a:t>, </a:t>
            </a:r>
            <a:r>
              <a:rPr lang="zh-CN" altLang="en-US" dirty="0" smtClean="0"/>
              <a:t>由</a:t>
            </a:r>
            <a:r>
              <a:rPr lang="en-US" altLang="zh-CN" dirty="0" smtClean="0"/>
              <a:t>C</a:t>
            </a:r>
            <a:r>
              <a:rPr lang="zh-CN" altLang="en-US" dirty="0" smtClean="0"/>
              <a:t>虚拟</a:t>
            </a:r>
            <a:r>
              <a:rPr lang="en-US" altLang="zh-CN" dirty="0" smtClean="0"/>
              <a:t>B </a:t>
            </a:r>
            <a:r>
              <a:rPr lang="zh-CN" altLang="en-US" dirty="0" smtClean="0"/>
              <a:t>保证系统的完整性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8925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订单 商品 </a:t>
            </a:r>
            <a:r>
              <a:rPr lang="en-US" altLang="zh-CN" dirty="0" smtClean="0"/>
              <a:t>1:n</a:t>
            </a:r>
          </a:p>
          <a:p>
            <a:r>
              <a:rPr lang="zh-CN" altLang="en-US" dirty="0" smtClean="0"/>
              <a:t>活动 商品 </a:t>
            </a:r>
            <a:r>
              <a:rPr lang="en-US" altLang="zh-CN" dirty="0" smtClean="0"/>
              <a:t>1:1</a:t>
            </a:r>
          </a:p>
          <a:p>
            <a:r>
              <a:rPr lang="zh-CN" altLang="en-US" dirty="0" smtClean="0"/>
              <a:t>促销 商品 </a:t>
            </a:r>
            <a:r>
              <a:rPr lang="en-US" altLang="zh-CN" dirty="0" smtClean="0"/>
              <a:t>1:1</a:t>
            </a:r>
          </a:p>
          <a:p>
            <a:r>
              <a:rPr lang="zh-CN" altLang="en-US" dirty="0" smtClean="0"/>
              <a:t>一个商品 普通订单</a:t>
            </a:r>
            <a:r>
              <a:rPr lang="en-US" altLang="zh-CN" dirty="0" smtClean="0"/>
              <a:t>+</a:t>
            </a:r>
            <a:r>
              <a:rPr lang="zh-CN" altLang="en-US" dirty="0" smtClean="0"/>
              <a:t>活动订单 </a:t>
            </a:r>
            <a:r>
              <a:rPr lang="en-US" altLang="zh-CN" dirty="0" smtClean="0"/>
              <a:t>2</a:t>
            </a:r>
            <a:r>
              <a:rPr lang="zh-CN" altLang="en-US" dirty="0" smtClean="0"/>
              <a:t>条订单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促销上报 </a:t>
            </a:r>
            <a:endParaRPr lang="en-US" altLang="zh-CN" dirty="0" smtClean="0"/>
          </a:p>
          <a:p>
            <a:r>
              <a:rPr lang="en-US" altLang="zh-CN" dirty="0" smtClean="0"/>
              <a:t>D</a:t>
            </a:r>
            <a:r>
              <a:rPr lang="zh-CN" altLang="en-US" dirty="0" smtClean="0"/>
              <a:t>确认 积分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394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各角色生命周期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2625" y="170338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http://www.plantuml.com/plantuml/uml/TPBHIi9G6CVlprDybzl5Nc14k7EsH-W195SDJ66UwAQBPMWfbLgE2eJo8eo86NMHJAo7STysto9jKpOEtVtvVj_l-uzn2ZLUjFdHOPbmYvTDY4StSUk3aBAvnu5NmRRs3pYKBDlSvLQrGeWQUSEesyJUlQJ9e4An1XfHqMrYUuYDD-nC99hEAL7Zgp5UrnTz1_jUC9akNOcbbENfwg0k_n4z8VvTy7EsX2jYf991Tcgc3SesIC7aDV3zw66ACrTEnbidYW9Q9jDCPfciPx91D51ArUEAiheQVhvWyv8clq7EeTZxZcOU3GUjqBq81uzvkgWxyVWBsq_OU5xhGAXmcYLixdG3VuItfw7xlZZlp9sUJAXGnZ9bz9yojlvM9dJf8igxcmLTS0qHvTtDGi6ib9OFw1S0</a:t>
            </a:r>
            <a:endParaRPr lang="zh-CN" altLang="en-US" dirty="0"/>
          </a:p>
        </p:txBody>
      </p:sp>
      <p:pic>
        <p:nvPicPr>
          <p:cNvPr id="4" name="Picture 2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095" y="437295"/>
            <a:ext cx="4381341" cy="603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82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超级管理员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用户故事</a:t>
            </a:r>
            <a:endParaRPr lang="en-US" altLang="zh-CN" dirty="0"/>
          </a:p>
          <a:p>
            <a:pPr lvl="1"/>
            <a:r>
              <a:rPr lang="zh-CN" altLang="en-US" dirty="0"/>
              <a:t>作为</a:t>
            </a:r>
            <a:r>
              <a:rPr lang="zh-CN" altLang="en-US" dirty="0" smtClean="0"/>
              <a:t>：超级管理员</a:t>
            </a:r>
            <a:endParaRPr lang="en-US" altLang="zh-CN" dirty="0"/>
          </a:p>
          <a:p>
            <a:pPr lvl="1"/>
            <a:r>
              <a:rPr lang="zh-CN" altLang="en-US" dirty="0"/>
              <a:t>为了</a:t>
            </a:r>
            <a:r>
              <a:rPr lang="zh-CN" altLang="en-US" dirty="0" smtClean="0"/>
              <a:t>：能够创建</a:t>
            </a:r>
            <a:r>
              <a:rPr lang="en-US" altLang="zh-CN" dirty="0"/>
              <a:t>/</a:t>
            </a:r>
            <a:r>
              <a:rPr lang="zh-CN" altLang="en-US" dirty="0"/>
              <a:t>修改管</a:t>
            </a:r>
            <a:r>
              <a:rPr lang="zh-CN" altLang="en-US" dirty="0" smtClean="0"/>
              <a:t>理员角色</a:t>
            </a:r>
            <a:endParaRPr lang="en-US" altLang="zh-CN" dirty="0"/>
          </a:p>
          <a:p>
            <a:pPr lvl="1"/>
            <a:r>
              <a:rPr lang="zh-CN" altLang="en-US" dirty="0"/>
              <a:t>我想</a:t>
            </a:r>
            <a:r>
              <a:rPr lang="zh-CN" altLang="en-US" dirty="0" smtClean="0"/>
              <a:t>：提供创建</a:t>
            </a:r>
            <a:r>
              <a:rPr lang="en-US" altLang="zh-CN" dirty="0"/>
              <a:t>/</a:t>
            </a:r>
            <a:r>
              <a:rPr lang="zh-CN" altLang="en-US" dirty="0"/>
              <a:t>修改管</a:t>
            </a:r>
            <a:r>
              <a:rPr lang="zh-CN" altLang="en-US" dirty="0" smtClean="0"/>
              <a:t>理</a:t>
            </a:r>
            <a:r>
              <a:rPr lang="zh-CN" altLang="en-US" dirty="0"/>
              <a:t>员角色接</a:t>
            </a:r>
            <a:r>
              <a:rPr lang="zh-CN" altLang="en-US" dirty="0" smtClean="0"/>
              <a:t>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0770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超级管理员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验收条件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够创建管理员角色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够邀请系统中已有用户通过固定连接加入该角色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能够输</a:t>
            </a:r>
            <a:r>
              <a:rPr lang="zh-CN" altLang="en-US" dirty="0" smtClean="0"/>
              <a:t>入</a:t>
            </a:r>
            <a:r>
              <a:rPr lang="zh-CN" altLang="en-US" dirty="0"/>
              <a:t>管理员</a:t>
            </a:r>
            <a:r>
              <a:rPr lang="zh-CN" altLang="en-US" dirty="0" smtClean="0"/>
              <a:t>角</a:t>
            </a:r>
            <a:r>
              <a:rPr lang="zh-CN" altLang="en-US" dirty="0"/>
              <a:t>色相关信息</a:t>
            </a:r>
            <a:r>
              <a:rPr lang="zh-CN" altLang="en-US" dirty="0">
                <a:solidFill>
                  <a:srgbClr val="FF0000"/>
                </a:solidFill>
              </a:rPr>
              <a:t>（需定义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够将当前管理员角色的用户删除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4858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用户故事</a:t>
            </a:r>
            <a:endParaRPr lang="en-US" altLang="zh-CN" dirty="0"/>
          </a:p>
          <a:p>
            <a:pPr lvl="1"/>
            <a:r>
              <a:rPr lang="zh-CN" altLang="en-US" dirty="0"/>
              <a:t>作为</a:t>
            </a:r>
            <a:r>
              <a:rPr lang="zh-CN" altLang="en-US" dirty="0" smtClean="0"/>
              <a:t>：管理员</a:t>
            </a:r>
            <a:endParaRPr lang="en-US" altLang="zh-CN" dirty="0"/>
          </a:p>
          <a:p>
            <a:pPr lvl="1"/>
            <a:r>
              <a:rPr lang="zh-CN" altLang="en-US" dirty="0"/>
              <a:t>为了</a:t>
            </a:r>
            <a:r>
              <a:rPr lang="zh-CN" altLang="en-US" dirty="0" smtClean="0"/>
              <a:t>：能够</a:t>
            </a:r>
            <a:r>
              <a:rPr lang="zh-CN" altLang="en-US" dirty="0"/>
              <a:t>创</a:t>
            </a:r>
            <a:r>
              <a:rPr lang="zh-CN" altLang="en-US" dirty="0" smtClean="0"/>
              <a:t>建</a:t>
            </a:r>
            <a:r>
              <a:rPr lang="en-US" altLang="zh-CN" dirty="0"/>
              <a:t>/</a:t>
            </a:r>
            <a:r>
              <a:rPr lang="zh-CN" altLang="en-US" dirty="0"/>
              <a:t>修改</a:t>
            </a:r>
            <a:r>
              <a:rPr lang="zh-CN" altLang="en-US" dirty="0" smtClean="0"/>
              <a:t>商务公司（渠道）角色</a:t>
            </a:r>
            <a:endParaRPr lang="en-US" altLang="zh-CN" dirty="0"/>
          </a:p>
          <a:p>
            <a:pPr lvl="1"/>
            <a:r>
              <a:rPr lang="zh-CN" altLang="en-US" dirty="0"/>
              <a:t>我想</a:t>
            </a:r>
            <a:r>
              <a:rPr lang="zh-CN" altLang="en-US" dirty="0" smtClean="0"/>
              <a:t>：提供创建</a:t>
            </a:r>
            <a:r>
              <a:rPr lang="en-US" altLang="zh-CN" dirty="0"/>
              <a:t>/</a:t>
            </a:r>
            <a:r>
              <a:rPr lang="zh-CN" altLang="en-US" dirty="0"/>
              <a:t>修改</a:t>
            </a:r>
            <a:r>
              <a:rPr lang="zh-CN" altLang="en-US" dirty="0" smtClean="0"/>
              <a:t>商</a:t>
            </a:r>
            <a:r>
              <a:rPr lang="zh-CN" altLang="en-US" dirty="0"/>
              <a:t>务公司（渠道）</a:t>
            </a:r>
            <a:r>
              <a:rPr lang="zh-CN" altLang="en-US" dirty="0" smtClean="0"/>
              <a:t>角</a:t>
            </a:r>
            <a:r>
              <a:rPr lang="zh-CN" altLang="en-US" dirty="0"/>
              <a:t>色接</a:t>
            </a:r>
            <a:r>
              <a:rPr lang="zh-CN" altLang="en-US" dirty="0" smtClean="0"/>
              <a:t>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4549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验收条件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够创建</a:t>
            </a:r>
            <a:r>
              <a:rPr lang="zh-CN" altLang="en-US" dirty="0"/>
              <a:t>商务公司（渠道）</a:t>
            </a:r>
            <a:r>
              <a:rPr lang="zh-CN" altLang="en-US" dirty="0" smtClean="0"/>
              <a:t>角色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够邀请系统中已有用户通过固定连接加入该角色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够输入</a:t>
            </a:r>
            <a:r>
              <a:rPr lang="zh-CN" altLang="en-US" dirty="0"/>
              <a:t>商务公司（渠道）</a:t>
            </a:r>
            <a:r>
              <a:rPr lang="zh-CN" altLang="en-US" dirty="0" smtClean="0"/>
              <a:t>角色相关信息</a:t>
            </a:r>
            <a:r>
              <a:rPr lang="zh-CN" altLang="en-US" dirty="0" smtClean="0">
                <a:solidFill>
                  <a:srgbClr val="FF0000"/>
                </a:solidFill>
              </a:rPr>
              <a:t>（需定义）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公</a:t>
            </a:r>
            <a:r>
              <a:rPr lang="zh-CN" altLang="en-US" dirty="0" smtClean="0">
                <a:solidFill>
                  <a:srgbClr val="FF0000"/>
                </a:solidFill>
              </a:rPr>
              <a:t>司名称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有效期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能够添加</a:t>
            </a:r>
            <a:r>
              <a:rPr lang="en-US" altLang="zh-CN" dirty="0" smtClean="0"/>
              <a:t>/</a:t>
            </a:r>
            <a:r>
              <a:rPr lang="zh-CN" altLang="en-US" dirty="0"/>
              <a:t>修改商务公司（渠道）角</a:t>
            </a:r>
            <a:r>
              <a:rPr lang="zh-CN" altLang="en-US" dirty="0" smtClean="0"/>
              <a:t>色的有效期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够将当</a:t>
            </a:r>
            <a:r>
              <a:rPr lang="zh-CN" altLang="en-US" dirty="0"/>
              <a:t>前商务公司（渠道）角</a:t>
            </a:r>
            <a:r>
              <a:rPr lang="zh-CN" altLang="en-US" dirty="0" smtClean="0"/>
              <a:t>色的用户删除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4756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商务公司（渠道）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用户故事</a:t>
            </a:r>
            <a:endParaRPr lang="en-US" altLang="zh-CN" dirty="0"/>
          </a:p>
          <a:p>
            <a:pPr lvl="1"/>
            <a:r>
              <a:rPr lang="zh-CN" altLang="en-US" dirty="0"/>
              <a:t>作为</a:t>
            </a:r>
            <a:r>
              <a:rPr lang="zh-CN" altLang="en-US" dirty="0" smtClean="0"/>
              <a:t>：</a:t>
            </a:r>
            <a:r>
              <a:rPr lang="zh-CN" altLang="en-US" dirty="0"/>
              <a:t>药厂（销售主管）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为了：能够创建</a:t>
            </a:r>
            <a:r>
              <a:rPr lang="en-US" altLang="zh-CN" dirty="0"/>
              <a:t>/</a:t>
            </a:r>
            <a:r>
              <a:rPr lang="zh-CN" altLang="en-US" dirty="0"/>
              <a:t>修改</a:t>
            </a:r>
            <a:r>
              <a:rPr lang="zh-CN" altLang="en-US" dirty="0" smtClean="0"/>
              <a:t>药厂（销售主管）角色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</a:t>
            </a:r>
            <a:r>
              <a:rPr lang="zh-CN" altLang="en-US" dirty="0"/>
              <a:t>想</a:t>
            </a:r>
            <a:r>
              <a:rPr lang="zh-CN" altLang="en-US" dirty="0" smtClean="0"/>
              <a:t>：提供创建</a:t>
            </a:r>
            <a:r>
              <a:rPr lang="en-US" altLang="zh-CN" dirty="0"/>
              <a:t>/</a:t>
            </a:r>
            <a:r>
              <a:rPr lang="zh-CN" altLang="en-US" dirty="0"/>
              <a:t>修改</a:t>
            </a:r>
            <a:r>
              <a:rPr lang="zh-CN" altLang="en-US" dirty="0" smtClean="0"/>
              <a:t>药厂（销</a:t>
            </a:r>
            <a:r>
              <a:rPr lang="zh-CN" altLang="en-US" dirty="0"/>
              <a:t>售主</a:t>
            </a:r>
            <a:r>
              <a:rPr lang="zh-CN" altLang="en-US" dirty="0" smtClean="0"/>
              <a:t>管）角</a:t>
            </a:r>
            <a:r>
              <a:rPr lang="zh-CN" altLang="en-US" dirty="0"/>
              <a:t>色接</a:t>
            </a:r>
            <a:r>
              <a:rPr lang="zh-CN" altLang="en-US" dirty="0" smtClean="0"/>
              <a:t>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3982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2595</Words>
  <Application>Microsoft Office PowerPoint</Application>
  <PresentationFormat>宽屏</PresentationFormat>
  <Paragraphs>280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宋体</vt:lpstr>
      <vt:lpstr>Arial</vt:lpstr>
      <vt:lpstr>Calibri</vt:lpstr>
      <vt:lpstr>Calibri Light</vt:lpstr>
      <vt:lpstr>Times New Roman</vt:lpstr>
      <vt:lpstr>Office 主题</vt:lpstr>
      <vt:lpstr>谭雅公众号</vt:lpstr>
      <vt:lpstr>用户登录</vt:lpstr>
      <vt:lpstr>用户登录</vt:lpstr>
      <vt:lpstr>各角色生命周期</vt:lpstr>
      <vt:lpstr>超级管理员</vt:lpstr>
      <vt:lpstr>超级管理员</vt:lpstr>
      <vt:lpstr>管理员</vt:lpstr>
      <vt:lpstr>管理员</vt:lpstr>
      <vt:lpstr>商务公司（渠道）</vt:lpstr>
      <vt:lpstr>商务公司（渠道）</vt:lpstr>
      <vt:lpstr>药厂（销售主管）</vt:lpstr>
      <vt:lpstr>药厂（销售主管）</vt:lpstr>
      <vt:lpstr>药厂（销售员）</vt:lpstr>
      <vt:lpstr>药厂（销售员）</vt:lpstr>
      <vt:lpstr>角色</vt:lpstr>
      <vt:lpstr>角色</vt:lpstr>
      <vt:lpstr>PowerPoint 演示文稿</vt:lpstr>
      <vt:lpstr>订单</vt:lpstr>
      <vt:lpstr>订单</vt:lpstr>
      <vt:lpstr>订单</vt:lpstr>
      <vt:lpstr>订单</vt:lpstr>
      <vt:lpstr>活动(2B)</vt:lpstr>
      <vt:lpstr>活动</vt:lpstr>
      <vt:lpstr>活动</vt:lpstr>
      <vt:lpstr>活动(2B)</vt:lpstr>
      <vt:lpstr>促销(2C)</vt:lpstr>
      <vt:lpstr>促销</vt:lpstr>
      <vt:lpstr>促销</vt:lpstr>
      <vt:lpstr>促销(2C)</vt:lpstr>
      <vt:lpstr>PowerPoint 演示文稿</vt:lpstr>
      <vt:lpstr>公告</vt:lpstr>
      <vt:lpstr>公告</vt:lpstr>
      <vt:lpstr>统计</vt:lpstr>
      <vt:lpstr>额外说明</vt:lpstr>
      <vt:lpstr>问题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谭雅公众号</dc:title>
  <dc:creator>srct</dc:creator>
  <cp:lastModifiedBy>srct</cp:lastModifiedBy>
  <cp:revision>92</cp:revision>
  <dcterms:created xsi:type="dcterms:W3CDTF">2019-01-15T08:42:00Z</dcterms:created>
  <dcterms:modified xsi:type="dcterms:W3CDTF">2019-01-21T08:58:31Z</dcterms:modified>
</cp:coreProperties>
</file>