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howGuides="1">
      <p:cViewPr varScale="1">
        <p:scale>
          <a:sx n="115" d="100"/>
          <a:sy n="115" d="100"/>
        </p:scale>
        <p:origin x="376" y="208"/>
      </p:cViewPr>
      <p:guideLst>
        <p:guide orient="horz" pos="216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41DB-9939-D92C-8A7A-8EB06174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309C8-A9B0-5AEE-69C9-C1BF2642B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2C36-1EC8-DD26-17DE-1E0A2857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83D1-EA9B-F1C5-E5C3-7DC241A2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DAC0-765C-8FE8-C27A-D392E4C2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9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D38-3F2C-C53D-A6AA-14836BDF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9F90B-3807-F3B3-6FB3-7B05FE1DF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D625-12D8-FCEF-9C00-310CD230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81AD-8B66-7EF8-A172-95467A13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D8D2-B559-F17F-1359-312452BD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38CE2-95FF-FCA1-17E0-AC5540C4E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CC63F-525A-39F8-A622-BD99B7B0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8B4D-3C0E-0ACB-1739-8888FCAE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B808-10F4-E229-0CC7-D8EC826C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A379-47C6-6D13-D9AE-E3712600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1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C6D-54BB-6A8A-0EC7-0E1C35AF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DFCA-3096-EAFB-EE5E-2ED12E8D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F4B9-2BC6-B1C3-B23D-E5B67260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848B-0C9D-EBE5-BC9C-B0BF130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2782-B7E6-2F7F-C427-78C59EF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280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481-E564-8E29-5B73-E5983AF3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6967-58A6-816C-92F5-1168E423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ED49-61E8-7AB5-95DD-D656D79F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EFCF-3E61-7FF0-4C0F-C4648AA5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1CA6-61A1-BE50-234E-A1236D4B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7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FA63-D26B-F2AC-E19F-D01505F1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7053-BC32-DD2F-B470-1EC776BB9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5D29-5B87-4933-10F8-09621C60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C573-FF88-9B72-299F-A1C8B593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D8F0-FE6C-D7C8-3C23-E36CEC9F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DABA4-5A86-F2E1-D345-A56D0AA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88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9DDA-2A9B-057B-1F28-88F44F4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A2E2-F98C-84C9-2EC6-E5C46151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93276-9583-723F-47C8-6B3BF761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D934D-B715-E7C6-7E0E-657F83E3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82F86-1049-29F6-A271-2070B243E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F4F30-F7B4-46DF-4796-2E5C67E4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0BEE8-2719-3F9A-5FB1-8C11B40F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DB44E-73CF-3DB7-CDD6-17606AD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355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5307-31AB-1C94-276C-1DC07B90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99523-8068-FB58-C8EE-91C233A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4FB1-72F8-847F-390D-CFFFD540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BA609-6A11-13BA-72B5-5B104FB7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98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D70C5-FD5C-C184-8D7C-82A938CC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EC28-14CF-B08D-3D86-A747558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A6D6D-5E9E-4CBA-5A94-8B85F08D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76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2278-1507-D99C-DF1E-F83BD5E9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0C67-E6D6-E6B2-46A6-4825333A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05BFF-7AE5-466A-2B8D-234DD817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0402-79DC-9B09-7121-F520D8EB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84BF-AEB6-EE30-BF3B-7A21DDD1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F114-8B12-7C3B-4977-0FDCCC7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4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F282-01CF-AD84-84E6-8076E12F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B874E-0FF5-6B1E-729B-241BA337A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EBCAA-DA62-97D7-FEE5-2952E843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B3B07-5433-7789-37CD-3A2EC2BE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80FD8-9154-8CDC-BD5E-B2885734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9B7E-B54F-CA44-CCF3-E57156E3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36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DB3DB-834C-D841-6C9A-EA85A790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3F12-D497-57AC-5B61-B1576735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7BB-3C16-7151-6FB8-7E44E945B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5A13-2131-6143-A599-743901E21407}" type="datetimeFigureOut">
              <a:rPr lang="es-ES_tradnl" smtClean="0"/>
              <a:t>29/9/22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C8DC-F381-25F3-F95E-63E9772D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D254-D99C-1623-2931-FA0F99A3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CF5E-FE2F-5142-949F-2BA9601D6B9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ED9-B145-06FD-6611-8BC572969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Beer</a:t>
            </a:r>
            <a:r>
              <a:rPr lang="es-ES_tradnl" dirty="0">
                <a:solidFill>
                  <a:srgbClr val="FF0000"/>
                </a:solidFill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5F86-C0F7-67EB-81EE-E6C8A7B16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>
                <a:solidFill>
                  <a:srgbClr val="002060"/>
                </a:solidFill>
                <a:latin typeface="Milo TE W01" panose="02010604050101020102" pitchFamily="2" charset="0"/>
              </a:rPr>
              <a:t>Carlos Swanton </a:t>
            </a:r>
          </a:p>
          <a:p>
            <a:r>
              <a:rPr lang="es-ES_tradnl" dirty="0">
                <a:solidFill>
                  <a:srgbClr val="002060"/>
                </a:solidFill>
                <a:latin typeface="Milo TE W01" panose="02010604050101020102" pitchFamily="2" charset="0"/>
              </a:rPr>
              <a:t>Data </a:t>
            </a:r>
            <a:r>
              <a:rPr lang="es-ES_tradnl" dirty="0" err="1">
                <a:solidFill>
                  <a:srgbClr val="002060"/>
                </a:solidFill>
                <a:latin typeface="Milo TE W01" panose="02010604050101020102" pitchFamily="2" charset="0"/>
              </a:rPr>
              <a:t>Analyst</a:t>
            </a:r>
            <a:endParaRPr lang="es-ES_tradnl" dirty="0">
              <a:solidFill>
                <a:srgbClr val="002060"/>
              </a:solidFill>
              <a:latin typeface="Milo TE W01" panose="020106040501010201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6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0185-05EB-9C5A-4585-1CF39274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Beer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imports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throughout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the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years</a:t>
            </a:r>
            <a:endParaRPr lang="es-ES_tradnl" sz="2600" dirty="0">
              <a:solidFill>
                <a:srgbClr val="FF0000"/>
              </a:solidFill>
              <a:latin typeface="Milo TE W01" panose="02010604050101020102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9517A-CE3F-3F1C-BFF9-52ED16E5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147094"/>
            <a:ext cx="4851400" cy="370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70429-E100-6FA7-FB97-FEEEA0D852B7}"/>
              </a:ext>
            </a:extLst>
          </p:cNvPr>
          <p:cNvSpPr txBox="1"/>
          <p:nvPr/>
        </p:nvSpPr>
        <p:spPr>
          <a:xfrm>
            <a:off x="7541591" y="2967870"/>
            <a:ext cx="3490332" cy="1033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dirty="0" err="1">
                <a:latin typeface="Milo TE W01" panose="02010604050101020102" pitchFamily="2" charset="0"/>
              </a:rPr>
              <a:t>From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January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to</a:t>
            </a:r>
            <a:r>
              <a:rPr lang="es-ES_tradnl" sz="1400" dirty="0">
                <a:latin typeface="Milo TE W01" panose="02010604050101020102" pitchFamily="2" charset="0"/>
              </a:rPr>
              <a:t> August, 2022 has </a:t>
            </a:r>
            <a:r>
              <a:rPr lang="es-ES_tradnl" sz="1400" dirty="0" err="1">
                <a:latin typeface="Milo TE W01" panose="02010604050101020102" pitchFamily="2" charset="0"/>
              </a:rPr>
              <a:t>been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year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with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highest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amount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spent</a:t>
            </a:r>
            <a:r>
              <a:rPr lang="es-ES_tradnl" sz="1400" dirty="0">
                <a:latin typeface="Milo TE W01" panose="02010604050101020102" pitchFamily="2" charset="0"/>
              </a:rPr>
              <a:t> in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imports</a:t>
            </a:r>
            <a:r>
              <a:rPr lang="es-ES_tradnl" sz="1400" dirty="0">
                <a:latin typeface="Milo TE W01" panose="02010604050101020102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58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F9EF-7AFA-6E67-4141-4B8D8ABE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Are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we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importing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more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beer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or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is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just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that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beer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is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getting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more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expensive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?</a:t>
            </a:r>
            <a:endParaRPr lang="es-ES_tradnl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0F3EF-258C-D42E-4899-185A8F9C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2305844"/>
            <a:ext cx="4927600" cy="339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CA581-4655-EB2E-5ABE-82594C6E22D7}"/>
              </a:ext>
            </a:extLst>
          </p:cNvPr>
          <p:cNvSpPr txBox="1"/>
          <p:nvPr/>
        </p:nvSpPr>
        <p:spPr>
          <a:xfrm>
            <a:off x="7698368" y="2689090"/>
            <a:ext cx="3490332" cy="29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dirty="0">
                <a:latin typeface="Milo TE W01" panose="02010604050101020102" pitchFamily="2" charset="0"/>
              </a:rPr>
              <a:t>- </a:t>
            </a:r>
            <a:r>
              <a:rPr lang="es-ES_tradnl" sz="1400" dirty="0" err="1">
                <a:latin typeface="Milo TE W01" panose="02010604050101020102" pitchFamily="2" charset="0"/>
              </a:rPr>
              <a:t>Both</a:t>
            </a:r>
            <a:r>
              <a:rPr lang="es-ES_tradnl" sz="1400" dirty="0">
                <a:latin typeface="Milo TE W01" panose="02010604050101020102" pitchFamily="2" charset="0"/>
              </a:rPr>
              <a:t>. </a:t>
            </a:r>
            <a:r>
              <a:rPr lang="es-ES_tradnl" sz="1400" dirty="0" err="1">
                <a:latin typeface="Milo TE W01" panose="02010604050101020102" pitchFamily="2" charset="0"/>
              </a:rPr>
              <a:t>Since</a:t>
            </a:r>
            <a:r>
              <a:rPr lang="es-ES_tradnl" sz="1400" dirty="0">
                <a:latin typeface="Milo TE W01" panose="02010604050101020102" pitchFamily="2" charset="0"/>
              </a:rPr>
              <a:t> 2019,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quantity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of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imported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went</a:t>
            </a:r>
            <a:r>
              <a:rPr lang="es-ES_tradnl" sz="1400" dirty="0">
                <a:latin typeface="Milo TE W01" panose="02010604050101020102" pitchFamily="2" charset="0"/>
              </a:rPr>
              <a:t> up 106 </a:t>
            </a:r>
            <a:r>
              <a:rPr lang="es-ES_tradnl" sz="1400" dirty="0" err="1">
                <a:latin typeface="Milo TE W01" panose="02010604050101020102" pitchFamily="2" charset="0"/>
              </a:rPr>
              <a:t>percent</a:t>
            </a:r>
            <a:r>
              <a:rPr lang="es-ES_tradnl" sz="1400" dirty="0">
                <a:latin typeface="Milo TE W01" panose="02010604050101020102" pitchFamily="2" charset="0"/>
              </a:rPr>
              <a:t>. </a:t>
            </a:r>
            <a:r>
              <a:rPr lang="es-ES_tradnl" sz="1400" dirty="0" err="1">
                <a:latin typeface="Milo TE W01" panose="02010604050101020102" pitchFamily="2" charset="0"/>
              </a:rPr>
              <a:t>On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other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hand</a:t>
            </a:r>
            <a:r>
              <a:rPr lang="es-ES_tradnl" sz="1400" dirty="0">
                <a:latin typeface="Milo TE W01" panose="02010604050101020102" pitchFamily="2" charset="0"/>
              </a:rPr>
              <a:t>,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freight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costs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went</a:t>
            </a:r>
            <a:r>
              <a:rPr lang="es-ES_tradnl" sz="1400" dirty="0">
                <a:latin typeface="Milo TE W01" panose="02010604050101020102" pitchFamily="2" charset="0"/>
              </a:rPr>
              <a:t> up 363 </a:t>
            </a:r>
            <a:r>
              <a:rPr lang="es-ES_tradnl" sz="1400" dirty="0" err="1">
                <a:latin typeface="Milo TE W01" panose="02010604050101020102" pitchFamily="2" charset="0"/>
              </a:rPr>
              <a:t>percent</a:t>
            </a:r>
            <a:r>
              <a:rPr lang="es-ES_tradnl" sz="1400" dirty="0">
                <a:latin typeface="Milo TE W01" panose="02010604050101020102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s-ES_tradnl" sz="1400" dirty="0">
              <a:latin typeface="Milo TE W01" panose="02010604050101020102" pitchFamily="2" charset="0"/>
            </a:endParaRPr>
          </a:p>
          <a:p>
            <a:pPr>
              <a:lnSpc>
                <a:spcPct val="150000"/>
              </a:lnSpc>
            </a:pPr>
            <a:r>
              <a:rPr lang="es-ES_tradnl" sz="1400" dirty="0">
                <a:latin typeface="Milo TE W01" panose="02010604050101020102" pitchFamily="2" charset="0"/>
              </a:rPr>
              <a:t>- </a:t>
            </a:r>
            <a:r>
              <a:rPr lang="es-ES_tradnl" sz="1400" dirty="0" err="1">
                <a:latin typeface="Milo TE W01" panose="02010604050101020102" pitchFamily="2" charset="0"/>
              </a:rPr>
              <a:t>That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means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that</a:t>
            </a:r>
            <a:r>
              <a:rPr lang="es-ES_tradnl" sz="1400" dirty="0">
                <a:latin typeface="Milo TE W01" panose="02010604050101020102" pitchFamily="2" charset="0"/>
              </a:rPr>
              <a:t> Ecuador has </a:t>
            </a:r>
            <a:r>
              <a:rPr lang="es-ES_tradnl" sz="1400" dirty="0" err="1">
                <a:latin typeface="Milo TE W01" panose="02010604050101020102" pitchFamily="2" charset="0"/>
              </a:rPr>
              <a:t>been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importing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, </a:t>
            </a:r>
            <a:r>
              <a:rPr lang="es-ES_tradnl" sz="1400" dirty="0" err="1">
                <a:latin typeface="Milo TE W01" panose="02010604050101020102" pitchFamily="2" charset="0"/>
              </a:rPr>
              <a:t>but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also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means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that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shipping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costs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went</a:t>
            </a:r>
            <a:r>
              <a:rPr lang="es-ES_tradnl" sz="1400" dirty="0">
                <a:latin typeface="Milo TE W01" panose="02010604050101020102" pitchFamily="2" charset="0"/>
              </a:rPr>
              <a:t> up.</a:t>
            </a:r>
          </a:p>
          <a:p>
            <a:pPr>
              <a:lnSpc>
                <a:spcPct val="150000"/>
              </a:lnSpc>
            </a:pPr>
            <a:endParaRPr lang="es-ES_tradnl" sz="1400" dirty="0">
              <a:latin typeface="Milo TE W01" panose="020106040501010201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4CA7-E4EB-92DF-9E4B-384AD26E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The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leading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companies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in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the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beer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industry</a:t>
            </a:r>
            <a:endParaRPr lang="es-ES_tradnl" sz="2600" dirty="0">
              <a:solidFill>
                <a:srgbClr val="FF0000"/>
              </a:solidFill>
              <a:latin typeface="Milo TE W01" panose="02010604050101020102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2391F-9F53-A627-3C16-1CF2B48A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7597"/>
            <a:ext cx="5257800" cy="31073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3BFD7-A761-014E-F391-B058A814E4F7}"/>
              </a:ext>
            </a:extLst>
          </p:cNvPr>
          <p:cNvSpPr txBox="1"/>
          <p:nvPr/>
        </p:nvSpPr>
        <p:spPr>
          <a:xfrm>
            <a:off x="7530440" y="2754350"/>
            <a:ext cx="3490332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dirty="0">
                <a:latin typeface="Milo TE W01" panose="02010604050101020102" pitchFamily="2" charset="0"/>
              </a:rPr>
              <a:t>Cervecería Nacional </a:t>
            </a:r>
            <a:r>
              <a:rPr lang="es-ES_tradnl" sz="1400" dirty="0" err="1">
                <a:latin typeface="Milo TE W01" panose="02010604050101020102" pitchFamily="2" charset="0"/>
              </a:rPr>
              <a:t>is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leading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company</a:t>
            </a:r>
            <a:r>
              <a:rPr lang="es-ES_tradnl" sz="1400" dirty="0">
                <a:latin typeface="Milo TE W01" panose="02010604050101020102" pitchFamily="2" charset="0"/>
              </a:rPr>
              <a:t> in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production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andbeer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imports</a:t>
            </a:r>
            <a:r>
              <a:rPr lang="es-ES_tradnl" sz="1400" dirty="0">
                <a:latin typeface="Milo TE W01" panose="02010604050101020102" pitchFamily="2" charset="0"/>
              </a:rPr>
              <a:t> in Ecuador. </a:t>
            </a:r>
            <a:r>
              <a:rPr lang="es-ES_tradnl" sz="1400" dirty="0" err="1">
                <a:latin typeface="Milo TE W01" panose="02010604050101020102" pitchFamily="2" charset="0"/>
              </a:rPr>
              <a:t>During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first</a:t>
            </a:r>
            <a:r>
              <a:rPr lang="es-ES_tradnl" sz="1400" dirty="0">
                <a:latin typeface="Milo TE W01" panose="02010604050101020102" pitchFamily="2" charset="0"/>
              </a:rPr>
              <a:t> 8 </a:t>
            </a:r>
            <a:r>
              <a:rPr lang="es-ES_tradnl" sz="1400" dirty="0" err="1">
                <a:latin typeface="Milo TE W01" panose="02010604050101020102" pitchFamily="2" charset="0"/>
              </a:rPr>
              <a:t>months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of</a:t>
            </a:r>
            <a:r>
              <a:rPr lang="es-ES_tradnl" sz="1400" dirty="0">
                <a:latin typeface="Milo TE W01" panose="02010604050101020102" pitchFamily="2" charset="0"/>
              </a:rPr>
              <a:t> 2022, </a:t>
            </a:r>
            <a:r>
              <a:rPr lang="es-ES_tradnl" sz="1400" dirty="0" err="1">
                <a:latin typeface="Milo TE W01" panose="02010604050101020102" pitchFamily="2" charset="0"/>
              </a:rPr>
              <a:t>they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imported</a:t>
            </a:r>
            <a:r>
              <a:rPr lang="es-ES_tradnl" sz="1400" dirty="0">
                <a:latin typeface="Milo TE W01" panose="02010604050101020102" pitchFamily="2" charset="0"/>
              </a:rPr>
              <a:t> more </a:t>
            </a:r>
            <a:r>
              <a:rPr lang="es-ES_tradnl" sz="1400" dirty="0" err="1">
                <a:latin typeface="Milo TE W01" panose="02010604050101020102" pitchFamily="2" charset="0"/>
              </a:rPr>
              <a:t>than</a:t>
            </a:r>
            <a:r>
              <a:rPr lang="es-ES_tradnl" sz="1400" dirty="0">
                <a:latin typeface="Milo TE W01" panose="02010604050101020102" pitchFamily="2" charset="0"/>
              </a:rPr>
              <a:t> $18 </a:t>
            </a:r>
            <a:r>
              <a:rPr lang="es-ES_tradnl" sz="1400" dirty="0" err="1">
                <a:latin typeface="Milo TE W01" panose="02010604050101020102" pitchFamily="2" charset="0"/>
              </a:rPr>
              <a:t>millions</a:t>
            </a:r>
            <a:r>
              <a:rPr lang="es-ES_tradnl" sz="1400" dirty="0">
                <a:latin typeface="Milo TE W01" panose="02010604050101020102" pitchFamily="2" charset="0"/>
              </a:rPr>
              <a:t> in </a:t>
            </a:r>
            <a:r>
              <a:rPr lang="es-ES_tradnl" sz="1400" dirty="0" err="1">
                <a:latin typeface="Milo TE W01" panose="02010604050101020102" pitchFamily="2" charset="0"/>
              </a:rPr>
              <a:t>beers</a:t>
            </a:r>
            <a:r>
              <a:rPr lang="es-ES_tradnl" sz="1400" dirty="0">
                <a:latin typeface="Milo TE W01" panose="02010604050101020102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731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ADF8-832F-B945-02A3-8E8CAAE5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The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most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popular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beer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in Ecuador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6CE7E-78D2-20D5-E969-36B318395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702" y="1603378"/>
            <a:ext cx="4826269" cy="4573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04D13-A456-1C33-FEE1-89C79887F727}"/>
              </a:ext>
            </a:extLst>
          </p:cNvPr>
          <p:cNvSpPr txBox="1"/>
          <p:nvPr/>
        </p:nvSpPr>
        <p:spPr>
          <a:xfrm>
            <a:off x="7530440" y="2754350"/>
            <a:ext cx="3490332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400" dirty="0">
                <a:latin typeface="Milo TE W01" panose="02010604050101020102" pitchFamily="2" charset="0"/>
              </a:rPr>
              <a:t>Corona Extra </a:t>
            </a:r>
            <a:r>
              <a:rPr lang="es-ES_tradnl" sz="1400" dirty="0" err="1">
                <a:latin typeface="Milo TE W01" panose="02010604050101020102" pitchFamily="2" charset="0"/>
              </a:rPr>
              <a:t>is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most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imported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 in Ecuador. </a:t>
            </a:r>
            <a:r>
              <a:rPr lang="es-ES_tradnl" sz="1400" dirty="0" err="1">
                <a:latin typeface="Milo TE W01" panose="02010604050101020102" pitchFamily="2" charset="0"/>
              </a:rPr>
              <a:t>During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first</a:t>
            </a:r>
            <a:r>
              <a:rPr lang="es-ES_tradnl" sz="1400" dirty="0">
                <a:latin typeface="Milo TE W01" panose="02010604050101020102" pitchFamily="2" charset="0"/>
              </a:rPr>
              <a:t> 8 </a:t>
            </a:r>
            <a:r>
              <a:rPr lang="es-ES_tradnl" sz="1400" dirty="0" err="1">
                <a:latin typeface="Milo TE W01" panose="02010604050101020102" pitchFamily="2" charset="0"/>
              </a:rPr>
              <a:t>months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of</a:t>
            </a:r>
            <a:r>
              <a:rPr lang="es-ES_tradnl" sz="1400" dirty="0">
                <a:latin typeface="Milo TE W01" panose="02010604050101020102" pitchFamily="2" charset="0"/>
              </a:rPr>
              <a:t> 2022, more </a:t>
            </a:r>
            <a:r>
              <a:rPr lang="es-ES_tradnl" sz="1400" dirty="0" err="1">
                <a:latin typeface="Milo TE W01" panose="02010604050101020102" pitchFamily="2" charset="0"/>
              </a:rPr>
              <a:t>than</a:t>
            </a:r>
            <a:r>
              <a:rPr lang="es-ES_tradnl" sz="1400" dirty="0">
                <a:latin typeface="Milo TE W01" panose="02010604050101020102" pitchFamily="2" charset="0"/>
              </a:rPr>
              <a:t> $10 </a:t>
            </a:r>
            <a:r>
              <a:rPr lang="es-ES_tradnl" sz="1400" dirty="0" err="1">
                <a:latin typeface="Milo TE W01" panose="02010604050101020102" pitchFamily="2" charset="0"/>
              </a:rPr>
              <a:t>million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of</a:t>
            </a:r>
            <a:r>
              <a:rPr lang="es-ES_tradnl" sz="1400" dirty="0">
                <a:latin typeface="Milo TE W01" panose="02010604050101020102" pitchFamily="2" charset="0"/>
              </a:rPr>
              <a:t> Corona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were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imported</a:t>
            </a:r>
            <a:r>
              <a:rPr lang="es-ES_tradnl" sz="1400" dirty="0">
                <a:latin typeface="Milo TE W01" panose="02010604050101020102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_tradnl" sz="1400" dirty="0">
              <a:latin typeface="Milo TE W01" panose="020106040501010201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0F0-5D1C-BCF2-0A8D-D9331833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Where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do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beer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imports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 come </a:t>
            </a:r>
            <a:r>
              <a:rPr lang="es-ES_tradnl" sz="2600" dirty="0" err="1">
                <a:solidFill>
                  <a:srgbClr val="FF0000"/>
                </a:solidFill>
                <a:latin typeface="Milo TE W01" panose="02010604050101020102" pitchFamily="2" charset="0"/>
              </a:rPr>
              <a:t>from</a:t>
            </a:r>
            <a:r>
              <a:rPr lang="es-ES_tradnl" sz="2600" dirty="0">
                <a:solidFill>
                  <a:srgbClr val="FF0000"/>
                </a:solidFill>
                <a:latin typeface="Milo TE W01" panose="02010604050101020102" pitchFamily="2" charset="0"/>
              </a:rPr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71B918-3FB3-1E5D-A641-DBF554D35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75" y="1681472"/>
            <a:ext cx="472862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7576F-8AB3-96B2-06AA-164895692CE1}"/>
              </a:ext>
            </a:extLst>
          </p:cNvPr>
          <p:cNvSpPr txBox="1"/>
          <p:nvPr/>
        </p:nvSpPr>
        <p:spPr>
          <a:xfrm>
            <a:off x="7571679" y="2375209"/>
            <a:ext cx="3490332" cy="23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400" dirty="0">
                <a:latin typeface="Milo TE W01" panose="02010604050101020102" pitchFamily="2" charset="0"/>
              </a:rPr>
              <a:t>In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first</a:t>
            </a:r>
            <a:r>
              <a:rPr lang="es-ES_tradnl" sz="1400" dirty="0">
                <a:latin typeface="Milo TE W01" panose="02010604050101020102" pitchFamily="2" charset="0"/>
              </a:rPr>
              <a:t> 8 </a:t>
            </a:r>
            <a:r>
              <a:rPr lang="es-ES_tradnl" sz="1400" dirty="0" err="1">
                <a:latin typeface="Milo TE W01" panose="02010604050101020102" pitchFamily="2" charset="0"/>
              </a:rPr>
              <a:t>months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of</a:t>
            </a:r>
            <a:r>
              <a:rPr lang="es-ES_tradnl" sz="1400" dirty="0">
                <a:latin typeface="Milo TE W01" panose="02010604050101020102" pitchFamily="2" charset="0"/>
              </a:rPr>
              <a:t> 2022, </a:t>
            </a:r>
            <a:r>
              <a:rPr lang="es-ES_tradnl" sz="1400" dirty="0" err="1">
                <a:latin typeface="Milo TE W01" panose="02010604050101020102" pitchFamily="2" charset="0"/>
              </a:rPr>
              <a:t>beers</a:t>
            </a:r>
            <a:r>
              <a:rPr lang="es-ES_tradnl" sz="1400" dirty="0">
                <a:latin typeface="Milo TE W01" panose="02010604050101020102" pitchFamily="2" charset="0"/>
              </a:rPr>
              <a:t> come </a:t>
            </a:r>
            <a:r>
              <a:rPr lang="es-ES_tradnl" sz="1400" dirty="0" err="1">
                <a:latin typeface="Milo TE W01" panose="02010604050101020102" pitchFamily="2" charset="0"/>
              </a:rPr>
              <a:t>predominantly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from</a:t>
            </a:r>
            <a:r>
              <a:rPr lang="es-ES_tradnl" sz="1400" dirty="0">
                <a:latin typeface="Milo TE W01" panose="02010604050101020102" pitchFamily="2" charset="0"/>
              </a:rPr>
              <a:t> Colombia and </a:t>
            </a:r>
            <a:r>
              <a:rPr lang="es-ES_tradnl" sz="1400" dirty="0" err="1">
                <a:latin typeface="Milo TE W01" panose="02010604050101020102" pitchFamily="2" charset="0"/>
              </a:rPr>
              <a:t>Mexico</a:t>
            </a:r>
            <a:r>
              <a:rPr lang="es-ES_tradnl" sz="1400" dirty="0">
                <a:latin typeface="Milo TE W01" panose="02010604050101020102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_tradnl" sz="1400" dirty="0">
              <a:latin typeface="Milo TE W01" panose="02010604050101020102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400" dirty="0" err="1">
                <a:latin typeface="Milo TE W01" panose="02010604050101020102" pitchFamily="2" charset="0"/>
              </a:rPr>
              <a:t>That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because</a:t>
            </a:r>
            <a:r>
              <a:rPr lang="es-ES_tradnl" sz="1400" dirty="0">
                <a:latin typeface="Milo TE W01" panose="02010604050101020102" pitchFamily="2" charset="0"/>
              </a:rPr>
              <a:t> Corona, </a:t>
            </a:r>
            <a:r>
              <a:rPr lang="es-ES_tradnl" sz="1400" dirty="0" err="1">
                <a:latin typeface="Milo TE W01" panose="02010604050101020102" pitchFamily="2" charset="0"/>
              </a:rPr>
              <a:t>the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most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imported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beer</a:t>
            </a:r>
            <a:r>
              <a:rPr lang="es-ES_tradnl" sz="1400" dirty="0">
                <a:latin typeface="Milo TE W01" panose="02010604050101020102" pitchFamily="2" charset="0"/>
              </a:rPr>
              <a:t>, </a:t>
            </a:r>
            <a:r>
              <a:rPr lang="es-ES_tradnl" sz="1400" dirty="0" err="1">
                <a:latin typeface="Milo TE W01" panose="02010604050101020102" pitchFamily="2" charset="0"/>
              </a:rPr>
              <a:t>is</a:t>
            </a:r>
            <a:r>
              <a:rPr lang="es-ES_tradnl" sz="1400" dirty="0">
                <a:latin typeface="Milo TE W01" panose="02010604050101020102" pitchFamily="2" charset="0"/>
              </a:rPr>
              <a:t> </a:t>
            </a:r>
            <a:r>
              <a:rPr lang="es-ES_tradnl" sz="1400" dirty="0" err="1">
                <a:latin typeface="Milo TE W01" panose="02010604050101020102" pitchFamily="2" charset="0"/>
              </a:rPr>
              <a:t>made</a:t>
            </a:r>
            <a:r>
              <a:rPr lang="es-ES_tradnl" sz="1400" dirty="0">
                <a:latin typeface="Milo TE W01" panose="02010604050101020102" pitchFamily="2" charset="0"/>
              </a:rPr>
              <a:t> in Colombia and </a:t>
            </a:r>
            <a:r>
              <a:rPr lang="es-ES_tradnl" sz="1400" dirty="0" err="1">
                <a:latin typeface="Milo TE W01" panose="02010604050101020102" pitchFamily="2" charset="0"/>
              </a:rPr>
              <a:t>Mexico</a:t>
            </a:r>
            <a:r>
              <a:rPr lang="es-ES_tradnl" sz="1400" dirty="0">
                <a:latin typeface="Milo TE W01" panose="02010604050101020102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152E-5436-2637-C372-678BA0AFF583}"/>
              </a:ext>
            </a:extLst>
          </p:cNvPr>
          <p:cNvSpPr txBox="1"/>
          <p:nvPr/>
        </p:nvSpPr>
        <p:spPr>
          <a:xfrm>
            <a:off x="4148254" y="82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53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Milo TE W01</vt:lpstr>
      <vt:lpstr>Office Theme</vt:lpstr>
      <vt:lpstr>The Beer Project</vt:lpstr>
      <vt:lpstr>Beer imports throughout the years</vt:lpstr>
      <vt:lpstr>Are we importing more beer or is just that beer is getting more expensive?</vt:lpstr>
      <vt:lpstr>The leading companies in the beer industry</vt:lpstr>
      <vt:lpstr>The most popular beer in Ecuador</vt:lpstr>
      <vt:lpstr>Where do beer imports come from?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Beer Project</dc:title>
  <dc:creator>Swanton, Alejandro</dc:creator>
  <cp:lastModifiedBy>Swanton, Alejandro</cp:lastModifiedBy>
  <cp:revision>1</cp:revision>
  <dcterms:created xsi:type="dcterms:W3CDTF">2022-09-29T19:10:06Z</dcterms:created>
  <dcterms:modified xsi:type="dcterms:W3CDTF">2022-09-29T20:29:59Z</dcterms:modified>
</cp:coreProperties>
</file>