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4" r:id="rId3"/>
    <p:sldId id="267" r:id="rId4"/>
    <p:sldId id="312" r:id="rId5"/>
    <p:sldId id="313" r:id="rId6"/>
    <p:sldId id="306" r:id="rId7"/>
    <p:sldId id="308" r:id="rId8"/>
    <p:sldId id="314" r:id="rId9"/>
    <p:sldId id="315" r:id="rId10"/>
    <p:sldId id="316" r:id="rId11"/>
    <p:sldId id="317" r:id="rId12"/>
    <p:sldId id="318" r:id="rId13"/>
    <p:sldId id="310" r:id="rId14"/>
    <p:sldId id="319" r:id="rId15"/>
    <p:sldId id="311" r:id="rId16"/>
    <p:sldId id="30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6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8399" y="1357010"/>
            <a:ext cx="7863819" cy="3416320"/>
            <a:chOff x="679741" y="383617"/>
            <a:chExt cx="7863819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775084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기계학습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개인프로젝트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- 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한국 영화 평점 예측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9741" y="383617"/>
              <a:ext cx="775084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기계학습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개인 프로젝트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-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한국 영화 평점 예측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76457" y="5736921"/>
            <a:ext cx="40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Berlin Sans FB Demi" panose="020E0802020502020306" pitchFamily="34" charset="0"/>
              </a:rPr>
              <a:t>165513 </a:t>
            </a:r>
            <a:r>
              <a:rPr lang="ko-KR" altLang="en-US" sz="3600" dirty="0" err="1">
                <a:latin typeface="Berlin Sans FB Demi" panose="020E0802020502020306" pitchFamily="34" charset="0"/>
              </a:rPr>
              <a:t>박성완</a:t>
            </a:r>
            <a:endParaRPr lang="ko-KR" altLang="en-US" sz="36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답지로 사용할 속성 준비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6876766" y="1702102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계산이 용이한 </a:t>
            </a:r>
            <a:r>
              <a:rPr lang="ko-KR" altLang="en-US" dirty="0" err="1"/>
              <a:t>정수값으로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ko-KR" altLang="en-US" dirty="0"/>
              <a:t>엑셀 데이터 값에 열을 추가하였음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F429FA-C1B7-4B36-9515-2EF46F4F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9" y="1389244"/>
            <a:ext cx="6317094" cy="4887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49C158-5534-4EE6-A6C9-1D332178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224" y="2575466"/>
            <a:ext cx="4679974" cy="2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답지로 사용할 속성 준비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3084598" y="3244334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모델의 사용을 위해 평점 </a:t>
            </a:r>
            <a:r>
              <a:rPr lang="en-US" altLang="ko-KR" dirty="0"/>
              <a:t>6.5</a:t>
            </a:r>
            <a:r>
              <a:rPr lang="ko-KR" altLang="en-US" dirty="0"/>
              <a:t>를 기준으로 값을 </a:t>
            </a:r>
            <a:r>
              <a:rPr lang="en-US" altLang="ko-KR" dirty="0"/>
              <a:t>0,1</a:t>
            </a:r>
            <a:r>
              <a:rPr lang="ko-KR" altLang="en-US" dirty="0"/>
              <a:t>로 나눔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C4D67-19EE-4226-BC71-10E35C6F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10" y="1320484"/>
            <a:ext cx="10095214" cy="1790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D26FF7-0063-46FC-96A9-C5DB0ED3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87" y="3660135"/>
            <a:ext cx="490606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훈련</a:t>
              </a:r>
              <a:r>
                <a:rPr lang="en-US" altLang="ko-KR" sz="2200" dirty="0"/>
                <a:t>/</a:t>
              </a:r>
              <a:r>
                <a:rPr lang="ko-KR" altLang="en-US" sz="2200" dirty="0"/>
                <a:t>테스트 데이터 구분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2681437" y="5998394"/>
            <a:ext cx="7064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훈련 데이터 </a:t>
            </a:r>
            <a:r>
              <a:rPr lang="en-US" altLang="ko-KR" sz="2000" dirty="0"/>
              <a:t>70%, </a:t>
            </a:r>
            <a:r>
              <a:rPr lang="ko-KR" altLang="en-US" sz="2000" dirty="0"/>
              <a:t>테스트 데이터 </a:t>
            </a:r>
            <a:r>
              <a:rPr lang="en-US" altLang="ko-KR" sz="2000" dirty="0"/>
              <a:t>30%</a:t>
            </a:r>
            <a:r>
              <a:rPr lang="ko-KR" altLang="en-US" sz="2000" dirty="0"/>
              <a:t>로 나누어 데이터를 구분함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BB716-0184-42B3-88ED-A01122EB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6" y="3809190"/>
            <a:ext cx="10605236" cy="1992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39E61-3504-45DF-B459-586A039D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4" y="1186977"/>
            <a:ext cx="6861377" cy="25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0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45616" cy="660429"/>
            <a:chOff x="1188881" y="351819"/>
            <a:chExt cx="154561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45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분류기 실습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7171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KNN </a:t>
            </a:r>
            <a:r>
              <a:rPr lang="ko-KR" altLang="en-US" dirty="0"/>
              <a:t>분류기 </a:t>
            </a:r>
            <a:r>
              <a:rPr lang="en-US" altLang="ko-KR" dirty="0"/>
              <a:t>: </a:t>
            </a:r>
            <a:r>
              <a:rPr lang="ko-KR" altLang="en-US" dirty="0"/>
              <a:t>이웃 수가 증가할수록 정확도가 향상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2C4A5A-7BCC-4AF6-AFD8-89E249B6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4" y="1737296"/>
            <a:ext cx="4658375" cy="4686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3C7542-28A3-407B-9745-EE23B1E49633}"/>
              </a:ext>
            </a:extLst>
          </p:cNvPr>
          <p:cNvSpPr txBox="1"/>
          <p:nvPr/>
        </p:nvSpPr>
        <p:spPr>
          <a:xfrm>
            <a:off x="6229997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en-US" altLang="ko-KR" dirty="0"/>
              <a:t>: KNN </a:t>
            </a:r>
            <a:r>
              <a:rPr lang="ko-KR" altLang="en-US" dirty="0"/>
              <a:t>보다 대체로 낮은 성적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89978-2E22-4F38-9146-6110A6DA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08" y="1732625"/>
            <a:ext cx="472505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545616" cy="660429"/>
            <a:chOff x="1188881" y="351819"/>
            <a:chExt cx="154561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실습 진행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5456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분류기 실습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7171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랜덤 포레스트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3C7542-28A3-407B-9745-EE23B1E49633}"/>
              </a:ext>
            </a:extLst>
          </p:cNvPr>
          <p:cNvSpPr txBox="1"/>
          <p:nvPr/>
        </p:nvSpPr>
        <p:spPr>
          <a:xfrm>
            <a:off x="6229997" y="1190106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791D1-A5E5-4114-AC03-9AC1017A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40" y="1784996"/>
            <a:ext cx="5182323" cy="3486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B2A27B-E9F5-4BF7-9F0B-834F7E5B5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17"/>
          <a:stretch/>
        </p:blipFill>
        <p:spPr>
          <a:xfrm>
            <a:off x="6229997" y="1709575"/>
            <a:ext cx="5078017" cy="15336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A3173A-C3C1-443B-B1B1-992D6495076B}"/>
              </a:ext>
            </a:extLst>
          </p:cNvPr>
          <p:cNvSpPr txBox="1"/>
          <p:nvPr/>
        </p:nvSpPr>
        <p:spPr>
          <a:xfrm>
            <a:off x="6229997" y="3528314"/>
            <a:ext cx="54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혼돈 매트릭스로 평가 </a:t>
            </a:r>
            <a:r>
              <a:rPr lang="en-US" altLang="ko-KR" dirty="0"/>
              <a:t>: </a:t>
            </a:r>
            <a:r>
              <a:rPr lang="ko-KR" altLang="en-US" dirty="0" err="1"/>
              <a:t>탐지력이</a:t>
            </a:r>
            <a:r>
              <a:rPr lang="ko-KR" altLang="en-US" dirty="0"/>
              <a:t> 좋았음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6DD2D1-3D25-4FB4-ACD9-14C11F7A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97" y="4090429"/>
            <a:ext cx="4732971" cy="18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-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02096" cy="660429"/>
            <a:chOff x="1188881" y="351819"/>
            <a:chExt cx="18020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결론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8020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앞으로의 계획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65C285-DA3D-4972-85E1-248D198A6C54}"/>
              </a:ext>
            </a:extLst>
          </p:cNvPr>
          <p:cNvSpPr txBox="1"/>
          <p:nvPr/>
        </p:nvSpPr>
        <p:spPr>
          <a:xfrm>
            <a:off x="1089508" y="1269008"/>
            <a:ext cx="933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이번 중간 발표까지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dirty="0"/>
              <a:t>새로운 데이터셋 선택과 목표 설정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데이터셋을 분석하고</a:t>
            </a:r>
            <a:r>
              <a:rPr lang="en-US" altLang="ko-KR" sz="2000" dirty="0"/>
              <a:t>,</a:t>
            </a:r>
            <a:r>
              <a:rPr lang="ko-KR" altLang="en-US" sz="2000" dirty="0"/>
              <a:t> 실습하기 위해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작업 진행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분류 모델을 통한 </a:t>
            </a:r>
            <a:r>
              <a:rPr lang="en-US" altLang="ko-KR" sz="2000" dirty="0"/>
              <a:t>1</a:t>
            </a:r>
            <a:r>
              <a:rPr lang="ko-KR" altLang="en-US" sz="2000" dirty="0"/>
              <a:t>차 실습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E1CBF-EB0C-4D4D-8DAC-830189089956}"/>
              </a:ext>
            </a:extLst>
          </p:cNvPr>
          <p:cNvSpPr txBox="1"/>
          <p:nvPr/>
        </p:nvSpPr>
        <p:spPr>
          <a:xfrm>
            <a:off x="1089507" y="4490677"/>
            <a:ext cx="98517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최종 발표까지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dirty="0"/>
              <a:t>회귀 모델을 통한 실습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err="1"/>
              <a:t>모델별</a:t>
            </a:r>
            <a:r>
              <a:rPr lang="ko-KR" altLang="en-US" sz="2000" dirty="0"/>
              <a:t> 성능을 비교하고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가장 높은 성능을 낸 모델 선정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특정 속성을 제외하고 분석 시도 </a:t>
            </a:r>
            <a:r>
              <a:rPr lang="en-US" altLang="ko-KR" sz="2000" dirty="0"/>
              <a:t>(ex: </a:t>
            </a:r>
            <a:r>
              <a:rPr lang="ko-KR" altLang="en-US" sz="2000" dirty="0"/>
              <a:t>전문가</a:t>
            </a:r>
            <a:r>
              <a:rPr lang="en-US" altLang="ko-KR" sz="2000" dirty="0"/>
              <a:t> </a:t>
            </a:r>
            <a:r>
              <a:rPr lang="ko-KR" altLang="en-US" sz="2000" dirty="0"/>
              <a:t>평점</a:t>
            </a:r>
            <a:r>
              <a:rPr lang="en-US" altLang="ko-KR" sz="2000" dirty="0"/>
              <a:t>), </a:t>
            </a:r>
            <a:r>
              <a:rPr lang="ko-KR" altLang="en-US" sz="2000" dirty="0"/>
              <a:t>이를 통한 영향력이 가장 큰 속성 계산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군집 분류</a:t>
            </a:r>
            <a:r>
              <a:rPr lang="en-US" altLang="ko-KR" sz="2000" dirty="0"/>
              <a:t>, </a:t>
            </a:r>
            <a:r>
              <a:rPr lang="ko-KR" altLang="en-US" sz="2000" dirty="0"/>
              <a:t>모델 평가 등 다른 평가 방식 고려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BEDCA-A4BB-4F08-BE1E-04E5B75F9D4B}"/>
              </a:ext>
            </a:extLst>
          </p:cNvPr>
          <p:cNvSpPr txBox="1"/>
          <p:nvPr/>
        </p:nvSpPr>
        <p:spPr>
          <a:xfrm>
            <a:off x="1089508" y="2849207"/>
            <a:ext cx="9336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추가 분석해보아야 할 것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dirty="0"/>
              <a:t>각 모델 별 혼동행렬을 통한 분석도 추가할 것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훈련</a:t>
            </a:r>
            <a:r>
              <a:rPr lang="en-US" altLang="ko-KR" sz="2000" dirty="0"/>
              <a:t>/</a:t>
            </a:r>
            <a:r>
              <a:rPr lang="ko-KR" altLang="en-US" sz="2000" dirty="0"/>
              <a:t>테스트 비율 변경</a:t>
            </a:r>
            <a:r>
              <a:rPr lang="en-US" altLang="ko-KR" sz="2000" dirty="0"/>
              <a:t>, </a:t>
            </a:r>
            <a:r>
              <a:rPr lang="ko-KR" altLang="en-US" sz="2000" dirty="0"/>
              <a:t>매개변수 변경 등 추가로 분석 시도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err="1"/>
              <a:t>피어슨</a:t>
            </a:r>
            <a:r>
              <a:rPr lang="ko-KR" altLang="en-US" sz="2000" dirty="0"/>
              <a:t> 상관계수 분석 시도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5041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50118" y="2705725"/>
            <a:ext cx="26917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94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2620" y="3426025"/>
            <a:ext cx="7636041" cy="461665"/>
            <a:chOff x="212651" y="3204415"/>
            <a:chExt cx="7636041" cy="4616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12651" y="3204415"/>
              <a:ext cx="1513237" cy="461665"/>
              <a:chOff x="212651" y="3253745"/>
              <a:chExt cx="1513237" cy="46166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3745"/>
                <a:ext cx="534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01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94837" y="3253745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데이터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812225" y="3204415"/>
              <a:ext cx="1254971" cy="461665"/>
              <a:chOff x="1812225" y="3204415"/>
              <a:chExt cx="1254971" cy="4616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812225" y="3204415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02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8273" y="3204415"/>
                <a:ext cx="748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목표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738811" y="3204415"/>
              <a:ext cx="2109554" cy="461665"/>
              <a:chOff x="4180707" y="3205680"/>
              <a:chExt cx="2109554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180707" y="3205680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03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07777" y="3205680"/>
                <a:ext cx="1582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데이터분석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947526" y="3204415"/>
              <a:ext cx="1901166" cy="461665"/>
              <a:chOff x="6116450" y="3234510"/>
              <a:chExt cx="1901166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16450" y="3234510"/>
                <a:ext cx="579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04</a:t>
                </a:r>
                <a:endParaRPr lang="ko-KR" altLang="en-US" sz="24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3522" y="3234510"/>
                <a:ext cx="1374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1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실습 진행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477234" cy="660429"/>
            <a:chOff x="1188881" y="351819"/>
            <a:chExt cx="347723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77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 소개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이전 데이터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1" y="1782463"/>
            <a:ext cx="6973140" cy="38611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72" y="6505575"/>
            <a:ext cx="5062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https://www.kaggle.com/rashikrahmanpritom/disney-movies-19372016-total-gross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9789" y="1147569"/>
            <a:ext cx="973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* 1937-2016 </a:t>
            </a:r>
            <a:r>
              <a:rPr lang="ko-KR" altLang="en-US" sz="2800" dirty="0"/>
              <a:t>디즈니 영화 수입 분석 자료</a:t>
            </a:r>
            <a:r>
              <a:rPr lang="en-US" altLang="ko-KR" sz="2800" dirty="0"/>
              <a:t>(</a:t>
            </a:r>
            <a:r>
              <a:rPr lang="en-US" altLang="ko-KR" sz="2800" dirty="0" err="1"/>
              <a:t>Kaggle</a:t>
            </a:r>
            <a:r>
              <a:rPr lang="en-US" altLang="ko-KR" sz="2800" dirty="0"/>
              <a:t> Data </a:t>
            </a:r>
            <a:r>
              <a:rPr lang="ko-KR" altLang="en-US" sz="2800" dirty="0"/>
              <a:t>사용</a:t>
            </a:r>
            <a:r>
              <a:rPr lang="en-US" altLang="ko-KR" sz="2800" dirty="0"/>
              <a:t>) 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536D9D-A631-4527-9AF3-8E8965FC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2" b="26153"/>
          <a:stretch/>
        </p:blipFill>
        <p:spPr>
          <a:xfrm>
            <a:off x="4467713" y="2245353"/>
            <a:ext cx="7387589" cy="3337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AF4BE-450F-4340-971A-BFA6B0F6A8FB}"/>
              </a:ext>
            </a:extLst>
          </p:cNvPr>
          <p:cNvSpPr txBox="1"/>
          <p:nvPr/>
        </p:nvSpPr>
        <p:spPr>
          <a:xfrm>
            <a:off x="2989898" y="5814152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데이터는 속성 수가 적고</a:t>
            </a:r>
            <a:r>
              <a:rPr lang="en-US" altLang="ko-KR" dirty="0"/>
              <a:t>, </a:t>
            </a:r>
            <a:r>
              <a:rPr lang="ko-KR" altLang="en-US" dirty="0" err="1"/>
              <a:t>활용력이</a:t>
            </a:r>
            <a:r>
              <a:rPr lang="ko-KR" altLang="en-US" dirty="0"/>
              <a:t> 매우 낮았음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325223" cy="660429"/>
            <a:chOff x="1188881" y="351819"/>
            <a:chExt cx="432522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325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 소개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새로 구한 데이터셋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FB7FFA-DED3-4160-91CE-D4D664EB4286}"/>
              </a:ext>
            </a:extLst>
          </p:cNvPr>
          <p:cNvSpPr txBox="1"/>
          <p:nvPr/>
        </p:nvSpPr>
        <p:spPr>
          <a:xfrm>
            <a:off x="70072" y="6221243"/>
            <a:ext cx="395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https://jumoslifenstudy.tistory.com/39?category=849490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B19E-6618-41C8-8BD7-2982AE0A16EA}"/>
              </a:ext>
            </a:extLst>
          </p:cNvPr>
          <p:cNvSpPr txBox="1"/>
          <p:nvPr/>
        </p:nvSpPr>
        <p:spPr>
          <a:xfrm>
            <a:off x="70072" y="6462761"/>
            <a:ext cx="8313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https://www.kobis.or.kr/kobis/business/stat/boxs/findFormerBoxOfficeList.do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8E4C4-FE8A-4676-AE29-82FD787B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7" y="1241790"/>
            <a:ext cx="8313683" cy="3819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C786B-2562-4CA5-A4F4-CA553BAC1887}"/>
              </a:ext>
            </a:extLst>
          </p:cNvPr>
          <p:cNvSpPr txBox="1"/>
          <p:nvPr/>
        </p:nvSpPr>
        <p:spPr>
          <a:xfrm>
            <a:off x="1021253" y="5482120"/>
            <a:ext cx="97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블로그에서 </a:t>
            </a:r>
            <a:r>
              <a:rPr lang="en-US" altLang="ko-KR" dirty="0"/>
              <a:t>‘</a:t>
            </a:r>
            <a:r>
              <a:rPr lang="ko-KR" altLang="en-US" dirty="0"/>
              <a:t>영화관입장권통합전산망</a:t>
            </a:r>
            <a:r>
              <a:rPr lang="en-US" altLang="ko-KR" dirty="0"/>
              <a:t>’ </a:t>
            </a:r>
            <a:r>
              <a:rPr lang="ko-KR" altLang="en-US" dirty="0"/>
              <a:t>사이트의 데이터셋을 수정한 자료를 이번 분석 데이터로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2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733714" cy="660429"/>
            <a:chOff x="1188881" y="351819"/>
            <a:chExt cx="373371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7337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데이터셋 소개 </a:t>
              </a:r>
              <a:r>
                <a:rPr lang="en-US" altLang="ko-KR" sz="2200" dirty="0"/>
                <a:t>– </a:t>
              </a:r>
              <a:r>
                <a:rPr lang="ko-KR" altLang="en-US" sz="2200" dirty="0"/>
                <a:t>데이터셋 분석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4C786B-2562-4CA5-A4F4-CA553BAC1887}"/>
              </a:ext>
            </a:extLst>
          </p:cNvPr>
          <p:cNvSpPr txBox="1"/>
          <p:nvPr/>
        </p:nvSpPr>
        <p:spPr>
          <a:xfrm>
            <a:off x="1021253" y="413881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데이터셋의 각 속성값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98A5E-6AAD-47B1-9340-73566A33C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08"/>
          <a:stretch/>
        </p:blipFill>
        <p:spPr>
          <a:xfrm>
            <a:off x="1021253" y="1117295"/>
            <a:ext cx="9837683" cy="2855615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2D88337-4102-4321-A175-71A319F5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64468"/>
              </p:ext>
            </p:extLst>
          </p:nvPr>
        </p:nvGraphicFramePr>
        <p:xfrm>
          <a:off x="327294" y="4665471"/>
          <a:ext cx="116229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581">
                  <a:extLst>
                    <a:ext uri="{9D8B030D-6E8A-4147-A177-3AD203B41FA5}">
                      <a16:colId xmlns:a16="http://schemas.microsoft.com/office/drawing/2014/main" val="2001535176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448502896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447821850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78049029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112855779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30922628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141005813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56329270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232162479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3890601305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1698447120"/>
                    </a:ext>
                  </a:extLst>
                </a:gridCol>
                <a:gridCol w="968581">
                  <a:extLst>
                    <a:ext uri="{9D8B030D-6E8A-4147-A177-3AD203B41FA5}">
                      <a16:colId xmlns:a16="http://schemas.microsoft.com/office/drawing/2014/main" val="43342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스크린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상영횟수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첫 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정수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전문가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첫 주 영화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뉴스량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관객수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영화길이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수익률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수입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screen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times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rate_n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news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Box-office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roi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2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07934B-0FEC-444E-84E3-622CF1E707A3}"/>
              </a:ext>
            </a:extLst>
          </p:cNvPr>
          <p:cNvSpPr txBox="1"/>
          <p:nvPr/>
        </p:nvSpPr>
        <p:spPr>
          <a:xfrm>
            <a:off x="1188881" y="5907307"/>
            <a:ext cx="92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en-US" altLang="ko-KR" dirty="0" err="1"/>
              <a:t>rate_n</a:t>
            </a:r>
            <a:r>
              <a:rPr lang="ko-KR" altLang="en-US" dirty="0"/>
              <a:t>은 </a:t>
            </a:r>
            <a:r>
              <a:rPr lang="en-US" altLang="ko-KR" dirty="0"/>
              <a:t>rate </a:t>
            </a:r>
            <a:r>
              <a:rPr lang="ko-KR" altLang="en-US" dirty="0"/>
              <a:t>값을 답지로 생성하고 분석하기 위해</a:t>
            </a:r>
            <a:r>
              <a:rPr lang="en-US" altLang="ko-KR" dirty="0"/>
              <a:t>, </a:t>
            </a:r>
            <a:r>
              <a:rPr lang="ko-KR" altLang="en-US" dirty="0"/>
              <a:t>정수형으로 변환해 추가한 속성값임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3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목표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목표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5814" y="2330510"/>
            <a:ext cx="9674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최종 목표 </a:t>
            </a:r>
            <a:r>
              <a:rPr lang="en-US" altLang="ko-KR" sz="3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1</a:t>
            </a:r>
            <a:r>
              <a:rPr lang="ko-KR" altLang="en-US" sz="3200" dirty="0"/>
              <a:t>차 </a:t>
            </a:r>
            <a:r>
              <a:rPr lang="en-US" altLang="ko-KR" sz="3200" dirty="0"/>
              <a:t>: </a:t>
            </a:r>
            <a:r>
              <a:rPr lang="ko-KR" altLang="en-US" sz="3200" dirty="0"/>
              <a:t>주어진 속성값들을 통해 영화의 평점 예측</a:t>
            </a: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2</a:t>
            </a:r>
            <a:r>
              <a:rPr lang="ko-KR" altLang="en-US" sz="3200" dirty="0"/>
              <a:t>차 </a:t>
            </a:r>
            <a:r>
              <a:rPr lang="en-US" altLang="ko-KR" sz="3200" dirty="0"/>
              <a:t>: </a:t>
            </a:r>
            <a:r>
              <a:rPr lang="ko-KR" altLang="en-US" sz="3200" dirty="0"/>
              <a:t>가장 점수가 높은 분류</a:t>
            </a:r>
            <a:r>
              <a:rPr lang="en-US" altLang="ko-KR" sz="3200" dirty="0"/>
              <a:t>/</a:t>
            </a:r>
            <a:r>
              <a:rPr lang="ko-KR" altLang="en-US" sz="3200" dirty="0"/>
              <a:t>회귀 모델 선택</a:t>
            </a: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3</a:t>
            </a:r>
            <a:r>
              <a:rPr lang="ko-KR" altLang="en-US" sz="3200" dirty="0"/>
              <a:t>차 </a:t>
            </a:r>
            <a:r>
              <a:rPr lang="en-US" altLang="ko-KR" sz="3200" dirty="0"/>
              <a:t>: </a:t>
            </a:r>
            <a:r>
              <a:rPr lang="ko-KR" altLang="en-US" sz="3200" dirty="0"/>
              <a:t>특정 속성을 제외한 분석을 통해 평점에 영향력이 높은 속성 순위 분석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2224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320140" cy="660429"/>
            <a:chOff x="1188881" y="351819"/>
            <a:chExt cx="332014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320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/>
                <a:t>Jupyter</a:t>
              </a:r>
              <a:r>
                <a:rPr lang="ko-KR" altLang="en-US" sz="2200" dirty="0"/>
                <a:t>에서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분석한 데이터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6E2485C-6603-4F90-B4F4-EF4213BE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" y="1279314"/>
            <a:ext cx="8171816" cy="4220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2809986" y="5731497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모델의 크기를 확인하고</a:t>
            </a:r>
            <a:r>
              <a:rPr lang="en-US" altLang="ko-KR" dirty="0"/>
              <a:t>, </a:t>
            </a:r>
            <a:r>
              <a:rPr lang="ko-KR" altLang="en-US" dirty="0"/>
              <a:t>모델에서 사용 가능한 속성값을 확인함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129652-DC0D-4168-B1E5-13D4F748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81" y="923621"/>
            <a:ext cx="3717843" cy="37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320140" cy="660429"/>
            <a:chOff x="1188881" y="351819"/>
            <a:chExt cx="332014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3201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err="1"/>
                <a:t>Jupyter</a:t>
              </a:r>
              <a:r>
                <a:rPr lang="ko-KR" altLang="en-US" sz="2200" dirty="0"/>
                <a:t>에서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분석한 데이터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7876695" y="1404594"/>
            <a:ext cx="2826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Boxplot</a:t>
            </a:r>
            <a:r>
              <a:rPr lang="ko-KR" altLang="en-US" dirty="0"/>
              <a:t> 에서 비교한 값들은</a:t>
            </a:r>
            <a:endParaRPr lang="en-US" altLang="ko-KR" dirty="0"/>
          </a:p>
          <a:p>
            <a:r>
              <a:rPr lang="ko-KR" altLang="en-US" dirty="0"/>
              <a:t>범위가 너무 천차만별이라</a:t>
            </a:r>
            <a:endParaRPr lang="en-US" altLang="ko-KR" dirty="0"/>
          </a:p>
          <a:p>
            <a:r>
              <a:rPr lang="ko-KR" altLang="en-US" dirty="0"/>
              <a:t>데이터 전처리가 필요했음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FD66F-B074-4B08-90CA-9EFF5A9E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56" y="1145184"/>
            <a:ext cx="687801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985113" cy="660429"/>
            <a:chOff x="1188881" y="351819"/>
            <a:chExt cx="298511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데이터 분석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985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답지로 사용할 속성 준비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A286C0-C8BA-4972-965E-E860DB6E579C}"/>
              </a:ext>
            </a:extLst>
          </p:cNvPr>
          <p:cNvSpPr txBox="1"/>
          <p:nvPr/>
        </p:nvSpPr>
        <p:spPr>
          <a:xfrm>
            <a:off x="6801352" y="1970596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실수값으로</a:t>
            </a:r>
            <a:r>
              <a:rPr lang="ko-KR" altLang="en-US" dirty="0"/>
              <a:t> 지정된 평점을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651D05-F9E9-4C74-824E-5F60B726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2" y="1583703"/>
            <a:ext cx="5806068" cy="4552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D4A154-5B23-46E1-9CCB-2E4D1228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00" y="2922918"/>
            <a:ext cx="4952984" cy="32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625</Words>
  <Application>Microsoft Office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210 옴니고딕 030</vt:lpstr>
      <vt:lpstr>나눔스퀘어라운드 Regular</vt:lpstr>
      <vt:lpstr>맑은 고딕</vt:lpstr>
      <vt:lpstr>Arial</vt:lpstr>
      <vt:lpstr>Berlin Sans FB Demi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Park SeongWan</cp:lastModifiedBy>
  <cp:revision>168</cp:revision>
  <dcterms:created xsi:type="dcterms:W3CDTF">2015-01-21T11:35:38Z</dcterms:created>
  <dcterms:modified xsi:type="dcterms:W3CDTF">2021-05-20T06:36:17Z</dcterms:modified>
</cp:coreProperties>
</file>