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94" r:id="rId3"/>
    <p:sldId id="312" r:id="rId4"/>
    <p:sldId id="306" r:id="rId5"/>
    <p:sldId id="308" r:id="rId6"/>
    <p:sldId id="320" r:id="rId7"/>
    <p:sldId id="318" r:id="rId8"/>
    <p:sldId id="31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19" r:id="rId17"/>
    <p:sldId id="311" r:id="rId18"/>
    <p:sldId id="30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96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2021-06-01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8399" y="1357010"/>
            <a:ext cx="7863819" cy="3416320"/>
            <a:chOff x="679741" y="383617"/>
            <a:chExt cx="7863819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775084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기계학습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개인프로젝트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- 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한국 영화 평점 예측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9741" y="383617"/>
              <a:ext cx="775084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기계학습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개인 프로젝트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-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한국 영화 평점 예측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76457" y="5736921"/>
            <a:ext cx="40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erlin Sans FB Demi" panose="020E0802020502020306" pitchFamily="34" charset="0"/>
              </a:rPr>
              <a:t>165513 </a:t>
            </a:r>
            <a:r>
              <a:rPr lang="ko-KR" altLang="en-US" sz="3600" dirty="0" err="1">
                <a:latin typeface="Berlin Sans FB Demi" panose="020E0802020502020306" pitchFamily="34" charset="0"/>
              </a:rPr>
              <a:t>박성완</a:t>
            </a:r>
            <a:endParaRPr lang="ko-KR" altLang="en-US" sz="3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634FD2-323C-4178-8193-2930D2F0883D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82689-336E-4284-B6B8-8F92D0B41C23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7F058-6BB8-48D3-9A9E-21FA067D132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22F356-01A5-4763-8053-E2E37C411808}"/>
              </a:ext>
            </a:extLst>
          </p:cNvPr>
          <p:cNvGrpSpPr/>
          <p:nvPr/>
        </p:nvGrpSpPr>
        <p:grpSpPr>
          <a:xfrm>
            <a:off x="1188881" y="351819"/>
            <a:ext cx="7215437" cy="660429"/>
            <a:chOff x="1188881" y="351819"/>
            <a:chExt cx="7215437" cy="6604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2C2C9C-92A6-4950-BF43-DB2A3AE5EB19}"/>
                </a:ext>
              </a:extLst>
            </p:cNvPr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5D835-35C5-4DCA-B99D-72B03D4344C6}"/>
                </a:ext>
              </a:extLst>
            </p:cNvPr>
            <p:cNvSpPr txBox="1"/>
            <p:nvPr/>
          </p:nvSpPr>
          <p:spPr>
            <a:xfrm>
              <a:off x="1188881" y="581361"/>
              <a:ext cx="7215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특성 중요도 분석 </a:t>
              </a:r>
              <a:r>
                <a:rPr lang="en-US" altLang="ko-KR" sz="2200" dirty="0"/>
                <a:t>(1) </a:t>
              </a:r>
              <a:r>
                <a:rPr lang="ko-KR" altLang="en-US" sz="2200" dirty="0" err="1"/>
                <a:t>피어슨</a:t>
              </a:r>
              <a:r>
                <a:rPr lang="ko-KR" altLang="en-US" sz="2200" dirty="0"/>
                <a:t> 상관관계 분석 </a:t>
              </a:r>
              <a:r>
                <a:rPr lang="en-US" altLang="ko-KR" sz="2200" dirty="0"/>
                <a:t>; </a:t>
              </a:r>
              <a:r>
                <a:rPr lang="ko-KR" altLang="en-US" sz="2200" dirty="0" err="1"/>
                <a:t>히트맵으로</a:t>
              </a:r>
              <a:r>
                <a:rPr lang="ko-KR" altLang="en-US" sz="2200" dirty="0"/>
                <a:t> 표현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B6F857C-3025-4287-AA62-50FAC59D518B}"/>
              </a:ext>
            </a:extLst>
          </p:cNvPr>
          <p:cNvSpPr txBox="1"/>
          <p:nvPr/>
        </p:nvSpPr>
        <p:spPr>
          <a:xfrm>
            <a:off x="307856" y="4032694"/>
            <a:ext cx="6069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그림으로 분석하기에는 </a:t>
            </a:r>
            <a:r>
              <a:rPr lang="en-US" altLang="ko-KR" sz="2000" dirty="0"/>
              <a:t>‘screen(</a:t>
            </a:r>
            <a:r>
              <a:rPr lang="ko-KR" altLang="en-US" sz="2000" dirty="0"/>
              <a:t>스크린 수</a:t>
            </a:r>
            <a:r>
              <a:rPr lang="en-US" altLang="ko-KR" sz="2000" dirty="0"/>
              <a:t>)’, ‘times(</a:t>
            </a:r>
            <a:r>
              <a:rPr lang="ko-KR" altLang="en-US" sz="2000" dirty="0"/>
              <a:t>상영횟수</a:t>
            </a:r>
            <a:r>
              <a:rPr lang="en-US" altLang="ko-KR" sz="2000" dirty="0"/>
              <a:t>)’, ‘week(</a:t>
            </a:r>
            <a:r>
              <a:rPr lang="ko-KR" altLang="en-US" sz="2000" dirty="0" err="1"/>
              <a:t>첫주</a:t>
            </a:r>
            <a:r>
              <a:rPr lang="ko-KR" altLang="en-US" sz="2000" dirty="0"/>
              <a:t> 성적</a:t>
            </a:r>
            <a:r>
              <a:rPr lang="en-US" altLang="ko-KR" sz="2000" dirty="0"/>
              <a:t>)’ </a:t>
            </a:r>
            <a:r>
              <a:rPr lang="ko-KR" altLang="en-US" sz="2000" dirty="0"/>
              <a:t>속성이 비교적으로 높은 중요도를 가지고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c_rate</a:t>
            </a:r>
            <a:r>
              <a:rPr lang="en-US" altLang="ko-KR" sz="2000" dirty="0"/>
              <a:t>(</a:t>
            </a:r>
            <a:r>
              <a:rPr lang="ko-KR" altLang="en-US" sz="2000" dirty="0"/>
              <a:t>전문가 평점</a:t>
            </a:r>
            <a:r>
              <a:rPr lang="en-US" altLang="ko-KR" sz="2000" dirty="0"/>
              <a:t>)’</a:t>
            </a:r>
            <a:r>
              <a:rPr lang="ko-KR" altLang="en-US" sz="2000" dirty="0"/>
              <a:t>는 작은 중요도를 가진 것으로 보인다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542C2A-EF6A-4579-BAD4-AE28D4B7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5" y="1194090"/>
            <a:ext cx="7154273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EA746C-C78F-44E1-B312-36A2B8C8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5" y="1965723"/>
            <a:ext cx="7173810" cy="6315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7B6ED6-296F-4918-AE5B-AC709F3CB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4" y="2597255"/>
            <a:ext cx="6525536" cy="11431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2EDAA7-AA44-4116-B962-67DB93E3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66" y="1847681"/>
            <a:ext cx="5314822" cy="459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2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634FD2-323C-4178-8193-2930D2F0883D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82689-336E-4284-B6B8-8F92D0B41C23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7F058-6BB8-48D3-9A9E-21FA067D132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22F356-01A5-4763-8053-E2E37C411808}"/>
              </a:ext>
            </a:extLst>
          </p:cNvPr>
          <p:cNvGrpSpPr/>
          <p:nvPr/>
        </p:nvGrpSpPr>
        <p:grpSpPr>
          <a:xfrm>
            <a:off x="1188881" y="351819"/>
            <a:ext cx="5933034" cy="660429"/>
            <a:chOff x="1188881" y="351819"/>
            <a:chExt cx="5933034" cy="6604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2C2C9C-92A6-4950-BF43-DB2A3AE5EB19}"/>
                </a:ext>
              </a:extLst>
            </p:cNvPr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5D835-35C5-4DCA-B99D-72B03D4344C6}"/>
                </a:ext>
              </a:extLst>
            </p:cNvPr>
            <p:cNvSpPr txBox="1"/>
            <p:nvPr/>
          </p:nvSpPr>
          <p:spPr>
            <a:xfrm>
              <a:off x="1188881" y="581361"/>
              <a:ext cx="59330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특성 중요도 분석 </a:t>
              </a:r>
              <a:r>
                <a:rPr lang="en-US" altLang="ko-KR" sz="2200" dirty="0"/>
                <a:t>(2) </a:t>
              </a:r>
              <a:r>
                <a:rPr lang="ko-KR" altLang="en-US" sz="2200" dirty="0"/>
                <a:t>랜덤 </a:t>
              </a:r>
              <a:r>
                <a:rPr lang="ko-KR" altLang="en-US" sz="2200" dirty="0" err="1"/>
                <a:t>포레스트를</a:t>
              </a:r>
              <a:r>
                <a:rPr lang="ko-KR" altLang="en-US" sz="2200" dirty="0"/>
                <a:t> 통한 분석 </a:t>
              </a:r>
              <a:r>
                <a:rPr lang="en-US" altLang="ko-KR" sz="2200" dirty="0"/>
                <a:t>1</a:t>
              </a:r>
              <a:endParaRPr lang="ko-KR" altLang="en-US" sz="22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B6F857C-3025-4287-AA62-50FAC59D518B}"/>
              </a:ext>
            </a:extLst>
          </p:cNvPr>
          <p:cNvSpPr txBox="1"/>
          <p:nvPr/>
        </p:nvSpPr>
        <p:spPr>
          <a:xfrm>
            <a:off x="619789" y="5498259"/>
            <a:ext cx="1106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standardScaler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RandomForest</a:t>
            </a:r>
            <a:r>
              <a:rPr lang="ko-KR" altLang="en-US" sz="2000" dirty="0"/>
              <a:t>를 이용한 분류 모델을 고정으로 사용하기 위해 파이프라인을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9CD64E-2ECA-4715-8718-78B8C085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74" y="1637736"/>
            <a:ext cx="10471252" cy="32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634FD2-323C-4178-8193-2930D2F0883D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82689-336E-4284-B6B8-8F92D0B41C23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7F058-6BB8-48D3-9A9E-21FA067D132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22F356-01A5-4763-8053-E2E37C411808}"/>
              </a:ext>
            </a:extLst>
          </p:cNvPr>
          <p:cNvGrpSpPr/>
          <p:nvPr/>
        </p:nvGrpSpPr>
        <p:grpSpPr>
          <a:xfrm>
            <a:off x="1188881" y="351819"/>
            <a:ext cx="5933034" cy="660429"/>
            <a:chOff x="1188881" y="351819"/>
            <a:chExt cx="5933034" cy="6604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2C2C9C-92A6-4950-BF43-DB2A3AE5EB19}"/>
                </a:ext>
              </a:extLst>
            </p:cNvPr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5D835-35C5-4DCA-B99D-72B03D4344C6}"/>
                </a:ext>
              </a:extLst>
            </p:cNvPr>
            <p:cNvSpPr txBox="1"/>
            <p:nvPr/>
          </p:nvSpPr>
          <p:spPr>
            <a:xfrm>
              <a:off x="1188881" y="581361"/>
              <a:ext cx="59330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특성 중요도 분석 </a:t>
              </a:r>
              <a:r>
                <a:rPr lang="en-US" altLang="ko-KR" sz="2200" dirty="0"/>
                <a:t>(2) </a:t>
              </a:r>
              <a:r>
                <a:rPr lang="ko-KR" altLang="en-US" sz="2200" dirty="0"/>
                <a:t>랜덤 </a:t>
              </a:r>
              <a:r>
                <a:rPr lang="ko-KR" altLang="en-US" sz="2200" dirty="0" err="1"/>
                <a:t>포레스트를</a:t>
              </a:r>
              <a:r>
                <a:rPr lang="ko-KR" altLang="en-US" sz="2200" dirty="0"/>
                <a:t> 통한 분석 </a:t>
              </a:r>
              <a:r>
                <a:rPr lang="en-US" altLang="ko-KR" sz="2200" dirty="0"/>
                <a:t>1</a:t>
              </a:r>
              <a:endParaRPr lang="ko-KR" altLang="en-US" sz="22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B6F857C-3025-4287-AA62-50FAC59D518B}"/>
              </a:ext>
            </a:extLst>
          </p:cNvPr>
          <p:cNvSpPr txBox="1"/>
          <p:nvPr/>
        </p:nvSpPr>
        <p:spPr>
          <a:xfrm>
            <a:off x="1257431" y="5561593"/>
            <a:ext cx="1106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속성을 하나씩 빼 보면서 파이프라인을 통해 계산해 보았으니 뚜렷한 차이를 보이지 못함</a:t>
            </a:r>
            <a:endParaRPr lang="en-US" altLang="ko-KR" sz="2000" dirty="0"/>
          </a:p>
          <a:p>
            <a:r>
              <a:rPr lang="en-US" altLang="ko-KR" sz="2000" dirty="0"/>
              <a:t>&gt;&gt; </a:t>
            </a:r>
            <a:r>
              <a:rPr lang="ko-KR" altLang="en-US" sz="2000" dirty="0"/>
              <a:t>속성 하나의 부재는 예측 성능에 영향을 끼치지 않는다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051EF6-8585-4E7D-B735-842CCD8E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3" y="1309067"/>
            <a:ext cx="6394354" cy="4132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E683E3-E1CB-4928-8CE5-F05B8D28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56" y="1296407"/>
            <a:ext cx="5655589" cy="9060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2DD330-7E65-40E8-B35A-4AD2C4CE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556" y="2375805"/>
            <a:ext cx="5655589" cy="8933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C609FF-60E7-461C-87DD-0C25B3F9E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962" y="3429000"/>
            <a:ext cx="5806966" cy="980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C4C525-DEA2-4961-9C2C-907CAEE2F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962" y="4535517"/>
            <a:ext cx="5083876" cy="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6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634FD2-323C-4178-8193-2930D2F0883D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82689-336E-4284-B6B8-8F92D0B41C23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7F058-6BB8-48D3-9A9E-21FA067D132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22F356-01A5-4763-8053-E2E37C411808}"/>
              </a:ext>
            </a:extLst>
          </p:cNvPr>
          <p:cNvGrpSpPr/>
          <p:nvPr/>
        </p:nvGrpSpPr>
        <p:grpSpPr>
          <a:xfrm>
            <a:off x="1188881" y="351819"/>
            <a:ext cx="5933034" cy="660429"/>
            <a:chOff x="1188881" y="351819"/>
            <a:chExt cx="5933034" cy="6604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2C2C9C-92A6-4950-BF43-DB2A3AE5EB19}"/>
                </a:ext>
              </a:extLst>
            </p:cNvPr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5D835-35C5-4DCA-B99D-72B03D4344C6}"/>
                </a:ext>
              </a:extLst>
            </p:cNvPr>
            <p:cNvSpPr txBox="1"/>
            <p:nvPr/>
          </p:nvSpPr>
          <p:spPr>
            <a:xfrm>
              <a:off x="1188881" y="581361"/>
              <a:ext cx="59330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특성 중요도 분석 </a:t>
              </a:r>
              <a:r>
                <a:rPr lang="en-US" altLang="ko-KR" sz="2200" dirty="0"/>
                <a:t>(2) </a:t>
              </a:r>
              <a:r>
                <a:rPr lang="ko-KR" altLang="en-US" sz="2200" dirty="0"/>
                <a:t>랜덤 </a:t>
              </a:r>
              <a:r>
                <a:rPr lang="ko-KR" altLang="en-US" sz="2200" dirty="0" err="1"/>
                <a:t>포레스트를</a:t>
              </a:r>
              <a:r>
                <a:rPr lang="ko-KR" altLang="en-US" sz="2200" dirty="0"/>
                <a:t> 통한 분석 </a:t>
              </a:r>
              <a:r>
                <a:rPr lang="en-US" altLang="ko-KR" sz="2200" dirty="0"/>
                <a:t>2</a:t>
              </a:r>
              <a:endParaRPr lang="ko-KR" altLang="en-US" sz="22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B6F857C-3025-4287-AA62-50FAC59D518B}"/>
              </a:ext>
            </a:extLst>
          </p:cNvPr>
          <p:cNvSpPr txBox="1"/>
          <p:nvPr/>
        </p:nvSpPr>
        <p:spPr>
          <a:xfrm>
            <a:off x="1257431" y="5561593"/>
            <a:ext cx="1106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랜덤포레스트의</a:t>
            </a: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feature_importances</a:t>
            </a:r>
            <a:r>
              <a:rPr lang="en-US" altLang="ko-KR" sz="2000" dirty="0"/>
              <a:t>_’</a:t>
            </a:r>
            <a:r>
              <a:rPr lang="ko-KR" altLang="en-US" sz="2000" dirty="0"/>
              <a:t>를 이용하여 속성 중요도 분석</a:t>
            </a:r>
            <a:endParaRPr lang="en-US" altLang="ko-KR" sz="2000" dirty="0"/>
          </a:p>
          <a:p>
            <a:r>
              <a:rPr lang="ko-KR" altLang="en-US" sz="2000" dirty="0"/>
              <a:t>의외로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c_rate</a:t>
            </a:r>
            <a:r>
              <a:rPr lang="en-US" altLang="ko-KR" sz="2000" dirty="0"/>
              <a:t>(</a:t>
            </a:r>
            <a:r>
              <a:rPr lang="ko-KR" altLang="en-US" sz="2000" dirty="0"/>
              <a:t>전문가 평점</a:t>
            </a:r>
            <a:r>
              <a:rPr lang="en-US" altLang="ko-KR" sz="2000" dirty="0"/>
              <a:t>)’</a:t>
            </a:r>
            <a:r>
              <a:rPr lang="ko-KR" altLang="en-US" sz="2000" dirty="0"/>
              <a:t>이 높은 중요도를 보이고</a:t>
            </a:r>
            <a:r>
              <a:rPr lang="en-US" altLang="ko-KR" sz="2000" dirty="0"/>
              <a:t>, </a:t>
            </a:r>
            <a:r>
              <a:rPr lang="ko-KR" altLang="en-US" sz="2000" dirty="0"/>
              <a:t>다음으로 </a:t>
            </a:r>
            <a:r>
              <a:rPr lang="en-US" altLang="ko-KR" sz="2000" dirty="0"/>
              <a:t>‘times(</a:t>
            </a:r>
            <a:r>
              <a:rPr lang="ko-KR" altLang="en-US" sz="2000" dirty="0"/>
              <a:t>상영 횟수</a:t>
            </a:r>
            <a:r>
              <a:rPr lang="en-US" altLang="ko-KR" sz="2000" dirty="0"/>
              <a:t>)’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따름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2F4585-AA62-4C09-9993-CDBCC63A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72060"/>
            <a:ext cx="6154009" cy="373432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B859EA5-991F-4C42-9928-66160FDE8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65" y="1419760"/>
            <a:ext cx="6365986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2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634FD2-323C-4178-8193-2930D2F0883D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82689-336E-4284-B6B8-8F92D0B41C23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7F058-6BB8-48D3-9A9E-21FA067D132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22F356-01A5-4763-8053-E2E37C411808}"/>
              </a:ext>
            </a:extLst>
          </p:cNvPr>
          <p:cNvGrpSpPr/>
          <p:nvPr/>
        </p:nvGrpSpPr>
        <p:grpSpPr>
          <a:xfrm>
            <a:off x="1188881" y="351819"/>
            <a:ext cx="6449201" cy="660429"/>
            <a:chOff x="1188881" y="351819"/>
            <a:chExt cx="6449201" cy="6604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2C2C9C-92A6-4950-BF43-DB2A3AE5EB19}"/>
                </a:ext>
              </a:extLst>
            </p:cNvPr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5D835-35C5-4DCA-B99D-72B03D4344C6}"/>
                </a:ext>
              </a:extLst>
            </p:cNvPr>
            <p:cNvSpPr txBox="1"/>
            <p:nvPr/>
          </p:nvSpPr>
          <p:spPr>
            <a:xfrm>
              <a:off x="1188881" y="581361"/>
              <a:ext cx="64492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특성 중요도 분석 </a:t>
              </a:r>
              <a:r>
                <a:rPr lang="en-US" altLang="ko-KR" sz="2200" dirty="0"/>
                <a:t>(3) KNN</a:t>
              </a:r>
              <a:r>
                <a:rPr lang="ko-KR" altLang="en-US" sz="2200" dirty="0"/>
                <a:t>을 이용한 특성 추출 후 비교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B6F857C-3025-4287-AA62-50FAC59D518B}"/>
              </a:ext>
            </a:extLst>
          </p:cNvPr>
          <p:cNvSpPr txBox="1"/>
          <p:nvPr/>
        </p:nvSpPr>
        <p:spPr>
          <a:xfrm>
            <a:off x="1188881" y="4740797"/>
            <a:ext cx="952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특성 간 중요도를 손수 계산해보기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성능이 두번째로 높은 </a:t>
            </a:r>
            <a:r>
              <a:rPr lang="en-US" altLang="ko-KR" sz="2000" dirty="0"/>
              <a:t>KNN</a:t>
            </a:r>
            <a:r>
              <a:rPr lang="ko-KR" altLang="en-US" sz="2000" dirty="0"/>
              <a:t>을 이용해 파이프라인 모델을 생성하고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원래 데이터를 예측해 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04851-4B8C-4E7F-B052-A8604B89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1" y="1757846"/>
            <a:ext cx="9524533" cy="26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634FD2-323C-4178-8193-2930D2F0883D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82689-336E-4284-B6B8-8F92D0B41C23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7F058-6BB8-48D3-9A9E-21FA067D132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22F356-01A5-4763-8053-E2E37C411808}"/>
              </a:ext>
            </a:extLst>
          </p:cNvPr>
          <p:cNvGrpSpPr/>
          <p:nvPr/>
        </p:nvGrpSpPr>
        <p:grpSpPr>
          <a:xfrm>
            <a:off x="1188881" y="351819"/>
            <a:ext cx="6449201" cy="660429"/>
            <a:chOff x="1188881" y="351819"/>
            <a:chExt cx="6449201" cy="6604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2C2C9C-92A6-4950-BF43-DB2A3AE5EB19}"/>
                </a:ext>
              </a:extLst>
            </p:cNvPr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5D835-35C5-4DCA-B99D-72B03D4344C6}"/>
                </a:ext>
              </a:extLst>
            </p:cNvPr>
            <p:cNvSpPr txBox="1"/>
            <p:nvPr/>
          </p:nvSpPr>
          <p:spPr>
            <a:xfrm>
              <a:off x="1188881" y="581361"/>
              <a:ext cx="64492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특성 중요도 분석 </a:t>
              </a:r>
              <a:r>
                <a:rPr lang="en-US" altLang="ko-KR" sz="2200" dirty="0"/>
                <a:t>(3) KNN</a:t>
              </a:r>
              <a:r>
                <a:rPr lang="ko-KR" altLang="en-US" sz="2200" dirty="0"/>
                <a:t>을 이용한 특성 추출 후 비교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B6F857C-3025-4287-AA62-50FAC59D518B}"/>
              </a:ext>
            </a:extLst>
          </p:cNvPr>
          <p:cNvSpPr txBox="1"/>
          <p:nvPr/>
        </p:nvSpPr>
        <p:spPr>
          <a:xfrm>
            <a:off x="749440" y="5050110"/>
            <a:ext cx="9524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무작위로 </a:t>
            </a:r>
            <a:r>
              <a:rPr lang="en-US" altLang="ko-KR" sz="2000" dirty="0"/>
              <a:t>2</a:t>
            </a:r>
            <a:r>
              <a:rPr lang="ko-KR" altLang="en-US" sz="2000" dirty="0"/>
              <a:t>개의 특성만을 추출해 예측해 보았으며</a:t>
            </a:r>
            <a:r>
              <a:rPr lang="en-US" altLang="ko-KR" sz="2000" dirty="0"/>
              <a:t>, </a:t>
            </a:r>
            <a:r>
              <a:rPr lang="ko-KR" altLang="en-US" sz="2000" dirty="0"/>
              <a:t>원래 예측 성적보다는 낮았지만</a:t>
            </a:r>
            <a:r>
              <a:rPr lang="en-US" altLang="ko-KR" sz="2000" dirty="0"/>
              <a:t> </a:t>
            </a:r>
            <a:r>
              <a:rPr lang="ko-KR" altLang="en-US" sz="2000" dirty="0"/>
              <a:t>특성 간의 계산 차이가 보였음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대체로 </a:t>
            </a:r>
            <a:r>
              <a:rPr lang="en-US" altLang="ko-KR" sz="2000" dirty="0"/>
              <a:t>‘times(</a:t>
            </a:r>
            <a:r>
              <a:rPr lang="ko-KR" altLang="en-US" sz="2000" dirty="0"/>
              <a:t>상영 횟수</a:t>
            </a:r>
            <a:r>
              <a:rPr lang="en-US" altLang="ko-KR" sz="2000" dirty="0"/>
              <a:t>)’, ‘week(</a:t>
            </a:r>
            <a:r>
              <a:rPr lang="ko-KR" altLang="en-US" sz="2000" dirty="0" err="1"/>
              <a:t>첫주</a:t>
            </a:r>
            <a:r>
              <a:rPr lang="ko-KR" altLang="en-US" sz="2000" dirty="0"/>
              <a:t> 성적</a:t>
            </a:r>
            <a:r>
              <a:rPr lang="en-US" altLang="ko-KR" sz="2000" dirty="0"/>
              <a:t>)’ </a:t>
            </a:r>
            <a:r>
              <a:rPr lang="ko-KR" altLang="en-US" sz="2000" dirty="0"/>
              <a:t>속성이 성적이 높았음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36A1DE-8CF6-49BB-BEB8-27570A9F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2" y="1628080"/>
            <a:ext cx="5770458" cy="986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FF2392-D011-419D-9275-D17DECBA5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43" y="2825993"/>
            <a:ext cx="5770458" cy="1817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094AED-00FA-479D-95FF-994DAED6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73" y="1628080"/>
            <a:ext cx="649695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0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545616" cy="660429"/>
            <a:chOff x="1188881" y="351819"/>
            <a:chExt cx="154561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분석 결과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456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특성 중요도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67547" y="2176209"/>
            <a:ext cx="10876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/>
              <a:t>피어슨</a:t>
            </a:r>
            <a:r>
              <a:rPr lang="ko-KR" altLang="en-US" sz="2400" dirty="0"/>
              <a:t> 상관관계 분석 </a:t>
            </a:r>
            <a:r>
              <a:rPr lang="en-US" altLang="ko-KR" sz="2400" dirty="0"/>
              <a:t>: ‘screen(</a:t>
            </a:r>
            <a:r>
              <a:rPr lang="ko-KR" altLang="en-US" sz="2400" dirty="0"/>
              <a:t>스크린 수</a:t>
            </a:r>
            <a:r>
              <a:rPr lang="en-US" altLang="ko-KR" sz="2400" dirty="0"/>
              <a:t>)’, ‘times(</a:t>
            </a:r>
            <a:r>
              <a:rPr lang="ko-KR" altLang="en-US" sz="2400" dirty="0"/>
              <a:t>상영횟수</a:t>
            </a:r>
            <a:r>
              <a:rPr lang="en-US" altLang="ko-KR" sz="2400" dirty="0"/>
              <a:t>)’, ‘week(</a:t>
            </a:r>
            <a:r>
              <a:rPr lang="ko-KR" altLang="en-US" sz="2400" dirty="0"/>
              <a:t>첫 주 성적</a:t>
            </a:r>
            <a:r>
              <a:rPr lang="en-US" altLang="ko-KR" sz="2400" dirty="0"/>
              <a:t>)’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랜덤 </a:t>
            </a:r>
            <a:r>
              <a:rPr lang="ko-KR" altLang="en-US" sz="2400" dirty="0" err="1"/>
              <a:t>포레스트를</a:t>
            </a:r>
            <a:r>
              <a:rPr lang="ko-KR" altLang="en-US" sz="2400" dirty="0"/>
              <a:t> 통한 분석 </a:t>
            </a:r>
            <a:r>
              <a:rPr lang="en-US" altLang="ko-KR" sz="2400" dirty="0"/>
              <a:t>: ‘</a:t>
            </a:r>
            <a:r>
              <a:rPr lang="en-US" altLang="ko-KR" sz="2400" dirty="0" err="1"/>
              <a:t>c_rate</a:t>
            </a:r>
            <a:r>
              <a:rPr lang="en-US" altLang="ko-KR" sz="2400" dirty="0"/>
              <a:t>(</a:t>
            </a:r>
            <a:r>
              <a:rPr lang="ko-KR" altLang="en-US" sz="2400" dirty="0"/>
              <a:t>전문가 평점</a:t>
            </a:r>
            <a:r>
              <a:rPr lang="en-US" altLang="ko-KR" sz="2400" dirty="0"/>
              <a:t>)’,</a:t>
            </a:r>
            <a:r>
              <a:rPr lang="ko-KR" altLang="en-US" sz="2400" dirty="0"/>
              <a:t> </a:t>
            </a:r>
            <a:r>
              <a:rPr lang="en-US" altLang="ko-KR" sz="2400" dirty="0"/>
              <a:t>‘times(</a:t>
            </a:r>
            <a:r>
              <a:rPr lang="ko-KR" altLang="en-US" sz="2400" dirty="0"/>
              <a:t>상영 횟수</a:t>
            </a:r>
            <a:r>
              <a:rPr lang="en-US" altLang="ko-KR" sz="2400" dirty="0"/>
              <a:t>)’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KNN</a:t>
            </a:r>
            <a:r>
              <a:rPr lang="ko-KR" altLang="en-US" sz="2400" dirty="0"/>
              <a:t>을 이용한 특성 추출 후 분석 </a:t>
            </a:r>
            <a:r>
              <a:rPr lang="en-US" altLang="ko-KR" sz="2400" dirty="0"/>
              <a:t>: ‘times(</a:t>
            </a:r>
            <a:r>
              <a:rPr lang="ko-KR" altLang="en-US" sz="2400" dirty="0"/>
              <a:t>상영 횟수</a:t>
            </a:r>
            <a:r>
              <a:rPr lang="en-US" altLang="ko-KR" sz="2400" dirty="0"/>
              <a:t>)’, ‘week(</a:t>
            </a:r>
            <a:r>
              <a:rPr lang="ko-KR" altLang="en-US" sz="2400" dirty="0"/>
              <a:t>첫 주 성적</a:t>
            </a:r>
            <a:r>
              <a:rPr lang="en-US" altLang="ko-KR" sz="2400" dirty="0"/>
              <a:t>)’ 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56FC0F-3A47-4430-A7B5-D6D431AF584A}"/>
              </a:ext>
            </a:extLst>
          </p:cNvPr>
          <p:cNvSpPr txBox="1"/>
          <p:nvPr/>
        </p:nvSpPr>
        <p:spPr>
          <a:xfrm>
            <a:off x="619789" y="4074133"/>
            <a:ext cx="1137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대체적으로 </a:t>
            </a:r>
            <a:r>
              <a:rPr lang="en-US" altLang="ko-KR" sz="2400" b="1" dirty="0">
                <a:solidFill>
                  <a:srgbClr val="FF0000"/>
                </a:solidFill>
              </a:rPr>
              <a:t>‘</a:t>
            </a:r>
            <a:r>
              <a:rPr lang="ko-KR" altLang="en-US" sz="2400" b="1" dirty="0">
                <a:solidFill>
                  <a:srgbClr val="FF0000"/>
                </a:solidFill>
              </a:rPr>
              <a:t>상영 횟수</a:t>
            </a:r>
            <a:r>
              <a:rPr lang="en-US" altLang="ko-KR" sz="2400" b="1" dirty="0">
                <a:solidFill>
                  <a:srgbClr val="FF0000"/>
                </a:solidFill>
              </a:rPr>
              <a:t>’, ‘</a:t>
            </a:r>
            <a:r>
              <a:rPr lang="ko-KR" altLang="en-US" sz="2400" b="1" dirty="0">
                <a:solidFill>
                  <a:srgbClr val="FF0000"/>
                </a:solidFill>
              </a:rPr>
              <a:t>첫 주 성적</a:t>
            </a:r>
            <a:r>
              <a:rPr lang="en-US" altLang="ko-KR" sz="2400" b="1" dirty="0">
                <a:solidFill>
                  <a:srgbClr val="FF0000"/>
                </a:solidFill>
              </a:rPr>
              <a:t>’ </a:t>
            </a:r>
            <a:r>
              <a:rPr lang="ko-KR" altLang="en-US" sz="2400" dirty="0"/>
              <a:t>이 영화의 높은 평점에 관련이 있었음을 알 수 있었다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534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-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697627" cy="660429"/>
            <a:chOff x="1188881" y="351819"/>
            <a:chExt cx="6976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결론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65C285-DA3D-4972-85E1-248D198A6C54}"/>
              </a:ext>
            </a:extLst>
          </p:cNvPr>
          <p:cNvSpPr txBox="1"/>
          <p:nvPr/>
        </p:nvSpPr>
        <p:spPr>
          <a:xfrm>
            <a:off x="1089507" y="1698176"/>
            <a:ext cx="9336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이번 프로젝트의 본래 목표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영화의 성공에는 어떤 요소가 깊게 관련이 있는가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분류와 회귀 모델의 충분한 학습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BEDCA-A4BB-4F08-BE1E-04E5B75F9D4B}"/>
              </a:ext>
            </a:extLst>
          </p:cNvPr>
          <p:cNvSpPr txBox="1"/>
          <p:nvPr/>
        </p:nvSpPr>
        <p:spPr>
          <a:xfrm>
            <a:off x="1089507" y="3135794"/>
            <a:ext cx="93365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프로젝트의 결과 분석과 고찰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dirty="0"/>
              <a:t>영화의 성공과 높은 평점은 큰 관련이 없을 수도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프로젝트 분석의 기준점을 잡기 위해 임시로 </a:t>
            </a:r>
            <a:r>
              <a:rPr lang="en-US" altLang="ko-KR" sz="2000" dirty="0"/>
              <a:t>‘6.5 </a:t>
            </a:r>
            <a:r>
              <a:rPr lang="ko-KR" altLang="en-US" sz="2000" dirty="0"/>
              <a:t>이상의 평점은 성공한 영화다</a:t>
            </a:r>
            <a:r>
              <a:rPr lang="en-US" altLang="ko-KR" sz="2000" dirty="0"/>
              <a:t>’</a:t>
            </a:r>
            <a:r>
              <a:rPr lang="ko-KR" altLang="en-US" sz="2000" dirty="0"/>
              <a:t>라고 세우고</a:t>
            </a:r>
            <a:r>
              <a:rPr lang="en-US" altLang="ko-KR" sz="2000" dirty="0"/>
              <a:t>, </a:t>
            </a:r>
            <a:r>
              <a:rPr lang="ko-KR" altLang="en-US" sz="2000" dirty="0"/>
              <a:t>진행했다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사실 더 많은 속성이나 수를 가진 데이터셋을 바탕으로 분석했다면</a:t>
            </a:r>
            <a:r>
              <a:rPr lang="en-US" altLang="ko-KR" sz="2000" dirty="0"/>
              <a:t>, </a:t>
            </a:r>
            <a:r>
              <a:rPr lang="ko-KR" altLang="en-US" sz="2000" dirty="0"/>
              <a:t>더 다양한 결과를 산출 할 수 있었을 거라고 생각한다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영화의 성공을 위해선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상영 횟수</a:t>
            </a:r>
            <a:r>
              <a:rPr lang="en-US" altLang="ko-KR" sz="2000" b="1" dirty="0"/>
              <a:t>’ ‘</a:t>
            </a:r>
            <a:r>
              <a:rPr lang="ko-KR" altLang="en-US" sz="2000" b="1" dirty="0"/>
              <a:t>첫 주 성적</a:t>
            </a:r>
            <a:r>
              <a:rPr lang="en-US" altLang="ko-KR" sz="2000" b="1" dirty="0"/>
              <a:t>’. </a:t>
            </a:r>
            <a:r>
              <a:rPr lang="ko-KR" altLang="en-US" sz="2000" dirty="0"/>
              <a:t>즉 영화 제작사의 배포와 홍보가 중요하다는 것을 알았다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41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50118" y="2705725"/>
            <a:ext cx="269176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94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2620" y="3426025"/>
            <a:ext cx="7648865" cy="461665"/>
            <a:chOff x="212651" y="3204415"/>
            <a:chExt cx="7648865" cy="461665"/>
          </a:xfrm>
        </p:grpSpPr>
        <p:grpSp>
          <p:nvGrpSpPr>
            <p:cNvPr id="11" name="그룹 10"/>
            <p:cNvGrpSpPr/>
            <p:nvPr/>
          </p:nvGrpSpPr>
          <p:grpSpPr>
            <a:xfrm>
              <a:off x="212651" y="3204415"/>
              <a:ext cx="1513237" cy="461665"/>
              <a:chOff x="212651" y="3253745"/>
              <a:chExt cx="1513237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3745"/>
                <a:ext cx="534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01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94837" y="3253745"/>
                <a:ext cx="1031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데이터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812225" y="3204415"/>
              <a:ext cx="1254971" cy="461665"/>
              <a:chOff x="1812225" y="3204415"/>
              <a:chExt cx="1254971" cy="46166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812225" y="3204415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02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18273" y="3204415"/>
                <a:ext cx="748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목표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738811" y="3204415"/>
              <a:ext cx="1913988" cy="461665"/>
              <a:chOff x="4180707" y="3205680"/>
              <a:chExt cx="1913988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180707" y="3205680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03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07777" y="3205680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실습 진행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947526" y="3204415"/>
              <a:ext cx="1913990" cy="461665"/>
              <a:chOff x="6116450" y="3234510"/>
              <a:chExt cx="1913990" cy="4616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116450" y="3234510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04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3522" y="3234510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분석 결과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210588" cy="660429"/>
            <a:chOff x="1188881" y="351819"/>
            <a:chExt cx="121058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2105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데이터셋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FB7FFA-DED3-4160-91CE-D4D664EB4286}"/>
              </a:ext>
            </a:extLst>
          </p:cNvPr>
          <p:cNvSpPr txBox="1"/>
          <p:nvPr/>
        </p:nvSpPr>
        <p:spPr>
          <a:xfrm>
            <a:off x="70072" y="6221243"/>
            <a:ext cx="395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https://jumoslifenstudy.tistory.com/39?category=849490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B19E-6618-41C8-8BD7-2982AE0A16EA}"/>
              </a:ext>
            </a:extLst>
          </p:cNvPr>
          <p:cNvSpPr txBox="1"/>
          <p:nvPr/>
        </p:nvSpPr>
        <p:spPr>
          <a:xfrm>
            <a:off x="70072" y="6462761"/>
            <a:ext cx="83136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https://www.kobis.or.kr/kobis/business/stat/boxs/findFormerBoxOfficeList.do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8E4C4-FE8A-4676-AE29-82FD787B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7" y="1241790"/>
            <a:ext cx="8313683" cy="3819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C786B-2562-4CA5-A4F4-CA553BAC1887}"/>
              </a:ext>
            </a:extLst>
          </p:cNvPr>
          <p:cNvSpPr txBox="1"/>
          <p:nvPr/>
        </p:nvSpPr>
        <p:spPr>
          <a:xfrm>
            <a:off x="1021253" y="5272004"/>
            <a:ext cx="9803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블로그에서 </a:t>
            </a:r>
            <a:r>
              <a:rPr lang="en-US" altLang="ko-KR" dirty="0"/>
              <a:t>‘</a:t>
            </a:r>
            <a:r>
              <a:rPr lang="ko-KR" altLang="en-US" dirty="0"/>
              <a:t>영화관입장권통합전산망</a:t>
            </a:r>
            <a:r>
              <a:rPr lang="en-US" altLang="ko-KR" dirty="0"/>
              <a:t>’ </a:t>
            </a:r>
            <a:r>
              <a:rPr lang="ko-KR" altLang="en-US" dirty="0"/>
              <a:t>사이트의 데이터셋을 수정한 자료를 이번 분석 데이터로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데이터셋을 찾아보려 했으나 주제에 부합한 데이터셋을 찾지 못해 그대로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25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목표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목표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5814" y="2330510"/>
            <a:ext cx="9674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최종 목표 </a:t>
            </a:r>
            <a:r>
              <a:rPr lang="en-US" altLang="ko-KR" sz="3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1</a:t>
            </a:r>
            <a:r>
              <a:rPr lang="ko-KR" altLang="en-US" sz="3200" dirty="0"/>
              <a:t>차 </a:t>
            </a:r>
            <a:r>
              <a:rPr lang="en-US" altLang="ko-KR" sz="3200" dirty="0"/>
              <a:t>: </a:t>
            </a:r>
            <a:r>
              <a:rPr lang="ko-KR" altLang="en-US" sz="3200" dirty="0"/>
              <a:t>주어진 속성값들을 통해 영화의 평점 예측</a:t>
            </a:r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2</a:t>
            </a:r>
            <a:r>
              <a:rPr lang="ko-KR" altLang="en-US" sz="3200" dirty="0"/>
              <a:t>차 </a:t>
            </a:r>
            <a:r>
              <a:rPr lang="en-US" altLang="ko-KR" sz="3200" dirty="0"/>
              <a:t>: </a:t>
            </a:r>
            <a:r>
              <a:rPr lang="ko-KR" altLang="en-US" sz="3200" dirty="0"/>
              <a:t>가장 점수가 높은 분류</a:t>
            </a:r>
            <a:r>
              <a:rPr lang="en-US" altLang="ko-KR" sz="3200" dirty="0"/>
              <a:t>/</a:t>
            </a:r>
            <a:r>
              <a:rPr lang="ko-KR" altLang="en-US" sz="3200" dirty="0"/>
              <a:t>회귀 모델 선택</a:t>
            </a:r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3</a:t>
            </a:r>
            <a:r>
              <a:rPr lang="ko-KR" altLang="en-US" sz="3200" dirty="0"/>
              <a:t>차 </a:t>
            </a:r>
            <a:r>
              <a:rPr lang="en-US" altLang="ko-KR" sz="3200" dirty="0"/>
              <a:t>: </a:t>
            </a:r>
            <a:r>
              <a:rPr lang="ko-KR" altLang="en-US" sz="3200" dirty="0"/>
              <a:t>특정 속성을 제외한 분석을 통해 평점에 영향력이 높은 속성 순위 분석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2224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545616" cy="660429"/>
            <a:chOff x="1188881" y="351819"/>
            <a:chExt cx="154561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456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 확인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6E2485C-6603-4F90-B4F4-EF4213BE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" y="1043242"/>
            <a:ext cx="8171816" cy="4220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2734497" y="5677738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모델의 크기를 확인하고</a:t>
            </a:r>
            <a:r>
              <a:rPr lang="en-US" altLang="ko-KR" dirty="0"/>
              <a:t>, </a:t>
            </a:r>
            <a:r>
              <a:rPr lang="ko-KR" altLang="en-US" dirty="0"/>
              <a:t>모델에서 사용 가능한 속성값을 확인함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129652-DC0D-4168-B1E5-13D4F748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864" y="628818"/>
            <a:ext cx="3717843" cy="37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50084" cy="660429"/>
            <a:chOff x="1188881" y="351819"/>
            <a:chExt cx="265008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50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/>
                <a:t>타겟값</a:t>
              </a:r>
              <a:r>
                <a:rPr lang="ko-KR" altLang="en-US" sz="2200" dirty="0"/>
                <a:t> 설정과 </a:t>
              </a:r>
              <a:r>
                <a:rPr lang="ko-KR" altLang="en-US" sz="2200" dirty="0" err="1"/>
                <a:t>전처리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F3BD85-B41B-4F5A-B11A-8C72471D41EB}"/>
              </a:ext>
            </a:extLst>
          </p:cNvPr>
          <p:cNvSpPr txBox="1"/>
          <p:nvPr/>
        </p:nvSpPr>
        <p:spPr>
          <a:xfrm>
            <a:off x="3084598" y="3244334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 모델의 사용을 위해 평점 </a:t>
            </a:r>
            <a:r>
              <a:rPr lang="en-US" altLang="ko-KR" dirty="0"/>
              <a:t>6.5</a:t>
            </a:r>
            <a:r>
              <a:rPr lang="ko-KR" altLang="en-US" dirty="0"/>
              <a:t>를 기준으로 값을 </a:t>
            </a:r>
            <a:r>
              <a:rPr lang="en-US" altLang="ko-KR" dirty="0"/>
              <a:t>0,1</a:t>
            </a:r>
            <a:r>
              <a:rPr lang="ko-KR" altLang="en-US" dirty="0"/>
              <a:t>로 나눔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84A97F-539E-4874-9E63-99C42D01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10" y="1320484"/>
            <a:ext cx="10095214" cy="17903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8CAE609-EFB9-470C-B145-FF8A9597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0" y="3631714"/>
            <a:ext cx="4906060" cy="2953162"/>
          </a:xfrm>
          <a:prstGeom prst="rect">
            <a:avLst/>
          </a:prstGeom>
        </p:spPr>
      </p:pic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DEAA1C3E-B227-4B6C-9497-E7095D78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30224"/>
              </p:ext>
            </p:extLst>
          </p:nvPr>
        </p:nvGraphicFramePr>
        <p:xfrm>
          <a:off x="3520642" y="4363708"/>
          <a:ext cx="833466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370">
                  <a:extLst>
                    <a:ext uri="{9D8B030D-6E8A-4147-A177-3AD203B41FA5}">
                      <a16:colId xmlns:a16="http://schemas.microsoft.com/office/drawing/2014/main" val="2001535176"/>
                    </a:ext>
                  </a:extLst>
                </a:gridCol>
                <a:gridCol w="1119216">
                  <a:extLst>
                    <a:ext uri="{9D8B030D-6E8A-4147-A177-3AD203B41FA5}">
                      <a16:colId xmlns:a16="http://schemas.microsoft.com/office/drawing/2014/main" val="378049029"/>
                    </a:ext>
                  </a:extLst>
                </a:gridCol>
                <a:gridCol w="1141189">
                  <a:extLst>
                    <a:ext uri="{9D8B030D-6E8A-4147-A177-3AD203B41FA5}">
                      <a16:colId xmlns:a16="http://schemas.microsoft.com/office/drawing/2014/main" val="112855779"/>
                    </a:ext>
                  </a:extLst>
                </a:gridCol>
                <a:gridCol w="1071476">
                  <a:extLst>
                    <a:ext uri="{9D8B030D-6E8A-4147-A177-3AD203B41FA5}">
                      <a16:colId xmlns:a16="http://schemas.microsoft.com/office/drawing/2014/main" val="330922628"/>
                    </a:ext>
                  </a:extLst>
                </a:gridCol>
                <a:gridCol w="1158765">
                  <a:extLst>
                    <a:ext uri="{9D8B030D-6E8A-4147-A177-3AD203B41FA5}">
                      <a16:colId xmlns:a16="http://schemas.microsoft.com/office/drawing/2014/main" val="3232162479"/>
                    </a:ext>
                  </a:extLst>
                </a:gridCol>
                <a:gridCol w="1284890">
                  <a:extLst>
                    <a:ext uri="{9D8B030D-6E8A-4147-A177-3AD203B41FA5}">
                      <a16:colId xmlns:a16="http://schemas.microsoft.com/office/drawing/2014/main" val="3890601305"/>
                    </a:ext>
                  </a:extLst>
                </a:gridCol>
                <a:gridCol w="1346754">
                  <a:extLst>
                    <a:ext uri="{9D8B030D-6E8A-4147-A177-3AD203B41FA5}">
                      <a16:colId xmlns:a16="http://schemas.microsoft.com/office/drawing/2014/main" val="43342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스크린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상영횟수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첫 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전문가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첫 주 영화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뉴스량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관객수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수익률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수입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3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screen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c_rate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news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Box-office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roi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3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75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85113" cy="660429"/>
            <a:chOff x="1188881" y="351819"/>
            <a:chExt cx="29851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85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훈련</a:t>
              </a:r>
              <a:r>
                <a:rPr lang="en-US" altLang="ko-KR" sz="2200" dirty="0"/>
                <a:t>/</a:t>
              </a:r>
              <a:r>
                <a:rPr lang="ko-KR" altLang="en-US" sz="2200" dirty="0"/>
                <a:t>테스트 데이터 구분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2681437" y="5998394"/>
            <a:ext cx="7064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훈련 데이터 </a:t>
            </a:r>
            <a:r>
              <a:rPr lang="en-US" altLang="ko-KR" sz="2000" dirty="0"/>
              <a:t>70%, </a:t>
            </a:r>
            <a:r>
              <a:rPr lang="ko-KR" altLang="en-US" sz="2000" dirty="0"/>
              <a:t>테스트 데이터 </a:t>
            </a:r>
            <a:r>
              <a:rPr lang="en-US" altLang="ko-KR" sz="2000" dirty="0"/>
              <a:t>30%</a:t>
            </a:r>
            <a:r>
              <a:rPr lang="ko-KR" altLang="en-US" sz="2000" dirty="0"/>
              <a:t>로 나누어 데이터를 구분함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BB716-0184-42B3-88ED-A01122EB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96" y="3809190"/>
            <a:ext cx="10605236" cy="1992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39E61-3504-45DF-B459-586A039D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4" y="1186977"/>
            <a:ext cx="6861377" cy="25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0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2C4A5A-7BCC-4AF6-AFD8-89E249B6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1" y="1216256"/>
            <a:ext cx="3844538" cy="3868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089978-2E22-4F38-9146-6110A6DAB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055" y="1216256"/>
            <a:ext cx="4181908" cy="3085844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634FD2-323C-4178-8193-2930D2F0883D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82689-336E-4284-B6B8-8F92D0B41C23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7F058-6BB8-48D3-9A9E-21FA067D132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22F356-01A5-4763-8053-E2E37C411808}"/>
              </a:ext>
            </a:extLst>
          </p:cNvPr>
          <p:cNvGrpSpPr/>
          <p:nvPr/>
        </p:nvGrpSpPr>
        <p:grpSpPr>
          <a:xfrm>
            <a:off x="1188881" y="351819"/>
            <a:ext cx="1289135" cy="660429"/>
            <a:chOff x="1188881" y="351819"/>
            <a:chExt cx="1289135" cy="6604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2C2C9C-92A6-4950-BF43-DB2A3AE5EB19}"/>
                </a:ext>
              </a:extLst>
            </p:cNvPr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5D835-35C5-4DCA-B99D-72B03D4344C6}"/>
                </a:ext>
              </a:extLst>
            </p:cNvPr>
            <p:cNvSpPr txBox="1"/>
            <p:nvPr/>
          </p:nvSpPr>
          <p:spPr>
            <a:xfrm>
              <a:off x="1188881" y="581361"/>
              <a:ext cx="1289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분류 실습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149A13A-2901-4111-BFBD-1312E343D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417" y="2811365"/>
            <a:ext cx="4038531" cy="2717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83D1C3A-638D-4ECE-9A8E-05A334290C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317"/>
          <a:stretch/>
        </p:blipFill>
        <p:spPr>
          <a:xfrm>
            <a:off x="8024107" y="1254946"/>
            <a:ext cx="3996513" cy="120704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9A43A3D-79E9-4EEC-8C29-4C4EBD116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948" y="2549221"/>
            <a:ext cx="3844168" cy="15334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D20DDDB-FD6E-4E33-8A33-6AA2932FDEEC}"/>
              </a:ext>
            </a:extLst>
          </p:cNvPr>
          <p:cNvSpPr txBox="1"/>
          <p:nvPr/>
        </p:nvSpPr>
        <p:spPr>
          <a:xfrm>
            <a:off x="3154891" y="5718052"/>
            <a:ext cx="498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분류기 모델 중에서는 랜덤 </a:t>
            </a:r>
            <a:r>
              <a:rPr lang="ko-KR" altLang="en-US" sz="2000" dirty="0" err="1"/>
              <a:t>포레스트를</a:t>
            </a:r>
            <a:r>
              <a:rPr lang="ko-KR" altLang="en-US" sz="2000" dirty="0"/>
              <a:t> 선정함</a:t>
            </a:r>
          </a:p>
        </p:txBody>
      </p:sp>
    </p:spTree>
    <p:extLst>
      <p:ext uri="{BB962C8B-B14F-4D97-AF65-F5344CB8AC3E}">
        <p14:creationId xmlns:p14="http://schemas.microsoft.com/office/powerpoint/2010/main" val="242502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634FD2-323C-4178-8193-2930D2F0883D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82689-336E-4284-B6B8-8F92D0B41C23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7F058-6BB8-48D3-9A9E-21FA067D132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22F356-01A5-4763-8053-E2E37C411808}"/>
              </a:ext>
            </a:extLst>
          </p:cNvPr>
          <p:cNvGrpSpPr/>
          <p:nvPr/>
        </p:nvGrpSpPr>
        <p:grpSpPr>
          <a:xfrm>
            <a:off x="1188881" y="351819"/>
            <a:ext cx="1289135" cy="660429"/>
            <a:chOff x="1188881" y="351819"/>
            <a:chExt cx="1289135" cy="6604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2C2C9C-92A6-4950-BF43-DB2A3AE5EB19}"/>
                </a:ext>
              </a:extLst>
            </p:cNvPr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5D835-35C5-4DCA-B99D-72B03D4344C6}"/>
                </a:ext>
              </a:extLst>
            </p:cNvPr>
            <p:cNvSpPr txBox="1"/>
            <p:nvPr/>
          </p:nvSpPr>
          <p:spPr>
            <a:xfrm>
              <a:off x="1188881" y="581361"/>
              <a:ext cx="1289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회귀 실습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6A714D6-3449-45FA-90F6-BFBC08A7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576724"/>
            <a:ext cx="4881627" cy="21102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061274-5D7A-4C45-91A4-5BA954844147}"/>
              </a:ext>
            </a:extLst>
          </p:cNvPr>
          <p:cNvSpPr txBox="1"/>
          <p:nvPr/>
        </p:nvSpPr>
        <p:spPr>
          <a:xfrm>
            <a:off x="163384" y="1141925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결과 수치 계산 함수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5EECE-7DEE-4BC6-B56B-5AF2E52E61C6}"/>
              </a:ext>
            </a:extLst>
          </p:cNvPr>
          <p:cNvSpPr txBox="1"/>
          <p:nvPr/>
        </p:nvSpPr>
        <p:spPr>
          <a:xfrm>
            <a:off x="163383" y="385783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선형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C7776-4257-4C4E-AD92-4453D3A0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4257948"/>
            <a:ext cx="2317294" cy="1860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9ED67C-2245-4F2C-99D6-3DEF56EE0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16" y="4275445"/>
            <a:ext cx="2697546" cy="1041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971087-7FD5-412C-8B02-0BECAABADD1A}"/>
              </a:ext>
            </a:extLst>
          </p:cNvPr>
          <p:cNvSpPr txBox="1"/>
          <p:nvPr/>
        </p:nvSpPr>
        <p:spPr>
          <a:xfrm>
            <a:off x="5350508" y="941872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 err="1"/>
              <a:t>릿지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B61AA4-D96F-4059-A890-7545CFED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508" y="1350864"/>
            <a:ext cx="2912479" cy="53701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919606-DB17-4FCA-985C-0AFDC2F5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996" y="1364461"/>
            <a:ext cx="2849793" cy="52204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B6F857C-3025-4287-AA62-50FAC59D518B}"/>
              </a:ext>
            </a:extLst>
          </p:cNvPr>
          <p:cNvSpPr txBox="1"/>
          <p:nvPr/>
        </p:nvSpPr>
        <p:spPr>
          <a:xfrm>
            <a:off x="8497996" y="941872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 err="1"/>
              <a:t>라쏘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6D208A-1AE9-41EA-93FC-D1C932BAAA22}"/>
              </a:ext>
            </a:extLst>
          </p:cNvPr>
          <p:cNvSpPr/>
          <p:nvPr/>
        </p:nvSpPr>
        <p:spPr>
          <a:xfrm>
            <a:off x="789107" y="2967335"/>
            <a:ext cx="10613803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실습 데이터는 회귀 모델과 적합하지 않다고 판단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따라서 분류 모델기만 활용하여 데이터를 분석하기로 함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02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862</Words>
  <Application>Microsoft Office PowerPoint</Application>
  <PresentationFormat>와이드스크린</PresentationFormat>
  <Paragraphs>136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210 옴니고딕 030</vt:lpstr>
      <vt:lpstr>나눔스퀘어라운드 Regular</vt:lpstr>
      <vt:lpstr>맑은 고딕</vt:lpstr>
      <vt:lpstr>Arial</vt:lpstr>
      <vt:lpstr>Berlin Sans FB Demi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Park SeongWan</cp:lastModifiedBy>
  <cp:revision>182</cp:revision>
  <dcterms:created xsi:type="dcterms:W3CDTF">2015-01-21T11:35:38Z</dcterms:created>
  <dcterms:modified xsi:type="dcterms:W3CDTF">2021-05-31T21:11:15Z</dcterms:modified>
</cp:coreProperties>
</file>