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9" r:id="rId6"/>
    <p:sldId id="278" r:id="rId7"/>
    <p:sldId id="281" r:id="rId8"/>
    <p:sldId id="277" r:id="rId9"/>
    <p:sldId id="272" r:id="rId10"/>
    <p:sldId id="273" r:id="rId11"/>
    <p:sldId id="274" r:id="rId12"/>
    <p:sldId id="275" r:id="rId13"/>
    <p:sldId id="276" r:id="rId14"/>
    <p:sldId id="283" r:id="rId15"/>
    <p:sldId id="282" r:id="rId16"/>
    <p:sldId id="279"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79" autoAdjust="0"/>
  </p:normalViewPr>
  <p:slideViewPr>
    <p:cSldViewPr snapToGrid="0" showGuides="1">
      <p:cViewPr>
        <p:scale>
          <a:sx n="73" d="100"/>
          <a:sy n="73" d="100"/>
        </p:scale>
        <p:origin x="-1296" y="-12"/>
      </p:cViewPr>
      <p:guideLst>
        <p:guide orient="horz" pos="2160"/>
        <p:guide pos="24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 Placeholder 22"/>
          <p:cNvSpPr>
            <a:spLocks noGrp="1"/>
          </p:cNvSpPr>
          <p:nvPr>
            <p:ph type="body" sz="quarter" idx="11" hasCustomPrompt="1"/>
          </p:nvPr>
        </p:nvSpPr>
        <p:spPr>
          <a:xfrm>
            <a:off x="1672070" y="4702742"/>
            <a:ext cx="5670562" cy="546679"/>
          </a:xfrm>
        </p:spPr>
        <p:txBody>
          <a:bodyPr wrap="square" tIns="36000" bIns="36000" anchor="t" anchorCtr="0">
            <a:spAutoFit/>
          </a:bodyPr>
          <a:lstStyle>
            <a:lvl1pPr marL="0" indent="0">
              <a:lnSpc>
                <a:spcPct val="100000"/>
              </a:lnSpc>
              <a:buNone/>
              <a:defRPr sz="1400" b="0">
                <a:solidFill>
                  <a:schemeClr val="bg1">
                    <a:lumMod val="50000"/>
                  </a:schemeClr>
                </a:solidFill>
              </a:defRPr>
            </a:lvl1pPr>
            <a:lvl2pPr marL="0" indent="0">
              <a:lnSpc>
                <a:spcPct val="150000"/>
              </a:lnSpc>
              <a:buNone/>
              <a:defRPr sz="1400" b="1">
                <a:solidFill>
                  <a:schemeClr val="bg1">
                    <a:lumMod val="50000"/>
                  </a:schemeClr>
                </a:solidFill>
              </a:defRPr>
            </a:lvl2pPr>
            <a:lvl3pPr>
              <a:buNone/>
              <a:defRPr/>
            </a:lvl3pPr>
            <a:lvl4pPr>
              <a:buNone/>
              <a:defRPr/>
            </a:lvl4pPr>
            <a:lvl5pPr>
              <a:buNone/>
              <a:defRPr/>
            </a:lvl5pPr>
          </a:lstStyle>
          <a:p>
            <a:pPr lvl="0"/>
            <a:r>
              <a:rPr lang="en-US" dirty="0" smtClean="0"/>
              <a:t>Name of the Presenter: </a:t>
            </a:r>
          </a:p>
          <a:p>
            <a:pPr lvl="0"/>
            <a:r>
              <a:rPr lang="en-US" dirty="0" smtClean="0"/>
              <a:t>Date:</a:t>
            </a:r>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rgbClr val="FF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cstate="print"/>
          <a:stretch>
            <a:fillRect/>
          </a:stretch>
        </p:blipFill>
        <p:spPr>
          <a:xfrm>
            <a:off x="7359110" y="265823"/>
            <a:ext cx="1450834" cy="592594"/>
          </a:xfrm>
          <a:prstGeom prst="rect">
            <a:avLst/>
          </a:prstGeom>
        </p:spPr>
      </p:pic>
      <p:cxnSp>
        <p:nvCxnSpPr>
          <p:cNvPr id="11" name="Straight Connector 10"/>
          <p:cNvCxnSpPr/>
          <p:nvPr userDrawn="1"/>
        </p:nvCxnSpPr>
        <p:spPr>
          <a:xfrm>
            <a:off x="1759143" y="4627475"/>
            <a:ext cx="557784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6715172" cy="831832"/>
          </a:xfrm>
        </p:spPr>
        <p:txBody>
          <a:bodyPr/>
          <a:lstStyle>
            <a:lvl1pPr>
              <a:lnSpc>
                <a:spcPts val="2800"/>
              </a:lnSpc>
              <a:defRPr/>
            </a:lvl1pPr>
          </a:lstStyle>
          <a:p>
            <a:r>
              <a:rPr lang="en-US" dirty="0" smtClean="0"/>
              <a:t>Click to edit Master title style</a:t>
            </a:r>
            <a:endParaRPr lang="en-IN" dirty="0"/>
          </a:p>
        </p:txBody>
      </p:sp>
      <p:sp>
        <p:nvSpPr>
          <p:cNvPr id="3" name="Content Placeholder 2"/>
          <p:cNvSpPr>
            <a:spLocks noGrp="1"/>
          </p:cNvSpPr>
          <p:nvPr>
            <p:ph idx="1"/>
          </p:nvPr>
        </p:nvSpPr>
        <p:spPr>
          <a:xfrm>
            <a:off x="285720" y="1214422"/>
            <a:ext cx="8058828" cy="5072098"/>
          </a:xfrm>
        </p:spPr>
        <p:txBody>
          <a:bodyPr/>
          <a:lstStyle>
            <a:lvl1pPr marL="228600" indent="-228600">
              <a:buClr>
                <a:schemeClr val="accent3"/>
              </a:buClr>
              <a:defRPr sz="2000" b="1">
                <a:solidFill>
                  <a:schemeClr val="bg1">
                    <a:lumMod val="50000"/>
                  </a:schemeClr>
                </a:solidFill>
              </a:defRPr>
            </a:lvl1pPr>
            <a:lvl2pPr marL="630238" indent="-182563">
              <a:buClr>
                <a:schemeClr val="accent3"/>
              </a:buClr>
              <a:defRPr sz="1800"/>
            </a:lvl2pPr>
            <a:lvl3pPr marL="969963" indent="-160338">
              <a:buClr>
                <a:schemeClr val="accent3"/>
              </a:buClr>
              <a:defRPr sz="1600"/>
            </a:lvl3pPr>
            <a:lvl4pPr marL="1316038" indent="-153988">
              <a:buClr>
                <a:schemeClr val="accent3"/>
              </a:buClr>
              <a:defRPr sz="1400"/>
            </a:lvl4pPr>
            <a:lvl5pPr marL="1655763" indent="-131763">
              <a:buClr>
                <a:schemeClr val="accent3"/>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20" y="142852"/>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271490" y="121442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7" name="Picture 6" descr="logo.png"/>
          <p:cNvPicPr>
            <a:picLocks noChangeAspect="1"/>
          </p:cNvPicPr>
          <p:nvPr userDrawn="1"/>
        </p:nvPicPr>
        <p:blipFill>
          <a:blip r:embed="rId4" cstate="print"/>
          <a:stretch>
            <a:fillRect/>
          </a:stretch>
        </p:blipFill>
        <p:spPr>
          <a:xfrm>
            <a:off x="7359110" y="265823"/>
            <a:ext cx="1450834" cy="592594"/>
          </a:xfrm>
          <a:prstGeom prst="rect">
            <a:avLst/>
          </a:prstGeom>
        </p:spPr>
      </p:pic>
      <p:pic>
        <p:nvPicPr>
          <p:cNvPr id="8" name="Picture 7" descr="bark-down.png"/>
          <p:cNvPicPr>
            <a:picLocks noChangeAspect="1"/>
          </p:cNvPicPr>
          <p:nvPr userDrawn="1"/>
        </p:nvPicPr>
        <p:blipFill>
          <a:blip r:embed="rId5" cstate="print"/>
          <a:srcRect l="24111" t="1479" r="23411" b="7716"/>
          <a:stretch>
            <a:fillRect/>
          </a:stretch>
        </p:blipFill>
        <p:spPr>
          <a:xfrm>
            <a:off x="8519131" y="4795935"/>
            <a:ext cx="624869" cy="2062065"/>
          </a:xfrm>
          <a:prstGeom prst="rect">
            <a:avLst/>
          </a:prstGeom>
        </p:spPr>
      </p:pic>
      <p:sp>
        <p:nvSpPr>
          <p:cNvPr id="9" name="Text Box 9"/>
          <p:cNvSpPr txBox="1">
            <a:spLocks noChangeArrowheads="1"/>
          </p:cNvSpPr>
          <p:nvPr userDrawn="1"/>
        </p:nvSpPr>
        <p:spPr bwMode="auto">
          <a:xfrm>
            <a:off x="1279686" y="6627247"/>
            <a:ext cx="1492716" cy="215444"/>
          </a:xfrm>
          <a:prstGeom prst="rect">
            <a:avLst/>
          </a:prstGeom>
          <a:noFill/>
          <a:ln w="9525">
            <a:noFill/>
            <a:miter lim="800000"/>
            <a:headEnd/>
            <a:tailEnd/>
          </a:ln>
        </p:spPr>
        <p:txBody>
          <a:bodyPr wrap="none">
            <a:spAutoFit/>
          </a:bodyPr>
          <a:lstStyle/>
          <a:p>
            <a:pPr>
              <a:defRPr/>
            </a:pPr>
            <a:r>
              <a:rPr lang="en-US" altLang="ja-JP" sz="800" dirty="0">
                <a:solidFill>
                  <a:schemeClr val="tx2"/>
                </a:solidFill>
                <a:latin typeface="Arial" pitchFamily="34" charset="0"/>
                <a:ea typeface="ＭＳ Ｐゴシック"/>
                <a:cs typeface="Arial" pitchFamily="34" charset="0"/>
              </a:rPr>
              <a:t>Proprietary and Confidential</a:t>
            </a:r>
            <a:r>
              <a:rPr lang="en-US" altLang="ja-JP" sz="800" b="1" i="1" dirty="0">
                <a:solidFill>
                  <a:schemeClr val="tx2"/>
                </a:solidFill>
                <a:latin typeface="Arial" pitchFamily="34" charset="0"/>
                <a:ea typeface="ＭＳ Ｐゴシック"/>
                <a:cs typeface="Arial" pitchFamily="34" charset="0"/>
              </a:rPr>
              <a:t> </a:t>
            </a:r>
          </a:p>
        </p:txBody>
      </p:sp>
      <p:sp>
        <p:nvSpPr>
          <p:cNvPr id="10" name="Rectangle 20"/>
          <p:cNvSpPr txBox="1">
            <a:spLocks noChangeArrowheads="1"/>
          </p:cNvSpPr>
          <p:nvPr userDrawn="1"/>
        </p:nvSpPr>
        <p:spPr>
          <a:xfrm>
            <a:off x="285720" y="6620669"/>
            <a:ext cx="1219200" cy="228600"/>
          </a:xfrm>
          <a:prstGeom prst="rect">
            <a:avLst/>
          </a:prstGeom>
          <a:noFill/>
        </p:spPr>
        <p:txBody>
          <a:bodyPr/>
          <a:lstStyle/>
          <a:p>
            <a:pPr>
              <a:defRPr/>
            </a:pPr>
            <a:fld id="{634B1AA2-1421-4123-B46B-C773544C4A12}" type="datetime4">
              <a:rPr lang="en-US" sz="800">
                <a:solidFill>
                  <a:schemeClr val="tx2"/>
                </a:solidFill>
                <a:latin typeface="Arial" pitchFamily="34" charset="0"/>
                <a:ea typeface="MS PGothic"/>
                <a:cs typeface="Arial" pitchFamily="34" charset="0"/>
              </a:rPr>
              <a:pPr>
                <a:defRPr/>
              </a:pPr>
              <a:t>January 15, 2014</a:t>
            </a:fld>
            <a:endParaRPr lang="en-US" sz="800" dirty="0">
              <a:solidFill>
                <a:schemeClr val="tx2"/>
              </a:solidFill>
              <a:latin typeface="Arial" pitchFamily="34" charset="0"/>
              <a:ea typeface="MS PGothic"/>
              <a:cs typeface="Arial" pitchFamily="34" charset="0"/>
            </a:endParaRPr>
          </a:p>
        </p:txBody>
      </p:sp>
      <p:sp>
        <p:nvSpPr>
          <p:cNvPr id="11" name="Text Box 5"/>
          <p:cNvSpPr txBox="1">
            <a:spLocks noChangeArrowheads="1"/>
          </p:cNvSpPr>
          <p:nvPr userDrawn="1"/>
        </p:nvSpPr>
        <p:spPr bwMode="gray">
          <a:xfrm>
            <a:off x="8215338" y="6673414"/>
            <a:ext cx="250068"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800">
                <a:solidFill>
                  <a:schemeClr val="tx2"/>
                </a:solidFill>
                <a:latin typeface="Arial" pitchFamily="34" charset="0"/>
                <a:ea typeface="ＭＳ Ｐゴシック"/>
                <a:cs typeface="Arial" pitchFamily="34" charset="0"/>
              </a:rPr>
              <a:pPr algn="ctr" eaLnBrk="0" hangingPunct="0">
                <a:buClr>
                  <a:srgbClr val="000000"/>
                </a:buClr>
                <a:buSzPct val="65000"/>
                <a:buFont typeface="Wingdings" pitchFamily="2" charset="2"/>
                <a:buNone/>
                <a:defRPr/>
              </a:pPr>
              <a:t>‹#›</a:t>
            </a:fld>
            <a:r>
              <a:rPr lang="en-US" sz="800" dirty="0">
                <a:solidFill>
                  <a:schemeClr val="tx2"/>
                </a:solidFill>
                <a:latin typeface="Arial" pitchFamily="34" charset="0"/>
                <a:ea typeface="ＭＳ Ｐゴシック"/>
                <a:cs typeface="Arial" pitchFamily="34" charset="0"/>
              </a:rPr>
              <a:t> -</a:t>
            </a:r>
          </a:p>
        </p:txBody>
      </p:sp>
      <p:cxnSp>
        <p:nvCxnSpPr>
          <p:cNvPr id="12" name="Straight Connector 11"/>
          <p:cNvCxnSpPr/>
          <p:nvPr userDrawn="1"/>
        </p:nvCxnSpPr>
        <p:spPr>
          <a:xfrm>
            <a:off x="363895" y="6619875"/>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1071868" y="6708855"/>
            <a:ext cx="172017" cy="1"/>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63895" y="988534"/>
            <a:ext cx="8425543" cy="0"/>
          </a:xfrm>
          <a:prstGeom prst="line">
            <a:avLst/>
          </a:prstGeom>
          <a:ln w="6350">
            <a:solidFill>
              <a:srgbClr val="FF99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spcBef>
          <a:spcPct val="0"/>
        </a:spcBef>
        <a:buNone/>
        <a:defRPr sz="2800"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2"/>
        </a:buClr>
        <a:buFont typeface="Wingdings" pitchFamily="2" charset="2"/>
        <a:buChar char="Ø"/>
        <a:defRPr sz="2400" kern="1200">
          <a:solidFill>
            <a:srgbClr val="993300"/>
          </a:solidFill>
          <a:latin typeface="Arial" pitchFamily="34" charset="0"/>
          <a:ea typeface="+mn-ea"/>
          <a:cs typeface="Arial" pitchFamily="34" charset="0"/>
        </a:defRPr>
      </a:lvl1pPr>
      <a:lvl2pPr marL="742950" indent="-295275" algn="l" defTabSz="914400" rtl="0" eaLnBrk="1" latinLnBrk="0" hangingPunct="1">
        <a:spcBef>
          <a:spcPct val="20000"/>
        </a:spcBef>
        <a:buClr>
          <a:schemeClr val="accent2"/>
        </a:buClr>
        <a:buFont typeface="Arial" pitchFamily="34" charset="0"/>
        <a:buChar char="–"/>
        <a:defRPr sz="2200" kern="1200">
          <a:solidFill>
            <a:schemeClr val="bg1">
              <a:lumMod val="50000"/>
            </a:schemeClr>
          </a:solidFill>
          <a:latin typeface="Arial" pitchFamily="34" charset="0"/>
          <a:ea typeface="+mn-ea"/>
          <a:cs typeface="Arial" pitchFamily="34" charset="0"/>
        </a:defRPr>
      </a:lvl2pPr>
      <a:lvl3pPr marL="1076325" indent="-266700" algn="l" defTabSz="914400" rtl="0" eaLnBrk="1" latinLnBrk="0" hangingPunct="1">
        <a:spcBef>
          <a:spcPct val="20000"/>
        </a:spcBef>
        <a:buClr>
          <a:schemeClr val="accent2"/>
        </a:buClr>
        <a:buFont typeface="Arial" pitchFamily="34" charset="0"/>
        <a:buChar char="•"/>
        <a:defRPr sz="2000" kern="1200">
          <a:solidFill>
            <a:schemeClr val="bg1">
              <a:lumMod val="50000"/>
            </a:schemeClr>
          </a:solidFill>
          <a:latin typeface="Arial" pitchFamily="34" charset="0"/>
          <a:ea typeface="+mn-ea"/>
          <a:cs typeface="Arial" pitchFamily="34" charset="0"/>
        </a:defRPr>
      </a:lvl3pPr>
      <a:lvl4pPr marL="1438275" indent="-276225" algn="l" defTabSz="914400" rtl="0" eaLnBrk="1" latinLnBrk="0" hangingPunct="1">
        <a:spcBef>
          <a:spcPct val="20000"/>
        </a:spcBef>
        <a:buClr>
          <a:schemeClr val="accent2"/>
        </a:buClr>
        <a:buFont typeface="Arial" pitchFamily="34" charset="0"/>
        <a:buChar char="–"/>
        <a:defRPr sz="1800" kern="1200">
          <a:solidFill>
            <a:schemeClr val="bg1">
              <a:lumMod val="50000"/>
            </a:schemeClr>
          </a:solidFill>
          <a:latin typeface="Arial" pitchFamily="34" charset="0"/>
          <a:ea typeface="+mn-ea"/>
          <a:cs typeface="Arial" pitchFamily="34" charset="0"/>
        </a:defRPr>
      </a:lvl4pPr>
      <a:lvl5pPr marL="1790700" indent="-266700" algn="l" defTabSz="914400" rtl="0" eaLnBrk="1" latinLnBrk="0" hangingPunct="1">
        <a:spcBef>
          <a:spcPct val="20000"/>
        </a:spcBef>
        <a:buClr>
          <a:schemeClr val="accent2"/>
        </a:buClr>
        <a:buFont typeface="Arial" pitchFamily="34" charset="0"/>
        <a:buChar char="»"/>
        <a:defRPr sz="1600" kern="1200">
          <a:solidFill>
            <a:schemeClr val="bg1">
              <a:lumMod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99779" y="2227384"/>
            <a:ext cx="5652089" cy="1285884"/>
          </a:xfrm>
        </p:spPr>
        <p:txBody>
          <a:bodyPr/>
          <a:lstStyle/>
          <a:p>
            <a:pPr algn="ctr"/>
            <a:r>
              <a:rPr lang="en-US" sz="6000" b="1" dirty="0" smtClean="0"/>
              <a:t>FILE SYSTEM</a:t>
            </a:r>
            <a:endParaRPr lang="en-US" sz="6000" b="1" dirty="0"/>
          </a:p>
        </p:txBody>
      </p:sp>
      <p:sp>
        <p:nvSpPr>
          <p:cNvPr id="19" name="Text Placeholder 18"/>
          <p:cNvSpPr>
            <a:spLocks noGrp="1"/>
          </p:cNvSpPr>
          <p:nvPr>
            <p:ph type="body" sz="quarter" idx="11"/>
          </p:nvPr>
        </p:nvSpPr>
        <p:spPr>
          <a:xfrm>
            <a:off x="548641" y="4676502"/>
            <a:ext cx="8303622" cy="1580808"/>
          </a:xfrm>
        </p:spPr>
        <p:txBody>
          <a:bodyPr/>
          <a:lstStyle/>
          <a:p>
            <a:r>
              <a:rPr lang="en-US" dirty="0" smtClean="0">
                <a:solidFill>
                  <a:schemeClr val="tx2">
                    <a:lumMod val="50000"/>
                    <a:lumOff val="50000"/>
                  </a:schemeClr>
                </a:solidFill>
              </a:rPr>
              <a:t>Team members : 	Adarsh. K .A                    Abhiram Kudala  </a:t>
            </a:r>
          </a:p>
          <a:p>
            <a:r>
              <a:rPr lang="en-US" dirty="0" smtClean="0">
                <a:solidFill>
                  <a:schemeClr val="tx2">
                    <a:lumMod val="50000"/>
                    <a:lumOff val="50000"/>
                  </a:schemeClr>
                </a:solidFill>
              </a:rPr>
              <a:t>                                      Dhwani Patel                  Mariah Fernandes </a:t>
            </a:r>
          </a:p>
          <a:p>
            <a:r>
              <a:rPr lang="en-US" dirty="0" smtClean="0">
                <a:solidFill>
                  <a:schemeClr val="tx2">
                    <a:lumMod val="50000"/>
                    <a:lumOff val="50000"/>
                  </a:schemeClr>
                </a:solidFill>
              </a:rPr>
              <a:t>                                      Neeraj Narkar                 Sneha Nair </a:t>
            </a:r>
          </a:p>
          <a:p>
            <a:r>
              <a:rPr lang="en-US" dirty="0" smtClean="0">
                <a:solidFill>
                  <a:schemeClr val="tx2">
                    <a:lumMod val="50000"/>
                    <a:lumOff val="50000"/>
                  </a:schemeClr>
                </a:solidFill>
              </a:rPr>
              <a:t>                                      Swapnil Kadam</a:t>
            </a:r>
          </a:p>
          <a:p>
            <a:endParaRPr lang="en-US" dirty="0" smtClean="0">
              <a:solidFill>
                <a:schemeClr val="tx2">
                  <a:lumMod val="50000"/>
                  <a:lumOff val="50000"/>
                </a:schemeClr>
              </a:solidFill>
            </a:endParaRPr>
          </a:p>
          <a:p>
            <a:r>
              <a:rPr lang="en-US" dirty="0" smtClean="0">
                <a:solidFill>
                  <a:schemeClr val="tx2">
                    <a:lumMod val="50000"/>
                    <a:lumOff val="50000"/>
                  </a:schemeClr>
                </a:solidFill>
              </a:rPr>
              <a:t>  Date:                              10/01/2014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377160" y="364921"/>
            <a:ext cx="6715172" cy="831832"/>
          </a:xfrm>
        </p:spPr>
        <p:txBody>
          <a:bodyPr/>
          <a:lstStyle/>
          <a:p>
            <a:r>
              <a:rPr lang="en-US" dirty="0" smtClean="0"/>
              <a:t/>
            </a:r>
            <a:br>
              <a:rPr lang="en-US" dirty="0" smtClean="0"/>
            </a:br>
            <a:r>
              <a:rPr lang="en-US" dirty="0" smtClean="0"/>
              <a:t>MODIFY FILE IN FILE SYSTEM</a:t>
            </a:r>
            <a:r>
              <a:rPr lang="en-IN" dirty="0" smtClean="0"/>
              <a:t/>
            </a:r>
            <a:br>
              <a:rPr lang="en-IN" dirty="0" smtClean="0"/>
            </a:br>
            <a:r>
              <a:rPr lang="en-IN" b="1" dirty="0" smtClean="0">
                <a:solidFill>
                  <a:schemeClr val="bg1">
                    <a:lumMod val="50000"/>
                  </a:schemeClr>
                </a:solidFill>
                <a:latin typeface="Times New Roman" pitchFamily="18" charset="0"/>
                <a:cs typeface="Times New Roman" pitchFamily="18" charset="0"/>
              </a:rPr>
              <a:t/>
            </a:r>
            <a:br>
              <a:rPr lang="en-IN" b="1" dirty="0" smtClean="0">
                <a:solidFill>
                  <a:schemeClr val="bg1">
                    <a:lumMod val="50000"/>
                  </a:schemeClr>
                </a:solidFill>
                <a:latin typeface="Times New Roman" pitchFamily="18" charset="0"/>
                <a:cs typeface="Times New Roman" pitchFamily="18" charset="0"/>
              </a:rPr>
            </a:br>
            <a:endParaRPr lang="en-US" dirty="0"/>
          </a:p>
        </p:txBody>
      </p:sp>
      <p:pic>
        <p:nvPicPr>
          <p:cNvPr id="1028" name="Picture 4"/>
          <p:cNvPicPr>
            <a:picLocks noChangeAspect="1" noChangeArrowheads="1"/>
          </p:cNvPicPr>
          <p:nvPr/>
        </p:nvPicPr>
        <p:blipFill>
          <a:blip r:embed="rId2"/>
          <a:srcRect/>
          <a:stretch>
            <a:fillRect/>
          </a:stretch>
        </p:blipFill>
        <p:spPr bwMode="auto">
          <a:xfrm>
            <a:off x="1477463" y="1044756"/>
            <a:ext cx="6267450" cy="5238750"/>
          </a:xfrm>
          <a:prstGeom prst="rect">
            <a:avLst/>
          </a:prstGeom>
          <a:noFill/>
          <a:ln w="9525">
            <a:noFill/>
            <a:miter lim="800000"/>
            <a:headEnd/>
            <a:tailEnd/>
          </a:ln>
          <a:effectLst/>
        </p:spPr>
      </p:pic>
      <p:sp>
        <p:nvSpPr>
          <p:cNvPr id="8" name="TextBox 7"/>
          <p:cNvSpPr txBox="1"/>
          <p:nvPr/>
        </p:nvSpPr>
        <p:spPr>
          <a:xfrm>
            <a:off x="2782390" y="3709852"/>
            <a:ext cx="744582" cy="261610"/>
          </a:xfrm>
          <a:prstGeom prst="rect">
            <a:avLst/>
          </a:prstGeom>
          <a:noFill/>
        </p:spPr>
        <p:txBody>
          <a:bodyPr wrap="square" rtlCol="0">
            <a:spAutoFit/>
          </a:bodyPr>
          <a:lstStyle/>
          <a:p>
            <a:r>
              <a:rPr lang="en-US" sz="1100" dirty="0" smtClean="0">
                <a:solidFill>
                  <a:schemeClr val="accent5">
                    <a:lumMod val="10000"/>
                  </a:schemeClr>
                </a:solidFill>
              </a:rPr>
              <a:t>Edit</a:t>
            </a:r>
            <a:endParaRPr lang="en-IN" sz="1100"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No. of Defects encountered : 5</a:t>
            </a:r>
          </a:p>
          <a:p>
            <a:r>
              <a:rPr lang="en-US" dirty="0" smtClean="0"/>
              <a:t>No. of Defects resolved : 4</a:t>
            </a:r>
          </a:p>
          <a:p>
            <a:pPr>
              <a:buNone/>
            </a:pPr>
            <a:endParaRPr lang="en-US" dirty="0" smtClean="0"/>
          </a:p>
          <a:p>
            <a:r>
              <a:rPr lang="en-US" dirty="0" smtClean="0"/>
              <a:t>No. of  bugs encountered : 5</a:t>
            </a:r>
          </a:p>
          <a:p>
            <a:r>
              <a:rPr lang="en-US" dirty="0" smtClean="0"/>
              <a:t>No. of  bugs resolved : 4</a:t>
            </a:r>
          </a:p>
          <a:p>
            <a:pPr>
              <a:buNone/>
            </a:pPr>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r>
              <a:rPr lang="en-IN" dirty="0" smtClean="0"/>
              <a:t>To implement user access permissions on files.</a:t>
            </a:r>
          </a:p>
          <a:p>
            <a:pPr>
              <a:buNone/>
            </a:pPr>
            <a:endParaRPr lang="en-IN" dirty="0" smtClean="0"/>
          </a:p>
          <a:p>
            <a:r>
              <a:rPr lang="en-IN" dirty="0" smtClean="0"/>
              <a:t>To implement variable size data blocks.</a:t>
            </a:r>
          </a:p>
          <a:p>
            <a:endParaRPr lang="en-IN" dirty="0" smtClean="0"/>
          </a:p>
          <a:p>
            <a:r>
              <a:rPr lang="en-IN" dirty="0" smtClean="0"/>
              <a:t>To store content of the same file into discontiguous data blocks.</a:t>
            </a:r>
          </a:p>
          <a:p>
            <a:pPr>
              <a:buNone/>
            </a:pPr>
            <a:endParaRPr lang="en-IN" dirty="0" smtClean="0"/>
          </a:p>
          <a:p>
            <a:r>
              <a:rPr lang="en-IN" dirty="0" smtClean="0"/>
              <a:t>Efficient use of data blocks that got free due to deletion of file content.</a:t>
            </a:r>
          </a:p>
          <a:p>
            <a:pPr>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normAutofit/>
          </a:bodyPr>
          <a:lstStyle/>
          <a:p>
            <a:pPr>
              <a:buNone/>
            </a:pPr>
            <a:endParaRPr lang="en-US" sz="2400" dirty="0" smtClean="0"/>
          </a:p>
          <a:p>
            <a:pPr>
              <a:buNone/>
            </a:pPr>
            <a:endParaRPr lang="en-US" sz="2400" dirty="0" smtClean="0"/>
          </a:p>
          <a:p>
            <a:r>
              <a:rPr lang="en-US" sz="2400" dirty="0" smtClean="0"/>
              <a:t>Let Us C – Yashwant Kanetkar</a:t>
            </a:r>
          </a:p>
          <a:p>
            <a:endParaRPr lang="en-US" sz="2400" dirty="0" smtClean="0"/>
          </a:p>
          <a:p>
            <a:r>
              <a:rPr lang="en-US" sz="2400" dirty="0" smtClean="0"/>
              <a:t>UML with rational rose – Wendy Boggs</a:t>
            </a:r>
          </a:p>
          <a:p>
            <a:endParaRPr lang="en-US" sz="2400" dirty="0" smtClean="0"/>
          </a:p>
          <a:p>
            <a:pPr>
              <a:buNone/>
            </a:pPr>
            <a:endParaRPr lang="en-US" sz="2400" dirty="0" smtClean="0"/>
          </a:p>
          <a:p>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4033" y="2769324"/>
            <a:ext cx="6544492" cy="769441"/>
          </a:xfrm>
          <a:prstGeom prst="rect">
            <a:avLst/>
          </a:prstGeom>
          <a:noFill/>
        </p:spPr>
        <p:txBody>
          <a:bodyPr wrap="square" rtlCol="0">
            <a:spAutoFit/>
          </a:bodyPr>
          <a:lstStyle/>
          <a:p>
            <a:pPr algn="ctr"/>
            <a:r>
              <a:rPr lang="en-US" sz="4400" dirty="0" smtClean="0">
                <a:solidFill>
                  <a:schemeClr val="accent6"/>
                </a:solidFill>
                <a:latin typeface="Arial" pitchFamily="34" charset="0"/>
                <a:cs typeface="Arial" pitchFamily="34" charset="0"/>
              </a:rPr>
              <a:t>THANK YOU </a:t>
            </a:r>
            <a:endParaRPr lang="en-IN" sz="4400" dirty="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ontent Placeholder 12"/>
          <p:cNvSpPr txBox="1">
            <a:spLocks/>
          </p:cNvSpPr>
          <p:nvPr/>
        </p:nvSpPr>
        <p:spPr bwMode="auto">
          <a:xfrm>
            <a:off x="431885" y="5545561"/>
            <a:ext cx="8117235" cy="962633"/>
          </a:xfrm>
          <a:prstGeom prst="rect">
            <a:avLst/>
          </a:prstGeom>
          <a:noFill/>
          <a:ln w="9525">
            <a:noFill/>
            <a:miter lim="800000"/>
            <a:headEnd/>
            <a:tailEnd/>
          </a:ln>
        </p:spPr>
        <p:txBody>
          <a:bodyPr/>
          <a:lstStyle/>
          <a:p>
            <a:endParaRPr lang="en-US" sz="1200" b="1" u="sng" dirty="0">
              <a:solidFill>
                <a:schemeClr val="bg1">
                  <a:lumMod val="50000"/>
                </a:schemeClr>
              </a:solidFill>
              <a:latin typeface="Arial" pitchFamily="34" charset="0"/>
              <a:cs typeface="Arial" pitchFamily="34" charset="0"/>
            </a:endParaRPr>
          </a:p>
        </p:txBody>
      </p:sp>
      <p:sp>
        <p:nvSpPr>
          <p:cNvPr id="7" name="Title 6"/>
          <p:cNvSpPr>
            <a:spLocks noGrp="1"/>
          </p:cNvSpPr>
          <p:nvPr>
            <p:ph type="title"/>
          </p:nvPr>
        </p:nvSpPr>
        <p:spPr/>
        <p:txBody>
          <a:bodyPr/>
          <a:lstStyle/>
          <a:p>
            <a:r>
              <a:rPr lang="en-US" dirty="0" smtClean="0"/>
              <a:t>INTRODUCTION</a:t>
            </a:r>
            <a:endParaRPr lang="en-US" dirty="0"/>
          </a:p>
        </p:txBody>
      </p:sp>
      <p:sp>
        <p:nvSpPr>
          <p:cNvPr id="9" name="TextBox 8"/>
          <p:cNvSpPr txBox="1"/>
          <p:nvPr/>
        </p:nvSpPr>
        <p:spPr>
          <a:xfrm>
            <a:off x="540327" y="1246909"/>
            <a:ext cx="7869382" cy="4801314"/>
          </a:xfrm>
          <a:prstGeom prst="rect">
            <a:avLst/>
          </a:prstGeom>
          <a:noFill/>
        </p:spPr>
        <p:txBody>
          <a:bodyPr wrap="square" rtlCol="0">
            <a:spAutoFit/>
          </a:bodyPr>
          <a:lstStyle/>
          <a:p>
            <a:pPr>
              <a:buClr>
                <a:srgbClr val="FF9900"/>
              </a:buClr>
              <a:buFont typeface="Wingdings" pitchFamily="2" charset="2"/>
              <a:buChar char="Ø"/>
            </a:pPr>
            <a:r>
              <a:rPr lang="en-US" dirty="0" smtClean="0">
                <a:solidFill>
                  <a:schemeClr val="bg1">
                    <a:lumMod val="50000"/>
                  </a:schemeClr>
                </a:solidFill>
                <a:latin typeface="Arial" pitchFamily="34" charset="0"/>
                <a:cs typeface="Arial" pitchFamily="34" charset="0"/>
              </a:rPr>
              <a:t>  File System provides a layer of abstraction .</a:t>
            </a:r>
          </a:p>
          <a:p>
            <a:pPr>
              <a:buClr>
                <a:srgbClr val="FF9900"/>
              </a:buClr>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r>
              <a:rPr lang="en-US" dirty="0" smtClean="0">
                <a:solidFill>
                  <a:schemeClr val="bg1">
                    <a:lumMod val="50000"/>
                  </a:schemeClr>
                </a:solidFill>
                <a:latin typeface="Arial" pitchFamily="34" charset="0"/>
                <a:cs typeface="Arial" pitchFamily="34" charset="0"/>
              </a:rPr>
              <a:t>  Controls  information storage and retrieval.</a:t>
            </a:r>
          </a:p>
          <a:p>
            <a:pPr>
              <a:buClr>
                <a:srgbClr val="FF9900"/>
              </a:buClr>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r>
              <a:rPr lang="en-US" dirty="0" smtClean="0">
                <a:solidFill>
                  <a:schemeClr val="bg1">
                    <a:lumMod val="50000"/>
                  </a:schemeClr>
                </a:solidFill>
                <a:latin typeface="Arial" pitchFamily="34" charset="0"/>
                <a:cs typeface="Arial" pitchFamily="34" charset="0"/>
              </a:rPr>
              <a:t>  It provides facilities for storing, accessing, organizing and managing the    </a:t>
            </a:r>
          </a:p>
          <a:p>
            <a:pPr>
              <a:buClr>
                <a:srgbClr val="FF9900"/>
              </a:buClr>
            </a:pPr>
            <a:r>
              <a:rPr lang="en-US" dirty="0" smtClean="0">
                <a:solidFill>
                  <a:schemeClr val="bg1">
                    <a:lumMod val="50000"/>
                  </a:schemeClr>
                </a:solidFill>
                <a:latin typeface="Arial" pitchFamily="34" charset="0"/>
                <a:cs typeface="Arial" pitchFamily="34" charset="0"/>
              </a:rPr>
              <a:t>     stored  data.</a:t>
            </a:r>
          </a:p>
          <a:p>
            <a:pPr>
              <a:buClr>
                <a:srgbClr val="FF9900"/>
              </a:buClr>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endParaRPr lang="en-US" dirty="0" smtClean="0">
              <a:solidFill>
                <a:schemeClr val="bg1">
                  <a:lumMod val="50000"/>
                </a:schemeClr>
              </a:solidFill>
              <a:latin typeface="Arial" pitchFamily="34" charset="0"/>
              <a:cs typeface="Arial" pitchFamily="34" charset="0"/>
            </a:endParaRPr>
          </a:p>
          <a:p>
            <a:pPr>
              <a:buClr>
                <a:srgbClr val="FF9900"/>
              </a:buClr>
              <a:buFont typeface="Wingdings" pitchFamily="2" charset="2"/>
              <a:buChar char="Ø"/>
            </a:pPr>
            <a:r>
              <a:rPr lang="en-US" dirty="0" smtClean="0">
                <a:solidFill>
                  <a:schemeClr val="bg1">
                    <a:lumMod val="50000"/>
                  </a:schemeClr>
                </a:solidFill>
                <a:latin typeface="Arial" pitchFamily="34" charset="0"/>
                <a:cs typeface="Arial" pitchFamily="34" charset="0"/>
              </a:rPr>
              <a:t> File System contains  the  following  Modules: </a:t>
            </a:r>
          </a:p>
          <a:p>
            <a:pPr lvl="1">
              <a:buClr>
                <a:srgbClr val="FF9900"/>
              </a:buClr>
              <a:buFont typeface="Arial" pitchFamily="34" charset="0"/>
              <a:buChar char="•"/>
            </a:pPr>
            <a:r>
              <a:rPr lang="en-US" dirty="0" smtClean="0">
                <a:solidFill>
                  <a:schemeClr val="bg1">
                    <a:lumMod val="50000"/>
                  </a:schemeClr>
                </a:solidFill>
                <a:latin typeface="Arial" pitchFamily="34" charset="0"/>
                <a:cs typeface="Arial" pitchFamily="34" charset="0"/>
              </a:rPr>
              <a:t> Initialization</a:t>
            </a:r>
          </a:p>
          <a:p>
            <a:pPr lvl="1">
              <a:buClr>
                <a:srgbClr val="FF9900"/>
              </a:buClr>
              <a:buFont typeface="Arial" pitchFamily="34" charset="0"/>
              <a:buChar char="•"/>
            </a:pPr>
            <a:r>
              <a:rPr lang="en-US" dirty="0" smtClean="0">
                <a:solidFill>
                  <a:schemeClr val="bg1">
                    <a:lumMod val="50000"/>
                  </a:schemeClr>
                </a:solidFill>
                <a:latin typeface="Arial" pitchFamily="34" charset="0"/>
                <a:cs typeface="Arial" pitchFamily="34" charset="0"/>
              </a:rPr>
              <a:t>File system Operations</a:t>
            </a:r>
          </a:p>
          <a:p>
            <a:pPr lvl="1">
              <a:buClr>
                <a:srgbClr val="FF9900"/>
              </a:buClr>
              <a:buFont typeface="Arial" pitchFamily="34" charset="0"/>
              <a:buChar char="•"/>
            </a:pPr>
            <a:r>
              <a:rPr lang="en-US" dirty="0" smtClean="0">
                <a:solidFill>
                  <a:schemeClr val="bg1">
                    <a:lumMod val="50000"/>
                  </a:schemeClr>
                </a:solidFill>
                <a:latin typeface="Arial" pitchFamily="34" charset="0"/>
                <a:cs typeface="Arial" pitchFamily="34" charset="0"/>
              </a:rPr>
              <a:t>Memory Handler</a:t>
            </a:r>
          </a:p>
          <a:p>
            <a:pPr lvl="1">
              <a:buClr>
                <a:srgbClr val="FF9900"/>
              </a:buClr>
              <a:buFont typeface="Arial" pitchFamily="34" charset="0"/>
              <a:buChar char="•"/>
            </a:pPr>
            <a:r>
              <a:rPr lang="en-US" dirty="0" smtClean="0">
                <a:solidFill>
                  <a:schemeClr val="bg1">
                    <a:lumMod val="50000"/>
                  </a:schemeClr>
                </a:solidFill>
                <a:latin typeface="Arial" pitchFamily="34" charset="0"/>
                <a:cs typeface="Arial" pitchFamily="34" charset="0"/>
              </a:rPr>
              <a:t>Data Management</a:t>
            </a:r>
          </a:p>
          <a:p>
            <a:pPr lvl="1">
              <a:buClr>
                <a:srgbClr val="FF9900"/>
              </a:buClr>
              <a:buFont typeface="Arial" pitchFamily="34" charset="0"/>
              <a:buChar char="•"/>
            </a:pPr>
            <a:r>
              <a:rPr lang="en-US" dirty="0" smtClean="0">
                <a:solidFill>
                  <a:schemeClr val="bg1">
                    <a:lumMod val="50000"/>
                  </a:schemeClr>
                </a:solidFill>
                <a:latin typeface="Arial" pitchFamily="34" charset="0"/>
                <a:cs typeface="Arial" pitchFamily="34" charset="0"/>
              </a:rPr>
              <a:t>Error Handler</a:t>
            </a:r>
            <a:endParaRPr lang="en-IN" dirty="0" smtClean="0">
              <a:solidFill>
                <a:schemeClr val="bg1">
                  <a:lumMod val="50000"/>
                </a:schemeClr>
              </a:solidFill>
              <a:latin typeface="Arial" pitchFamily="34" charset="0"/>
              <a:cs typeface="Arial" pitchFamily="34" charset="0"/>
            </a:endParaRPr>
          </a:p>
          <a:p>
            <a:endParaRPr lang="en-IN"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a:t>
            </a:r>
            <a:endParaRPr lang="en-IN" dirty="0"/>
          </a:p>
        </p:txBody>
      </p:sp>
      <p:sp>
        <p:nvSpPr>
          <p:cNvPr id="3" name="Content Placeholder 2"/>
          <p:cNvSpPr>
            <a:spLocks noGrp="1"/>
          </p:cNvSpPr>
          <p:nvPr>
            <p:ph idx="1"/>
          </p:nvPr>
        </p:nvSpPr>
        <p:spPr>
          <a:xfrm>
            <a:off x="274320" y="1005840"/>
            <a:ext cx="8070228" cy="5280680"/>
          </a:xfrm>
        </p:spPr>
        <p:txBody>
          <a:bodyPr>
            <a:normAutofit/>
          </a:bodyPr>
          <a:lstStyle/>
          <a:p>
            <a:pPr>
              <a:buNone/>
            </a:pPr>
            <a:endParaRPr lang="en-US" dirty="0" smtClean="0"/>
          </a:p>
          <a:p>
            <a:r>
              <a:rPr lang="en-US" dirty="0" smtClean="0"/>
              <a:t> </a:t>
            </a:r>
            <a:r>
              <a:rPr lang="en-US" b="0" dirty="0" smtClean="0"/>
              <a:t>Create file in the file system</a:t>
            </a:r>
          </a:p>
          <a:p>
            <a:pPr>
              <a:buNone/>
            </a:pPr>
            <a:endParaRPr lang="en-US" b="0" dirty="0" smtClean="0"/>
          </a:p>
          <a:p>
            <a:r>
              <a:rPr lang="en-US" b="0" dirty="0" smtClean="0"/>
              <a:t> List all files</a:t>
            </a:r>
          </a:p>
          <a:p>
            <a:endParaRPr lang="en-US" b="0" dirty="0" smtClean="0"/>
          </a:p>
          <a:p>
            <a:r>
              <a:rPr lang="en-US" b="0" dirty="0" smtClean="0"/>
              <a:t> Display specific file and its contents</a:t>
            </a:r>
          </a:p>
          <a:p>
            <a:endParaRPr lang="en-US" b="0" dirty="0" smtClean="0"/>
          </a:p>
          <a:p>
            <a:r>
              <a:rPr lang="en-US" b="0" dirty="0" smtClean="0"/>
              <a:t> Delete file</a:t>
            </a:r>
          </a:p>
          <a:p>
            <a:endParaRPr lang="en-US" b="0" dirty="0" smtClean="0"/>
          </a:p>
          <a:p>
            <a:r>
              <a:rPr lang="en-US" b="0" dirty="0" smtClean="0"/>
              <a:t> Modify File</a:t>
            </a:r>
          </a:p>
          <a:p>
            <a:pPr lvl="1">
              <a:buFont typeface="Courier New" pitchFamily="49" charset="0"/>
              <a:buChar char="o"/>
            </a:pPr>
            <a:r>
              <a:rPr lang="en-US" b="0" dirty="0" smtClean="0"/>
              <a:t> Rename file</a:t>
            </a:r>
          </a:p>
          <a:p>
            <a:pPr lvl="1">
              <a:buFont typeface="Courier New" pitchFamily="49" charset="0"/>
              <a:buChar char="o"/>
            </a:pPr>
            <a:r>
              <a:rPr lang="en-US" dirty="0" smtClean="0"/>
              <a:t>Change file contents</a:t>
            </a:r>
          </a:p>
          <a:p>
            <a:pPr lvl="2"/>
            <a:r>
              <a:rPr lang="en-US" dirty="0" smtClean="0"/>
              <a:t>Append </a:t>
            </a:r>
          </a:p>
          <a:p>
            <a:pPr lvl="2"/>
            <a:r>
              <a:rPr lang="en-US" dirty="0" smtClean="0"/>
              <a:t>Overwrite      </a:t>
            </a:r>
          </a:p>
          <a:p>
            <a:pPr lvl="1">
              <a:buFont typeface="Courier New" pitchFamily="49" charset="0"/>
              <a:buChar char="o"/>
            </a:pPr>
            <a:r>
              <a:rPr lang="en-US" b="0" dirty="0" smtClean="0"/>
              <a:t>Change access mode     </a:t>
            </a:r>
          </a:p>
          <a:p>
            <a:pPr>
              <a:buFont typeface="Courier New" pitchFamily="49" charset="0"/>
              <a:buChar char="o"/>
            </a:pPr>
            <a:endParaRPr lang="en-IN"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IN" dirty="0"/>
          </a:p>
        </p:txBody>
      </p:sp>
      <p:sp>
        <p:nvSpPr>
          <p:cNvPr id="3" name="Content Placeholder 2"/>
          <p:cNvSpPr>
            <a:spLocks noGrp="1"/>
          </p:cNvSpPr>
          <p:nvPr>
            <p:ph idx="1"/>
          </p:nvPr>
        </p:nvSpPr>
        <p:spPr/>
        <p:txBody>
          <a:bodyPr>
            <a:normAutofit/>
          </a:bodyPr>
          <a:lstStyle/>
          <a:p>
            <a:pPr lvl="0"/>
            <a:r>
              <a:rPr lang="en-US" sz="1800" b="0" dirty="0" smtClean="0"/>
              <a:t>The size of File system is 10MB.</a:t>
            </a:r>
          </a:p>
          <a:p>
            <a:pPr lvl="0">
              <a:buNone/>
            </a:pPr>
            <a:endParaRPr lang="en-IN" sz="1800" b="0" dirty="0" smtClean="0"/>
          </a:p>
          <a:p>
            <a:pPr lvl="0"/>
            <a:r>
              <a:rPr lang="en-US" sz="1800" b="0" dirty="0" smtClean="0"/>
              <a:t>The File system is further partitioned in to 4KB blocks each where contents of file to be stored.</a:t>
            </a:r>
          </a:p>
          <a:p>
            <a:pPr lvl="0">
              <a:buNone/>
            </a:pPr>
            <a:endParaRPr lang="en-IN" sz="1800" b="0" dirty="0" smtClean="0"/>
          </a:p>
          <a:p>
            <a:pPr lvl="0"/>
            <a:r>
              <a:rPr lang="en-US" sz="1800" b="0" dirty="0" smtClean="0"/>
              <a:t> FAT table information and the data blocks are also added to each data block for accessing file related additional information.</a:t>
            </a:r>
          </a:p>
          <a:p>
            <a:pPr lvl="0">
              <a:buNone/>
            </a:pPr>
            <a:endParaRPr lang="en-IN" sz="1800" b="0" dirty="0" smtClean="0"/>
          </a:p>
          <a:p>
            <a:pPr lvl="0"/>
            <a:r>
              <a:rPr lang="en-US" sz="1800" b="0" dirty="0" smtClean="0"/>
              <a:t>All the operations on the files will be performed in linked list and at exit condition the entire linked list is written to file system. </a:t>
            </a:r>
          </a:p>
          <a:p>
            <a:pPr lvl="0">
              <a:buNone/>
            </a:pPr>
            <a:endParaRPr lang="en-IN" sz="1800" b="0" dirty="0" smtClean="0"/>
          </a:p>
          <a:p>
            <a:pPr lvl="0" hangingPunct="0"/>
            <a:r>
              <a:rPr lang="en-US" sz="1800" b="0" dirty="0" smtClean="0"/>
              <a:t>FAT table contains the information about the files. The first data block is FAT table .The remaining data blocks are files which contains index number of file along with contents of file and delimiter.</a:t>
            </a:r>
            <a:endParaRPr lang="en-IN" sz="1800" b="0" i="1"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endParaRPr lang="en-IN" dirty="0"/>
          </a:p>
        </p:txBody>
      </p:sp>
      <p:pic>
        <p:nvPicPr>
          <p:cNvPr id="1026" name="Picture 2" descr="Use Case Diagram"/>
          <p:cNvPicPr>
            <a:picLocks noChangeAspect="1" noChangeArrowheads="1"/>
          </p:cNvPicPr>
          <p:nvPr/>
        </p:nvPicPr>
        <p:blipFill>
          <a:blip r:embed="rId2"/>
          <a:srcRect/>
          <a:stretch>
            <a:fillRect/>
          </a:stretch>
        </p:blipFill>
        <p:spPr bwMode="auto">
          <a:xfrm>
            <a:off x="1645921" y="1371600"/>
            <a:ext cx="5342708" cy="4911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11846" y="404109"/>
            <a:ext cx="6715172" cy="831832"/>
          </a:xfrm>
        </p:spPr>
        <p:txBody>
          <a:bodyPr/>
          <a:lstStyle/>
          <a:p>
            <a:r>
              <a:rPr lang="en-US" dirty="0" smtClean="0"/>
              <a:t>CREATE FILE IN FILE SYSTEM </a:t>
            </a:r>
            <a:r>
              <a:rPr lang="en-IN" b="1" dirty="0" smtClean="0">
                <a:solidFill>
                  <a:schemeClr val="bg1">
                    <a:lumMod val="50000"/>
                  </a:schemeClr>
                </a:solidFill>
                <a:latin typeface="Times New Roman" pitchFamily="18" charset="0"/>
                <a:cs typeface="Times New Roman" pitchFamily="18" charset="0"/>
              </a:rPr>
              <a:t/>
            </a:r>
            <a:br>
              <a:rPr lang="en-IN" b="1" dirty="0" smtClean="0">
                <a:solidFill>
                  <a:schemeClr val="bg1">
                    <a:lumMod val="50000"/>
                  </a:schemeClr>
                </a:solidFill>
                <a:latin typeface="Times New Roman" pitchFamily="18" charset="0"/>
                <a:cs typeface="Times New Roman" pitchFamily="18" charset="0"/>
              </a:rPr>
            </a:br>
            <a:endParaRPr lang="en-US" dirty="0"/>
          </a:p>
        </p:txBody>
      </p:sp>
      <p:pic>
        <p:nvPicPr>
          <p:cNvPr id="2050" name="Picture 2" descr="\\172.21.17.1\Lab1_Mini project\createfile.jpg"/>
          <p:cNvPicPr>
            <a:picLocks noChangeAspect="1" noChangeArrowheads="1"/>
          </p:cNvPicPr>
          <p:nvPr/>
        </p:nvPicPr>
        <p:blipFill>
          <a:blip r:embed="rId2"/>
          <a:srcRect/>
          <a:stretch>
            <a:fillRect/>
          </a:stretch>
        </p:blipFill>
        <p:spPr bwMode="auto">
          <a:xfrm>
            <a:off x="1438201" y="1037809"/>
            <a:ext cx="5746370" cy="548713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311846" y="430235"/>
            <a:ext cx="6715172" cy="831832"/>
          </a:xfrm>
        </p:spPr>
        <p:txBody>
          <a:bodyPr/>
          <a:lstStyle/>
          <a:p>
            <a:r>
              <a:rPr lang="en-US" cap="small" dirty="0" smtClean="0"/>
              <a:t>LIST ALL FILES FROM FILE SYSTEM</a:t>
            </a:r>
            <a:r>
              <a:rPr lang="en-IN" b="1" dirty="0" smtClean="0">
                <a:solidFill>
                  <a:schemeClr val="bg1">
                    <a:lumMod val="50000"/>
                  </a:schemeClr>
                </a:solidFill>
                <a:latin typeface="Times New Roman" pitchFamily="18" charset="0"/>
                <a:cs typeface="Times New Roman" pitchFamily="18" charset="0"/>
              </a:rPr>
              <a:t/>
            </a:r>
            <a:br>
              <a:rPr lang="en-IN" b="1" dirty="0" smtClean="0">
                <a:solidFill>
                  <a:schemeClr val="bg1">
                    <a:lumMod val="50000"/>
                  </a:schemeClr>
                </a:solidFill>
                <a:latin typeface="Times New Roman" pitchFamily="18" charset="0"/>
                <a:cs typeface="Times New Roman" pitchFamily="18" charset="0"/>
              </a:rPr>
            </a:br>
            <a:endParaRPr lang="en-US" dirty="0"/>
          </a:p>
        </p:txBody>
      </p:sp>
      <p:pic>
        <p:nvPicPr>
          <p:cNvPr id="4098" name="Picture 2" descr="\\172.21.17.1\Lab1_Mini project\listallfiles.jpg"/>
          <p:cNvPicPr>
            <a:picLocks noChangeAspect="1" noChangeArrowheads="1"/>
          </p:cNvPicPr>
          <p:nvPr/>
        </p:nvPicPr>
        <p:blipFill>
          <a:blip r:embed="rId2"/>
          <a:srcRect/>
          <a:stretch>
            <a:fillRect/>
          </a:stretch>
        </p:blipFill>
        <p:spPr bwMode="auto">
          <a:xfrm>
            <a:off x="1123950" y="1333500"/>
            <a:ext cx="6896100" cy="4191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311846" y="286544"/>
            <a:ext cx="6715172" cy="831832"/>
          </a:xfrm>
        </p:spPr>
        <p:txBody>
          <a:bodyPr/>
          <a:lstStyle/>
          <a:p>
            <a:r>
              <a:rPr lang="en-IN" dirty="0" smtClean="0"/>
              <a:t/>
            </a:r>
            <a:br>
              <a:rPr lang="en-IN" dirty="0" smtClean="0"/>
            </a:br>
            <a:r>
              <a:rPr lang="en-US" b="1" cap="small" dirty="0" smtClean="0"/>
              <a:t> </a:t>
            </a:r>
            <a:r>
              <a:rPr lang="en-US" cap="small" dirty="0" smtClean="0"/>
              <a:t>DISPLAY</a:t>
            </a:r>
            <a:r>
              <a:rPr lang="en-US" dirty="0" smtClean="0"/>
              <a:t> A SPECIFIC FILE</a:t>
            </a:r>
            <a:r>
              <a:rPr lang="en-IN" b="1" dirty="0" smtClean="0">
                <a:solidFill>
                  <a:schemeClr val="bg1">
                    <a:lumMod val="50000"/>
                  </a:schemeClr>
                </a:solidFill>
                <a:latin typeface="Times New Roman" pitchFamily="18" charset="0"/>
                <a:cs typeface="Times New Roman" pitchFamily="18" charset="0"/>
              </a:rPr>
              <a:t/>
            </a:r>
            <a:br>
              <a:rPr lang="en-IN" b="1" dirty="0" smtClean="0">
                <a:solidFill>
                  <a:schemeClr val="bg1">
                    <a:lumMod val="50000"/>
                  </a:schemeClr>
                </a:solidFill>
                <a:latin typeface="Times New Roman" pitchFamily="18" charset="0"/>
                <a:cs typeface="Times New Roman" pitchFamily="18" charset="0"/>
              </a:rPr>
            </a:br>
            <a:endParaRPr lang="en-US" dirty="0"/>
          </a:p>
        </p:txBody>
      </p:sp>
      <p:pic>
        <p:nvPicPr>
          <p:cNvPr id="5122" name="Picture 2" descr="\\172.21.17.1\Lab1_Mini project\displaly.jpg"/>
          <p:cNvPicPr>
            <a:picLocks noChangeAspect="1" noChangeArrowheads="1"/>
          </p:cNvPicPr>
          <p:nvPr/>
        </p:nvPicPr>
        <p:blipFill>
          <a:blip r:embed="rId2"/>
          <a:srcRect/>
          <a:stretch>
            <a:fillRect/>
          </a:stretch>
        </p:blipFill>
        <p:spPr bwMode="auto">
          <a:xfrm>
            <a:off x="724988" y="1219744"/>
            <a:ext cx="7772400" cy="49149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324909" y="417172"/>
            <a:ext cx="6715172" cy="831832"/>
          </a:xfrm>
        </p:spPr>
        <p:txBody>
          <a:bodyPr/>
          <a:lstStyle/>
          <a:p>
            <a:r>
              <a:rPr lang="en-US" dirty="0" smtClean="0"/>
              <a:t>DELETE FILE FROM FILE SYSTEM</a:t>
            </a:r>
            <a:endParaRPr lang="en-US" dirty="0"/>
          </a:p>
        </p:txBody>
      </p:sp>
      <p:pic>
        <p:nvPicPr>
          <p:cNvPr id="3074" name="Picture 2" descr="\\172.21.17.1\Lab1_Mini project\deletefile.jpg"/>
          <p:cNvPicPr>
            <a:picLocks noChangeAspect="1" noChangeArrowheads="1"/>
          </p:cNvPicPr>
          <p:nvPr/>
        </p:nvPicPr>
        <p:blipFill>
          <a:blip r:embed="rId2"/>
          <a:srcRect/>
          <a:stretch>
            <a:fillRect/>
          </a:stretch>
        </p:blipFill>
        <p:spPr bwMode="auto">
          <a:xfrm>
            <a:off x="778328" y="1052468"/>
            <a:ext cx="7307580" cy="495644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GATE Patni">
      <a:dk1>
        <a:srgbClr val="98281F"/>
      </a:dk1>
      <a:lt1>
        <a:sysClr val="window" lastClr="FFFFFF"/>
      </a:lt1>
      <a:dk2>
        <a:srgbClr val="000000"/>
      </a:dk2>
      <a:lt2>
        <a:srgbClr val="FFFFFF"/>
      </a:lt2>
      <a:accent1>
        <a:srgbClr val="98281F"/>
      </a:accent1>
      <a:accent2>
        <a:srgbClr val="DD592D"/>
      </a:accent2>
      <a:accent3>
        <a:srgbClr val="F68C47"/>
      </a:accent3>
      <a:accent4>
        <a:srgbClr val="FECB7A"/>
      </a:accent4>
      <a:accent5>
        <a:srgbClr val="FFEC9F"/>
      </a:accent5>
      <a:accent6>
        <a:srgbClr val="77787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GATE Patni">
    <a:dk1>
      <a:srgbClr val="98281F"/>
    </a:dk1>
    <a:lt1>
      <a:sysClr val="window" lastClr="FFFFFF"/>
    </a:lt1>
    <a:dk2>
      <a:srgbClr val="000000"/>
    </a:dk2>
    <a:lt2>
      <a:srgbClr val="FFFFFF"/>
    </a:lt2>
    <a:accent1>
      <a:srgbClr val="98281F"/>
    </a:accent1>
    <a:accent2>
      <a:srgbClr val="DD592D"/>
    </a:accent2>
    <a:accent3>
      <a:srgbClr val="F68C47"/>
    </a:accent3>
    <a:accent4>
      <a:srgbClr val="FECB7A"/>
    </a:accent4>
    <a:accent5>
      <a:srgbClr val="FFEC9F"/>
    </a:accent5>
    <a:accent6>
      <a:srgbClr val="77787B"/>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DDA08114CFC342B437F87C450600C3" ma:contentTypeVersion="0" ma:contentTypeDescription="Create a new document." ma:contentTypeScope="" ma:versionID="4700b4d881f2830232ede50708e3541a">
  <xsd:schema xmlns:xsd="http://www.w3.org/2001/XMLSchema" xmlns:xs="http://www.w3.org/2001/XMLSchema" xmlns:p="http://schemas.microsoft.com/office/2006/metadata/properties" targetNamespace="http://schemas.microsoft.com/office/2006/metadata/properties" ma:root="true" ma:fieldsID="87daa8068ee9eb49ca321f78f6dfb73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DC6BA15-DE8F-4012-8C45-A96909ABA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579</TotalTime>
  <Words>315</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FILE SYSTEM</vt:lpstr>
      <vt:lpstr>INTRODUCTION</vt:lpstr>
      <vt:lpstr>FUNCTIONALITIES</vt:lpstr>
      <vt:lpstr>SYSTEM ARCHITECTURE</vt:lpstr>
      <vt:lpstr>USE CASE </vt:lpstr>
      <vt:lpstr>CREATE FILE IN FILE SYSTEM  </vt:lpstr>
      <vt:lpstr>LIST ALL FILES FROM FILE SYSTEM </vt:lpstr>
      <vt:lpstr>  DISPLAY A SPECIFIC FILE </vt:lpstr>
      <vt:lpstr>DELETE FILE FROM FILE SYSTEM</vt:lpstr>
      <vt:lpstr> MODIFY FILE IN FILE SYSTEM  </vt:lpstr>
      <vt:lpstr>Slide 11</vt:lpstr>
      <vt:lpstr>FUTURE SCOPE</vt:lpstr>
      <vt:lpstr>REFERENCES</vt:lpstr>
      <vt:lpstr>Slide 14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sk816216</cp:lastModifiedBy>
  <cp:revision>66</cp:revision>
  <dcterms:created xsi:type="dcterms:W3CDTF">2012-05-18T02:59:15Z</dcterms:created>
  <dcterms:modified xsi:type="dcterms:W3CDTF">2014-01-15T03:21:03Z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0x010100ABDDA08114CFC342B437F87C450600C3</vt:lpwstr>
  </property>
  <property fmtid="{D5CDD505-2E9C-101B-9397-08002B2CF9AE}" pid="4" name="_SourceUrl">
    <vt:lpwstr/>
  </property>
</Properties>
</file>