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4" r:id="rId8"/>
    <p:sldId id="265" r:id="rId9"/>
    <p:sldId id="266" r:id="rId10"/>
    <p:sldId id="267"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149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drive.google.com/file/d/1a93WN4_boa__DUIt7l3YrUvfF-Kr4vIi/vie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4900"/>
            </a:srgbClr>
          </a:solidFill>
          <a:ln/>
        </p:spPr>
        <p:txBody>
          <a:bodyPr/>
          <a:lstStyle/>
          <a:p>
            <a:pPr/>
            <a:endParaRPr/>
          </a:p>
        </p:txBody>
      </p:sp>
      <p:pic>
        <p:nvPicPr>
          <p:cNvPr id="4" name="Image 1" descr="preencoded.png"/>
          <p:cNvPicPr>
            <a:picLocks noChangeAspect="1"/>
          </p:cNvPicPr>
          <p:nvPr/>
        </p:nvPicPr>
        <p:blipFill>
          <a:blip r:embed="rId4"/>
          <a:stretch>
            <a:fillRect/>
          </a:stretch>
        </p:blipFill>
        <p:spPr>
          <a:xfrm>
            <a:off x="9151618" y="0"/>
            <a:ext cx="5486400" cy="8229600"/>
          </a:xfrm>
          <a:prstGeom prst="rect">
            <a:avLst/>
          </a:prstGeom>
        </p:spPr>
      </p:pic>
      <p:sp>
        <p:nvSpPr>
          <p:cNvPr id="5" name="Text 1"/>
          <p:cNvSpPr/>
          <p:nvPr/>
        </p:nvSpPr>
        <p:spPr>
          <a:xfrm>
            <a:off x="833195" y="1830585"/>
            <a:ext cx="7477594" cy="2874647"/>
          </a:xfrm>
          <a:prstGeom prst="rect">
            <a:avLst/>
          </a:prstGeom>
          <a:noFill/>
          <a:ln/>
        </p:spPr>
        <p:txBody>
          <a:bodyPr wrap="square" rtlCol="0" anchor="t"/>
          <a:lstStyle/>
          <a:p>
            <a:pPr marL="0" indent="0">
              <a:lnSpc>
                <a:spcPts val="7545"/>
              </a:lnSpc>
              <a:buNone/>
            </a:pPr>
            <a:r>
              <a:rPr b="1" sz="6036">
                <a:solidFill>
                  <a:srgbClr val="A680FF"/>
                </a:solidFill>
                <a:latin typeface="p22-mackinac-pro"/>
                <a:ea typeface="p22-mackinac-pro"/>
                <a:cs typeface="p22-mackinac-pro"/>
              </a:rPr>
              <a:t>Competitive Analysis of Top 500 Companies in India</a:t>
            </a:r>
            <a:endParaRPr sz="6036"/>
          </a:p>
        </p:txBody>
      </p:sp>
      <p:sp>
        <p:nvSpPr>
          <p:cNvPr id="6" name="Text 2"/>
          <p:cNvSpPr/>
          <p:nvPr/>
        </p:nvSpPr>
        <p:spPr>
          <a:xfrm>
            <a:off x="833195" y="5038492"/>
            <a:ext cx="7477594" cy="710803"/>
          </a:xfrm>
          <a:prstGeom prst="rect">
            <a:avLst/>
          </a:prstGeom>
          <a:noFill/>
          <a:ln/>
        </p:spPr>
        <p:txBody>
          <a:bodyPr wrap="square" rtlCol="0" anchor="t"/>
          <a:lstStyle/>
          <a:p>
            <a:pPr marL="0" indent="0">
              <a:lnSpc>
                <a:spcPts val="2799"/>
              </a:lnSpc>
              <a:buNone/>
            </a:pPr>
            <a:r>
              <a:rPr sz="1750">
                <a:solidFill>
                  <a:srgbClr val="E0D6DE"/>
                </a:solidFill>
                <a:latin typeface="Inter"/>
                <a:ea typeface="Inter"/>
                <a:cs typeface="Inter"/>
              </a:rPr>
              <a:t>Dive into the market capitalization and quarterly sales of India's leading businesses, uncovering insights to drive strategic decision-making.</a:t>
            </a:r>
            <a:endParaRPr sz="1750"/>
          </a:p>
        </p:txBody>
      </p:sp>
      <p:sp>
        <p:nvSpPr>
          <p:cNvPr id="7" name="Shape 3"/>
          <p:cNvSpPr/>
          <p:nvPr/>
        </p:nvSpPr>
        <p:spPr>
          <a:xfrm>
            <a:off x="833195" y="5999201"/>
            <a:ext cx="355401" cy="355401"/>
          </a:xfrm>
          <a:prstGeom prst="roundRect">
            <a:avLst>
              <a:gd name="adj" fmla="val 25726039"/>
            </a:avLst>
          </a:prstGeom>
          <a:noFill/>
          <a:ln w="7620">
            <a:solidFill>
              <a:srgbClr val="FFFFFF"/>
            </a:solidFill>
          </a:ln>
        </p:spPr>
        <p:txBody>
          <a:bodyPr/>
          <a:lstStyle/>
          <a:p>
            <a:pPr/>
            <a:endParaRPr/>
          </a:p>
        </p:txBody>
      </p:sp>
      <p:sp>
        <p:nvSpPr>
          <p:cNvPr id="9" name="Text 4"/>
          <p:cNvSpPr/>
          <p:nvPr/>
        </p:nvSpPr>
        <p:spPr>
          <a:xfrm>
            <a:off x="1299688" y="6004684"/>
            <a:ext cx="3952042" cy="388859"/>
          </a:xfrm>
          <a:prstGeom prst="rect">
            <a:avLst/>
          </a:prstGeom>
          <a:noFill/>
          <a:ln/>
        </p:spPr>
        <p:txBody>
          <a:bodyPr wrap="none" rtlCol="0" anchor="t"/>
          <a:lstStyle/>
          <a:p>
            <a:pPr marL="0" indent="0">
              <a:lnSpc>
                <a:spcPts val="3062"/>
              </a:lnSpc>
              <a:buNone/>
            </a:pPr>
            <a:r>
              <a:rPr b="1" sz="2187">
                <a:solidFill>
                  <a:srgbClr val="E0D6DE"/>
                </a:solidFill>
                <a:latin typeface="Inter"/>
                <a:ea typeface="Inter"/>
                <a:cs typeface="Inter"/>
              </a:rPr>
              <a:t>by Swapnil Singh </a:t>
            </a:r>
            <a:endParaRPr sz="2187"/>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4900"/>
            </a:srgbClr>
          </a:solidFill>
          <a:ln/>
        </p:spPr>
        <p:txBody>
          <a:bodyPr/>
          <a:lstStyle/>
          <a:p>
            <a:pPr/>
            <a:endParaRPr/>
          </a:p>
        </p:txBody>
      </p:sp>
      <p:sp>
        <p:nvSpPr>
          <p:cNvPr id="4" name="Text 1"/>
          <p:cNvSpPr/>
          <p:nvPr/>
        </p:nvSpPr>
        <p:spPr>
          <a:xfrm>
            <a:off x="2037991" y="1696166"/>
            <a:ext cx="5554977" cy="694366"/>
          </a:xfrm>
          <a:prstGeom prst="rect">
            <a:avLst/>
          </a:prstGeom>
          <a:noFill/>
          <a:ln/>
        </p:spPr>
        <p:txBody>
          <a:bodyPr wrap="none" rtlCol="0" anchor="t"/>
          <a:lstStyle/>
          <a:p>
            <a:pPr marL="0" indent="0">
              <a:lnSpc>
                <a:spcPts val="5468"/>
              </a:lnSpc>
              <a:buNone/>
            </a:pPr>
            <a:r>
              <a:rPr b="1" sz="4374">
                <a:solidFill>
                  <a:srgbClr val="A680FF"/>
                </a:solidFill>
                <a:latin typeface="p22-mackinac-pro"/>
                <a:ea typeface="p22-mackinac-pro"/>
                <a:cs typeface="p22-mackinac-pro"/>
              </a:rPr>
              <a:t>Thank You</a:t>
            </a:r>
            <a:endParaRPr sz="4374"/>
          </a:p>
        </p:txBody>
      </p:sp>
      <p:sp>
        <p:nvSpPr>
          <p:cNvPr id="5" name="Text 2"/>
          <p:cNvSpPr/>
          <p:nvPr/>
        </p:nvSpPr>
        <p:spPr>
          <a:xfrm>
            <a:off x="2037991" y="2834882"/>
            <a:ext cx="10554416" cy="1066204"/>
          </a:xfrm>
          <a:prstGeom prst="rect">
            <a:avLst/>
          </a:prstGeom>
          <a:noFill/>
          <a:ln/>
        </p:spPr>
        <p:txBody>
          <a:bodyPr wrap="square" rtlCol="0" anchor="t"/>
          <a:lstStyle/>
          <a:p>
            <a:pPr marL="0" indent="0">
              <a:lnSpc>
                <a:spcPts val="2799"/>
              </a:lnSpc>
              <a:buNone/>
            </a:pPr>
            <a:r>
              <a:rPr sz="1750">
                <a:solidFill>
                  <a:srgbClr val="E0D6DE"/>
                </a:solidFill>
                <a:latin typeface="Inter"/>
                <a:ea typeface="Inter"/>
                <a:cs typeface="Inter"/>
              </a:rPr>
              <a:t>We greatly appreciate your time and attention throughout this presentation. The insights and analysis we have shared today represent the culmination of extensive research and cross-functional collaboration within our team.</a:t>
            </a:r>
            <a:endParaRPr sz="1750"/>
          </a:p>
        </p:txBody>
      </p:sp>
      <p:sp>
        <p:nvSpPr>
          <p:cNvPr id="6" name="Text 3"/>
          <p:cNvSpPr/>
          <p:nvPr/>
        </p:nvSpPr>
        <p:spPr>
          <a:xfrm>
            <a:off x="2037991" y="4150993"/>
            <a:ext cx="10554416" cy="1421606"/>
          </a:xfrm>
          <a:prstGeom prst="rect">
            <a:avLst/>
          </a:prstGeom>
          <a:noFill/>
          <a:ln/>
        </p:spPr>
        <p:txBody>
          <a:bodyPr wrap="square" rtlCol="0" anchor="t"/>
          <a:lstStyle/>
          <a:p>
            <a:pPr marL="0" indent="0">
              <a:lnSpc>
                <a:spcPts val="2799"/>
              </a:lnSpc>
              <a:buNone/>
            </a:pPr>
            <a:r>
              <a:rPr sz="1750">
                <a:solidFill>
                  <a:srgbClr val="E0D6DE"/>
                </a:solidFill>
                <a:latin typeface="Inter"/>
                <a:ea typeface="Inter"/>
                <a:cs typeface="Inter"/>
              </a:rPr>
              <a:t>The data-driven findings outlined in this deck can serve as a valuable foundation to inform strategic decision-making and guide your organization towards continued growth and success. We welcome the opportunity to discuss these results in greater depth and explore potential next steps for implementation.</a:t>
            </a:r>
            <a:endParaRPr sz="1750"/>
          </a:p>
        </p:txBody>
      </p:sp>
      <p:sp>
        <p:nvSpPr>
          <p:cNvPr id="7" name="Text 4"/>
          <p:cNvSpPr/>
          <p:nvPr/>
        </p:nvSpPr>
        <p:spPr>
          <a:xfrm>
            <a:off x="2037991" y="5822519"/>
            <a:ext cx="10554416" cy="710803"/>
          </a:xfrm>
          <a:prstGeom prst="rect">
            <a:avLst/>
          </a:prstGeom>
          <a:noFill/>
          <a:ln/>
        </p:spPr>
        <p:txBody>
          <a:bodyPr wrap="square" rtlCol="0" anchor="t"/>
          <a:lstStyle/>
          <a:p>
            <a:pPr marL="0" indent="0">
              <a:lnSpc>
                <a:spcPts val="2799"/>
              </a:lnSpc>
              <a:buNone/>
            </a:pPr>
            <a:r>
              <a:rPr sz="1750">
                <a:solidFill>
                  <a:srgbClr val="E0D6DE"/>
                </a:solidFill>
                <a:latin typeface="Inter"/>
                <a:ea typeface="Inter"/>
                <a:cs typeface="Inter"/>
              </a:rPr>
              <a:t>Once again, thank you for your engagement. We look forward to continued partnership and to supporting your ongoing business objectives.</a:t>
            </a:r>
            <a:endParaRPr sz="1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4900"/>
            </a:srgbClr>
          </a:solidFill>
          <a:ln/>
        </p:spPr>
        <p:txBody>
          <a:bodyPr/>
          <a:lstStyle/>
          <a:p>
            <a:pPr/>
            <a:endParaRPr/>
          </a:p>
        </p:txBody>
      </p:sp>
      <p:sp>
        <p:nvSpPr>
          <p:cNvPr id="4" name="Text 1"/>
          <p:cNvSpPr/>
          <p:nvPr/>
        </p:nvSpPr>
        <p:spPr>
          <a:xfrm>
            <a:off x="2037991" y="2021081"/>
            <a:ext cx="5554977" cy="694366"/>
          </a:xfrm>
          <a:prstGeom prst="rect">
            <a:avLst/>
          </a:prstGeom>
          <a:noFill/>
          <a:ln/>
        </p:spPr>
        <p:txBody>
          <a:bodyPr wrap="none" rtlCol="0" anchor="t"/>
          <a:lstStyle/>
          <a:p>
            <a:pPr marL="0" indent="0">
              <a:lnSpc>
                <a:spcPts val="5468"/>
              </a:lnSpc>
              <a:buNone/>
            </a:pPr>
            <a:r>
              <a:rPr b="1" sz="4374">
                <a:solidFill>
                  <a:srgbClr val="A680FF"/>
                </a:solidFill>
                <a:latin typeface="p22-mackinac-pro"/>
                <a:ea typeface="p22-mackinac-pro"/>
                <a:cs typeface="p22-mackinac-pro"/>
              </a:rPr>
              <a:t>Problem Statement</a:t>
            </a:r>
            <a:endParaRPr sz="4374"/>
          </a:p>
        </p:txBody>
      </p:sp>
      <p:sp>
        <p:nvSpPr>
          <p:cNvPr id="5" name="Text 2"/>
          <p:cNvSpPr/>
          <p:nvPr/>
        </p:nvSpPr>
        <p:spPr>
          <a:xfrm>
            <a:off x="2037991" y="3159797"/>
            <a:ext cx="10554416" cy="1421606"/>
          </a:xfrm>
          <a:prstGeom prst="rect">
            <a:avLst/>
          </a:prstGeom>
          <a:noFill/>
          <a:ln/>
        </p:spPr>
        <p:txBody>
          <a:bodyPr wrap="square" rtlCol="0" anchor="t"/>
          <a:lstStyle/>
          <a:p>
            <a:pPr marL="0" indent="0">
              <a:lnSpc>
                <a:spcPts val="2799"/>
              </a:lnSpc>
              <a:buNone/>
            </a:pPr>
            <a:r>
              <a:rPr sz="1750">
                <a:solidFill>
                  <a:srgbClr val="E0D6DE"/>
                </a:solidFill>
                <a:latin typeface="Inter"/>
                <a:ea typeface="Inter"/>
                <a:cs typeface="Inter"/>
              </a:rPr>
              <a:t>The objective of this competitive analysis is to examine the market capitalization and quarterly sales of the top 500 companies in India. This insight is crucial for strategic planning and market positioning, allowing businesses to better understand the competitive landscape and make informed decisions to drive better results.</a:t>
            </a:r>
            <a:endParaRPr sz="1750"/>
          </a:p>
        </p:txBody>
      </p:sp>
      <p:sp>
        <p:nvSpPr>
          <p:cNvPr id="6" name="Text 3"/>
          <p:cNvSpPr/>
          <p:nvPr/>
        </p:nvSpPr>
        <p:spPr>
          <a:xfrm>
            <a:off x="2393393" y="4831323"/>
            <a:ext cx="10199014" cy="399812"/>
          </a:xfrm>
          <a:prstGeom prst="rect">
            <a:avLst/>
          </a:prstGeom>
          <a:noFill/>
          <a:ln/>
        </p:spPr>
        <p:txBody>
          <a:bodyPr wrap="none" rtlCol="0" anchor="t"/>
          <a:lstStyle/>
          <a:p>
            <a:pPr marL="342900" indent="-342900">
              <a:lnSpc>
                <a:spcPts val="3149"/>
              </a:lnSpc>
              <a:buSzPct val="100000"/>
              <a:buChar char="•"/>
            </a:pPr>
            <a:r>
              <a:rPr b="1" sz="1750">
                <a:solidFill>
                  <a:srgbClr val="E0D6DE"/>
                </a:solidFill>
                <a:latin typeface="Inter"/>
                <a:ea typeface="Inter"/>
                <a:cs typeface="Inter"/>
              </a:rPr>
              <a:t>Analyze the competition</a:t>
            </a:r>
            <a:r>
              <a:rPr sz="1750">
                <a:solidFill>
                  <a:srgbClr val="E0D6DE"/>
                </a:solidFill>
                <a:latin typeface="Inter"/>
                <a:ea typeface="Inter"/>
                <a:cs typeface="Inter"/>
              </a:rPr>
              <a:t> for improved business performance</a:t>
            </a:r>
            <a:endParaRPr sz="1750"/>
          </a:p>
        </p:txBody>
      </p:sp>
      <p:sp>
        <p:nvSpPr>
          <p:cNvPr id="7" name="Text 4"/>
          <p:cNvSpPr/>
          <p:nvPr/>
        </p:nvSpPr>
        <p:spPr>
          <a:xfrm>
            <a:off x="2393393" y="5319945"/>
            <a:ext cx="10199014" cy="399812"/>
          </a:xfrm>
          <a:prstGeom prst="rect">
            <a:avLst/>
          </a:prstGeom>
          <a:noFill/>
          <a:ln/>
        </p:spPr>
        <p:txBody>
          <a:bodyPr wrap="none" rtlCol="0" anchor="t"/>
          <a:lstStyle/>
          <a:p>
            <a:pPr marL="342900" indent="-342900">
              <a:lnSpc>
                <a:spcPts val="3149"/>
              </a:lnSpc>
              <a:buSzPct val="100000"/>
              <a:buChar char="•"/>
            </a:pPr>
            <a:r>
              <a:rPr b="1" sz="1750">
                <a:solidFill>
                  <a:srgbClr val="E0D6DE"/>
                </a:solidFill>
                <a:latin typeface="Inter"/>
                <a:ea typeface="Inter"/>
                <a:cs typeface="Inter"/>
              </a:rPr>
              <a:t>Focus on market capitalization</a:t>
            </a:r>
            <a:r>
              <a:rPr sz="1750">
                <a:solidFill>
                  <a:srgbClr val="E0D6DE"/>
                </a:solidFill>
                <a:latin typeface="Inter"/>
                <a:ea typeface="Inter"/>
                <a:cs typeface="Inter"/>
              </a:rPr>
              <a:t> and quarterly sales of India's leading enterprises</a:t>
            </a:r>
            <a:endParaRPr sz="1750"/>
          </a:p>
        </p:txBody>
      </p:sp>
      <p:sp>
        <p:nvSpPr>
          <p:cNvPr id="8" name="Text 5"/>
          <p:cNvSpPr/>
          <p:nvPr/>
        </p:nvSpPr>
        <p:spPr>
          <a:xfrm>
            <a:off x="2393393" y="5808580"/>
            <a:ext cx="10199014" cy="399812"/>
          </a:xfrm>
          <a:prstGeom prst="rect">
            <a:avLst/>
          </a:prstGeom>
          <a:noFill/>
          <a:ln/>
        </p:spPr>
        <p:txBody>
          <a:bodyPr wrap="none" rtlCol="0" anchor="t"/>
          <a:lstStyle/>
          <a:p>
            <a:pPr marL="342900" indent="-342900">
              <a:lnSpc>
                <a:spcPts val="3149"/>
              </a:lnSpc>
              <a:buSzPct val="100000"/>
              <a:buChar char="•"/>
            </a:pPr>
            <a:r>
              <a:rPr b="1" sz="1750">
                <a:solidFill>
                  <a:srgbClr val="E0D6DE"/>
                </a:solidFill>
                <a:latin typeface="Inter"/>
                <a:ea typeface="Inter"/>
                <a:cs typeface="Inter"/>
              </a:rPr>
              <a:t>Understand the competition</a:t>
            </a:r>
            <a:r>
              <a:rPr sz="1750">
                <a:solidFill>
                  <a:srgbClr val="E0D6DE"/>
                </a:solidFill>
                <a:latin typeface="Inter"/>
                <a:ea typeface="Inter"/>
                <a:cs typeface="Inter"/>
              </a:rPr>
              <a:t> is essential for strategic planning and market positioning</a:t>
            </a:r>
            <a:endParaRPr sz="17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4900"/>
            </a:srgbClr>
          </a:solidFill>
          <a:ln/>
        </p:spPr>
        <p:txBody>
          <a:bodyPr/>
          <a:lstStyle/>
          <a:p>
            <a:pPr/>
            <a:endParaRPr/>
          </a:p>
        </p:txBody>
      </p:sp>
      <p:sp>
        <p:nvSpPr>
          <p:cNvPr id="4" name="Text 1"/>
          <p:cNvSpPr/>
          <p:nvPr/>
        </p:nvSpPr>
        <p:spPr>
          <a:xfrm>
            <a:off x="2037991" y="1296465"/>
            <a:ext cx="5554977" cy="694366"/>
          </a:xfrm>
          <a:prstGeom prst="rect">
            <a:avLst/>
          </a:prstGeom>
          <a:noFill/>
          <a:ln/>
        </p:spPr>
        <p:txBody>
          <a:bodyPr wrap="none" rtlCol="0" anchor="t"/>
          <a:lstStyle/>
          <a:p>
            <a:pPr marL="0" indent="0">
              <a:lnSpc>
                <a:spcPts val="5468"/>
              </a:lnSpc>
              <a:buNone/>
            </a:pPr>
            <a:r>
              <a:rPr b="1" sz="4374">
                <a:solidFill>
                  <a:srgbClr val="A680FF"/>
                </a:solidFill>
                <a:latin typeface="p22-mackinac-pro"/>
                <a:ea typeface="p22-mackinac-pro"/>
                <a:cs typeface="p22-mackinac-pro"/>
              </a:rPr>
              <a:t>Dataset Overview</a:t>
            </a:r>
            <a:endParaRPr sz="4374"/>
          </a:p>
        </p:txBody>
      </p:sp>
      <p:sp>
        <p:nvSpPr>
          <p:cNvPr id="5" name="Text 2"/>
          <p:cNvSpPr/>
          <p:nvPr/>
        </p:nvSpPr>
        <p:spPr>
          <a:xfrm>
            <a:off x="2037991" y="2435181"/>
            <a:ext cx="10554416" cy="1421606"/>
          </a:xfrm>
          <a:prstGeom prst="rect">
            <a:avLst/>
          </a:prstGeom>
          <a:noFill/>
          <a:ln/>
        </p:spPr>
        <p:txBody>
          <a:bodyPr wrap="square" rtlCol="0" anchor="t"/>
          <a:lstStyle/>
          <a:p>
            <a:pPr marL="0" indent="0">
              <a:lnSpc>
                <a:spcPts val="2799"/>
              </a:lnSpc>
              <a:buNone/>
            </a:pPr>
            <a:r>
              <a:rPr sz="1750">
                <a:solidFill>
                  <a:srgbClr val="E0D6DE"/>
                </a:solidFill>
                <a:latin typeface="Inter"/>
                <a:ea typeface="Inter"/>
                <a:cs typeface="Inter"/>
              </a:rPr>
              <a:t>The analysis is based on a comprehensive dataset of the top 500 companies in India. The dataset includes key financial metrics such as </a:t>
            </a:r>
            <a:r>
              <a:rPr b="1" sz="1750">
                <a:solidFill>
                  <a:srgbClr val="E0D6DE"/>
                </a:solidFill>
                <a:latin typeface="Inter"/>
                <a:ea typeface="Inter"/>
                <a:cs typeface="Inter"/>
              </a:rPr>
              <a:t>market capitalization</a:t>
            </a:r>
            <a:r>
              <a:rPr sz="1750">
                <a:solidFill>
                  <a:srgbClr val="E0D6DE"/>
                </a:solidFill>
                <a:latin typeface="Inter"/>
                <a:ea typeface="Inter"/>
                <a:cs typeface="Inter"/>
              </a:rPr>
              <a:t> and </a:t>
            </a:r>
            <a:r>
              <a:rPr b="1" sz="1750">
                <a:solidFill>
                  <a:srgbClr val="E0D6DE"/>
                </a:solidFill>
                <a:latin typeface="Inter"/>
                <a:ea typeface="Inter"/>
                <a:cs typeface="Inter"/>
              </a:rPr>
              <a:t>quarterly sales</a:t>
            </a:r>
            <a:r>
              <a:rPr sz="1750">
                <a:solidFill>
                  <a:srgbClr val="E0D6DE"/>
                </a:solidFill>
                <a:latin typeface="Inter"/>
                <a:ea typeface="Inter"/>
                <a:cs typeface="Inter"/>
              </a:rPr>
              <a:t> for each company. The data attributes provide valuable insights into the competitive landscape, enabling deeper understanding of the market dynamics.</a:t>
            </a:r>
            <a:endParaRPr sz="1750"/>
          </a:p>
        </p:txBody>
      </p:sp>
      <p:sp>
        <p:nvSpPr>
          <p:cNvPr id="6" name="Text 3"/>
          <p:cNvSpPr/>
          <p:nvPr/>
        </p:nvSpPr>
        <p:spPr>
          <a:xfrm>
            <a:off x="2037991" y="4106707"/>
            <a:ext cx="10554416" cy="710803"/>
          </a:xfrm>
          <a:prstGeom prst="rect">
            <a:avLst/>
          </a:prstGeom>
          <a:noFill/>
          <a:ln/>
        </p:spPr>
        <p:txBody>
          <a:bodyPr wrap="square" rtlCol="0" anchor="t"/>
          <a:lstStyle/>
          <a:p>
            <a:pPr marL="0" indent="0">
              <a:lnSpc>
                <a:spcPts val="2799"/>
              </a:lnSpc>
              <a:buNone/>
            </a:pPr>
            <a:r>
              <a:rPr sz="1750">
                <a:solidFill>
                  <a:srgbClr val="E0D6DE"/>
                </a:solidFill>
                <a:latin typeface="Inter"/>
                <a:ea typeface="Inter"/>
                <a:cs typeface="Inter"/>
              </a:rPr>
              <a:t>The dataset can be accessed at the provided </a:t>
            </a:r>
            <a:r>
              <a:rPr u="sng" sz="1750">
                <a:solidFill>
                  <a:srgbClr val="9A81DF"/>
                </a:solidFill>
                <a:latin typeface="Inter"/>
                <a:ea typeface="Inter"/>
                <a:cs typeface="Inter"/>
                <a:hlinkClick r:id="rId4"/>
              </a:rPr>
              <a:t>Dataset Link</a:t>
            </a:r>
            <a:r>
              <a:rPr sz="1750">
                <a:solidFill>
                  <a:srgbClr val="E0D6DE"/>
                </a:solidFill>
                <a:latin typeface="Inter"/>
                <a:ea typeface="Inter"/>
                <a:cs typeface="Inter"/>
              </a:rPr>
              <a:t>. It includes the following information for each company:</a:t>
            </a:r>
            <a:endParaRPr sz="1750"/>
          </a:p>
        </p:txBody>
      </p:sp>
      <p:sp>
        <p:nvSpPr>
          <p:cNvPr id="7" name="Text 4"/>
          <p:cNvSpPr/>
          <p:nvPr/>
        </p:nvSpPr>
        <p:spPr>
          <a:xfrm>
            <a:off x="2393393" y="5067416"/>
            <a:ext cx="10199014" cy="399812"/>
          </a:xfrm>
          <a:prstGeom prst="rect">
            <a:avLst/>
          </a:prstGeom>
          <a:noFill/>
          <a:ln/>
        </p:spPr>
        <p:txBody>
          <a:bodyPr wrap="none" rtlCol="0" anchor="t"/>
          <a:lstStyle/>
          <a:p>
            <a:pPr marL="342900" indent="-342900">
              <a:lnSpc>
                <a:spcPts val="3149"/>
              </a:lnSpc>
              <a:buSzPct val="100000"/>
              <a:buChar char="•"/>
            </a:pPr>
            <a:r>
              <a:rPr sz="1750">
                <a:solidFill>
                  <a:srgbClr val="E0D6DE"/>
                </a:solidFill>
                <a:latin typeface="Inter"/>
                <a:ea typeface="Inter"/>
                <a:cs typeface="Inter"/>
              </a:rPr>
              <a:t>Serial Number</a:t>
            </a:r>
            <a:endParaRPr sz="1750"/>
          </a:p>
        </p:txBody>
      </p:sp>
      <p:sp>
        <p:nvSpPr>
          <p:cNvPr id="8" name="Text 5"/>
          <p:cNvSpPr/>
          <p:nvPr/>
        </p:nvSpPr>
        <p:spPr>
          <a:xfrm>
            <a:off x="2393393" y="5556051"/>
            <a:ext cx="10199014" cy="399812"/>
          </a:xfrm>
          <a:prstGeom prst="rect">
            <a:avLst/>
          </a:prstGeom>
          <a:noFill/>
          <a:ln/>
        </p:spPr>
        <p:txBody>
          <a:bodyPr wrap="none" rtlCol="0" anchor="t"/>
          <a:lstStyle/>
          <a:p>
            <a:pPr marL="342900" indent="-342900">
              <a:lnSpc>
                <a:spcPts val="3149"/>
              </a:lnSpc>
              <a:buSzPct val="100000"/>
              <a:buChar char="•"/>
            </a:pPr>
            <a:r>
              <a:rPr sz="1750">
                <a:solidFill>
                  <a:srgbClr val="E0D6DE"/>
                </a:solidFill>
                <a:latin typeface="Inter"/>
                <a:ea typeface="Inter"/>
                <a:cs typeface="Inter"/>
              </a:rPr>
              <a:t>Name of Company</a:t>
            </a:r>
            <a:endParaRPr sz="1750"/>
          </a:p>
        </p:txBody>
      </p:sp>
      <p:sp>
        <p:nvSpPr>
          <p:cNvPr id="9" name="Text 6"/>
          <p:cNvSpPr/>
          <p:nvPr/>
        </p:nvSpPr>
        <p:spPr>
          <a:xfrm>
            <a:off x="2393393" y="6044686"/>
            <a:ext cx="10199014" cy="399812"/>
          </a:xfrm>
          <a:prstGeom prst="rect">
            <a:avLst/>
          </a:prstGeom>
          <a:noFill/>
          <a:ln/>
        </p:spPr>
        <p:txBody>
          <a:bodyPr wrap="none" rtlCol="0" anchor="t"/>
          <a:lstStyle/>
          <a:p>
            <a:pPr marL="342900" indent="-342900">
              <a:lnSpc>
                <a:spcPts val="3149"/>
              </a:lnSpc>
              <a:buSzPct val="100000"/>
              <a:buChar char="•"/>
            </a:pPr>
            <a:r>
              <a:rPr sz="1750">
                <a:solidFill>
                  <a:srgbClr val="E0D6DE"/>
                </a:solidFill>
                <a:latin typeface="Inter"/>
                <a:ea typeface="Inter"/>
                <a:cs typeface="Inter"/>
              </a:rPr>
              <a:t>Market Capitalization (in Crores)</a:t>
            </a:r>
            <a:endParaRPr sz="1750"/>
          </a:p>
        </p:txBody>
      </p:sp>
      <p:sp>
        <p:nvSpPr>
          <p:cNvPr id="10" name="Text 7"/>
          <p:cNvSpPr/>
          <p:nvPr/>
        </p:nvSpPr>
        <p:spPr>
          <a:xfrm>
            <a:off x="2393393" y="6533322"/>
            <a:ext cx="10199014" cy="399812"/>
          </a:xfrm>
          <a:prstGeom prst="rect">
            <a:avLst/>
          </a:prstGeom>
          <a:noFill/>
          <a:ln/>
        </p:spPr>
        <p:txBody>
          <a:bodyPr wrap="none" rtlCol="0" anchor="t"/>
          <a:lstStyle/>
          <a:p>
            <a:pPr marL="342900" indent="-342900">
              <a:lnSpc>
                <a:spcPts val="3149"/>
              </a:lnSpc>
              <a:buSzPct val="100000"/>
              <a:buChar char="•"/>
            </a:pPr>
            <a:r>
              <a:rPr sz="1750">
                <a:solidFill>
                  <a:srgbClr val="E0D6DE"/>
                </a:solidFill>
                <a:latin typeface="Inter"/>
                <a:ea typeface="Inter"/>
                <a:cs typeface="Inter"/>
              </a:rPr>
              <a:t>Quarterly Sales (in Crores)</a:t>
            </a:r>
            <a:endParaRPr sz="17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4900"/>
            </a:srgbClr>
          </a:solidFill>
          <a:ln/>
        </p:spPr>
        <p:txBody>
          <a:bodyPr/>
          <a:lstStyle/>
          <a:p>
            <a:pPr/>
            <a:endParaRPr/>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C0524">
              <a:alpha val="79998"/>
            </a:srgbClr>
          </a:solidFill>
          <a:ln/>
        </p:spPr>
        <p:txBody>
          <a:bodyPr/>
          <a:lstStyle/>
          <a:p>
            <a:pPr/>
            <a:endParaRPr/>
          </a:p>
        </p:txBody>
      </p:sp>
      <p:sp>
        <p:nvSpPr>
          <p:cNvPr id="6" name="Text 2"/>
          <p:cNvSpPr/>
          <p:nvPr/>
        </p:nvSpPr>
        <p:spPr>
          <a:xfrm>
            <a:off x="2037991" y="934756"/>
            <a:ext cx="5554977" cy="694366"/>
          </a:xfrm>
          <a:prstGeom prst="rect">
            <a:avLst/>
          </a:prstGeom>
          <a:noFill/>
          <a:ln/>
        </p:spPr>
        <p:txBody>
          <a:bodyPr wrap="none" rtlCol="0" anchor="t"/>
          <a:lstStyle/>
          <a:p>
            <a:pPr marL="0" indent="0">
              <a:lnSpc>
                <a:spcPts val="5468"/>
              </a:lnSpc>
              <a:buNone/>
            </a:pPr>
            <a:r>
              <a:rPr b="1" sz="4374">
                <a:solidFill>
                  <a:srgbClr val="A680FF"/>
                </a:solidFill>
                <a:latin typeface="p22-mackinac-pro"/>
                <a:ea typeface="p22-mackinac-pro"/>
                <a:cs typeface="p22-mackinac-pro"/>
              </a:rPr>
              <a:t>ETL Process</a:t>
            </a:r>
            <a:endParaRPr sz="4374"/>
          </a:p>
        </p:txBody>
      </p:sp>
      <p:pic>
        <p:nvPicPr>
          <p:cNvPr id="7" name="Image 2" descr="preencoded.png"/>
          <p:cNvPicPr>
            <a:picLocks noChangeAspect="1"/>
          </p:cNvPicPr>
          <p:nvPr/>
        </p:nvPicPr>
        <p:blipFill>
          <a:blip r:embed="rId5"/>
          <a:stretch>
            <a:fillRect/>
          </a:stretch>
        </p:blipFill>
        <p:spPr>
          <a:xfrm>
            <a:off x="2037991" y="1962382"/>
            <a:ext cx="1110978" cy="1777482"/>
          </a:xfrm>
          <a:prstGeom prst="rect">
            <a:avLst/>
          </a:prstGeom>
        </p:spPr>
      </p:pic>
      <p:sp>
        <p:nvSpPr>
          <p:cNvPr id="8" name="Text 3"/>
          <p:cNvSpPr/>
          <p:nvPr/>
        </p:nvSpPr>
        <p:spPr>
          <a:xfrm>
            <a:off x="3482215" y="2184564"/>
            <a:ext cx="2777495" cy="347183"/>
          </a:xfrm>
          <a:prstGeom prst="rect">
            <a:avLst/>
          </a:prstGeom>
          <a:noFill/>
          <a:ln/>
        </p:spPr>
        <p:txBody>
          <a:bodyPr wrap="none" rtlCol="0" anchor="t"/>
          <a:lstStyle/>
          <a:p>
            <a:pPr marL="0" indent="0">
              <a:lnSpc>
                <a:spcPts val="2734"/>
              </a:lnSpc>
              <a:buNone/>
            </a:pPr>
            <a:r>
              <a:rPr b="1" sz="2187">
                <a:solidFill>
                  <a:srgbClr val="E0D6DE"/>
                </a:solidFill>
                <a:latin typeface="p22-mackinac-pro"/>
                <a:ea typeface="p22-mackinac-pro"/>
                <a:cs typeface="p22-mackinac-pro"/>
              </a:rPr>
              <a:t>Extract</a:t>
            </a:r>
            <a:endParaRPr sz="2187"/>
          </a:p>
        </p:txBody>
      </p:sp>
      <p:sp>
        <p:nvSpPr>
          <p:cNvPr id="9" name="Text 4"/>
          <p:cNvSpPr/>
          <p:nvPr/>
        </p:nvSpPr>
        <p:spPr>
          <a:xfrm>
            <a:off x="3482215" y="2664981"/>
            <a:ext cx="9110192" cy="710803"/>
          </a:xfrm>
          <a:prstGeom prst="rect">
            <a:avLst/>
          </a:prstGeom>
          <a:noFill/>
          <a:ln/>
        </p:spPr>
        <p:txBody>
          <a:bodyPr wrap="square" rtlCol="0" anchor="t"/>
          <a:lstStyle/>
          <a:p>
            <a:pPr marL="0" indent="0">
              <a:lnSpc>
                <a:spcPts val="2799"/>
              </a:lnSpc>
              <a:buNone/>
            </a:pPr>
            <a:r>
              <a:rPr sz="1750">
                <a:solidFill>
                  <a:srgbClr val="E0D6DE"/>
                </a:solidFill>
                <a:latin typeface="Inter"/>
                <a:ea typeface="Inter"/>
                <a:cs typeface="Inter"/>
              </a:rPr>
              <a:t>The dataset is loaded from the provided link, ensuring the data's integrity and completeness for further analysis.</a:t>
            </a:r>
            <a:endParaRPr sz="1750"/>
          </a:p>
        </p:txBody>
      </p:sp>
      <p:pic>
        <p:nvPicPr>
          <p:cNvPr id="10" name="Image 3" descr="preencoded.png"/>
          <p:cNvPicPr>
            <a:picLocks noChangeAspect="1"/>
          </p:cNvPicPr>
          <p:nvPr/>
        </p:nvPicPr>
        <p:blipFill>
          <a:blip r:embed="rId6"/>
          <a:stretch>
            <a:fillRect/>
          </a:stretch>
        </p:blipFill>
        <p:spPr>
          <a:xfrm>
            <a:off x="2037991" y="3739878"/>
            <a:ext cx="1110978" cy="1777482"/>
          </a:xfrm>
          <a:prstGeom prst="rect">
            <a:avLst/>
          </a:prstGeom>
        </p:spPr>
      </p:pic>
      <p:sp>
        <p:nvSpPr>
          <p:cNvPr id="11" name="Text 5"/>
          <p:cNvSpPr/>
          <p:nvPr/>
        </p:nvSpPr>
        <p:spPr>
          <a:xfrm>
            <a:off x="3482215" y="3962046"/>
            <a:ext cx="2777495" cy="347183"/>
          </a:xfrm>
          <a:prstGeom prst="rect">
            <a:avLst/>
          </a:prstGeom>
          <a:noFill/>
          <a:ln/>
        </p:spPr>
        <p:txBody>
          <a:bodyPr wrap="none" rtlCol="0" anchor="t"/>
          <a:lstStyle/>
          <a:p>
            <a:pPr marL="0" indent="0">
              <a:lnSpc>
                <a:spcPts val="2734"/>
              </a:lnSpc>
              <a:buNone/>
            </a:pPr>
            <a:r>
              <a:rPr b="1" sz="2187">
                <a:solidFill>
                  <a:srgbClr val="E0D6DE"/>
                </a:solidFill>
                <a:latin typeface="p22-mackinac-pro"/>
                <a:ea typeface="p22-mackinac-pro"/>
                <a:cs typeface="p22-mackinac-pro"/>
              </a:rPr>
              <a:t>Transform</a:t>
            </a:r>
            <a:endParaRPr sz="2187"/>
          </a:p>
        </p:txBody>
      </p:sp>
      <p:sp>
        <p:nvSpPr>
          <p:cNvPr id="12" name="Text 6"/>
          <p:cNvSpPr/>
          <p:nvPr/>
        </p:nvSpPr>
        <p:spPr>
          <a:xfrm>
            <a:off x="3482215" y="4442463"/>
            <a:ext cx="9110192" cy="710803"/>
          </a:xfrm>
          <a:prstGeom prst="rect">
            <a:avLst/>
          </a:prstGeom>
          <a:noFill/>
          <a:ln/>
        </p:spPr>
        <p:txBody>
          <a:bodyPr wrap="square" rtlCol="0" anchor="t"/>
          <a:lstStyle/>
          <a:p>
            <a:pPr marL="0" indent="0">
              <a:lnSpc>
                <a:spcPts val="2799"/>
              </a:lnSpc>
              <a:buNone/>
            </a:pPr>
            <a:r>
              <a:rPr sz="1750">
                <a:solidFill>
                  <a:srgbClr val="E0D6DE"/>
                </a:solidFill>
                <a:latin typeface="Inter"/>
                <a:ea typeface="Inter"/>
                <a:cs typeface="Inter"/>
              </a:rPr>
              <a:t>The data is cleaned and preprocessed, handling any missing values and correcting data types. Key metrics are then aggregated and summarized for deeper insights.</a:t>
            </a:r>
            <a:endParaRPr sz="1750"/>
          </a:p>
        </p:txBody>
      </p:sp>
      <p:pic>
        <p:nvPicPr>
          <p:cNvPr id="13" name="Image 4" descr="preencoded.png"/>
          <p:cNvPicPr>
            <a:picLocks noChangeAspect="1"/>
          </p:cNvPicPr>
          <p:nvPr/>
        </p:nvPicPr>
        <p:blipFill>
          <a:blip r:embed="rId7"/>
          <a:stretch>
            <a:fillRect/>
          </a:stretch>
        </p:blipFill>
        <p:spPr>
          <a:xfrm>
            <a:off x="2037991" y="5517360"/>
            <a:ext cx="1110978" cy="1777482"/>
          </a:xfrm>
          <a:prstGeom prst="rect">
            <a:avLst/>
          </a:prstGeom>
        </p:spPr>
      </p:pic>
      <p:sp>
        <p:nvSpPr>
          <p:cNvPr id="14" name="Text 7"/>
          <p:cNvSpPr/>
          <p:nvPr/>
        </p:nvSpPr>
        <p:spPr>
          <a:xfrm>
            <a:off x="3482215" y="5739528"/>
            <a:ext cx="2777495" cy="347183"/>
          </a:xfrm>
          <a:prstGeom prst="rect">
            <a:avLst/>
          </a:prstGeom>
          <a:noFill/>
          <a:ln/>
        </p:spPr>
        <p:txBody>
          <a:bodyPr wrap="none" rtlCol="0" anchor="t"/>
          <a:lstStyle/>
          <a:p>
            <a:pPr marL="0" indent="0">
              <a:lnSpc>
                <a:spcPts val="2734"/>
              </a:lnSpc>
              <a:buNone/>
            </a:pPr>
            <a:r>
              <a:rPr b="1" sz="2187">
                <a:solidFill>
                  <a:srgbClr val="E0D6DE"/>
                </a:solidFill>
                <a:latin typeface="p22-mackinac-pro"/>
                <a:ea typeface="p22-mackinac-pro"/>
                <a:cs typeface="p22-mackinac-pro"/>
              </a:rPr>
              <a:t>Load</a:t>
            </a:r>
            <a:endParaRPr sz="2187"/>
          </a:p>
        </p:txBody>
      </p:sp>
      <p:sp>
        <p:nvSpPr>
          <p:cNvPr id="15" name="Text 8"/>
          <p:cNvSpPr/>
          <p:nvPr/>
        </p:nvSpPr>
        <p:spPr>
          <a:xfrm>
            <a:off x="3482215" y="6219945"/>
            <a:ext cx="9110192" cy="710803"/>
          </a:xfrm>
          <a:prstGeom prst="rect">
            <a:avLst/>
          </a:prstGeom>
          <a:noFill/>
          <a:ln/>
        </p:spPr>
        <p:txBody>
          <a:bodyPr wrap="square" rtlCol="0" anchor="t"/>
          <a:lstStyle/>
          <a:p>
            <a:pPr marL="0" indent="0">
              <a:lnSpc>
                <a:spcPts val="2799"/>
              </a:lnSpc>
              <a:buNone/>
            </a:pPr>
            <a:r>
              <a:rPr sz="1750">
                <a:solidFill>
                  <a:srgbClr val="E0D6DE"/>
                </a:solidFill>
                <a:latin typeface="Inter"/>
                <a:ea typeface="Inter"/>
                <a:cs typeface="Inter"/>
              </a:rPr>
              <a:t>The transformed data is stored in a format suitable for comprehensive analysis and impactful data visualization.</a:t>
            </a:r>
            <a:endParaRPr sz="17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4900"/>
            </a:srgbClr>
          </a:solidFill>
          <a:ln/>
        </p:spPr>
        <p:txBody>
          <a:bodyPr/>
          <a:lstStyle/>
          <a:p>
            <a:pPr/>
            <a:endParaRPr/>
          </a:p>
        </p:txBody>
      </p:sp>
      <p:sp>
        <p:nvSpPr>
          <p:cNvPr id="4" name="Text 1"/>
          <p:cNvSpPr/>
          <p:nvPr/>
        </p:nvSpPr>
        <p:spPr>
          <a:xfrm>
            <a:off x="2037991" y="673061"/>
            <a:ext cx="5554977" cy="694366"/>
          </a:xfrm>
          <a:prstGeom prst="rect">
            <a:avLst/>
          </a:prstGeom>
          <a:noFill/>
          <a:ln/>
        </p:spPr>
        <p:txBody>
          <a:bodyPr wrap="none" rtlCol="0" anchor="t"/>
          <a:lstStyle/>
          <a:p>
            <a:pPr marL="0" indent="0">
              <a:lnSpc>
                <a:spcPts val="5468"/>
              </a:lnSpc>
              <a:buNone/>
            </a:pPr>
            <a:r>
              <a:rPr b="1" sz="4374">
                <a:solidFill>
                  <a:srgbClr val="A680FF"/>
                </a:solidFill>
                <a:latin typeface="p22-mackinac-pro"/>
                <a:ea typeface="p22-mackinac-pro"/>
                <a:cs typeface="p22-mackinac-pro"/>
              </a:rPr>
              <a:t>Tools and Techniques</a:t>
            </a:r>
            <a:endParaRPr sz="4374"/>
          </a:p>
        </p:txBody>
      </p:sp>
      <p:sp>
        <p:nvSpPr>
          <p:cNvPr id="5" name="Text 2"/>
          <p:cNvSpPr/>
          <p:nvPr/>
        </p:nvSpPr>
        <p:spPr>
          <a:xfrm>
            <a:off x="2037991" y="1922854"/>
            <a:ext cx="3053115" cy="347183"/>
          </a:xfrm>
          <a:prstGeom prst="rect">
            <a:avLst/>
          </a:prstGeom>
          <a:noFill/>
          <a:ln/>
        </p:spPr>
        <p:txBody>
          <a:bodyPr wrap="none" rtlCol="0" anchor="t"/>
          <a:lstStyle/>
          <a:p>
            <a:pPr marL="0" indent="0">
              <a:lnSpc>
                <a:spcPts val="2734"/>
              </a:lnSpc>
              <a:buNone/>
            </a:pPr>
            <a:r>
              <a:rPr b="1" sz="2187">
                <a:solidFill>
                  <a:srgbClr val="A680FF"/>
                </a:solidFill>
                <a:latin typeface="p22-mackinac-pro"/>
                <a:ea typeface="p22-mackinac-pro"/>
                <a:cs typeface="p22-mackinac-pro"/>
              </a:rPr>
              <a:t>Programming Language</a:t>
            </a:r>
            <a:endParaRPr sz="2187"/>
          </a:p>
        </p:txBody>
      </p:sp>
      <p:sp>
        <p:nvSpPr>
          <p:cNvPr id="6" name="Text 3"/>
          <p:cNvSpPr/>
          <p:nvPr/>
        </p:nvSpPr>
        <p:spPr>
          <a:xfrm>
            <a:off x="2037991" y="2492219"/>
            <a:ext cx="3156351" cy="1777007"/>
          </a:xfrm>
          <a:prstGeom prst="rect">
            <a:avLst/>
          </a:prstGeom>
          <a:noFill/>
          <a:ln/>
        </p:spPr>
        <p:txBody>
          <a:bodyPr wrap="square" rtlCol="0" anchor="t"/>
          <a:lstStyle/>
          <a:p>
            <a:pPr marL="0" indent="0">
              <a:lnSpc>
                <a:spcPts val="2799"/>
              </a:lnSpc>
              <a:buNone/>
            </a:pPr>
            <a:r>
              <a:rPr sz="1750">
                <a:solidFill>
                  <a:srgbClr val="E0D6DE"/>
                </a:solidFill>
                <a:latin typeface="Inter"/>
                <a:ea typeface="Inter"/>
                <a:cs typeface="Inter"/>
              </a:rPr>
              <a:t>The analysis is conducted using the versatile Python programming language, known for its robust data manipulation and analysis capabilities.</a:t>
            </a:r>
            <a:endParaRPr sz="1750"/>
          </a:p>
        </p:txBody>
      </p:sp>
      <p:sp>
        <p:nvSpPr>
          <p:cNvPr id="7" name="Text 4"/>
          <p:cNvSpPr/>
          <p:nvPr/>
        </p:nvSpPr>
        <p:spPr>
          <a:xfrm>
            <a:off x="6225192" y="1922854"/>
            <a:ext cx="2777495" cy="347183"/>
          </a:xfrm>
          <a:prstGeom prst="rect">
            <a:avLst/>
          </a:prstGeom>
          <a:noFill/>
          <a:ln/>
        </p:spPr>
        <p:txBody>
          <a:bodyPr wrap="none" rtlCol="0" anchor="t"/>
          <a:lstStyle/>
          <a:p>
            <a:pPr marL="0" indent="0">
              <a:lnSpc>
                <a:spcPts val="2734"/>
              </a:lnSpc>
              <a:buNone/>
            </a:pPr>
            <a:r>
              <a:rPr b="1" sz="2187">
                <a:solidFill>
                  <a:srgbClr val="A680FF"/>
                </a:solidFill>
                <a:latin typeface="p22-mackinac-pro"/>
                <a:ea typeface="p22-mackinac-pro"/>
                <a:cs typeface="p22-mackinac-pro"/>
              </a:rPr>
              <a:t>Libraries Used</a:t>
            </a:r>
            <a:endParaRPr sz="2187"/>
          </a:p>
        </p:txBody>
      </p:sp>
      <p:sp>
        <p:nvSpPr>
          <p:cNvPr id="8" name="Text 5"/>
          <p:cNvSpPr/>
          <p:nvPr/>
        </p:nvSpPr>
        <p:spPr>
          <a:xfrm>
            <a:off x="6099339" y="2492219"/>
            <a:ext cx="2800949" cy="1199438"/>
          </a:xfrm>
          <a:prstGeom prst="rect">
            <a:avLst/>
          </a:prstGeom>
          <a:noFill/>
          <a:ln/>
        </p:spPr>
        <p:txBody>
          <a:bodyPr wrap="square" rtlCol="0" anchor="t"/>
          <a:lstStyle/>
          <a:p>
            <a:pPr marL="342900" indent="-342900">
              <a:lnSpc>
                <a:spcPts val="3149"/>
              </a:lnSpc>
              <a:buSzPct val="100000"/>
              <a:buChar char="•"/>
            </a:pPr>
            <a:r>
              <a:rPr b="1" sz="1750">
                <a:solidFill>
                  <a:srgbClr val="E0D6DE"/>
                </a:solidFill>
                <a:latin typeface="Inter"/>
                <a:ea typeface="Inter"/>
                <a:cs typeface="Inter"/>
              </a:rPr>
              <a:t>Pandas</a:t>
            </a:r>
            <a:r>
              <a:rPr sz="1750">
                <a:solidFill>
                  <a:srgbClr val="E0D6DE"/>
                </a:solidFill>
                <a:latin typeface="Inter"/>
                <a:ea typeface="Inter"/>
                <a:cs typeface="Inter"/>
              </a:rPr>
              <a:t>: Utilized for efficient data handling and transformation</a:t>
            </a:r>
            <a:endParaRPr sz="1750"/>
          </a:p>
        </p:txBody>
      </p:sp>
      <p:sp>
        <p:nvSpPr>
          <p:cNvPr id="9" name="Text 6"/>
          <p:cNvSpPr/>
          <p:nvPr/>
        </p:nvSpPr>
        <p:spPr>
          <a:xfrm>
            <a:off x="6099339" y="3780466"/>
            <a:ext cx="2800949" cy="1999064"/>
          </a:xfrm>
          <a:prstGeom prst="rect">
            <a:avLst/>
          </a:prstGeom>
          <a:noFill/>
          <a:ln/>
        </p:spPr>
        <p:txBody>
          <a:bodyPr wrap="square" rtlCol="0" anchor="t"/>
          <a:lstStyle/>
          <a:p>
            <a:pPr marL="342900" indent="-342900">
              <a:lnSpc>
                <a:spcPts val="3149"/>
              </a:lnSpc>
              <a:buSzPct val="100000"/>
              <a:buChar char="•"/>
            </a:pPr>
            <a:r>
              <a:rPr b="1" sz="1750">
                <a:solidFill>
                  <a:srgbClr val="E0D6DE"/>
                </a:solidFill>
                <a:latin typeface="Inter"/>
                <a:ea typeface="Inter"/>
                <a:cs typeface="Inter"/>
              </a:rPr>
              <a:t>Matplotlib/Seaborn</a:t>
            </a:r>
            <a:r>
              <a:rPr sz="1750">
                <a:solidFill>
                  <a:srgbClr val="E0D6DE"/>
                </a:solidFill>
                <a:latin typeface="Inter"/>
                <a:ea typeface="Inter"/>
                <a:cs typeface="Inter"/>
              </a:rPr>
              <a:t>: Leveraged for creating visually appealing and informative data visualizations</a:t>
            </a:r>
            <a:endParaRPr sz="1750"/>
          </a:p>
        </p:txBody>
      </p:sp>
      <p:sp>
        <p:nvSpPr>
          <p:cNvPr id="10" name="Text 7"/>
          <p:cNvSpPr/>
          <p:nvPr/>
        </p:nvSpPr>
        <p:spPr>
          <a:xfrm>
            <a:off x="6099339" y="6221271"/>
            <a:ext cx="2800949" cy="1599251"/>
          </a:xfrm>
          <a:prstGeom prst="rect">
            <a:avLst/>
          </a:prstGeom>
          <a:noFill/>
          <a:ln/>
        </p:spPr>
        <p:txBody>
          <a:bodyPr wrap="square" rtlCol="0" anchor="t"/>
          <a:lstStyle/>
          <a:p>
            <a:pPr marL="342900" indent="-342900">
              <a:lnSpc>
                <a:spcPts val="3149"/>
              </a:lnSpc>
              <a:buSzPct val="100000"/>
              <a:buChar char="•"/>
            </a:pPr>
            <a:r>
              <a:rPr b="1" sz="1750">
                <a:solidFill>
                  <a:srgbClr val="E0D6DE"/>
                </a:solidFill>
                <a:latin typeface="Inter"/>
                <a:ea typeface="Inter"/>
                <a:cs typeface="Inter"/>
              </a:rPr>
              <a:t>NumPy</a:t>
            </a:r>
            <a:r>
              <a:rPr sz="1750">
                <a:solidFill>
                  <a:srgbClr val="E0D6DE"/>
                </a:solidFill>
                <a:latin typeface="Inter"/>
                <a:ea typeface="Inter"/>
                <a:cs typeface="Inter"/>
              </a:rPr>
              <a:t>: Employed for advanced numerical computations and statistical analysis</a:t>
            </a:r>
            <a:endParaRPr sz="1750"/>
          </a:p>
        </p:txBody>
      </p:sp>
      <p:sp>
        <p:nvSpPr>
          <p:cNvPr id="11" name="Text 8"/>
          <p:cNvSpPr/>
          <p:nvPr/>
        </p:nvSpPr>
        <p:spPr>
          <a:xfrm>
            <a:off x="9449869" y="1922854"/>
            <a:ext cx="2777495" cy="347183"/>
          </a:xfrm>
          <a:prstGeom prst="rect">
            <a:avLst/>
          </a:prstGeom>
          <a:noFill/>
          <a:ln/>
        </p:spPr>
        <p:txBody>
          <a:bodyPr wrap="none" rtlCol="0" anchor="t"/>
          <a:lstStyle/>
          <a:p>
            <a:pPr marL="0" indent="0">
              <a:lnSpc>
                <a:spcPts val="2734"/>
              </a:lnSpc>
              <a:buNone/>
            </a:pPr>
            <a:r>
              <a:rPr b="1" sz="2187">
                <a:solidFill>
                  <a:srgbClr val="A680FF"/>
                </a:solidFill>
                <a:latin typeface="p22-mackinac-pro"/>
                <a:ea typeface="p22-mackinac-pro"/>
                <a:cs typeface="p22-mackinac-pro"/>
              </a:rPr>
              <a:t>Visualization Tools</a:t>
            </a:r>
            <a:endParaRPr sz="2187"/>
          </a:p>
        </p:txBody>
      </p:sp>
      <p:sp>
        <p:nvSpPr>
          <p:cNvPr id="12" name="Text 9"/>
          <p:cNvSpPr/>
          <p:nvPr/>
        </p:nvSpPr>
        <p:spPr>
          <a:xfrm>
            <a:off x="9449869" y="2492219"/>
            <a:ext cx="3156351" cy="2487810"/>
          </a:xfrm>
          <a:prstGeom prst="rect">
            <a:avLst/>
          </a:prstGeom>
          <a:noFill/>
          <a:ln/>
        </p:spPr>
        <p:txBody>
          <a:bodyPr wrap="square" rtlCol="0" anchor="t"/>
          <a:lstStyle/>
          <a:p>
            <a:pPr marL="0" indent="0">
              <a:lnSpc>
                <a:spcPts val="2799"/>
              </a:lnSpc>
              <a:buNone/>
            </a:pPr>
            <a:r>
              <a:rPr sz="1750">
                <a:solidFill>
                  <a:srgbClr val="E0D6DE"/>
                </a:solidFill>
                <a:latin typeface="Inter"/>
                <a:ea typeface="Inter"/>
                <a:cs typeface="Inter"/>
              </a:rPr>
              <a:t>The insights are presented using powerful business intelligence platforms, such as </a:t>
            </a:r>
            <a:r>
              <a:rPr b="1" sz="1750">
                <a:solidFill>
                  <a:srgbClr val="E0D6DE"/>
                </a:solidFill>
                <a:latin typeface="Inter"/>
                <a:ea typeface="Inter"/>
                <a:cs typeface="Inter"/>
              </a:rPr>
              <a:t>Tableau</a:t>
            </a:r>
            <a:r>
              <a:rPr sz="1750">
                <a:solidFill>
                  <a:srgbClr val="E0D6DE"/>
                </a:solidFill>
                <a:latin typeface="Inter"/>
                <a:ea typeface="Inter"/>
                <a:cs typeface="Inter"/>
              </a:rPr>
              <a:t> and </a:t>
            </a:r>
            <a:r>
              <a:rPr b="1" sz="1750">
                <a:solidFill>
                  <a:srgbClr val="E0D6DE"/>
                </a:solidFill>
                <a:latin typeface="Inter"/>
                <a:ea typeface="Inter"/>
                <a:cs typeface="Inter"/>
              </a:rPr>
              <a:t>Power BI</a:t>
            </a:r>
            <a:r>
              <a:rPr sz="1750">
                <a:solidFill>
                  <a:srgbClr val="E0D6DE"/>
                </a:solidFill>
                <a:latin typeface="Inter"/>
                <a:ea typeface="Inter"/>
                <a:cs typeface="Inter"/>
              </a:rPr>
              <a:t>, which enable the creation of interactive and dynamic dashboards.</a:t>
            </a:r>
            <a:endParaRPr sz="17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4900"/>
            </a:srgbClr>
          </a:solidFill>
          <a:ln/>
        </p:spPr>
        <p:txBody>
          <a:bodyPr/>
          <a:lstStyle/>
          <a:p>
            <a:pPr/>
            <a:endParaRPr/>
          </a:p>
        </p:txBody>
      </p:sp>
      <p:pic>
        <p:nvPicPr>
          <p:cNvPr id="4" name="Image 1" descr="preencoded.png"/>
          <p:cNvPicPr>
            <a:picLocks noChangeAspect="1"/>
          </p:cNvPicPr>
          <p:nvPr/>
        </p:nvPicPr>
        <p:blipFill>
          <a:blip r:embed="rId4"/>
          <a:stretch>
            <a:fillRect/>
          </a:stretch>
        </p:blipFill>
        <p:spPr>
          <a:xfrm>
            <a:off x="10980418" y="0"/>
            <a:ext cx="3657600" cy="8229600"/>
          </a:xfrm>
          <a:prstGeom prst="rect">
            <a:avLst/>
          </a:prstGeom>
        </p:spPr>
      </p:pic>
      <p:sp>
        <p:nvSpPr>
          <p:cNvPr id="5" name="Text 1"/>
          <p:cNvSpPr/>
          <p:nvPr/>
        </p:nvSpPr>
        <p:spPr>
          <a:xfrm>
            <a:off x="833195" y="1709379"/>
            <a:ext cx="5554977" cy="694366"/>
          </a:xfrm>
          <a:prstGeom prst="rect">
            <a:avLst/>
          </a:prstGeom>
          <a:noFill/>
          <a:ln/>
        </p:spPr>
        <p:txBody>
          <a:bodyPr wrap="none" rtlCol="0" anchor="t"/>
          <a:lstStyle/>
          <a:p>
            <a:pPr marL="0" indent="0">
              <a:lnSpc>
                <a:spcPts val="5468"/>
              </a:lnSpc>
              <a:buNone/>
            </a:pPr>
            <a:r>
              <a:rPr b="1" sz="4374">
                <a:solidFill>
                  <a:srgbClr val="A680FF"/>
                </a:solidFill>
                <a:latin typeface="p22-mackinac-pro"/>
                <a:ea typeface="p22-mackinac-pro"/>
                <a:cs typeface="p22-mackinac-pro"/>
              </a:rPr>
              <a:t>Key Metrics</a:t>
            </a:r>
            <a:endParaRPr sz="4374"/>
          </a:p>
        </p:txBody>
      </p:sp>
      <p:sp>
        <p:nvSpPr>
          <p:cNvPr id="6" name="Shape 2"/>
          <p:cNvSpPr/>
          <p:nvPr/>
        </p:nvSpPr>
        <p:spPr>
          <a:xfrm>
            <a:off x="833195" y="2737005"/>
            <a:ext cx="4542113" cy="3783215"/>
          </a:xfrm>
          <a:prstGeom prst="roundRect">
            <a:avLst>
              <a:gd name="adj" fmla="val 2643"/>
            </a:avLst>
          </a:prstGeom>
          <a:solidFill>
            <a:srgbClr val="2E1A66"/>
          </a:solidFill>
          <a:ln w="7620">
            <a:solidFill>
              <a:srgbClr val="47337F"/>
            </a:solidFill>
          </a:ln>
        </p:spPr>
        <p:txBody>
          <a:bodyPr/>
          <a:lstStyle/>
          <a:p>
            <a:pPr/>
            <a:endParaRPr/>
          </a:p>
        </p:txBody>
      </p:sp>
      <p:sp>
        <p:nvSpPr>
          <p:cNvPr id="7" name="Text 3"/>
          <p:cNvSpPr/>
          <p:nvPr/>
        </p:nvSpPr>
        <p:spPr>
          <a:xfrm>
            <a:off x="1062995" y="2966804"/>
            <a:ext cx="2780941" cy="347183"/>
          </a:xfrm>
          <a:prstGeom prst="rect">
            <a:avLst/>
          </a:prstGeom>
          <a:noFill/>
          <a:ln/>
        </p:spPr>
        <p:txBody>
          <a:bodyPr wrap="none" rtlCol="0" anchor="t"/>
          <a:lstStyle/>
          <a:p>
            <a:pPr marL="0" indent="0">
              <a:lnSpc>
                <a:spcPts val="2734"/>
              </a:lnSpc>
              <a:buNone/>
            </a:pPr>
            <a:r>
              <a:rPr b="1" sz="2187">
                <a:solidFill>
                  <a:srgbClr val="E0D6DE"/>
                </a:solidFill>
                <a:latin typeface="p22-mackinac-pro"/>
                <a:ea typeface="p22-mackinac-pro"/>
                <a:cs typeface="p22-mackinac-pro"/>
              </a:rPr>
              <a:t>Market Capitalization</a:t>
            </a:r>
            <a:endParaRPr sz="2187"/>
          </a:p>
        </p:txBody>
      </p:sp>
      <p:sp>
        <p:nvSpPr>
          <p:cNvPr id="8" name="Text 4"/>
          <p:cNvSpPr/>
          <p:nvPr/>
        </p:nvSpPr>
        <p:spPr>
          <a:xfrm>
            <a:off x="1062995" y="3447222"/>
            <a:ext cx="4082527" cy="2487810"/>
          </a:xfrm>
          <a:prstGeom prst="rect">
            <a:avLst/>
          </a:prstGeom>
          <a:noFill/>
          <a:ln/>
        </p:spPr>
        <p:txBody>
          <a:bodyPr wrap="square" rtlCol="0" anchor="t"/>
          <a:lstStyle/>
          <a:p>
            <a:pPr marL="0" indent="0">
              <a:lnSpc>
                <a:spcPts val="2799"/>
              </a:lnSpc>
              <a:buNone/>
            </a:pPr>
            <a:r>
              <a:rPr sz="1750">
                <a:solidFill>
                  <a:srgbClr val="E0D6DE"/>
                </a:solidFill>
                <a:latin typeface="Inter"/>
                <a:ea typeface="Inter"/>
                <a:cs typeface="Inter"/>
              </a:rPr>
              <a:t>The total market capitalization of the top 500 Indian companies is the sum of their individual market caps. The average market capitalization provides insight into the typical company size. The top 10 companies by market cap represent the industry leaders.</a:t>
            </a:r>
            <a:endParaRPr sz="1750"/>
          </a:p>
        </p:txBody>
      </p:sp>
      <p:sp>
        <p:nvSpPr>
          <p:cNvPr id="9" name="Shape 5"/>
          <p:cNvSpPr/>
          <p:nvPr/>
        </p:nvSpPr>
        <p:spPr>
          <a:xfrm>
            <a:off x="5597490" y="2737005"/>
            <a:ext cx="4542113" cy="3783215"/>
          </a:xfrm>
          <a:prstGeom prst="roundRect">
            <a:avLst>
              <a:gd name="adj" fmla="val 2643"/>
            </a:avLst>
          </a:prstGeom>
          <a:solidFill>
            <a:srgbClr val="2E1A66"/>
          </a:solidFill>
          <a:ln w="7620">
            <a:solidFill>
              <a:srgbClr val="47337F"/>
            </a:solidFill>
          </a:ln>
        </p:spPr>
        <p:txBody>
          <a:bodyPr/>
          <a:lstStyle/>
          <a:p>
            <a:pPr/>
            <a:endParaRPr/>
          </a:p>
        </p:txBody>
      </p:sp>
      <p:sp>
        <p:nvSpPr>
          <p:cNvPr id="10" name="Text 6"/>
          <p:cNvSpPr/>
          <p:nvPr/>
        </p:nvSpPr>
        <p:spPr>
          <a:xfrm>
            <a:off x="5827276" y="2966804"/>
            <a:ext cx="2777495" cy="347183"/>
          </a:xfrm>
          <a:prstGeom prst="rect">
            <a:avLst/>
          </a:prstGeom>
          <a:noFill/>
          <a:ln/>
        </p:spPr>
        <p:txBody>
          <a:bodyPr wrap="none" rtlCol="0" anchor="t"/>
          <a:lstStyle/>
          <a:p>
            <a:pPr marL="0" indent="0">
              <a:lnSpc>
                <a:spcPts val="2734"/>
              </a:lnSpc>
              <a:buNone/>
            </a:pPr>
            <a:r>
              <a:rPr b="1" sz="2187">
                <a:solidFill>
                  <a:srgbClr val="E0D6DE"/>
                </a:solidFill>
                <a:latin typeface="p22-mackinac-pro"/>
                <a:ea typeface="p22-mackinac-pro"/>
                <a:cs typeface="p22-mackinac-pro"/>
              </a:rPr>
              <a:t>Quarterly Sales</a:t>
            </a:r>
            <a:endParaRPr sz="2187"/>
          </a:p>
        </p:txBody>
      </p:sp>
      <p:sp>
        <p:nvSpPr>
          <p:cNvPr id="11" name="Text 7"/>
          <p:cNvSpPr/>
          <p:nvPr/>
        </p:nvSpPr>
        <p:spPr>
          <a:xfrm>
            <a:off x="5827276" y="3447222"/>
            <a:ext cx="4082527" cy="2843212"/>
          </a:xfrm>
          <a:prstGeom prst="rect">
            <a:avLst/>
          </a:prstGeom>
          <a:noFill/>
          <a:ln/>
        </p:spPr>
        <p:txBody>
          <a:bodyPr wrap="square" rtlCol="0" anchor="t"/>
          <a:lstStyle/>
          <a:p>
            <a:pPr marL="0" indent="0">
              <a:lnSpc>
                <a:spcPts val="2799"/>
              </a:lnSpc>
              <a:buNone/>
            </a:pPr>
            <a:r>
              <a:rPr sz="1750">
                <a:solidFill>
                  <a:srgbClr val="E0D6DE"/>
                </a:solidFill>
                <a:latin typeface="Inter"/>
                <a:ea typeface="Inter"/>
                <a:cs typeface="Inter"/>
              </a:rPr>
              <a:t>The total quarterly sales across all 500 companies indicates the combined revenue generation. The average quarterly sales offers a benchmark for typical company performance. Identifying the top 10 companies by sales uncovers the market's largest and most successful enterprises.</a:t>
            </a:r>
            <a:endParaRPr sz="17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046"/>
          </a:xfrm>
          <a:prstGeom prst="rect">
            <a:avLst/>
          </a:prstGeom>
          <a:solidFill>
            <a:srgbClr val="0C0524">
              <a:alpha val="74900"/>
            </a:srgbClr>
          </a:solidFill>
          <a:ln/>
        </p:spPr>
        <p:txBody>
          <a:bodyPr/>
          <a:lstStyle/>
          <a:p>
            <a:pPr/>
            <a:endParaRPr/>
          </a:p>
        </p:txBody>
      </p:sp>
      <p:sp>
        <p:nvSpPr>
          <p:cNvPr id="4" name="Text 1"/>
          <p:cNvSpPr/>
          <p:nvPr/>
        </p:nvSpPr>
        <p:spPr>
          <a:xfrm>
            <a:off x="3124441" y="485175"/>
            <a:ext cx="4411265" cy="551380"/>
          </a:xfrm>
          <a:prstGeom prst="rect">
            <a:avLst/>
          </a:prstGeom>
          <a:noFill/>
          <a:ln/>
        </p:spPr>
        <p:txBody>
          <a:bodyPr wrap="none" rtlCol="0" anchor="t"/>
          <a:lstStyle/>
          <a:p>
            <a:pPr marL="0" indent="0">
              <a:lnSpc>
                <a:spcPts val="4342"/>
              </a:lnSpc>
              <a:buNone/>
            </a:pPr>
            <a:r>
              <a:rPr b="1" sz="3473">
                <a:solidFill>
                  <a:srgbClr val="A680FF"/>
                </a:solidFill>
                <a:latin typeface="p22-mackinac-pro"/>
                <a:ea typeface="p22-mackinac-pro"/>
                <a:cs typeface="p22-mackinac-pro"/>
              </a:rPr>
              <a:t>Relationship Analysis</a:t>
            </a:r>
            <a:endParaRPr sz="3473"/>
          </a:p>
        </p:txBody>
      </p:sp>
      <p:pic>
        <p:nvPicPr>
          <p:cNvPr id="5" name="Image 1" descr="preencoded.png"/>
          <p:cNvPicPr>
            <a:picLocks noChangeAspect="1"/>
          </p:cNvPicPr>
          <p:nvPr/>
        </p:nvPicPr>
        <p:blipFill>
          <a:blip r:embed="rId4"/>
          <a:stretch>
            <a:fillRect/>
          </a:stretch>
        </p:blipFill>
        <p:spPr>
          <a:xfrm>
            <a:off x="4528300" y="1389459"/>
            <a:ext cx="1382915" cy="1299088"/>
          </a:xfrm>
          <a:prstGeom prst="rect">
            <a:avLst/>
          </a:prstGeom>
        </p:spPr>
      </p:pic>
      <p:sp>
        <p:nvSpPr>
          <p:cNvPr id="6" name="Text 2"/>
          <p:cNvSpPr/>
          <p:nvPr/>
        </p:nvSpPr>
        <p:spPr>
          <a:xfrm>
            <a:off x="5178269" y="2008816"/>
            <a:ext cx="82990" cy="397078"/>
          </a:xfrm>
          <a:prstGeom prst="rect">
            <a:avLst/>
          </a:prstGeom>
          <a:noFill/>
          <a:ln/>
        </p:spPr>
        <p:txBody>
          <a:bodyPr wrap="none" rtlCol="0" anchor="t"/>
          <a:lstStyle/>
          <a:p>
            <a:pPr marL="0" algn="ctr" indent="0">
              <a:lnSpc>
                <a:spcPts val="3126"/>
              </a:lnSpc>
              <a:buNone/>
            </a:pPr>
            <a:r>
              <a:rPr b="1" sz="1737">
                <a:solidFill>
                  <a:srgbClr val="E0D6DE"/>
                </a:solidFill>
                <a:latin typeface="p22-mackinac-pro"/>
                <a:ea typeface="p22-mackinac-pro"/>
                <a:cs typeface="p22-mackinac-pro"/>
              </a:rPr>
              <a:t>1</a:t>
            </a:r>
            <a:endParaRPr sz="1737"/>
          </a:p>
        </p:txBody>
      </p:sp>
      <p:sp>
        <p:nvSpPr>
          <p:cNvPr id="7" name="Text 3"/>
          <p:cNvSpPr/>
          <p:nvPr/>
        </p:nvSpPr>
        <p:spPr>
          <a:xfrm>
            <a:off x="6087660" y="1565904"/>
            <a:ext cx="2205632" cy="275745"/>
          </a:xfrm>
          <a:prstGeom prst="rect">
            <a:avLst/>
          </a:prstGeom>
          <a:noFill/>
          <a:ln/>
        </p:spPr>
        <p:txBody>
          <a:bodyPr wrap="none" rtlCol="0" anchor="t"/>
          <a:lstStyle/>
          <a:p>
            <a:pPr marL="0" indent="0">
              <a:lnSpc>
                <a:spcPts val="2171"/>
              </a:lnSpc>
              <a:buNone/>
            </a:pPr>
            <a:r>
              <a:rPr b="1" sz="1737">
                <a:solidFill>
                  <a:srgbClr val="E0D6DE"/>
                </a:solidFill>
                <a:latin typeface="p22-mackinac-pro"/>
                <a:ea typeface="p22-mackinac-pro"/>
                <a:cs typeface="p22-mackinac-pro"/>
              </a:rPr>
              <a:t>Correlation Analysis</a:t>
            </a:r>
            <a:endParaRPr sz="1737"/>
          </a:p>
        </p:txBody>
      </p:sp>
      <p:sp>
        <p:nvSpPr>
          <p:cNvPr id="8" name="Text 4"/>
          <p:cNvSpPr/>
          <p:nvPr/>
        </p:nvSpPr>
        <p:spPr>
          <a:xfrm>
            <a:off x="6087660" y="1947509"/>
            <a:ext cx="5241726" cy="564593"/>
          </a:xfrm>
          <a:prstGeom prst="rect">
            <a:avLst/>
          </a:prstGeom>
          <a:noFill/>
          <a:ln/>
        </p:spPr>
        <p:txBody>
          <a:bodyPr wrap="square" rtlCol="0" anchor="t"/>
          <a:lstStyle/>
          <a:p>
            <a:pPr marL="0" indent="0">
              <a:lnSpc>
                <a:spcPts val="2223"/>
              </a:lnSpc>
              <a:buNone/>
            </a:pPr>
            <a:r>
              <a:rPr sz="1389">
                <a:solidFill>
                  <a:srgbClr val="E0D6DE"/>
                </a:solidFill>
                <a:latin typeface="Inter"/>
                <a:ea typeface="Inter"/>
                <a:cs typeface="Inter"/>
              </a:rPr>
              <a:t>Examine the relationship between market capitalization and quarterly sales.</a:t>
            </a:r>
            <a:endParaRPr sz="1389"/>
          </a:p>
        </p:txBody>
      </p:sp>
      <p:sp>
        <p:nvSpPr>
          <p:cNvPr id="9" name="Shape 5"/>
          <p:cNvSpPr/>
          <p:nvPr/>
        </p:nvSpPr>
        <p:spPr>
          <a:xfrm>
            <a:off x="5955264" y="2691770"/>
            <a:ext cx="5506519" cy="17622"/>
          </a:xfrm>
          <a:prstGeom prst="roundRect">
            <a:avLst>
              <a:gd name="adj" fmla="val 450619"/>
            </a:avLst>
          </a:prstGeom>
          <a:solidFill>
            <a:srgbClr val="47337F"/>
          </a:solidFill>
          <a:ln/>
        </p:spPr>
        <p:txBody>
          <a:bodyPr/>
          <a:lstStyle/>
          <a:p>
            <a:pPr/>
            <a:endParaRPr/>
          </a:p>
        </p:txBody>
      </p:sp>
      <p:pic>
        <p:nvPicPr>
          <p:cNvPr id="10" name="Image 2" descr="preencoded.png"/>
          <p:cNvPicPr>
            <a:picLocks noChangeAspect="1"/>
          </p:cNvPicPr>
          <p:nvPr/>
        </p:nvPicPr>
        <p:blipFill>
          <a:blip r:embed="rId5"/>
          <a:stretch>
            <a:fillRect/>
          </a:stretch>
        </p:blipFill>
        <p:spPr>
          <a:xfrm>
            <a:off x="3836793" y="2732609"/>
            <a:ext cx="2765817" cy="1299088"/>
          </a:xfrm>
          <a:prstGeom prst="rect">
            <a:avLst/>
          </a:prstGeom>
        </p:spPr>
      </p:pic>
      <p:sp>
        <p:nvSpPr>
          <p:cNvPr id="11" name="Text 6"/>
          <p:cNvSpPr/>
          <p:nvPr/>
        </p:nvSpPr>
        <p:spPr>
          <a:xfrm>
            <a:off x="5158736" y="3183614"/>
            <a:ext cx="121806" cy="397078"/>
          </a:xfrm>
          <a:prstGeom prst="rect">
            <a:avLst/>
          </a:prstGeom>
          <a:noFill/>
          <a:ln/>
        </p:spPr>
        <p:txBody>
          <a:bodyPr wrap="none" rtlCol="0" anchor="t"/>
          <a:lstStyle/>
          <a:p>
            <a:pPr marL="0" algn="ctr" indent="0">
              <a:lnSpc>
                <a:spcPts val="3126"/>
              </a:lnSpc>
              <a:buNone/>
            </a:pPr>
            <a:r>
              <a:rPr b="1" sz="1737">
                <a:solidFill>
                  <a:srgbClr val="E0D6DE"/>
                </a:solidFill>
                <a:latin typeface="p22-mackinac-pro"/>
                <a:ea typeface="p22-mackinac-pro"/>
                <a:cs typeface="p22-mackinac-pro"/>
              </a:rPr>
              <a:t>2</a:t>
            </a:r>
            <a:endParaRPr sz="1737"/>
          </a:p>
        </p:txBody>
      </p:sp>
      <p:sp>
        <p:nvSpPr>
          <p:cNvPr id="12" name="Text 7"/>
          <p:cNvSpPr/>
          <p:nvPr/>
        </p:nvSpPr>
        <p:spPr>
          <a:xfrm>
            <a:off x="6779055" y="3050144"/>
            <a:ext cx="2343275" cy="275745"/>
          </a:xfrm>
          <a:prstGeom prst="rect">
            <a:avLst/>
          </a:prstGeom>
          <a:noFill/>
          <a:ln/>
        </p:spPr>
        <p:txBody>
          <a:bodyPr wrap="none" rtlCol="0" anchor="t"/>
          <a:lstStyle/>
          <a:p>
            <a:pPr marL="0" indent="0">
              <a:lnSpc>
                <a:spcPts val="2171"/>
              </a:lnSpc>
              <a:buNone/>
            </a:pPr>
            <a:r>
              <a:rPr b="1" sz="1737">
                <a:solidFill>
                  <a:srgbClr val="E0D6DE"/>
                </a:solidFill>
                <a:latin typeface="p22-mackinac-pro"/>
                <a:ea typeface="p22-mackinac-pro"/>
                <a:cs typeface="p22-mackinac-pro"/>
              </a:rPr>
              <a:t>Segmentation Analysis</a:t>
            </a:r>
            <a:endParaRPr sz="1737"/>
          </a:p>
        </p:txBody>
      </p:sp>
      <p:sp>
        <p:nvSpPr>
          <p:cNvPr id="13" name="Text 8"/>
          <p:cNvSpPr/>
          <p:nvPr/>
        </p:nvSpPr>
        <p:spPr>
          <a:xfrm>
            <a:off x="6779055" y="3431734"/>
            <a:ext cx="4338279" cy="282303"/>
          </a:xfrm>
          <a:prstGeom prst="rect">
            <a:avLst/>
          </a:prstGeom>
          <a:noFill/>
          <a:ln/>
        </p:spPr>
        <p:txBody>
          <a:bodyPr wrap="none" rtlCol="0" anchor="t"/>
          <a:lstStyle/>
          <a:p>
            <a:pPr marL="0" indent="0">
              <a:lnSpc>
                <a:spcPts val="2223"/>
              </a:lnSpc>
              <a:buNone/>
            </a:pPr>
            <a:r>
              <a:rPr sz="1389">
                <a:solidFill>
                  <a:srgbClr val="E0D6DE"/>
                </a:solidFill>
                <a:latin typeface="Inter"/>
                <a:ea typeface="Inter"/>
                <a:cs typeface="Inter"/>
              </a:rPr>
              <a:t>Analyze market cap and sales across industry sectors.</a:t>
            </a:r>
            <a:endParaRPr sz="1389"/>
          </a:p>
        </p:txBody>
      </p:sp>
      <p:sp>
        <p:nvSpPr>
          <p:cNvPr id="14" name="Shape 9"/>
          <p:cNvSpPr/>
          <p:nvPr/>
        </p:nvSpPr>
        <p:spPr>
          <a:xfrm>
            <a:off x="6646659" y="4034907"/>
            <a:ext cx="4815124" cy="17622"/>
          </a:xfrm>
          <a:prstGeom prst="roundRect">
            <a:avLst>
              <a:gd name="adj" fmla="val 450619"/>
            </a:avLst>
          </a:prstGeom>
          <a:solidFill>
            <a:srgbClr val="47337F"/>
          </a:solidFill>
          <a:ln/>
        </p:spPr>
        <p:txBody>
          <a:bodyPr/>
          <a:lstStyle/>
          <a:p>
            <a:pPr/>
            <a:endParaRPr/>
          </a:p>
        </p:txBody>
      </p:sp>
      <p:pic>
        <p:nvPicPr>
          <p:cNvPr id="15" name="Image 3" descr="preencoded.png"/>
          <p:cNvPicPr>
            <a:picLocks noChangeAspect="1"/>
          </p:cNvPicPr>
          <p:nvPr/>
        </p:nvPicPr>
        <p:blipFill>
          <a:blip r:embed="rId6"/>
          <a:stretch>
            <a:fillRect/>
          </a:stretch>
        </p:blipFill>
        <p:spPr>
          <a:xfrm>
            <a:off x="3145273" y="4075746"/>
            <a:ext cx="4148732" cy="1299088"/>
          </a:xfrm>
          <a:prstGeom prst="rect">
            <a:avLst/>
          </a:prstGeom>
        </p:spPr>
      </p:pic>
      <p:sp>
        <p:nvSpPr>
          <p:cNvPr id="16" name="Text 10"/>
          <p:cNvSpPr/>
          <p:nvPr/>
        </p:nvSpPr>
        <p:spPr>
          <a:xfrm>
            <a:off x="5156838" y="4526751"/>
            <a:ext cx="125490" cy="397078"/>
          </a:xfrm>
          <a:prstGeom prst="rect">
            <a:avLst/>
          </a:prstGeom>
          <a:noFill/>
          <a:ln/>
        </p:spPr>
        <p:txBody>
          <a:bodyPr wrap="none" rtlCol="0" anchor="t"/>
          <a:lstStyle/>
          <a:p>
            <a:pPr marL="0" algn="ctr" indent="0">
              <a:lnSpc>
                <a:spcPts val="3126"/>
              </a:lnSpc>
              <a:buNone/>
            </a:pPr>
            <a:r>
              <a:rPr b="1" sz="1737">
                <a:solidFill>
                  <a:srgbClr val="E0D6DE"/>
                </a:solidFill>
                <a:latin typeface="p22-mackinac-pro"/>
                <a:ea typeface="p22-mackinac-pro"/>
                <a:cs typeface="p22-mackinac-pro"/>
              </a:rPr>
              <a:t>3</a:t>
            </a:r>
            <a:endParaRPr sz="1737"/>
          </a:p>
        </p:txBody>
      </p:sp>
      <p:sp>
        <p:nvSpPr>
          <p:cNvPr id="17" name="Text 11"/>
          <p:cNvSpPr/>
          <p:nvPr/>
        </p:nvSpPr>
        <p:spPr>
          <a:xfrm>
            <a:off x="7470464" y="4252191"/>
            <a:ext cx="2205632" cy="275745"/>
          </a:xfrm>
          <a:prstGeom prst="rect">
            <a:avLst/>
          </a:prstGeom>
          <a:noFill/>
          <a:ln/>
        </p:spPr>
        <p:txBody>
          <a:bodyPr wrap="none" rtlCol="0" anchor="t"/>
          <a:lstStyle/>
          <a:p>
            <a:pPr marL="0" indent="0">
              <a:lnSpc>
                <a:spcPts val="2171"/>
              </a:lnSpc>
              <a:buNone/>
            </a:pPr>
            <a:r>
              <a:rPr b="1" sz="1737">
                <a:solidFill>
                  <a:srgbClr val="E0D6DE"/>
                </a:solidFill>
                <a:latin typeface="p22-mackinac-pro"/>
                <a:ea typeface="p22-mackinac-pro"/>
                <a:cs typeface="p22-mackinac-pro"/>
              </a:rPr>
              <a:t>Growth Potential</a:t>
            </a:r>
            <a:endParaRPr sz="1737"/>
          </a:p>
        </p:txBody>
      </p:sp>
      <p:sp>
        <p:nvSpPr>
          <p:cNvPr id="18" name="Text 12"/>
          <p:cNvSpPr/>
          <p:nvPr/>
        </p:nvSpPr>
        <p:spPr>
          <a:xfrm>
            <a:off x="7470464" y="4633796"/>
            <a:ext cx="3858936" cy="564593"/>
          </a:xfrm>
          <a:prstGeom prst="rect">
            <a:avLst/>
          </a:prstGeom>
          <a:noFill/>
          <a:ln/>
        </p:spPr>
        <p:txBody>
          <a:bodyPr wrap="square" rtlCol="0" anchor="t"/>
          <a:lstStyle/>
          <a:p>
            <a:pPr marL="0" indent="0">
              <a:lnSpc>
                <a:spcPts val="2223"/>
              </a:lnSpc>
              <a:buNone/>
            </a:pPr>
            <a:r>
              <a:rPr sz="1389">
                <a:solidFill>
                  <a:srgbClr val="E0D6DE"/>
                </a:solidFill>
                <a:latin typeface="Inter"/>
                <a:ea typeface="Inter"/>
                <a:cs typeface="Inter"/>
              </a:rPr>
              <a:t>Identify companies with high sales but lower market cap.</a:t>
            </a:r>
            <a:endParaRPr sz="1389"/>
          </a:p>
        </p:txBody>
      </p:sp>
      <p:sp>
        <p:nvSpPr>
          <p:cNvPr id="19" name="Text 13"/>
          <p:cNvSpPr/>
          <p:nvPr/>
        </p:nvSpPr>
        <p:spPr>
          <a:xfrm>
            <a:off x="3124441" y="5573310"/>
            <a:ext cx="8381404" cy="1129186"/>
          </a:xfrm>
          <a:prstGeom prst="rect">
            <a:avLst/>
          </a:prstGeom>
          <a:noFill/>
          <a:ln/>
        </p:spPr>
        <p:txBody>
          <a:bodyPr wrap="square" rtlCol="0" anchor="t"/>
          <a:lstStyle/>
          <a:p>
            <a:pPr marL="0" indent="0">
              <a:lnSpc>
                <a:spcPts val="2223"/>
              </a:lnSpc>
              <a:buNone/>
            </a:pPr>
            <a:r>
              <a:rPr sz="1389">
                <a:solidFill>
                  <a:srgbClr val="E0D6DE"/>
                </a:solidFill>
                <a:latin typeface="Inter"/>
                <a:ea typeface="Inter"/>
                <a:cs typeface="Inter"/>
              </a:rPr>
              <a:t>The relationship analysis takes a comprehensive look at the interdependence between key financial metrics. By uncovering the correlation between market capitalization and quarterly sales, we can better understand the drivers of a company's valuation. Additionally, segmenting the data by industry provides insights into how different sectors perform in terms of both market cap and sales.</a:t>
            </a:r>
            <a:endParaRPr sz="1389"/>
          </a:p>
        </p:txBody>
      </p:sp>
      <p:sp>
        <p:nvSpPr>
          <p:cNvPr id="20" name="Text 14"/>
          <p:cNvSpPr/>
          <p:nvPr/>
        </p:nvSpPr>
        <p:spPr>
          <a:xfrm>
            <a:off x="3124441" y="6900988"/>
            <a:ext cx="8381404" cy="846897"/>
          </a:xfrm>
          <a:prstGeom prst="rect">
            <a:avLst/>
          </a:prstGeom>
          <a:noFill/>
          <a:ln/>
        </p:spPr>
        <p:txBody>
          <a:bodyPr wrap="square" rtlCol="0" anchor="t"/>
          <a:lstStyle/>
          <a:p>
            <a:pPr marL="0" indent="0">
              <a:lnSpc>
                <a:spcPts val="2223"/>
              </a:lnSpc>
              <a:buNone/>
            </a:pPr>
            <a:r>
              <a:rPr sz="1389">
                <a:solidFill>
                  <a:srgbClr val="E0D6DE"/>
                </a:solidFill>
                <a:latin typeface="Inter"/>
                <a:ea typeface="Inter"/>
                <a:cs typeface="Inter"/>
              </a:rPr>
              <a:t>Identifying companies with high sales but relatively lower market caps could uncover hidden growth opportunities. These firms may be undervalued and represent potential investment prospects with the ability to generate significant shareholder returns.</a:t>
            </a:r>
            <a:endParaRPr sz="1389"/>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571"/>
          </a:xfrm>
          <a:prstGeom prst="rect">
            <a:avLst/>
          </a:prstGeom>
          <a:solidFill>
            <a:srgbClr val="0C0524">
              <a:alpha val="74900"/>
            </a:srgbClr>
          </a:solidFill>
          <a:ln/>
        </p:spPr>
        <p:txBody>
          <a:bodyPr/>
          <a:lstStyle/>
          <a:p>
            <a:pPr/>
            <a:endParaRPr/>
          </a:p>
        </p:txBody>
      </p:sp>
      <p:sp>
        <p:nvSpPr>
          <p:cNvPr id="4" name="Text 1"/>
          <p:cNvSpPr/>
          <p:nvPr/>
        </p:nvSpPr>
        <p:spPr>
          <a:xfrm>
            <a:off x="2086337" y="605432"/>
            <a:ext cx="5503896" cy="687948"/>
          </a:xfrm>
          <a:prstGeom prst="rect">
            <a:avLst/>
          </a:prstGeom>
          <a:noFill/>
          <a:ln/>
        </p:spPr>
        <p:txBody>
          <a:bodyPr wrap="none" rtlCol="0" anchor="t"/>
          <a:lstStyle/>
          <a:p>
            <a:pPr marL="0" indent="0">
              <a:lnSpc>
                <a:spcPts val="5417"/>
              </a:lnSpc>
              <a:buNone/>
            </a:pPr>
            <a:r>
              <a:rPr b="1" sz="4334">
                <a:solidFill>
                  <a:srgbClr val="A680FF"/>
                </a:solidFill>
                <a:latin typeface="p22-mackinac-pro"/>
                <a:ea typeface="p22-mackinac-pro"/>
                <a:cs typeface="p22-mackinac-pro"/>
              </a:rPr>
              <a:t>Findings and Insights</a:t>
            </a:r>
            <a:endParaRPr sz="4334"/>
          </a:p>
        </p:txBody>
      </p:sp>
      <p:sp>
        <p:nvSpPr>
          <p:cNvPr id="5" name="Shape 2"/>
          <p:cNvSpPr/>
          <p:nvPr/>
        </p:nvSpPr>
        <p:spPr>
          <a:xfrm>
            <a:off x="2086337" y="1905720"/>
            <a:ext cx="495304" cy="495304"/>
          </a:xfrm>
          <a:prstGeom prst="roundRect">
            <a:avLst>
              <a:gd name="adj" fmla="val 20003"/>
            </a:avLst>
          </a:prstGeom>
          <a:solidFill>
            <a:srgbClr val="2E1A66"/>
          </a:solidFill>
          <a:ln w="7620">
            <a:solidFill>
              <a:srgbClr val="47337F"/>
            </a:solidFill>
          </a:ln>
        </p:spPr>
        <p:txBody>
          <a:bodyPr/>
          <a:lstStyle/>
          <a:p>
            <a:pPr/>
            <a:endParaRPr/>
          </a:p>
        </p:txBody>
      </p:sp>
      <p:sp>
        <p:nvSpPr>
          <p:cNvPr id="6" name="Text 3"/>
          <p:cNvSpPr/>
          <p:nvPr/>
        </p:nvSpPr>
        <p:spPr>
          <a:xfrm>
            <a:off x="2271838" y="1946909"/>
            <a:ext cx="124178" cy="412788"/>
          </a:xfrm>
          <a:prstGeom prst="rect">
            <a:avLst/>
          </a:prstGeom>
          <a:noFill/>
          <a:ln/>
        </p:spPr>
        <p:txBody>
          <a:bodyPr wrap="none" rtlCol="0" anchor="t"/>
          <a:lstStyle/>
          <a:p>
            <a:pPr marL="0" algn="ctr" indent="0">
              <a:lnSpc>
                <a:spcPts val="3250"/>
              </a:lnSpc>
              <a:buNone/>
            </a:pPr>
            <a:r>
              <a:rPr b="1" sz="2600">
                <a:solidFill>
                  <a:srgbClr val="E0D6DE"/>
                </a:solidFill>
                <a:latin typeface="p22-mackinac-pro"/>
                <a:ea typeface="p22-mackinac-pro"/>
                <a:cs typeface="p22-mackinac-pro"/>
              </a:rPr>
              <a:t>1</a:t>
            </a:r>
            <a:endParaRPr sz="2600"/>
          </a:p>
        </p:txBody>
      </p:sp>
      <p:sp>
        <p:nvSpPr>
          <p:cNvPr id="7" name="Text 4"/>
          <p:cNvSpPr/>
          <p:nvPr/>
        </p:nvSpPr>
        <p:spPr>
          <a:xfrm>
            <a:off x="2801773" y="1981316"/>
            <a:ext cx="2751892" cy="343848"/>
          </a:xfrm>
          <a:prstGeom prst="rect">
            <a:avLst/>
          </a:prstGeom>
          <a:noFill/>
          <a:ln/>
        </p:spPr>
        <p:txBody>
          <a:bodyPr wrap="none" rtlCol="0" anchor="t"/>
          <a:lstStyle/>
          <a:p>
            <a:pPr marL="0" indent="0">
              <a:lnSpc>
                <a:spcPts val="2709"/>
              </a:lnSpc>
              <a:buNone/>
            </a:pPr>
            <a:r>
              <a:rPr b="1" sz="2167">
                <a:solidFill>
                  <a:srgbClr val="E0D6DE"/>
                </a:solidFill>
                <a:latin typeface="p22-mackinac-pro"/>
                <a:ea typeface="p22-mackinac-pro"/>
                <a:cs typeface="p22-mackinac-pro"/>
              </a:rPr>
              <a:t>Key Observations</a:t>
            </a:r>
            <a:endParaRPr sz="2167"/>
          </a:p>
        </p:txBody>
      </p:sp>
      <p:sp>
        <p:nvSpPr>
          <p:cNvPr id="8" name="Text 5"/>
          <p:cNvSpPr/>
          <p:nvPr/>
        </p:nvSpPr>
        <p:spPr>
          <a:xfrm>
            <a:off x="2801773" y="2457212"/>
            <a:ext cx="4403284" cy="2465305"/>
          </a:xfrm>
          <a:prstGeom prst="rect">
            <a:avLst/>
          </a:prstGeom>
          <a:noFill/>
          <a:ln/>
        </p:spPr>
        <p:txBody>
          <a:bodyPr wrap="square" rtlCol="0" anchor="t"/>
          <a:lstStyle/>
          <a:p>
            <a:pPr marL="0" indent="0">
              <a:lnSpc>
                <a:spcPts val="2774"/>
              </a:lnSpc>
              <a:buNone/>
            </a:pPr>
            <a:r>
              <a:rPr sz="1734">
                <a:solidFill>
                  <a:srgbClr val="E0D6DE"/>
                </a:solidFill>
                <a:latin typeface="Inter"/>
                <a:ea typeface="Inter"/>
                <a:cs typeface="Inter"/>
              </a:rPr>
              <a:t>The analysis reveals that the top companies by market capitalization are Reliance Industries, TCS, HDFC Bank, Infosys, and ICICI Bank. The largest firms by quarterly sales include Reliance Industries, Indian Oil, Bharat Petroleum, Tata Motors, and Hindustan Petroleum.</a:t>
            </a:r>
            <a:endParaRPr sz="1734"/>
          </a:p>
        </p:txBody>
      </p:sp>
      <p:sp>
        <p:nvSpPr>
          <p:cNvPr id="9" name="Shape 6"/>
          <p:cNvSpPr/>
          <p:nvPr/>
        </p:nvSpPr>
        <p:spPr>
          <a:xfrm>
            <a:off x="7425216" y="1905720"/>
            <a:ext cx="495304" cy="495304"/>
          </a:xfrm>
          <a:prstGeom prst="roundRect">
            <a:avLst>
              <a:gd name="adj" fmla="val 20003"/>
            </a:avLst>
          </a:prstGeom>
          <a:solidFill>
            <a:srgbClr val="2E1A66"/>
          </a:solidFill>
          <a:ln w="7620">
            <a:solidFill>
              <a:srgbClr val="47337F"/>
            </a:solidFill>
          </a:ln>
        </p:spPr>
        <p:txBody>
          <a:bodyPr/>
          <a:lstStyle/>
          <a:p>
            <a:pPr/>
            <a:endParaRPr/>
          </a:p>
        </p:txBody>
      </p:sp>
      <p:sp>
        <p:nvSpPr>
          <p:cNvPr id="10" name="Text 7"/>
          <p:cNvSpPr/>
          <p:nvPr/>
        </p:nvSpPr>
        <p:spPr>
          <a:xfrm>
            <a:off x="7581667" y="1946909"/>
            <a:ext cx="182291" cy="412788"/>
          </a:xfrm>
          <a:prstGeom prst="rect">
            <a:avLst/>
          </a:prstGeom>
          <a:noFill/>
          <a:ln/>
        </p:spPr>
        <p:txBody>
          <a:bodyPr wrap="none" rtlCol="0" anchor="t"/>
          <a:lstStyle/>
          <a:p>
            <a:pPr marL="0" algn="ctr" indent="0">
              <a:lnSpc>
                <a:spcPts val="3250"/>
              </a:lnSpc>
              <a:buNone/>
            </a:pPr>
            <a:r>
              <a:rPr b="1" sz="2600">
                <a:solidFill>
                  <a:srgbClr val="E0D6DE"/>
                </a:solidFill>
                <a:latin typeface="p22-mackinac-pro"/>
                <a:ea typeface="p22-mackinac-pro"/>
                <a:cs typeface="p22-mackinac-pro"/>
              </a:rPr>
              <a:t>2</a:t>
            </a:r>
            <a:endParaRPr sz="2600"/>
          </a:p>
        </p:txBody>
      </p:sp>
      <p:sp>
        <p:nvSpPr>
          <p:cNvPr id="11" name="Text 8"/>
          <p:cNvSpPr/>
          <p:nvPr/>
        </p:nvSpPr>
        <p:spPr>
          <a:xfrm>
            <a:off x="8140665" y="1981316"/>
            <a:ext cx="2751892" cy="343848"/>
          </a:xfrm>
          <a:prstGeom prst="rect">
            <a:avLst/>
          </a:prstGeom>
          <a:noFill/>
          <a:ln/>
        </p:spPr>
        <p:txBody>
          <a:bodyPr wrap="none" rtlCol="0" anchor="t"/>
          <a:lstStyle/>
          <a:p>
            <a:pPr marL="0" indent="0">
              <a:lnSpc>
                <a:spcPts val="2709"/>
              </a:lnSpc>
              <a:buNone/>
            </a:pPr>
            <a:r>
              <a:rPr b="1" sz="2167">
                <a:solidFill>
                  <a:srgbClr val="E0D6DE"/>
                </a:solidFill>
                <a:latin typeface="p22-mackinac-pro"/>
                <a:ea typeface="p22-mackinac-pro"/>
                <a:cs typeface="p22-mackinac-pro"/>
              </a:rPr>
              <a:t>Significant Trends</a:t>
            </a:r>
            <a:endParaRPr sz="2167"/>
          </a:p>
        </p:txBody>
      </p:sp>
      <p:sp>
        <p:nvSpPr>
          <p:cNvPr id="12" name="Text 9"/>
          <p:cNvSpPr/>
          <p:nvPr/>
        </p:nvSpPr>
        <p:spPr>
          <a:xfrm>
            <a:off x="8140665" y="2457212"/>
            <a:ext cx="4403284" cy="1760934"/>
          </a:xfrm>
          <a:prstGeom prst="rect">
            <a:avLst/>
          </a:prstGeom>
          <a:noFill/>
          <a:ln/>
        </p:spPr>
        <p:txBody>
          <a:bodyPr wrap="square" rtlCol="0" anchor="t"/>
          <a:lstStyle/>
          <a:p>
            <a:pPr marL="0" indent="0">
              <a:lnSpc>
                <a:spcPts val="2774"/>
              </a:lnSpc>
              <a:buNone/>
            </a:pPr>
            <a:r>
              <a:rPr sz="1734">
                <a:solidFill>
                  <a:srgbClr val="E0D6DE"/>
                </a:solidFill>
                <a:latin typeface="Inter"/>
                <a:ea typeface="Inter"/>
                <a:cs typeface="Inter"/>
              </a:rPr>
              <a:t>A strong positive correlation was observed between market capitalization and quarterly sales, indicating that companies with higher sales volumes tend to have higher market valuations.</a:t>
            </a:r>
            <a:endParaRPr sz="1734"/>
          </a:p>
        </p:txBody>
      </p:sp>
      <p:sp>
        <p:nvSpPr>
          <p:cNvPr id="13" name="Shape 10"/>
          <p:cNvSpPr/>
          <p:nvPr/>
        </p:nvSpPr>
        <p:spPr>
          <a:xfrm>
            <a:off x="2086337" y="5314712"/>
            <a:ext cx="495304" cy="495304"/>
          </a:xfrm>
          <a:prstGeom prst="roundRect">
            <a:avLst>
              <a:gd name="adj" fmla="val 20003"/>
            </a:avLst>
          </a:prstGeom>
          <a:solidFill>
            <a:srgbClr val="2E1A66"/>
          </a:solidFill>
          <a:ln w="7620">
            <a:solidFill>
              <a:srgbClr val="47337F"/>
            </a:solidFill>
          </a:ln>
        </p:spPr>
        <p:txBody>
          <a:bodyPr/>
          <a:lstStyle/>
          <a:p>
            <a:pPr/>
            <a:endParaRPr/>
          </a:p>
        </p:txBody>
      </p:sp>
      <p:sp>
        <p:nvSpPr>
          <p:cNvPr id="14" name="Text 11"/>
          <p:cNvSpPr/>
          <p:nvPr/>
        </p:nvSpPr>
        <p:spPr>
          <a:xfrm>
            <a:off x="2240040" y="5355914"/>
            <a:ext cx="187886" cy="412788"/>
          </a:xfrm>
          <a:prstGeom prst="rect">
            <a:avLst/>
          </a:prstGeom>
          <a:noFill/>
          <a:ln/>
        </p:spPr>
        <p:txBody>
          <a:bodyPr wrap="none" rtlCol="0" anchor="t"/>
          <a:lstStyle/>
          <a:p>
            <a:pPr marL="0" algn="ctr" indent="0">
              <a:lnSpc>
                <a:spcPts val="3250"/>
              </a:lnSpc>
              <a:buNone/>
            </a:pPr>
            <a:r>
              <a:rPr b="1" sz="2600">
                <a:solidFill>
                  <a:srgbClr val="E0D6DE"/>
                </a:solidFill>
                <a:latin typeface="p22-mackinac-pro"/>
                <a:ea typeface="p22-mackinac-pro"/>
                <a:cs typeface="p22-mackinac-pro"/>
              </a:rPr>
              <a:t>3</a:t>
            </a:r>
            <a:endParaRPr sz="2600"/>
          </a:p>
        </p:txBody>
      </p:sp>
      <p:sp>
        <p:nvSpPr>
          <p:cNvPr id="15" name="Text 12"/>
          <p:cNvSpPr/>
          <p:nvPr/>
        </p:nvSpPr>
        <p:spPr>
          <a:xfrm>
            <a:off x="2801773" y="5390322"/>
            <a:ext cx="2751892" cy="343848"/>
          </a:xfrm>
          <a:prstGeom prst="rect">
            <a:avLst/>
          </a:prstGeom>
          <a:noFill/>
          <a:ln/>
        </p:spPr>
        <p:txBody>
          <a:bodyPr wrap="none" rtlCol="0" anchor="t"/>
          <a:lstStyle/>
          <a:p>
            <a:pPr marL="0" indent="0">
              <a:lnSpc>
                <a:spcPts val="2709"/>
              </a:lnSpc>
              <a:buNone/>
            </a:pPr>
            <a:r>
              <a:rPr b="1" sz="2167">
                <a:solidFill>
                  <a:srgbClr val="E0D6DE"/>
                </a:solidFill>
                <a:latin typeface="p22-mackinac-pro"/>
                <a:ea typeface="p22-mackinac-pro"/>
                <a:cs typeface="p22-mackinac-pro"/>
              </a:rPr>
              <a:t>Actionable Insights</a:t>
            </a:r>
            <a:endParaRPr sz="2167"/>
          </a:p>
        </p:txBody>
      </p:sp>
      <p:sp>
        <p:nvSpPr>
          <p:cNvPr id="16" name="Text 13"/>
          <p:cNvSpPr/>
          <p:nvPr/>
        </p:nvSpPr>
        <p:spPr>
          <a:xfrm>
            <a:off x="2801773" y="5866204"/>
            <a:ext cx="4403284" cy="1408741"/>
          </a:xfrm>
          <a:prstGeom prst="rect">
            <a:avLst/>
          </a:prstGeom>
          <a:noFill/>
          <a:ln/>
        </p:spPr>
        <p:txBody>
          <a:bodyPr wrap="square" rtlCol="0" anchor="t"/>
          <a:lstStyle/>
          <a:p>
            <a:pPr marL="0" indent="0">
              <a:lnSpc>
                <a:spcPts val="2774"/>
              </a:lnSpc>
              <a:buNone/>
            </a:pPr>
            <a:r>
              <a:rPr sz="1734">
                <a:solidFill>
                  <a:srgbClr val="E0D6DE"/>
                </a:solidFill>
                <a:latin typeface="Inter"/>
                <a:ea typeface="Inter"/>
                <a:cs typeface="Inter"/>
              </a:rPr>
              <a:t>The insights can inform strategic planning and market positioning, helping businesses identify growth opportunities and understand their competitive landscape.</a:t>
            </a:r>
            <a:endParaRPr sz="1734"/>
          </a:p>
        </p:txBody>
      </p:sp>
      <p:sp>
        <p:nvSpPr>
          <p:cNvPr id="17" name="Shape 14"/>
          <p:cNvSpPr/>
          <p:nvPr/>
        </p:nvSpPr>
        <p:spPr>
          <a:xfrm>
            <a:off x="7425216" y="5314712"/>
            <a:ext cx="495304" cy="495304"/>
          </a:xfrm>
          <a:prstGeom prst="roundRect">
            <a:avLst>
              <a:gd name="adj" fmla="val 20003"/>
            </a:avLst>
          </a:prstGeom>
          <a:solidFill>
            <a:srgbClr val="2E1A66"/>
          </a:solidFill>
          <a:ln w="7620">
            <a:solidFill>
              <a:srgbClr val="47337F"/>
            </a:solidFill>
          </a:ln>
        </p:spPr>
        <p:txBody>
          <a:bodyPr/>
          <a:lstStyle/>
          <a:p>
            <a:pPr/>
            <a:endParaRPr/>
          </a:p>
        </p:txBody>
      </p:sp>
      <p:sp>
        <p:nvSpPr>
          <p:cNvPr id="18" name="Text 15"/>
          <p:cNvSpPr/>
          <p:nvPr/>
        </p:nvSpPr>
        <p:spPr>
          <a:xfrm>
            <a:off x="7573798" y="5355914"/>
            <a:ext cx="198113" cy="412788"/>
          </a:xfrm>
          <a:prstGeom prst="rect">
            <a:avLst/>
          </a:prstGeom>
          <a:noFill/>
          <a:ln/>
        </p:spPr>
        <p:txBody>
          <a:bodyPr wrap="none" rtlCol="0" anchor="t"/>
          <a:lstStyle/>
          <a:p>
            <a:pPr marL="0" algn="ctr" indent="0">
              <a:lnSpc>
                <a:spcPts val="3250"/>
              </a:lnSpc>
              <a:buNone/>
            </a:pPr>
            <a:r>
              <a:rPr b="1" sz="2600">
                <a:solidFill>
                  <a:srgbClr val="E0D6DE"/>
                </a:solidFill>
                <a:latin typeface="p22-mackinac-pro"/>
                <a:ea typeface="p22-mackinac-pro"/>
                <a:cs typeface="p22-mackinac-pro"/>
              </a:rPr>
              <a:t>4</a:t>
            </a:r>
            <a:endParaRPr sz="2600"/>
          </a:p>
        </p:txBody>
      </p:sp>
      <p:sp>
        <p:nvSpPr>
          <p:cNvPr id="19" name="Text 16"/>
          <p:cNvSpPr/>
          <p:nvPr/>
        </p:nvSpPr>
        <p:spPr>
          <a:xfrm>
            <a:off x="8140665" y="5390322"/>
            <a:ext cx="2751892" cy="343848"/>
          </a:xfrm>
          <a:prstGeom prst="rect">
            <a:avLst/>
          </a:prstGeom>
          <a:noFill/>
          <a:ln/>
        </p:spPr>
        <p:txBody>
          <a:bodyPr wrap="none" rtlCol="0" anchor="t"/>
          <a:lstStyle/>
          <a:p>
            <a:pPr marL="0" indent="0">
              <a:lnSpc>
                <a:spcPts val="2709"/>
              </a:lnSpc>
              <a:buNone/>
            </a:pPr>
            <a:r>
              <a:rPr b="1" sz="2167">
                <a:solidFill>
                  <a:srgbClr val="E0D6DE"/>
                </a:solidFill>
                <a:latin typeface="p22-mackinac-pro"/>
                <a:ea typeface="p22-mackinac-pro"/>
                <a:cs typeface="p22-mackinac-pro"/>
              </a:rPr>
              <a:t>Future Work</a:t>
            </a:r>
            <a:endParaRPr sz="2167"/>
          </a:p>
        </p:txBody>
      </p:sp>
      <p:sp>
        <p:nvSpPr>
          <p:cNvPr id="20" name="Text 17"/>
          <p:cNvSpPr/>
          <p:nvPr/>
        </p:nvSpPr>
        <p:spPr>
          <a:xfrm>
            <a:off x="8140665" y="5866204"/>
            <a:ext cx="4403284" cy="1760934"/>
          </a:xfrm>
          <a:prstGeom prst="rect">
            <a:avLst/>
          </a:prstGeom>
          <a:noFill/>
          <a:ln/>
        </p:spPr>
        <p:txBody>
          <a:bodyPr wrap="square" rtlCol="0" anchor="t"/>
          <a:lstStyle/>
          <a:p>
            <a:pPr marL="0" indent="0">
              <a:lnSpc>
                <a:spcPts val="2774"/>
              </a:lnSpc>
              <a:buNone/>
            </a:pPr>
            <a:r>
              <a:rPr sz="1734">
                <a:solidFill>
                  <a:srgbClr val="E0D6DE"/>
                </a:solidFill>
                <a:latin typeface="Inter"/>
                <a:ea typeface="Inter"/>
                <a:cs typeface="Inter"/>
              </a:rPr>
              <a:t>Additional data collection and analysis, such as segmenting by industry sector or incorporating historical trends, could provide further valuable insights to guide decision-making.</a:t>
            </a:r>
            <a:endParaRPr sz="1734"/>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4900"/>
            </a:srgbClr>
          </a:solidFill>
          <a:ln/>
        </p:spPr>
        <p:txBody>
          <a:bodyPr/>
          <a:lstStyle/>
          <a:p>
            <a:pPr/>
            <a:endParaRPr/>
          </a:p>
        </p:txBody>
      </p:sp>
      <p:sp>
        <p:nvSpPr>
          <p:cNvPr id="4" name="Text 1"/>
          <p:cNvSpPr/>
          <p:nvPr/>
        </p:nvSpPr>
        <p:spPr>
          <a:xfrm>
            <a:off x="2037991" y="1657475"/>
            <a:ext cx="6851693" cy="694366"/>
          </a:xfrm>
          <a:prstGeom prst="rect">
            <a:avLst/>
          </a:prstGeom>
          <a:noFill/>
          <a:ln/>
        </p:spPr>
        <p:txBody>
          <a:bodyPr wrap="none" rtlCol="0" anchor="t"/>
          <a:lstStyle/>
          <a:p>
            <a:pPr marL="0" indent="0">
              <a:lnSpc>
                <a:spcPts val="5468"/>
              </a:lnSpc>
              <a:buNone/>
            </a:pPr>
            <a:r>
              <a:rPr b="1" sz="4374">
                <a:solidFill>
                  <a:srgbClr val="A680FF"/>
                </a:solidFill>
                <a:latin typeface="p22-mackinac-pro"/>
                <a:ea typeface="p22-mackinac-pro"/>
                <a:cs typeface="p22-mackinac-pro"/>
              </a:rPr>
              <a:t>Conclusion and Next Steps</a:t>
            </a:r>
            <a:endParaRPr sz="4374"/>
          </a:p>
        </p:txBody>
      </p:sp>
      <p:sp>
        <p:nvSpPr>
          <p:cNvPr id="5" name="Text 2"/>
          <p:cNvSpPr/>
          <p:nvPr/>
        </p:nvSpPr>
        <p:spPr>
          <a:xfrm>
            <a:off x="2393393" y="2796178"/>
            <a:ext cx="10199014" cy="1199438"/>
          </a:xfrm>
          <a:prstGeom prst="rect">
            <a:avLst/>
          </a:prstGeom>
          <a:noFill/>
          <a:ln/>
        </p:spPr>
        <p:txBody>
          <a:bodyPr wrap="square" rtlCol="0" anchor="t"/>
          <a:lstStyle/>
          <a:p>
            <a:pPr marL="342900" indent="-342900">
              <a:lnSpc>
                <a:spcPts val="3149"/>
              </a:lnSpc>
              <a:buSzPct val="100000"/>
              <a:buFont typeface="+mj-lt"/>
              <a:buAutoNum type="arabicPeriod"/>
            </a:pPr>
            <a:r>
              <a:rPr b="1" sz="1750">
                <a:solidFill>
                  <a:srgbClr val="E0D6DE"/>
                </a:solidFill>
                <a:latin typeface="Inter"/>
                <a:ea typeface="Inter"/>
                <a:cs typeface="Inter"/>
              </a:rPr>
              <a:t>Summary of Analysis:</a:t>
            </a:r>
            <a:r>
              <a:rPr sz="1750">
                <a:solidFill>
                  <a:srgbClr val="E0D6DE"/>
                </a:solidFill>
                <a:latin typeface="Inter"/>
                <a:ea typeface="Inter"/>
                <a:cs typeface="Inter"/>
              </a:rPr>
              <a:t> The analysis revealed key insights on the relationship between market capitalization and quarterly sales, showcasing that the top companies by market cap are not always the highest in sales volume.</a:t>
            </a:r>
            <a:endParaRPr sz="1750"/>
          </a:p>
        </p:txBody>
      </p:sp>
      <p:sp>
        <p:nvSpPr>
          <p:cNvPr id="6" name="Text 3"/>
          <p:cNvSpPr/>
          <p:nvPr/>
        </p:nvSpPr>
        <p:spPr>
          <a:xfrm>
            <a:off x="2393393" y="4084439"/>
            <a:ext cx="10199014" cy="1199438"/>
          </a:xfrm>
          <a:prstGeom prst="rect">
            <a:avLst/>
          </a:prstGeom>
          <a:noFill/>
          <a:ln/>
        </p:spPr>
        <p:txBody>
          <a:bodyPr wrap="square" rtlCol="0" anchor="t"/>
          <a:lstStyle/>
          <a:p>
            <a:pPr marL="342900" indent="-342900">
              <a:lnSpc>
                <a:spcPts val="3149"/>
              </a:lnSpc>
              <a:buSzPct val="100000"/>
              <a:buFont typeface="+mj-lt"/>
              <a:buAutoNum type="arabicPeriod"/>
            </a:pPr>
            <a:r>
              <a:rPr b="1" sz="1750">
                <a:solidFill>
                  <a:srgbClr val="E0D6DE"/>
                </a:solidFill>
                <a:latin typeface="Inter"/>
                <a:ea typeface="Inter"/>
                <a:cs typeface="Inter"/>
              </a:rPr>
              <a:t>Strategic Recommendations:</a:t>
            </a:r>
            <a:r>
              <a:rPr sz="1750">
                <a:solidFill>
                  <a:srgbClr val="E0D6DE"/>
                </a:solidFill>
                <a:latin typeface="Inter"/>
                <a:ea typeface="Inter"/>
                <a:cs typeface="Inter"/>
              </a:rPr>
              <a:t> The findings can inform strategic decision-making, helping businesses identify growth opportunities and strengthen their competitive positioning within their respective industries.</a:t>
            </a:r>
            <a:endParaRPr sz="1750"/>
          </a:p>
        </p:txBody>
      </p:sp>
      <p:sp>
        <p:nvSpPr>
          <p:cNvPr id="7" name="Text 4"/>
          <p:cNvSpPr/>
          <p:nvPr/>
        </p:nvSpPr>
        <p:spPr>
          <a:xfrm>
            <a:off x="2393393" y="5372699"/>
            <a:ext cx="10199014" cy="1199438"/>
          </a:xfrm>
          <a:prstGeom prst="rect">
            <a:avLst/>
          </a:prstGeom>
          <a:noFill/>
          <a:ln/>
        </p:spPr>
        <p:txBody>
          <a:bodyPr wrap="square" rtlCol="0" anchor="t"/>
          <a:lstStyle/>
          <a:p>
            <a:pPr marL="342900" indent="-342900">
              <a:lnSpc>
                <a:spcPts val="3149"/>
              </a:lnSpc>
              <a:buSzPct val="100000"/>
              <a:buFont typeface="+mj-lt"/>
              <a:buAutoNum type="arabicPeriod"/>
            </a:pPr>
            <a:r>
              <a:rPr b="1" sz="1750">
                <a:solidFill>
                  <a:srgbClr val="E0D6DE"/>
                </a:solidFill>
                <a:latin typeface="Inter"/>
                <a:ea typeface="Inter"/>
                <a:cs typeface="Inter"/>
              </a:rPr>
              <a:t>Future Initiatives:</a:t>
            </a:r>
            <a:r>
              <a:rPr sz="1750">
                <a:solidFill>
                  <a:srgbClr val="E0D6DE"/>
                </a:solidFill>
                <a:latin typeface="Inter"/>
                <a:ea typeface="Inter"/>
                <a:cs typeface="Inter"/>
              </a:rPr>
              <a:t> To build upon these insights, further research could explore historical trends, incorporate additional data sources, and delve deeper into industry-specific dynamics to uncover more comprehensive and actionable intelligence.</a:t>
            </a:r>
            <a:endParaRPr sz="175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938</Words>
  <Application>Microsoft Office PowerPoint</Application>
  <PresentationFormat>Custom</PresentationFormat>
  <Paragraphs>79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Inter</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Shivam Singh Raghuvanshi</cp:lastModifiedBy>
  <cp:revision>2</cp:revision>
  <dcterms:created xsi:type="dcterms:W3CDTF">2024-05-17T13:08:57Z</dcterms:created>
  <dcterms:modified xsi:type="dcterms:W3CDTF">2024-05-17T13:17:51Z</dcterms:modified>
</cp:coreProperties>
</file>