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77" r:id="rId8"/>
    <p:sldId id="267" r:id="rId9"/>
    <p:sldId id="268" r:id="rId10"/>
    <p:sldId id="269" r:id="rId11"/>
    <p:sldId id="270" r:id="rId12"/>
    <p:sldId id="271" r:id="rId13"/>
    <p:sldId id="259" r:id="rId14"/>
    <p:sldId id="260" r:id="rId15"/>
    <p:sldId id="272" r:id="rId16"/>
    <p:sldId id="261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02AB-4C71-48CF-9387-29C4B44CF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CS527 Project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ABE1F-C4C5-40D6-B1B7-6F5276D0B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Prof. Saed Sayad</a:t>
            </a:r>
          </a:p>
          <a:p>
            <a:r>
              <a:rPr lang="en-CA" dirty="0"/>
              <a:t>Department of Computer Science </a:t>
            </a:r>
          </a:p>
          <a:p>
            <a:r>
              <a:rPr lang="en-CA" dirty="0"/>
              <a:t>Spring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4E4D5-D064-4CDA-B6A2-D106B90F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0" y="233772"/>
            <a:ext cx="2565079" cy="14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1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DEBE-CFFA-4FC1-95AF-EC58E220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7. Export data from S3 to MySQL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DAFC-8CA6-4F99-9CFB-76BE99946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9574"/>
            <a:ext cx="10058400" cy="387952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sz="2400" dirty="0"/>
              <a:t> Use JDBC or ODBC Connectivity</a:t>
            </a:r>
          </a:p>
        </p:txBody>
      </p:sp>
    </p:spTree>
    <p:extLst>
      <p:ext uri="{BB962C8B-B14F-4D97-AF65-F5344CB8AC3E}">
        <p14:creationId xmlns:p14="http://schemas.microsoft.com/office/powerpoint/2010/main" val="328740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6F07-DD14-451F-A4A4-3B1C0F24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8. Start a Redshift Instance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BC4AB-59A3-4633-B45A-36C1129C9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47" y="1998027"/>
            <a:ext cx="3299687" cy="2208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446FBA-DA16-42A3-A6B9-8CBFB4D55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13" y="2313860"/>
            <a:ext cx="6735128" cy="378476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B4A9213-D93C-4A85-9866-82E750019F0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63934" y="3102134"/>
            <a:ext cx="674779" cy="11041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12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DEBE-CFFA-4FC1-95AF-EC58E220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9. Export data from S3 to Redshift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DAFC-8CA6-4F99-9CFB-76BE99946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CA" dirty="0"/>
              <a:t> Use JDBC or ODBC Connectivity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dirty="0"/>
              <a:t> Use Redshift “COPY”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9ECCA-2EA5-4454-ABFB-330CEBB3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929177"/>
            <a:ext cx="9144000" cy="16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7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B906-C5BE-4B1F-BAD3-5F66CEFE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- Homework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A83A3-F4CC-4991-8DAC-76B216BB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sz="2400" dirty="0"/>
              <a:t> Practice the SQL scripts on the following website against your data on MySQL and Redshift.</a:t>
            </a:r>
          </a:p>
          <a:p>
            <a:pPr marL="0" indent="0">
              <a:buNone/>
            </a:pPr>
            <a:r>
              <a:rPr lang="en-CA" sz="2400" dirty="0"/>
              <a:t>	SQL Tutorial &gt; </a:t>
            </a:r>
            <a:r>
              <a:rPr lang="en-CA" sz="2400" dirty="0">
                <a:hlinkClick r:id="rId2"/>
              </a:rPr>
              <a:t>https://www.w3schools.com/sql/default.asp</a:t>
            </a:r>
            <a:endParaRPr lang="en-CA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CA" sz="2400" dirty="0"/>
              <a:t> Students will be asked to write 10 different SQL codes (</a:t>
            </a:r>
            <a:r>
              <a:rPr lang="en-CA" sz="2400" dirty="0">
                <a:solidFill>
                  <a:srgbClr val="FF0000"/>
                </a:solidFill>
              </a:rPr>
              <a:t>10</a:t>
            </a:r>
            <a:r>
              <a:rPr lang="en-CA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862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A6D0-E828-404D-A491-39DD5F79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-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E374-2407-41BC-B208-A22F69E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sz="2400" dirty="0"/>
              <a:t> The web application should be able to connect to both MySQL and Redshift (</a:t>
            </a:r>
            <a:r>
              <a:rPr lang="en-CA" sz="2400" dirty="0">
                <a:solidFill>
                  <a:srgbClr val="FF0000"/>
                </a:solidFill>
              </a:rPr>
              <a:t>4</a:t>
            </a:r>
            <a:r>
              <a:rPr lang="en-CA" sz="2400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400" dirty="0"/>
              <a:t> The web app accepts SQL scripts as an input (</a:t>
            </a:r>
            <a:r>
              <a:rPr lang="en-CA" sz="2400" dirty="0">
                <a:solidFill>
                  <a:srgbClr val="FF0000"/>
                </a:solidFill>
              </a:rPr>
              <a:t>1</a:t>
            </a:r>
            <a:r>
              <a:rPr lang="en-CA" sz="2400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400" dirty="0"/>
              <a:t> The web app executes SQL scripts and shows the correct results (</a:t>
            </a:r>
            <a:r>
              <a:rPr lang="en-CA" sz="2400" dirty="0">
                <a:solidFill>
                  <a:srgbClr val="FF0000"/>
                </a:solidFill>
              </a:rPr>
              <a:t>10</a:t>
            </a:r>
            <a:r>
              <a:rPr lang="en-CA" sz="2400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400" dirty="0"/>
              <a:t> The web app shows the elapsed time (</a:t>
            </a:r>
            <a:r>
              <a:rPr lang="en-CA" sz="2400" dirty="0">
                <a:solidFill>
                  <a:srgbClr val="FF0000"/>
                </a:solidFill>
              </a:rPr>
              <a:t>1</a:t>
            </a:r>
            <a:r>
              <a:rPr lang="en-CA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70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E306-F4B4-4735-97C6-83980C43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A7DA3-6CCF-4528-89E7-15F516811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46" y="1879546"/>
            <a:ext cx="6468693" cy="432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C0FE-DCFA-4012-ADF7-4A19CC1E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- 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9959DF-46EF-45C8-8060-6533AFC18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142216"/>
              </p:ext>
            </p:extLst>
          </p:nvPr>
        </p:nvGraphicFramePr>
        <p:xfrm>
          <a:off x="1532382" y="2364423"/>
          <a:ext cx="918819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578">
                  <a:extLst>
                    <a:ext uri="{9D8B030D-6E8A-4147-A177-3AD203B41FA5}">
                      <a16:colId xmlns:a16="http://schemas.microsoft.com/office/drawing/2014/main" val="2249909996"/>
                    </a:ext>
                  </a:extLst>
                </a:gridCol>
                <a:gridCol w="3031032">
                  <a:extLst>
                    <a:ext uri="{9D8B030D-6E8A-4147-A177-3AD203B41FA5}">
                      <a16:colId xmlns:a16="http://schemas.microsoft.com/office/drawing/2014/main" val="2674436445"/>
                    </a:ext>
                  </a:extLst>
                </a:gridCol>
                <a:gridCol w="3056586">
                  <a:extLst>
                    <a:ext uri="{9D8B030D-6E8A-4147-A177-3AD203B41FA5}">
                      <a16:colId xmlns:a16="http://schemas.microsoft.com/office/drawing/2014/main" val="1316528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Individual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1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ETL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04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Homework 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5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Web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1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i="1" dirty="0"/>
                        <a:t>Total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800" b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95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725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C74F-301F-43EC-A7F4-847B3AAE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5636029" cy="1018322"/>
          </a:xfrm>
        </p:spPr>
        <p:txBody>
          <a:bodyPr/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Project #2</a:t>
            </a:r>
          </a:p>
        </p:txBody>
      </p:sp>
      <p:pic>
        <p:nvPicPr>
          <p:cNvPr id="2052" name="Picture 4" descr="Image result for ALEXA">
            <a:extLst>
              <a:ext uri="{FF2B5EF4-FFF2-40B4-BE49-F238E27FC236}">
                <a16:creationId xmlns:a16="http://schemas.microsoft.com/office/drawing/2014/main" id="{8DFC9531-00AD-48D5-B439-171628818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83" y="2271274"/>
            <a:ext cx="52387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LEXA">
            <a:extLst>
              <a:ext uri="{FF2B5EF4-FFF2-40B4-BE49-F238E27FC236}">
                <a16:creationId xmlns:a16="http://schemas.microsoft.com/office/drawing/2014/main" id="{CE17DD42-7939-4A2A-967D-C05A254C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7" y="28951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73515B5E-85DF-4C6A-97D7-E8116EE54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114" y="1016207"/>
            <a:ext cx="5238750" cy="154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56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ood luck">
            <a:extLst>
              <a:ext uri="{FF2B5EF4-FFF2-40B4-BE49-F238E27FC236}">
                <a16:creationId xmlns:a16="http://schemas.microsoft.com/office/drawing/2014/main" id="{CA9D4879-3CEF-449E-BB77-B69C8B0F5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264" y="1833800"/>
            <a:ext cx="3941472" cy="319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04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9D14-33C2-464E-B426-17C740C2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 Your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DAC8-37BD-4C00-91CE-93ADE52E7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102" y="1845734"/>
            <a:ext cx="9799578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800" dirty="0"/>
              <a:t>Each team consists of 4-6 students.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800" dirty="0"/>
              <a:t>Each team needs an administrator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800" dirty="0"/>
              <a:t>Send your team info to Sakai.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800" dirty="0"/>
              <a:t>Start Date: 2020-02-10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800" dirty="0"/>
              <a:t>Presentation Date: 2020-03-02</a:t>
            </a:r>
          </a:p>
          <a:p>
            <a:pPr marL="0" indent="0">
              <a:buNone/>
            </a:pPr>
            <a:endParaRPr lang="en-CA" sz="2800" dirty="0"/>
          </a:p>
          <a:p>
            <a:pPr marL="457200" indent="-457200">
              <a:buFont typeface="+mj-lt"/>
              <a:buAutoNum type="arabicPeriod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73003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1D1C-1AE8-4ADF-BCB4-2F96C3CE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– ETL </a:t>
            </a:r>
            <a:r>
              <a:rPr lang="en-CA" sz="3200" dirty="0"/>
              <a:t>(Extraction, Transformation and Loading)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2C456-5721-46F6-A5F3-B9EA65966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098" y="1845734"/>
            <a:ext cx="9768582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Create an AWS account (</a:t>
            </a:r>
            <a:r>
              <a:rPr lang="en-CA" dirty="0">
                <a:solidFill>
                  <a:srgbClr val="FF0000"/>
                </a:solidFill>
              </a:rPr>
              <a:t>1</a:t>
            </a:r>
            <a:r>
              <a:rPr lang="en-CA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Launch an EC2 micro instance (</a:t>
            </a:r>
            <a:r>
              <a:rPr lang="en-CA" dirty="0">
                <a:solidFill>
                  <a:srgbClr val="FF0000"/>
                </a:solidFill>
              </a:rPr>
              <a:t>1</a:t>
            </a:r>
            <a:r>
              <a:rPr lang="en-CA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Create a S3 Bucket (</a:t>
            </a:r>
            <a:r>
              <a:rPr lang="en-CA" dirty="0">
                <a:solidFill>
                  <a:srgbClr val="FF0000"/>
                </a:solidFill>
              </a:rPr>
              <a:t>1</a:t>
            </a:r>
            <a:r>
              <a:rPr lang="en-CA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Download Instacart (</a:t>
            </a:r>
            <a:r>
              <a:rPr lang="en-CA" dirty="0">
                <a:solidFill>
                  <a:srgbClr val="FF0000"/>
                </a:solidFill>
              </a:rPr>
              <a:t>2</a:t>
            </a:r>
            <a:r>
              <a:rPr lang="en-CA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Upload Instacart data to S3 (</a:t>
            </a:r>
            <a:r>
              <a:rPr lang="en-CA" dirty="0">
                <a:solidFill>
                  <a:srgbClr val="FF0000"/>
                </a:solidFill>
              </a:rPr>
              <a:t>1</a:t>
            </a:r>
            <a:r>
              <a:rPr lang="en-CA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Start a RDS (MySQL/ORACLE/SQL Server) Instance (</a:t>
            </a:r>
            <a:r>
              <a:rPr lang="en-CA" dirty="0">
                <a:solidFill>
                  <a:srgbClr val="FF0000"/>
                </a:solidFill>
              </a:rPr>
              <a:t>1</a:t>
            </a:r>
            <a:r>
              <a:rPr lang="en-CA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Export data from S3 to MySQL (</a:t>
            </a:r>
            <a:r>
              <a:rPr lang="en-CA" dirty="0">
                <a:solidFill>
                  <a:srgbClr val="FF0000"/>
                </a:solidFill>
              </a:rPr>
              <a:t>3</a:t>
            </a:r>
            <a:r>
              <a:rPr lang="en-CA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Start a Redshift Instance (</a:t>
            </a:r>
            <a:r>
              <a:rPr lang="en-CA" dirty="0">
                <a:solidFill>
                  <a:srgbClr val="FF0000"/>
                </a:solidFill>
              </a:rPr>
              <a:t>1</a:t>
            </a:r>
            <a:r>
              <a:rPr lang="en-CA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Export data from S3 to Redshift (</a:t>
            </a:r>
            <a:r>
              <a:rPr lang="en-CA" dirty="0">
                <a:solidFill>
                  <a:srgbClr val="FF0000"/>
                </a:solidFill>
              </a:rPr>
              <a:t>3</a:t>
            </a:r>
            <a:r>
              <a:rPr lang="en-CA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484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97AB-23AF-4DE3-8A89-5F22AE8B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Create an AWS account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487BB-38B5-459A-9663-A8BE3F5D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59" y="1905068"/>
            <a:ext cx="10901680" cy="36792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3F0705-EB12-4ABC-BC75-2CFB7C1C3631}"/>
              </a:ext>
            </a:extLst>
          </p:cNvPr>
          <p:cNvSpPr/>
          <p:nvPr/>
        </p:nvSpPr>
        <p:spPr>
          <a:xfrm>
            <a:off x="4557917" y="5752019"/>
            <a:ext cx="3076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https://aws.amazon.com/free/</a:t>
            </a:r>
          </a:p>
        </p:txBody>
      </p:sp>
    </p:spTree>
    <p:extLst>
      <p:ext uri="{BB962C8B-B14F-4D97-AF65-F5344CB8AC3E}">
        <p14:creationId xmlns:p14="http://schemas.microsoft.com/office/powerpoint/2010/main" val="330018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55C4-9AC0-4D80-A875-CC6717A9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Launch an EC2 micro instance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1084E-CBD7-4602-8472-759DB68E8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32" y="1916747"/>
            <a:ext cx="2816003" cy="2147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F488C2-F989-427E-BE20-685FC266A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23" y="2351432"/>
            <a:ext cx="7769147" cy="3745648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15937E1-83BA-4B3C-B6CF-D9FDF34E5C6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794500" y="3331233"/>
            <a:ext cx="160256" cy="16257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3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4298-3435-4893-80B7-B98F67B4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Create a S3 Bucket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580E5-5088-4091-901E-84A3643E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06" y="1869441"/>
            <a:ext cx="2946536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01A098-1219-47EB-8F4E-D11C738FF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2273617"/>
            <a:ext cx="7367587" cy="3367023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F1B2161-3553-41ED-A381-B0638483C0A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80942" y="3495041"/>
            <a:ext cx="608178" cy="4620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5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56AA-02A2-4AA5-BAFA-05EB572A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Download Data (	Instacart &amp; GEO)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8FDC6-220E-46DE-A399-FD181DA2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38" y="1855455"/>
            <a:ext cx="6983939" cy="43782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0EA4E8-870E-468E-934A-07440D8A7607}"/>
              </a:ext>
            </a:extLst>
          </p:cNvPr>
          <p:cNvSpPr txBox="1"/>
          <p:nvPr/>
        </p:nvSpPr>
        <p:spPr>
          <a:xfrm>
            <a:off x="4883973" y="1960686"/>
            <a:ext cx="102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Instacart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B3795-FAB6-41E7-B45B-230919A17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538" y="2851530"/>
            <a:ext cx="1582616" cy="16175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2D81D5-B209-46E5-9FEC-5B6FD9B7BC67}"/>
              </a:ext>
            </a:extLst>
          </p:cNvPr>
          <p:cNvSpPr/>
          <p:nvPr/>
        </p:nvSpPr>
        <p:spPr>
          <a:xfrm>
            <a:off x="9831022" y="4469057"/>
            <a:ext cx="132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FFC000"/>
                </a:solidFill>
              </a:rPr>
              <a:t>Instacart.zip</a:t>
            </a:r>
          </a:p>
        </p:txBody>
      </p:sp>
    </p:spTree>
    <p:extLst>
      <p:ext uri="{BB962C8B-B14F-4D97-AF65-F5344CB8AC3E}">
        <p14:creationId xmlns:p14="http://schemas.microsoft.com/office/powerpoint/2010/main" val="409863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EE09-CFEA-412C-BCE6-77A18C04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Upload Instacart data to S3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55B9A-2AA6-4106-8BD8-0A2CD11A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889" y="2001520"/>
            <a:ext cx="4939712" cy="40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9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434E-DA8A-4A9F-8BE8-77DD5D6A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6. Start a RDS Instance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38FC5-AC8C-4870-B7AC-F77803262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33" y="1965961"/>
            <a:ext cx="2865426" cy="1996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EE49D-7204-4A44-BA97-E9F62C48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10" y="3235485"/>
            <a:ext cx="7691120" cy="2170267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4C25667-C65B-477E-996D-09DC9CBEE127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3164719" y="3252428"/>
            <a:ext cx="358218" cy="17781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2613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375</TotalTime>
  <Words>360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Courier New</vt:lpstr>
      <vt:lpstr>Retrospect</vt:lpstr>
      <vt:lpstr>CS527 Project #1</vt:lpstr>
      <vt:lpstr>Build Your Team</vt:lpstr>
      <vt:lpstr>Project – ETL (Extraction, Transformation and Loading)</vt:lpstr>
      <vt:lpstr>1. Create an AWS account </vt:lpstr>
      <vt:lpstr>2. Launch an EC2 micro instance </vt:lpstr>
      <vt:lpstr>3. Create a S3 Bucket </vt:lpstr>
      <vt:lpstr>4. Download Data ( Instacart &amp; GEO)</vt:lpstr>
      <vt:lpstr>5. Upload Instacart data to S3 </vt:lpstr>
      <vt:lpstr>6. Start a RDS Instance </vt:lpstr>
      <vt:lpstr>7. Export data from S3 to MySQL </vt:lpstr>
      <vt:lpstr>8. Start a Redshift Instance </vt:lpstr>
      <vt:lpstr>9. Export data from S3 to Redshift </vt:lpstr>
      <vt:lpstr>Project - Homework Assignments</vt:lpstr>
      <vt:lpstr>Project - Web Application</vt:lpstr>
      <vt:lpstr>Web Application</vt:lpstr>
      <vt:lpstr>Project - Marking</vt:lpstr>
      <vt:lpstr>Project #2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CS539 Project</dc:title>
  <dc:creator>Saed Sayad</dc:creator>
  <cp:lastModifiedBy>Saed Sayad</cp:lastModifiedBy>
  <cp:revision>67</cp:revision>
  <dcterms:created xsi:type="dcterms:W3CDTF">2018-09-17T13:15:44Z</dcterms:created>
  <dcterms:modified xsi:type="dcterms:W3CDTF">2020-02-11T00:02:59Z</dcterms:modified>
</cp:coreProperties>
</file>