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b863f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b863f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b863f28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b863f28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b863f2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b863f2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8d112f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8d112f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b863f28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b863f28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b863f28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b863f28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b863f28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b863f28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908" y="132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Specialization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Generalization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Aggregation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900" y="34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Prepared For: CS527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Prepared By: Josh Levine, Pranav Shivkumar, Pratik Mistry, Shounak Rangwala, Swapnil Kamate, Vikhyat Dhamija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of identifying subsets of an entity that shares different characteristics.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down approach - where one higher level entity can be broken down into lower level entities.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the top level (superclass) is defined first. Then the lower level (subclasses) are defined next.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3837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Specialization: Example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704575" y="1342700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33988" y="2522875"/>
            <a:ext cx="1079175" cy="738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r>
              <a:rPr lang="en" sz="1200"/>
              <a:t>S A</a:t>
            </a:r>
            <a:endParaRPr sz="1200"/>
          </a:p>
        </p:txBody>
      </p:sp>
      <p:cxnSp>
        <p:nvCxnSpPr>
          <p:cNvPr id="69" name="Google Shape;69;p15"/>
          <p:cNvCxnSpPr>
            <a:stCxn id="67" idx="2"/>
            <a:endCxn id="68" idx="0"/>
          </p:cNvCxnSpPr>
          <p:nvPr/>
        </p:nvCxnSpPr>
        <p:spPr>
          <a:xfrm>
            <a:off x="4373575" y="1816100"/>
            <a:ext cx="0" cy="70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/>
          <p:nvPr/>
        </p:nvSpPr>
        <p:spPr>
          <a:xfrm>
            <a:off x="1328825" y="3968025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704575" y="3968025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80325" y="3950075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</a:t>
            </a:r>
            <a:endParaRPr/>
          </a:p>
        </p:txBody>
      </p:sp>
      <p:cxnSp>
        <p:nvCxnSpPr>
          <p:cNvPr id="73" name="Google Shape;73;p15"/>
          <p:cNvCxnSpPr>
            <a:stCxn id="68" idx="2"/>
            <a:endCxn id="70" idx="0"/>
          </p:cNvCxnSpPr>
          <p:nvPr/>
        </p:nvCxnSpPr>
        <p:spPr>
          <a:xfrm flipH="1">
            <a:off x="1997875" y="3261250"/>
            <a:ext cx="2375700" cy="70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68" idx="2"/>
            <a:endCxn id="72" idx="0"/>
          </p:cNvCxnSpPr>
          <p:nvPr/>
        </p:nvCxnSpPr>
        <p:spPr>
          <a:xfrm>
            <a:off x="4373575" y="3261250"/>
            <a:ext cx="2375700" cy="68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8" idx="2"/>
            <a:endCxn id="71" idx="0"/>
          </p:cNvCxnSpPr>
          <p:nvPr/>
        </p:nvCxnSpPr>
        <p:spPr>
          <a:xfrm>
            <a:off x="4373575" y="3261250"/>
            <a:ext cx="0" cy="70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7882500" y="1384778"/>
            <a:ext cx="44100" cy="28968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7510050" y="3544928"/>
            <a:ext cx="789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Top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Down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804025" y="1342700"/>
            <a:ext cx="963600" cy="4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886475" y="1342700"/>
            <a:ext cx="963600" cy="4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cxnSp>
        <p:nvCxnSpPr>
          <p:cNvPr id="80" name="Google Shape;80;p15"/>
          <p:cNvCxnSpPr>
            <a:stCxn id="67" idx="1"/>
            <a:endCxn id="78" idx="6"/>
          </p:cNvCxnSpPr>
          <p:nvPr/>
        </p:nvCxnSpPr>
        <p:spPr>
          <a:xfrm rot="10800000">
            <a:off x="2767675" y="1579400"/>
            <a:ext cx="936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9" idx="2"/>
            <a:endCxn id="67" idx="3"/>
          </p:cNvCxnSpPr>
          <p:nvPr/>
        </p:nvCxnSpPr>
        <p:spPr>
          <a:xfrm rot="10800000">
            <a:off x="5042575" y="1579400"/>
            <a:ext cx="843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1516025" y="4614400"/>
            <a:ext cx="963600" cy="4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Type</a:t>
            </a:r>
            <a:endParaRPr/>
          </a:p>
        </p:txBody>
      </p:sp>
      <p:cxnSp>
        <p:nvCxnSpPr>
          <p:cNvPr id="83" name="Google Shape;83;p15"/>
          <p:cNvCxnSpPr>
            <a:stCxn id="70" idx="2"/>
            <a:endCxn id="82" idx="0"/>
          </p:cNvCxnSpPr>
          <p:nvPr/>
        </p:nvCxnSpPr>
        <p:spPr>
          <a:xfrm>
            <a:off x="1997825" y="4441425"/>
            <a:ext cx="0" cy="173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</a:t>
            </a:r>
            <a:r>
              <a:rPr lang="en"/>
              <a:t> a process of generalizing an entity which contains common properties from a set </a:t>
            </a:r>
            <a:r>
              <a:rPr lang="en"/>
              <a:t>o</a:t>
            </a:r>
            <a:r>
              <a:rPr lang="en"/>
              <a:t>f</a:t>
            </a:r>
            <a:r>
              <a:rPr lang="en"/>
              <a:t> </a:t>
            </a:r>
            <a:r>
              <a:rPr lang="en"/>
              <a:t>entities.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opposite of Specialization - Bottom Up Approach.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level entities (subclasses) are defined first and are combined to define the higher level entity (superclass).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704575" y="1117050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833988" y="2297225"/>
            <a:ext cx="1079175" cy="738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A</a:t>
            </a:r>
            <a:endParaRPr sz="1200"/>
          </a:p>
        </p:txBody>
      </p:sp>
      <p:cxnSp>
        <p:nvCxnSpPr>
          <p:cNvPr id="97" name="Google Shape;97;p17"/>
          <p:cNvCxnSpPr>
            <a:stCxn id="95" idx="2"/>
            <a:endCxn id="96" idx="0"/>
          </p:cNvCxnSpPr>
          <p:nvPr/>
        </p:nvCxnSpPr>
        <p:spPr>
          <a:xfrm>
            <a:off x="4373575" y="1590450"/>
            <a:ext cx="0" cy="70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/>
          <p:nvPr/>
        </p:nvSpPr>
        <p:spPr>
          <a:xfrm>
            <a:off x="1328825" y="3742375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704575" y="3742375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080325" y="3724425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</a:t>
            </a:r>
            <a:endParaRPr/>
          </a:p>
        </p:txBody>
      </p:sp>
      <p:cxnSp>
        <p:nvCxnSpPr>
          <p:cNvPr id="101" name="Google Shape;101;p17"/>
          <p:cNvCxnSpPr>
            <a:stCxn id="96" idx="2"/>
            <a:endCxn id="98" idx="0"/>
          </p:cNvCxnSpPr>
          <p:nvPr/>
        </p:nvCxnSpPr>
        <p:spPr>
          <a:xfrm flipH="1">
            <a:off x="1997875" y="3035600"/>
            <a:ext cx="2375700" cy="70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stCxn id="96" idx="2"/>
            <a:endCxn id="100" idx="0"/>
          </p:cNvCxnSpPr>
          <p:nvPr/>
        </p:nvCxnSpPr>
        <p:spPr>
          <a:xfrm>
            <a:off x="4373575" y="3035600"/>
            <a:ext cx="2375700" cy="68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>
            <a:stCxn id="96" idx="2"/>
            <a:endCxn id="99" idx="0"/>
          </p:cNvCxnSpPr>
          <p:nvPr/>
        </p:nvCxnSpPr>
        <p:spPr>
          <a:xfrm>
            <a:off x="4373575" y="3035600"/>
            <a:ext cx="0" cy="70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 rot="10800000">
            <a:off x="8029225" y="811525"/>
            <a:ext cx="14100" cy="28362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7739875" y="1159375"/>
            <a:ext cx="592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Bottom Up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1657925" y="1117050"/>
            <a:ext cx="1008900" cy="4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</a:t>
            </a:r>
            <a:endParaRPr/>
          </a:p>
        </p:txBody>
      </p:sp>
      <p:cxnSp>
        <p:nvCxnSpPr>
          <p:cNvPr id="107" name="Google Shape;107;p17"/>
          <p:cNvCxnSpPr>
            <a:stCxn id="95" idx="1"/>
            <a:endCxn id="106" idx="6"/>
          </p:cNvCxnSpPr>
          <p:nvPr/>
        </p:nvCxnSpPr>
        <p:spPr>
          <a:xfrm rot="10800000">
            <a:off x="2666875" y="1353750"/>
            <a:ext cx="1037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/>
          <p:nvPr/>
        </p:nvSpPr>
        <p:spPr>
          <a:xfrm>
            <a:off x="1493375" y="4574575"/>
            <a:ext cx="1008900" cy="4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109" name="Google Shape;109;p17"/>
          <p:cNvCxnSpPr>
            <a:stCxn id="98" idx="2"/>
            <a:endCxn id="108" idx="0"/>
          </p:cNvCxnSpPr>
          <p:nvPr/>
        </p:nvCxnSpPr>
        <p:spPr>
          <a:xfrm>
            <a:off x="1997825" y="4215775"/>
            <a:ext cx="0" cy="35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Aggregation is a process when a relationship between two entities is treated as a single entity.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this because this relationship between entities is required for another entity.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relationship with its corresponding entities is aggregated into a higher level entity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69350" y="3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902424" y="2849800"/>
            <a:ext cx="1526450" cy="738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Teaches</a:t>
            </a:r>
            <a:endParaRPr sz="1200"/>
          </a:p>
        </p:txBody>
      </p:sp>
      <p:sp>
        <p:nvSpPr>
          <p:cNvPr id="122" name="Google Shape;122;p19"/>
          <p:cNvSpPr/>
          <p:nvPr/>
        </p:nvSpPr>
        <p:spPr>
          <a:xfrm>
            <a:off x="3998952" y="4294980"/>
            <a:ext cx="13380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Students</a:t>
            </a:r>
            <a:endParaRPr sz="1300"/>
          </a:p>
        </p:txBody>
      </p:sp>
      <p:cxnSp>
        <p:nvCxnSpPr>
          <p:cNvPr id="123" name="Google Shape;123;p19"/>
          <p:cNvCxnSpPr>
            <a:stCxn id="121" idx="2"/>
            <a:endCxn id="122" idx="0"/>
          </p:cNvCxnSpPr>
          <p:nvPr/>
        </p:nvCxnSpPr>
        <p:spPr>
          <a:xfrm>
            <a:off x="4665649" y="3588175"/>
            <a:ext cx="2400" cy="70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/>
          <p:nvPr/>
        </p:nvSpPr>
        <p:spPr>
          <a:xfrm>
            <a:off x="1884958" y="870825"/>
            <a:ext cx="5552700" cy="12198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226976" y="1258150"/>
            <a:ext cx="12429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Teacher</a:t>
            </a:r>
            <a:endParaRPr sz="1300"/>
          </a:p>
        </p:txBody>
      </p:sp>
      <p:cxnSp>
        <p:nvCxnSpPr>
          <p:cNvPr id="126" name="Google Shape;126;p19"/>
          <p:cNvCxnSpPr>
            <a:stCxn id="124" idx="2"/>
            <a:endCxn id="121" idx="0"/>
          </p:cNvCxnSpPr>
          <p:nvPr/>
        </p:nvCxnSpPr>
        <p:spPr>
          <a:xfrm>
            <a:off x="4661308" y="2090625"/>
            <a:ext cx="4200" cy="759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/>
          <p:nvPr/>
        </p:nvSpPr>
        <p:spPr>
          <a:xfrm>
            <a:off x="3973025" y="1125675"/>
            <a:ext cx="1399613" cy="738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Follows</a:t>
            </a:r>
            <a:endParaRPr sz="1200"/>
          </a:p>
        </p:txBody>
      </p:sp>
      <p:sp>
        <p:nvSpPr>
          <p:cNvPr id="128" name="Google Shape;128;p19"/>
          <p:cNvSpPr/>
          <p:nvPr/>
        </p:nvSpPr>
        <p:spPr>
          <a:xfrm>
            <a:off x="5852726" y="1258150"/>
            <a:ext cx="12429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Syllabus</a:t>
            </a:r>
            <a:endParaRPr sz="1300"/>
          </a:p>
        </p:txBody>
      </p:sp>
      <p:cxnSp>
        <p:nvCxnSpPr>
          <p:cNvPr id="129" name="Google Shape;129;p19"/>
          <p:cNvCxnSpPr>
            <a:stCxn id="125" idx="3"/>
            <a:endCxn id="127" idx="1"/>
          </p:cNvCxnSpPr>
          <p:nvPr/>
        </p:nvCxnSpPr>
        <p:spPr>
          <a:xfrm>
            <a:off x="3469876" y="1494850"/>
            <a:ext cx="503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>
            <a:stCxn id="127" idx="3"/>
            <a:endCxn id="128" idx="1"/>
          </p:cNvCxnSpPr>
          <p:nvPr/>
        </p:nvCxnSpPr>
        <p:spPr>
          <a:xfrm>
            <a:off x="5372638" y="1494863"/>
            <a:ext cx="480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450150"/>
            <a:ext cx="814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