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58CB44-C208-4CB8-857E-12E3685C7E90}">
  <a:tblStyle styleId="{3558CB44-C208-4CB8-857E-12E3685C7E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41081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41081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41081d7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41081d7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41081d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41081d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f41081d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f41081d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2a49af2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2a49af2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de6c39c8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de6c39c8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41081d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41081d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41081d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41081d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2a49af2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2a49af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de6c39c8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de6c39c8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6908" y="1321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BCNF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&amp;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4th Normal Form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6900" y="341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Prepared For: CS527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Prepared By: Josh Levine, Pranav Shivkumar, Pratik Mistry, Shounak Rangwala, Swapnil Kamate, Vikhyat Dhamija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90250" y="450150"/>
            <a:ext cx="8146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BCNF - Boyce-Codd Normal Form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normal form used in database normalization that is a slightly stronger version than the third normal 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3.5 normal 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table to be in BCNF it must comply with </a:t>
            </a:r>
            <a:r>
              <a:rPr lang="en"/>
              <a:t>two </a:t>
            </a:r>
            <a:r>
              <a:rPr lang="en"/>
              <a:t>rules: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must be in </a:t>
            </a:r>
            <a:r>
              <a:rPr lang="en"/>
              <a:t>Third Normal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any dependency A       B, A should be the super k</a:t>
            </a:r>
            <a:r>
              <a:rPr lang="en"/>
              <a:t>ey i.e. for any dependency A -&gt; B , A cannot be non-prime attribute when B is a prime attribute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158350" y="3796900"/>
            <a:ext cx="186300" cy="10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3175" y="799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BCNF</a:t>
            </a:r>
            <a:r>
              <a:rPr lang="en"/>
              <a:t>: Example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12750" y="652600"/>
            <a:ext cx="84090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12750" y="6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{3558CB44-C208-4CB8-857E-12E3685C7E90}</a:tableStyleId>
              </a:tblPr>
              <a:tblGrid>
                <a:gridCol w="1987550"/>
                <a:gridCol w="1447800"/>
                <a:gridCol w="2108650"/>
                <a:gridCol w="1040275"/>
                <a:gridCol w="1635025"/>
              </a:tblGrid>
              <a:tr h="3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emp_id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emp_nationality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emp_dept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dept_type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dept_no_of_emp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1001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Austrian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Production and planning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D001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2</a:t>
                      </a: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00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1001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Austrian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Stores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D001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250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1002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American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Design and technical support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D134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1</a:t>
                      </a: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00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1002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American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Purchasing department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D134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6</a:t>
                      </a: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00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432100" y="3497600"/>
            <a:ext cx="83703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Functional dependencies in the table above: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200">
                <a:solidFill>
                  <a:schemeClr val="lt2"/>
                </a:solidFill>
              </a:rPr>
              <a:t>emp_id -&gt; emp_nationality</a:t>
            </a:r>
            <a:endParaRPr sz="12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200">
                <a:solidFill>
                  <a:schemeClr val="lt2"/>
                </a:solidFill>
              </a:rPr>
              <a:t>emp_dept -&gt; {dept_type, dept_no_of_emp}</a:t>
            </a:r>
            <a:endParaRPr sz="1200">
              <a:solidFill>
                <a:schemeClr val="lt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We can easily see that the only KEY is the set {emp_id, emp_dept}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Candidate key: {emp_id, emp_dept}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The table is not in BCNF as neither emp_id nor emp_dept alone are keys.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92525" y="12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BCNF : Example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92525" y="694375"/>
            <a:ext cx="85206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make the table comply with BCNF we can break the table in three tables like this: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545000" y="17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{3558CB44-C208-4CB8-857E-12E3685C7E90}</a:tableStyleId>
              </a:tblPr>
              <a:tblGrid>
                <a:gridCol w="998200"/>
                <a:gridCol w="1482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emp_id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emp_nationality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1001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Austrian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1002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American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392525" y="1405525"/>
            <a:ext cx="239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emp_nationality table: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457775" y="1405525"/>
            <a:ext cx="239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emp_dept table: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3433525" y="17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{3558CB44-C208-4CB8-857E-12E3685C7E90}</a:tableStyleId>
              </a:tblPr>
              <a:tblGrid>
                <a:gridCol w="2244925"/>
                <a:gridCol w="1157375"/>
                <a:gridCol w="1686100"/>
              </a:tblGrid>
              <a:tr h="35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emp_dept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dept_type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dept_no_of_emp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Production and planning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D001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200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Stores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D001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250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Design and technical support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D134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100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Purchasing department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D134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600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92525" y="12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BCNF : Example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92525" y="694375"/>
            <a:ext cx="85206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73000" y="777725"/>
            <a:ext cx="239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emp_dept_mapping table: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473000" y="12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{3558CB44-C208-4CB8-857E-12E3685C7E90}</a:tableStyleId>
              </a:tblPr>
              <a:tblGrid>
                <a:gridCol w="2244925"/>
                <a:gridCol w="1157375"/>
              </a:tblGrid>
              <a:tr h="48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emp_dept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emp_id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Production and planning</a:t>
                      </a:r>
                      <a:endParaRPr sz="11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1001</a:t>
                      </a:r>
                      <a:endParaRPr sz="11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Stores</a:t>
                      </a:r>
                      <a:endParaRPr sz="11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1001</a:t>
                      </a:r>
                      <a:endParaRPr sz="11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 and technical support</a:t>
                      </a:r>
                      <a:endParaRPr sz="11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1002</a:t>
                      </a:r>
                      <a:endParaRPr sz="11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Purchasing department</a:t>
                      </a:r>
                      <a:endParaRPr sz="11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1002</a:t>
                      </a:r>
                      <a:endParaRPr sz="11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7"/>
          <p:cNvSpPr txBox="1"/>
          <p:nvPr/>
        </p:nvSpPr>
        <p:spPr>
          <a:xfrm>
            <a:off x="4075150" y="914150"/>
            <a:ext cx="47250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Functional dependencies: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emp_id -&gt; emp_nationality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emp_dept -&gt; {dept_type, dept_no_of_emp}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Candidate keys: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For first table: emp_id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For second table: emp_dept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For third table: {emp_id, emp_dept}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This is now in BCNF as in both the functional dependencies left side part is a key.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4NF - 4th Normal 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normal form used in database normalization that is a slightly stronger version than BCNF.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Normal Form, Third Normal Form, and BCNF are used to normalize functional dependencies, the Fourth Normal Form is used to normalize multivalued dependencies.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table to be in the 4th Normal Form it must comply with two rules: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must be in the Third Normal Form or Boyce-Codd Normal Form.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table should not have any Multi-valued Dependency.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52125" y="141850"/>
            <a:ext cx="8520600" cy="49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 Normal Form continued..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Multivalued Dependency is :-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 sz="1800">
                <a:solidFill>
                  <a:schemeClr val="lt2"/>
                </a:solidFill>
              </a:rPr>
              <a:t>In A -&gt; B , for single value of A many values of B exists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 sz="1800">
                <a:solidFill>
                  <a:schemeClr val="lt2"/>
                </a:solidFill>
              </a:rPr>
              <a:t>Relation has at least three columns/attributes like R(A,B,C)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 sz="1800">
                <a:solidFill>
                  <a:schemeClr val="lt2"/>
                </a:solidFill>
              </a:rPr>
              <a:t>If A satisfies first condition for B then there exists C independent of B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Example of non-BCNF table: Movies having movie name,shooting location and listings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One movie can be shoot at different locations and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One movie can have multiple category/listings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-101050" y="4694625"/>
            <a:ext cx="7508100" cy="15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 Normal Form : Example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3854875"/>
            <a:ext cx="85206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seen above, table is not in 4NF, since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/>
              <a:t>More than one movie can have the same listing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/>
              <a:t>Many shooting locations can have the same movie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1293950" y="142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{3558CB44-C208-4CB8-857E-12E3685C7E90}</a:tableStyleId>
              </a:tblPr>
              <a:tblGrid>
                <a:gridCol w="1950400"/>
                <a:gridCol w="2335925"/>
                <a:gridCol w="1719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Movie_Name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Shooting_Location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Listing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MovieOne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UK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Comedy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MovieOne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UK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Thriller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MovieTwo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Australia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Action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MovieTwo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Australia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Crime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MovieThree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India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Drama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 txBox="1"/>
          <p:nvPr/>
        </p:nvSpPr>
        <p:spPr>
          <a:xfrm>
            <a:off x="1293950" y="1074500"/>
            <a:ext cx="207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Movies: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 Normal Form : Example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3854875"/>
            <a:ext cx="85206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violation is removed and the tables are in 4NF after decomposing the movies table to movie_shooting and movie_listing tables.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311700" y="14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{3558CB44-C208-4CB8-857E-12E3685C7E90}</a:tableStyleId>
              </a:tblPr>
              <a:tblGrid>
                <a:gridCol w="1586925"/>
                <a:gridCol w="192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Movie_Name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Shooting_Location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MovieOne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UK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MovieTwo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Australia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MovieThree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India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21"/>
          <p:cNvSpPr txBox="1"/>
          <p:nvPr/>
        </p:nvSpPr>
        <p:spPr>
          <a:xfrm>
            <a:off x="311700" y="1074500"/>
            <a:ext cx="207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Movie_Shooting</a:t>
            </a:r>
            <a:r>
              <a:rPr lang="en">
                <a:solidFill>
                  <a:schemeClr val="lt2"/>
                </a:solidFill>
              </a:rPr>
              <a:t>: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4339050" y="1470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{3558CB44-C208-4CB8-857E-12E3685C7E90}</a:tableStyleId>
              </a:tblPr>
              <a:tblGrid>
                <a:gridCol w="1950400"/>
                <a:gridCol w="1719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Movie_Name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Listing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MovieOne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Comedy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MovieOne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Thriller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MovieTwo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Action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MovieTwo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Crime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MovieThree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Drama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6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21"/>
          <p:cNvSpPr txBox="1"/>
          <p:nvPr/>
        </p:nvSpPr>
        <p:spPr>
          <a:xfrm>
            <a:off x="4339050" y="1095375"/>
            <a:ext cx="2070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Movie_Listing: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