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1A06C6F-73CE-4644-B30C-B3C27139BB90}">
  <a:tblStyle styleId="{81A06C6F-73CE-4644-B30C-B3C27139BB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02baff38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02baff38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03aadb7e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03aadb7e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02baff38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02baff38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033303c0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033303c0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033303c0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033303c0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02baff38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02baff38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033303c0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033303c0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033303c0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033303c0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02baff38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02baff38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03aadb7ec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03aadb7e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03aadb7ec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03aadb7ec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2baff38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2baff38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02baff38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02baff38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03aadb7ec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03aadb7ec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03aadb7ec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03aadb7ec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02baff38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02baff38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03aadb7ec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03aadb7ec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03aadb7ec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03aadb7ec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02baff38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02baff38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03aadb7ec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03aadb7ec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03aadb7ec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03aadb7ec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02baff38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02baff38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033303c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033303c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033303c0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033303c0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02baff38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02baff38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33303c0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33303c0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033303c0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033303c0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02baff38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02baff38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03aadb7e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03aadb7e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76908" y="1321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Joins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&amp;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Operators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6900" y="3411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Prepared For: CS527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Prepared By: Josh Levine, Pranav Shivkumar, Pratik Mistry, Shounak Rangwala, Swapnil Kamate, Vikhyat Dhamija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8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</a:rPr>
              <a:t>Query:</a:t>
            </a:r>
            <a:endParaRPr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Select products.*, aisles.* from products Right Join aisles On (products.aisle_id = aisles.aisle_id);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graphicFrame>
        <p:nvGraphicFramePr>
          <p:cNvPr id="126" name="Google Shape;126;p22"/>
          <p:cNvGraphicFramePr/>
          <p:nvPr/>
        </p:nvGraphicFramePr>
        <p:xfrm>
          <a:off x="853238" y="170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{81A06C6F-73CE-4644-B30C-B3C27139BB90}</a:tableStyleId>
              </a:tblPr>
              <a:tblGrid>
                <a:gridCol w="1031475"/>
                <a:gridCol w="1456775"/>
                <a:gridCol w="872000"/>
                <a:gridCol w="1668925"/>
                <a:gridCol w="1349925"/>
                <a:gridCol w="1363225"/>
              </a:tblGrid>
              <a:tr h="44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product_name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aisle_id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department_id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aisle_id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aisle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Chocolate Sandwich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Dessert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Salt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Seasons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Tea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Drinks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Sauce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Seasons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NULL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NULL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NULL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NULL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Food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127" name="Google Shape;127;p22"/>
          <p:cNvSpPr txBox="1"/>
          <p:nvPr>
            <p:ph type="title"/>
          </p:nvPr>
        </p:nvSpPr>
        <p:spPr>
          <a:xfrm>
            <a:off x="3252163" y="4425150"/>
            <a:ext cx="294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Right</a:t>
            </a:r>
            <a:r>
              <a:rPr lang="en" sz="1700"/>
              <a:t> Join Result Table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Join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</a:t>
            </a:r>
            <a:r>
              <a:rPr lang="en"/>
              <a:t>produces a result set which is the number of rows in the first table multiplied by the number of rows in the second table</a:t>
            </a:r>
            <a:r>
              <a:rPr lang="en"/>
              <a:t>. The result is also called Cross Product or Cartesian Product.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result set is produced when no “WHERE” clause is used in the join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common use for a cross join is to obtain all combinations of items.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425" y="3258400"/>
            <a:ext cx="3105150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1912700" y="3397950"/>
            <a:ext cx="37089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Select a.*, b.* from a </a:t>
            </a:r>
            <a:endParaRPr i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Cross Join b On (a.id = b.id);</a:t>
            </a:r>
            <a:endParaRPr i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</a:rPr>
              <a:t>Query:</a:t>
            </a:r>
            <a:endParaRPr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Select p.product_name, p.product_id, a.aisle from products p Cross Join aisles a</a:t>
            </a:r>
            <a:endParaRPr i="1" sz="1800"/>
          </a:p>
        </p:txBody>
      </p:sp>
      <p:graphicFrame>
        <p:nvGraphicFramePr>
          <p:cNvPr id="141" name="Google Shape;141;p24"/>
          <p:cNvGraphicFramePr/>
          <p:nvPr/>
        </p:nvGraphicFramePr>
        <p:xfrm>
          <a:off x="364125" y="146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{81A06C6F-73CE-4644-B30C-B3C27139BB90}</a:tableStyleId>
              </a:tblPr>
              <a:tblGrid>
                <a:gridCol w="1170100"/>
                <a:gridCol w="1420700"/>
                <a:gridCol w="932700"/>
                <a:gridCol w="1388075"/>
              </a:tblGrid>
              <a:tr h="45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product_name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aisle_id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department_id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Chocolate Sandwich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Salt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" name="Google Shape;142;p24"/>
          <p:cNvGraphicFramePr/>
          <p:nvPr/>
        </p:nvGraphicFramePr>
        <p:xfrm>
          <a:off x="6163250" y="152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{81A06C6F-73CE-4644-B30C-B3C27139BB90}</a:tableStyleId>
              </a:tblPr>
              <a:tblGrid>
                <a:gridCol w="963325"/>
                <a:gridCol w="963325"/>
              </a:tblGrid>
              <a:tr h="45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aisle_id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aisle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43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Dessert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Seasons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143" name="Google Shape;143;p24"/>
          <p:cNvSpPr txBox="1"/>
          <p:nvPr>
            <p:ph type="title"/>
          </p:nvPr>
        </p:nvSpPr>
        <p:spPr>
          <a:xfrm>
            <a:off x="2371038" y="3035850"/>
            <a:ext cx="108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Products</a:t>
            </a:r>
            <a:endParaRPr sz="1700"/>
          </a:p>
        </p:txBody>
      </p:sp>
      <p:sp>
        <p:nvSpPr>
          <p:cNvPr id="144" name="Google Shape;144;p24"/>
          <p:cNvSpPr txBox="1"/>
          <p:nvPr>
            <p:ph type="title"/>
          </p:nvPr>
        </p:nvSpPr>
        <p:spPr>
          <a:xfrm>
            <a:off x="6744375" y="3035850"/>
            <a:ext cx="76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Aisles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Google Shape;149;p25"/>
          <p:cNvGraphicFramePr/>
          <p:nvPr/>
        </p:nvGraphicFramePr>
        <p:xfrm>
          <a:off x="2370213" y="13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{81A06C6F-73CE-4644-B30C-B3C27139BB90}</a:tableStyleId>
              </a:tblPr>
              <a:tblGrid>
                <a:gridCol w="1427125"/>
                <a:gridCol w="1334825"/>
                <a:gridCol w="1602025"/>
              </a:tblGrid>
              <a:tr h="55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product_name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aisle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Chocolate Sandwich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Dessert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Chocolate Sandwich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Seasons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Salt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Dessert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Salt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Seasons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</a:rPr>
              <a:t>Query:</a:t>
            </a:r>
            <a:endParaRPr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Select p.product_name, p.product_id, a.aisle from products p Cross Join aisles a</a:t>
            </a:r>
            <a:endParaRPr i="1" sz="1800"/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3291713" y="4053250"/>
            <a:ext cx="294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Cross</a:t>
            </a:r>
            <a:r>
              <a:rPr lang="en" sz="1700"/>
              <a:t> Join Result Table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Join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Join returns all matching records from both tables whether the other table matches or not.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Join can return very large data sets.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975" y="3120300"/>
            <a:ext cx="291465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/>
        </p:nvSpPr>
        <p:spPr>
          <a:xfrm>
            <a:off x="1926500" y="3120300"/>
            <a:ext cx="3464700" cy="8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Select a.*, b.* from a </a:t>
            </a:r>
            <a:endParaRPr i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Full Join b On (a.id = b.id);</a:t>
            </a:r>
            <a:endParaRPr i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</a:rPr>
              <a:t>Query:</a:t>
            </a:r>
            <a:endParaRPr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Select products.*, aisles.* from products Full Join aisles On (products.aisle_id = aisles.aisle_id);</a:t>
            </a:r>
            <a:endParaRPr sz="1800"/>
          </a:p>
        </p:txBody>
      </p:sp>
      <p:graphicFrame>
        <p:nvGraphicFramePr>
          <p:cNvPr id="165" name="Google Shape;165;p27"/>
          <p:cNvGraphicFramePr/>
          <p:nvPr/>
        </p:nvGraphicFramePr>
        <p:xfrm>
          <a:off x="364125" y="146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{81A06C6F-73CE-4644-B30C-B3C27139BB90}</a:tableStyleId>
              </a:tblPr>
              <a:tblGrid>
                <a:gridCol w="1090975"/>
                <a:gridCol w="1449825"/>
                <a:gridCol w="944775"/>
                <a:gridCol w="1426000"/>
              </a:tblGrid>
              <a:tr h="45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product_name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aisle_id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department_id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Chocolate Sandwich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Salt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Tea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Sauce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Chicken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p27"/>
          <p:cNvGraphicFramePr/>
          <p:nvPr/>
        </p:nvGraphicFramePr>
        <p:xfrm>
          <a:off x="6163250" y="146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{81A06C6F-73CE-4644-B30C-B3C27139BB90}</a:tableStyleId>
              </a:tblPr>
              <a:tblGrid>
                <a:gridCol w="963325"/>
                <a:gridCol w="963325"/>
              </a:tblGrid>
              <a:tr h="53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aisle_id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aisle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51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Dessert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Seasons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53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Drinks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Medicine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167" name="Google Shape;167;p27"/>
          <p:cNvSpPr txBox="1"/>
          <p:nvPr>
            <p:ph type="title"/>
          </p:nvPr>
        </p:nvSpPr>
        <p:spPr>
          <a:xfrm>
            <a:off x="2278700" y="4258600"/>
            <a:ext cx="108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Products</a:t>
            </a:r>
            <a:endParaRPr sz="1700"/>
          </a:p>
        </p:txBody>
      </p:sp>
      <p:sp>
        <p:nvSpPr>
          <p:cNvPr id="168" name="Google Shape;168;p27"/>
          <p:cNvSpPr txBox="1"/>
          <p:nvPr>
            <p:ph type="title"/>
          </p:nvPr>
        </p:nvSpPr>
        <p:spPr>
          <a:xfrm>
            <a:off x="6744375" y="4258600"/>
            <a:ext cx="76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Aisles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</a:rPr>
              <a:t>Query:</a:t>
            </a:r>
            <a:endParaRPr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Select products.*, aisles.* from products Full Join aisles On (products.aisle_id = aisles.aisle_id);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graphicFrame>
        <p:nvGraphicFramePr>
          <p:cNvPr id="174" name="Google Shape;174;p28"/>
          <p:cNvGraphicFramePr/>
          <p:nvPr/>
        </p:nvGraphicFramePr>
        <p:xfrm>
          <a:off x="700825" y="14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{81A06C6F-73CE-4644-B30C-B3C27139BB90}</a:tableStyleId>
              </a:tblPr>
              <a:tblGrid>
                <a:gridCol w="1031475"/>
                <a:gridCol w="1430175"/>
                <a:gridCol w="845425"/>
                <a:gridCol w="1668925"/>
                <a:gridCol w="1217025"/>
                <a:gridCol w="1549300"/>
              </a:tblGrid>
              <a:tr h="48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product_name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aisle_id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department_id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aisle_id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aisle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Chocolate Sandwich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Dessert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Salt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Seasons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Tea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Drinks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Sauce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Seasons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Chicken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NULL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NULL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NULL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NULL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NULL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NULL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Medicine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175" name="Google Shape;175;p28"/>
          <p:cNvSpPr txBox="1"/>
          <p:nvPr>
            <p:ph type="title"/>
          </p:nvPr>
        </p:nvSpPr>
        <p:spPr>
          <a:xfrm>
            <a:off x="3318313" y="4538100"/>
            <a:ext cx="294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Full</a:t>
            </a:r>
            <a:r>
              <a:rPr lang="en" sz="1700"/>
              <a:t> Join Result Table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Join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used to join a table to itself as if the table were two tables.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also useful for comparisons within a table also when modeling hierarchies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</a:t>
            </a:r>
            <a:endParaRPr/>
          </a:p>
        </p:txBody>
      </p:sp>
      <p:sp>
        <p:nvSpPr>
          <p:cNvPr id="182" name="Google Shape;182;p29"/>
          <p:cNvSpPr txBox="1"/>
          <p:nvPr/>
        </p:nvSpPr>
        <p:spPr>
          <a:xfrm>
            <a:off x="1979650" y="3565500"/>
            <a:ext cx="6330000" cy="15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Select </a:t>
            </a:r>
            <a:r>
              <a:rPr i="1" lang="en" sz="1800">
                <a:solidFill>
                  <a:srgbClr val="FFFFFF"/>
                </a:solidFill>
              </a:rPr>
              <a:t>a.*, b.* </a:t>
            </a:r>
            <a:endParaRPr i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From table_ab a, table_ab b </a:t>
            </a:r>
            <a:endParaRPr i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Where a.id = b.id;</a:t>
            </a:r>
            <a:endParaRPr i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</a:rPr>
              <a:t>Query:</a:t>
            </a:r>
            <a:endParaRPr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Select a.product_id, b.product_name From products a, products b where a.aisle_id = b.aisle_id;</a:t>
            </a:r>
            <a:endParaRPr i="1" sz="1800"/>
          </a:p>
        </p:txBody>
      </p:sp>
      <p:graphicFrame>
        <p:nvGraphicFramePr>
          <p:cNvPr id="188" name="Google Shape;188;p30"/>
          <p:cNvGraphicFramePr/>
          <p:nvPr/>
        </p:nvGraphicFramePr>
        <p:xfrm>
          <a:off x="2116200" y="146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{81A06C6F-73CE-4644-B30C-B3C27139BB90}</a:tableStyleId>
              </a:tblPr>
              <a:tblGrid>
                <a:gridCol w="1090975"/>
                <a:gridCol w="1449825"/>
                <a:gridCol w="944775"/>
                <a:gridCol w="1426000"/>
              </a:tblGrid>
              <a:tr h="45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product_name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aisle_id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department_id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Chocolate Sandwich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Salt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Tea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Sauce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Chicken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9" name="Google Shape;189;p30"/>
          <p:cNvSpPr txBox="1"/>
          <p:nvPr>
            <p:ph type="title"/>
          </p:nvPr>
        </p:nvSpPr>
        <p:spPr>
          <a:xfrm>
            <a:off x="4030800" y="4271900"/>
            <a:ext cx="108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Products</a:t>
            </a:r>
            <a:endParaRPr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" name="Google Shape;194;p31"/>
          <p:cNvGraphicFramePr/>
          <p:nvPr/>
        </p:nvGraphicFramePr>
        <p:xfrm>
          <a:off x="3136875" y="169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{81A06C6F-73CE-4644-B30C-B3C27139BB90}</a:tableStyleId>
              </a:tblPr>
              <a:tblGrid>
                <a:gridCol w="1435125"/>
                <a:gridCol w="1435125"/>
              </a:tblGrid>
              <a:tr h="53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product_name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58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Salt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Sauce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</a:rPr>
              <a:t>Query:</a:t>
            </a:r>
            <a:endParaRPr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Select a.product_id, b.product_name From products a, products b where a.aisle_id = b.aisle_id;</a:t>
            </a:r>
            <a:endParaRPr i="1" sz="1800"/>
          </a:p>
        </p:txBody>
      </p:sp>
      <p:sp>
        <p:nvSpPr>
          <p:cNvPr id="196" name="Google Shape;196;p31"/>
          <p:cNvSpPr txBox="1"/>
          <p:nvPr>
            <p:ph type="title"/>
          </p:nvPr>
        </p:nvSpPr>
        <p:spPr>
          <a:xfrm>
            <a:off x="3398063" y="3368525"/>
            <a:ext cx="294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Self</a:t>
            </a:r>
            <a:r>
              <a:rPr lang="en" sz="1700"/>
              <a:t> Join Result Table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Join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select records that have matching values in both tables.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are records in table A that do not have matches in table B or vice-versa, then those rows will not be selected.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175" y="2821500"/>
            <a:ext cx="2383776" cy="14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847450" y="3519975"/>
            <a:ext cx="4639500" cy="14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Select a.*, b.* from a </a:t>
            </a:r>
            <a:endParaRPr i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Inner Join b On (a.id = b.id);</a:t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Exists - Operator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267300" y="1145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test for the existence of any record in a subquery.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return true if the subquery returns one or more records.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</a:t>
            </a:r>
            <a:endParaRPr/>
          </a:p>
        </p:txBody>
      </p:sp>
      <p:sp>
        <p:nvSpPr>
          <p:cNvPr id="203" name="Google Shape;203;p32"/>
          <p:cNvSpPr txBox="1"/>
          <p:nvPr/>
        </p:nvSpPr>
        <p:spPr>
          <a:xfrm>
            <a:off x="1966350" y="3248050"/>
            <a:ext cx="6330000" cy="15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Select a.* </a:t>
            </a:r>
            <a:endParaRPr i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From a</a:t>
            </a:r>
            <a:endParaRPr i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Where Exists (Select id from b where id ⇔ condition);</a:t>
            </a:r>
            <a:endParaRPr i="1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311700" y="445025"/>
            <a:ext cx="876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</a:rPr>
              <a:t>Query:</a:t>
            </a:r>
            <a:endParaRPr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Select * From products Where Exists (Select aisle_id from aisles where aisle_id &gt; 2);</a:t>
            </a:r>
            <a:endParaRPr i="1" sz="1800"/>
          </a:p>
        </p:txBody>
      </p:sp>
      <p:graphicFrame>
        <p:nvGraphicFramePr>
          <p:cNvPr id="209" name="Google Shape;209;p33"/>
          <p:cNvGraphicFramePr/>
          <p:nvPr/>
        </p:nvGraphicFramePr>
        <p:xfrm>
          <a:off x="364125" y="146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{81A06C6F-73CE-4644-B30C-B3C27139BB90}</a:tableStyleId>
              </a:tblPr>
              <a:tblGrid>
                <a:gridCol w="1090975"/>
                <a:gridCol w="1383375"/>
                <a:gridCol w="878325"/>
                <a:gridCol w="1558900"/>
              </a:tblGrid>
              <a:tr h="38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product_name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aisle_id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department_id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Chocolate Sandwich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Salt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Tea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Sauce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0" name="Google Shape;210;p33"/>
          <p:cNvGraphicFramePr/>
          <p:nvPr/>
        </p:nvGraphicFramePr>
        <p:xfrm>
          <a:off x="6163250" y="146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{81A06C6F-73CE-4644-B30C-B3C27139BB90}</a:tableStyleId>
              </a:tblPr>
              <a:tblGrid>
                <a:gridCol w="963325"/>
                <a:gridCol w="963325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aisle_id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aisle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43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Dessert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Seasons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45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Drinks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Medicine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211" name="Google Shape;211;p33"/>
          <p:cNvSpPr txBox="1"/>
          <p:nvPr>
            <p:ph type="title"/>
          </p:nvPr>
        </p:nvSpPr>
        <p:spPr>
          <a:xfrm>
            <a:off x="2278713" y="3753550"/>
            <a:ext cx="108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Products</a:t>
            </a:r>
            <a:endParaRPr sz="1700"/>
          </a:p>
        </p:txBody>
      </p:sp>
      <p:sp>
        <p:nvSpPr>
          <p:cNvPr id="212" name="Google Shape;212;p33"/>
          <p:cNvSpPr txBox="1"/>
          <p:nvPr>
            <p:ph type="title"/>
          </p:nvPr>
        </p:nvSpPr>
        <p:spPr>
          <a:xfrm>
            <a:off x="6744863" y="3753550"/>
            <a:ext cx="108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Aisles</a:t>
            </a:r>
            <a:endParaRPr sz="1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" name="Google Shape;217;p34"/>
          <p:cNvGraphicFramePr/>
          <p:nvPr/>
        </p:nvGraphicFramePr>
        <p:xfrm>
          <a:off x="2116213" y="148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{81A06C6F-73CE-4644-B30C-B3C27139BB90}</a:tableStyleId>
              </a:tblPr>
              <a:tblGrid>
                <a:gridCol w="1090975"/>
                <a:gridCol w="1383375"/>
                <a:gridCol w="878325"/>
                <a:gridCol w="1558900"/>
              </a:tblGrid>
              <a:tr h="38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product_name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aisle_id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department_id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Tea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8" name="Google Shape;218;p34"/>
          <p:cNvSpPr txBox="1"/>
          <p:nvPr>
            <p:ph type="title"/>
          </p:nvPr>
        </p:nvSpPr>
        <p:spPr>
          <a:xfrm>
            <a:off x="311700" y="445025"/>
            <a:ext cx="876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</a:rPr>
              <a:t>Query:</a:t>
            </a:r>
            <a:endParaRPr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Select * From products Where Exists (Select aisle_id from aisles where aisle_id &gt; 2);</a:t>
            </a:r>
            <a:endParaRPr i="1" sz="1800"/>
          </a:p>
        </p:txBody>
      </p:sp>
      <p:sp>
        <p:nvSpPr>
          <p:cNvPr id="219" name="Google Shape;219;p34"/>
          <p:cNvSpPr txBox="1"/>
          <p:nvPr>
            <p:ph type="title"/>
          </p:nvPr>
        </p:nvSpPr>
        <p:spPr>
          <a:xfrm>
            <a:off x="2538450" y="2385700"/>
            <a:ext cx="425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Result Table after using EXISTS Operator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</a:t>
            </a:r>
            <a:r>
              <a:rPr lang="en"/>
              <a:t> - Operator</a:t>
            </a:r>
            <a:endParaRPr/>
          </a:p>
        </p:txBody>
      </p:sp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used with a Where or Having clause.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Having: used for aggregate functions.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Returns true if any of the subquery values meet the condition.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</a:t>
            </a:r>
            <a:endParaRPr/>
          </a:p>
        </p:txBody>
      </p:sp>
      <p:sp>
        <p:nvSpPr>
          <p:cNvPr id="226" name="Google Shape;226;p35"/>
          <p:cNvSpPr txBox="1"/>
          <p:nvPr/>
        </p:nvSpPr>
        <p:spPr>
          <a:xfrm>
            <a:off x="1953075" y="3565500"/>
            <a:ext cx="6330000" cy="15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Select a.* </a:t>
            </a:r>
            <a:endParaRPr i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From a</a:t>
            </a:r>
            <a:endParaRPr i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Where id = Any (Select id from b where ⇔ condition);</a:t>
            </a:r>
            <a:endParaRPr i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</a:rPr>
              <a:t>Query:</a:t>
            </a:r>
            <a:endParaRPr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Select * From products Where aisle_id = Any (Select aisle_id from aisles where aisle_id &gt; 1);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graphicFrame>
        <p:nvGraphicFramePr>
          <p:cNvPr id="232" name="Google Shape;232;p36"/>
          <p:cNvGraphicFramePr/>
          <p:nvPr/>
        </p:nvGraphicFramePr>
        <p:xfrm>
          <a:off x="676500" y="144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{81A06C6F-73CE-4644-B30C-B3C27139BB90}</a:tableStyleId>
              </a:tblPr>
              <a:tblGrid>
                <a:gridCol w="1175625"/>
                <a:gridCol w="1361675"/>
                <a:gridCol w="989575"/>
                <a:gridCol w="1336575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product_name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aisle_id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department_id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Chocolate Sandwich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Salt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Tea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3" name="Google Shape;233;p36"/>
          <p:cNvGraphicFramePr/>
          <p:nvPr/>
        </p:nvGraphicFramePr>
        <p:xfrm>
          <a:off x="6340875" y="144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{81A06C6F-73CE-4644-B30C-B3C27139BB90}</a:tableStyleId>
              </a:tblPr>
              <a:tblGrid>
                <a:gridCol w="963325"/>
                <a:gridCol w="963325"/>
              </a:tblGrid>
              <a:tr h="31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aisle_id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aisle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43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Dessert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Seasons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45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Drinks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Medicine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234" name="Google Shape;234;p36"/>
          <p:cNvSpPr txBox="1"/>
          <p:nvPr>
            <p:ph type="title"/>
          </p:nvPr>
        </p:nvSpPr>
        <p:spPr>
          <a:xfrm>
            <a:off x="2567013" y="3354850"/>
            <a:ext cx="108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Products</a:t>
            </a:r>
            <a:endParaRPr sz="1700"/>
          </a:p>
        </p:txBody>
      </p:sp>
      <p:sp>
        <p:nvSpPr>
          <p:cNvPr id="235" name="Google Shape;235;p36"/>
          <p:cNvSpPr txBox="1"/>
          <p:nvPr>
            <p:ph type="title"/>
          </p:nvPr>
        </p:nvSpPr>
        <p:spPr>
          <a:xfrm>
            <a:off x="6924396" y="3700400"/>
            <a:ext cx="75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Aisles</a:t>
            </a:r>
            <a:endParaRPr sz="17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Google Shape;240;p37"/>
          <p:cNvGraphicFramePr/>
          <p:nvPr/>
        </p:nvGraphicFramePr>
        <p:xfrm>
          <a:off x="2140275" y="138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{81A06C6F-73CE-4644-B30C-B3C27139BB90}</a:tableStyleId>
              </a:tblPr>
              <a:tblGrid>
                <a:gridCol w="1175625"/>
                <a:gridCol w="1361675"/>
                <a:gridCol w="989575"/>
                <a:gridCol w="1336575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product_name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aisle_id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department_id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Salt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Tea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1" name="Google Shape;24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</a:rPr>
              <a:t>Query:</a:t>
            </a:r>
            <a:endParaRPr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Select * From products Where aisle_id = Any (Select aisle_id from aisles where aisle_id &gt; 1);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42" name="Google Shape;242;p37"/>
          <p:cNvSpPr txBox="1"/>
          <p:nvPr>
            <p:ph type="title"/>
          </p:nvPr>
        </p:nvSpPr>
        <p:spPr>
          <a:xfrm>
            <a:off x="2538450" y="2771275"/>
            <a:ext cx="406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Result Table after using ANY Operator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</a:t>
            </a:r>
            <a:r>
              <a:rPr lang="en"/>
              <a:t> - Operator</a:t>
            </a:r>
            <a:endParaRPr/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</a:t>
            </a:r>
            <a:r>
              <a:rPr lang="en"/>
              <a:t> used with a Where or Having clause.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Returns true if all of the subquery values meet the condition.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</a:t>
            </a:r>
            <a:endParaRPr/>
          </a:p>
        </p:txBody>
      </p:sp>
      <p:sp>
        <p:nvSpPr>
          <p:cNvPr id="249" name="Google Shape;249;p38"/>
          <p:cNvSpPr txBox="1"/>
          <p:nvPr/>
        </p:nvSpPr>
        <p:spPr>
          <a:xfrm>
            <a:off x="1926450" y="3221500"/>
            <a:ext cx="7058100" cy="15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Select a.* </a:t>
            </a:r>
            <a:endParaRPr i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From a</a:t>
            </a:r>
            <a:endParaRPr i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Where id = ALL (Select id from b where value ⇔ condition);</a:t>
            </a:r>
            <a:endParaRPr i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</a:rPr>
              <a:t>Query:</a:t>
            </a:r>
            <a:endParaRPr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Select * From products Where aisle_id = ALL (Select aisle_id from aisles where aisle_id = 2);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255" name="Google Shape;255;p39"/>
          <p:cNvGraphicFramePr/>
          <p:nvPr/>
        </p:nvGraphicFramePr>
        <p:xfrm>
          <a:off x="725275" y="148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{81A06C6F-73CE-4644-B30C-B3C27139BB90}</a:tableStyleId>
              </a:tblPr>
              <a:tblGrid>
                <a:gridCol w="1090975"/>
                <a:gridCol w="1383375"/>
                <a:gridCol w="878325"/>
                <a:gridCol w="1558900"/>
              </a:tblGrid>
              <a:tr h="38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product_name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aisle_id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department_id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Chocolate Sandwich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Salt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Tea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Sauce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6" name="Google Shape;256;p39"/>
          <p:cNvGraphicFramePr/>
          <p:nvPr/>
        </p:nvGraphicFramePr>
        <p:xfrm>
          <a:off x="6163250" y="146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{81A06C6F-73CE-4644-B30C-B3C27139BB90}</a:tableStyleId>
              </a:tblPr>
              <a:tblGrid>
                <a:gridCol w="963325"/>
                <a:gridCol w="963325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aisle_id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aisle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43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Dessert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Seasons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45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Drinks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Medicine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257" name="Google Shape;257;p39"/>
          <p:cNvSpPr txBox="1"/>
          <p:nvPr>
            <p:ph type="title"/>
          </p:nvPr>
        </p:nvSpPr>
        <p:spPr>
          <a:xfrm>
            <a:off x="2567013" y="3740275"/>
            <a:ext cx="108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Products</a:t>
            </a:r>
            <a:endParaRPr sz="1700"/>
          </a:p>
        </p:txBody>
      </p:sp>
      <p:sp>
        <p:nvSpPr>
          <p:cNvPr id="258" name="Google Shape;258;p39"/>
          <p:cNvSpPr txBox="1"/>
          <p:nvPr>
            <p:ph type="title"/>
          </p:nvPr>
        </p:nvSpPr>
        <p:spPr>
          <a:xfrm>
            <a:off x="6746771" y="3740275"/>
            <a:ext cx="75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Aisles</a:t>
            </a:r>
            <a:endParaRPr sz="17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</a:rPr>
              <a:t>Query:</a:t>
            </a:r>
            <a:endParaRPr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Select * From products Where aisle_id = ALL (Select aisle_id from aisles where aisle_id = 2);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264" name="Google Shape;264;p40"/>
          <p:cNvGraphicFramePr/>
          <p:nvPr/>
        </p:nvGraphicFramePr>
        <p:xfrm>
          <a:off x="2116213" y="148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{81A06C6F-73CE-4644-B30C-B3C27139BB90}</a:tableStyleId>
              </a:tblPr>
              <a:tblGrid>
                <a:gridCol w="1090975"/>
                <a:gridCol w="1383375"/>
                <a:gridCol w="878325"/>
                <a:gridCol w="1558900"/>
              </a:tblGrid>
              <a:tr h="38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product_name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aisle_id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department_id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Salt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Sauce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5" name="Google Shape;265;p40"/>
          <p:cNvSpPr txBox="1"/>
          <p:nvPr>
            <p:ph type="title"/>
          </p:nvPr>
        </p:nvSpPr>
        <p:spPr>
          <a:xfrm>
            <a:off x="2538450" y="2771275"/>
            <a:ext cx="406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Result Table after using ALL Operator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title"/>
          </p:nvPr>
        </p:nvSpPr>
        <p:spPr>
          <a:xfrm>
            <a:off x="490250" y="450150"/>
            <a:ext cx="8146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9999"/>
                </a:solidFill>
              </a:rPr>
              <a:t>Query:</a:t>
            </a:r>
            <a:endParaRPr sz="1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/>
              <a:t>Select products.*, aisles.* from products Inner Join aisles On (products.aisle_id = aisles.aisle_id);</a:t>
            </a:r>
            <a:endParaRPr i="1" sz="1700"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364125" y="146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{81A06C6F-73CE-4644-B30C-B3C27139BB90}</a:tableStyleId>
              </a:tblPr>
              <a:tblGrid>
                <a:gridCol w="1090975"/>
                <a:gridCol w="1449800"/>
                <a:gridCol w="971375"/>
                <a:gridCol w="1399425"/>
              </a:tblGrid>
              <a:tr h="43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product_name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aisle_id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department_id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Chocolate Sandwich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Salt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Tea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Sauce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Pizza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Google Shape;70;p15"/>
          <p:cNvGraphicFramePr/>
          <p:nvPr/>
        </p:nvGraphicFramePr>
        <p:xfrm>
          <a:off x="6110600" y="146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{81A06C6F-73CE-4644-B30C-B3C27139BB90}</a:tableStyleId>
              </a:tblPr>
              <a:tblGrid>
                <a:gridCol w="963325"/>
                <a:gridCol w="963325"/>
              </a:tblGrid>
              <a:tr h="43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aisle_id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aisle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43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Dessert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Seasons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45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Drinks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Medicine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45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Food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1" name="Google Shape;71;p15"/>
          <p:cNvSpPr txBox="1"/>
          <p:nvPr>
            <p:ph type="title"/>
          </p:nvPr>
        </p:nvSpPr>
        <p:spPr>
          <a:xfrm>
            <a:off x="2278713" y="4156875"/>
            <a:ext cx="108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Products</a:t>
            </a:r>
            <a:endParaRPr sz="1700"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6691725" y="4156875"/>
            <a:ext cx="76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Aisles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9999"/>
                </a:solidFill>
              </a:rPr>
              <a:t>Query:</a:t>
            </a:r>
            <a:endParaRPr sz="1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/>
              <a:t>Select products.*, aisles.* from products Inner Join aisles On (products.aisle_id = aisles.aisle_id);</a:t>
            </a:r>
            <a:endParaRPr i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700838" y="155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{81A06C6F-73CE-4644-B30C-B3C27139BB90}</a:tableStyleId>
              </a:tblPr>
              <a:tblGrid>
                <a:gridCol w="1031475"/>
                <a:gridCol w="1456775"/>
                <a:gridCol w="872000"/>
                <a:gridCol w="1668925"/>
                <a:gridCol w="1349925"/>
                <a:gridCol w="1363225"/>
              </a:tblGrid>
              <a:tr h="44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product_name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aisle_id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department_id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aisle_id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aisle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Chocolate Sandwich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Dessert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Salt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Seasons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Tea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Drinks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Sauce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Seasons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79" name="Google Shape;79;p16"/>
          <p:cNvSpPr txBox="1"/>
          <p:nvPr>
            <p:ph type="title"/>
          </p:nvPr>
        </p:nvSpPr>
        <p:spPr>
          <a:xfrm>
            <a:off x="3288850" y="3933400"/>
            <a:ext cx="294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Inner Join Result Table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Outer Join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select ALL records from the left table (Table A), and the records that match in right table (Table B).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is no match, the result from the right table is NULL.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6525" y="3149071"/>
            <a:ext cx="2642375" cy="13542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1878925" y="3514325"/>
            <a:ext cx="36213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Select a.*, b.* from a </a:t>
            </a:r>
            <a:endParaRPr i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Left Join b On (a.id = b.id);</a:t>
            </a:r>
            <a:endParaRPr i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8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</a:rPr>
              <a:t>Query:</a:t>
            </a:r>
            <a:endParaRPr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Select products.*, aisles.* from products Left Join aisles On (products.</a:t>
            </a:r>
            <a:r>
              <a:rPr i="1" lang="en" sz="1800"/>
              <a:t>aisle_id</a:t>
            </a:r>
            <a:r>
              <a:rPr i="1" lang="en" sz="1800"/>
              <a:t> = aisles.</a:t>
            </a:r>
            <a:r>
              <a:rPr i="1" lang="en" sz="1800"/>
              <a:t>aisle_id</a:t>
            </a:r>
            <a:r>
              <a:rPr i="1" lang="en" sz="1800"/>
              <a:t>);</a:t>
            </a:r>
            <a:endParaRPr i="1" sz="1800"/>
          </a:p>
        </p:txBody>
      </p:sp>
      <p:graphicFrame>
        <p:nvGraphicFramePr>
          <p:cNvPr id="93" name="Google Shape;93;p18"/>
          <p:cNvGraphicFramePr/>
          <p:nvPr/>
        </p:nvGraphicFramePr>
        <p:xfrm>
          <a:off x="364125" y="146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{81A06C6F-73CE-4644-B30C-B3C27139BB90}</a:tableStyleId>
              </a:tblPr>
              <a:tblGrid>
                <a:gridCol w="1090975"/>
                <a:gridCol w="1449800"/>
                <a:gridCol w="971375"/>
                <a:gridCol w="1399425"/>
              </a:tblGrid>
              <a:tr h="43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product_name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aisle_id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department_id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Chocolate Sandwich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Salt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Tea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Sauce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Pizza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p18"/>
          <p:cNvGraphicFramePr/>
          <p:nvPr/>
        </p:nvGraphicFramePr>
        <p:xfrm>
          <a:off x="6110600" y="146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{81A06C6F-73CE-4644-B30C-B3C27139BB90}</a:tableStyleId>
              </a:tblPr>
              <a:tblGrid>
                <a:gridCol w="963325"/>
                <a:gridCol w="963325"/>
              </a:tblGrid>
              <a:tr h="43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aisle_id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aisle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43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Dessert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Seasons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45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Drinks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Medicine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45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Food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p18"/>
          <p:cNvSpPr txBox="1"/>
          <p:nvPr>
            <p:ph type="title"/>
          </p:nvPr>
        </p:nvSpPr>
        <p:spPr>
          <a:xfrm>
            <a:off x="2278713" y="4156875"/>
            <a:ext cx="108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Products</a:t>
            </a:r>
            <a:endParaRPr sz="1700"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6691725" y="4156875"/>
            <a:ext cx="76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Aisles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8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</a:rPr>
              <a:t>Query:</a:t>
            </a:r>
            <a:endParaRPr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Select products.*, aisles.* from products Left Join aisles On (products.</a:t>
            </a:r>
            <a:r>
              <a:rPr i="1" lang="en" sz="1800"/>
              <a:t>aisle_id</a:t>
            </a:r>
            <a:r>
              <a:rPr i="1" lang="en" sz="1800"/>
              <a:t> = aisles.</a:t>
            </a:r>
            <a:r>
              <a:rPr i="1" lang="en" sz="1800"/>
              <a:t>aisle_id</a:t>
            </a:r>
            <a:r>
              <a:rPr i="1" lang="en" sz="1800"/>
              <a:t>);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graphicFrame>
        <p:nvGraphicFramePr>
          <p:cNvPr id="102" name="Google Shape;102;p19"/>
          <p:cNvGraphicFramePr/>
          <p:nvPr/>
        </p:nvGraphicFramePr>
        <p:xfrm>
          <a:off x="853238" y="170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{81A06C6F-73CE-4644-B30C-B3C27139BB90}</a:tableStyleId>
              </a:tblPr>
              <a:tblGrid>
                <a:gridCol w="1031475"/>
                <a:gridCol w="1456775"/>
                <a:gridCol w="872000"/>
                <a:gridCol w="1668925"/>
                <a:gridCol w="1349925"/>
                <a:gridCol w="1363225"/>
              </a:tblGrid>
              <a:tr h="44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product_name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aisle_id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department_id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aisle_id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aisle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Chocolate Sandwich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Dessert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Salt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Seasons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Tea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Drinks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Sauce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Seasons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Pizza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NULL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NULL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103" name="Google Shape;103;p19"/>
          <p:cNvSpPr txBox="1"/>
          <p:nvPr>
            <p:ph type="title"/>
          </p:nvPr>
        </p:nvSpPr>
        <p:spPr>
          <a:xfrm>
            <a:off x="3252163" y="4425150"/>
            <a:ext cx="294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Left</a:t>
            </a:r>
            <a:r>
              <a:rPr lang="en" sz="1700"/>
              <a:t> Join Result Table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Outer Join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select records from the right table (Table B), and records that match from the left table (Table A).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is no match, the result from the left table in NULL.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950" y="3061625"/>
            <a:ext cx="2873375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1878950" y="3548625"/>
            <a:ext cx="36213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Select a.*, b.* from a </a:t>
            </a:r>
            <a:endParaRPr i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Right Join b On (a.id = b.id);</a:t>
            </a:r>
            <a:endParaRPr i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8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</a:rPr>
              <a:t>Query:</a:t>
            </a:r>
            <a:endParaRPr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Select products.*, aisles.* from products Right Join aisles On (products.aisle_id = aisles.aisle_id);</a:t>
            </a:r>
            <a:endParaRPr i="1" sz="1800"/>
          </a:p>
        </p:txBody>
      </p:sp>
      <p:graphicFrame>
        <p:nvGraphicFramePr>
          <p:cNvPr id="117" name="Google Shape;117;p21"/>
          <p:cNvGraphicFramePr/>
          <p:nvPr/>
        </p:nvGraphicFramePr>
        <p:xfrm>
          <a:off x="364125" y="146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{81A06C6F-73CE-4644-B30C-B3C27139BB90}</a:tableStyleId>
              </a:tblPr>
              <a:tblGrid>
                <a:gridCol w="1090975"/>
                <a:gridCol w="1449800"/>
                <a:gridCol w="971375"/>
                <a:gridCol w="1399425"/>
              </a:tblGrid>
              <a:tr h="43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product_name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aisle_id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department_id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Chocolate Sandwich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Salt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Tea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Sauce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Pizza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Google Shape;118;p21"/>
          <p:cNvGraphicFramePr/>
          <p:nvPr/>
        </p:nvGraphicFramePr>
        <p:xfrm>
          <a:off x="6110600" y="146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{81A06C6F-73CE-4644-B30C-B3C27139BB90}</a:tableStyleId>
              </a:tblPr>
              <a:tblGrid>
                <a:gridCol w="963325"/>
                <a:gridCol w="963325"/>
              </a:tblGrid>
              <a:tr h="43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aisle_id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aisle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43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Dessert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Seasons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45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Drinks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Medicine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45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Food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119" name="Google Shape;119;p21"/>
          <p:cNvSpPr txBox="1"/>
          <p:nvPr>
            <p:ph type="title"/>
          </p:nvPr>
        </p:nvSpPr>
        <p:spPr>
          <a:xfrm>
            <a:off x="2278713" y="4156875"/>
            <a:ext cx="108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Products</a:t>
            </a:r>
            <a:endParaRPr sz="1700"/>
          </a:p>
        </p:txBody>
      </p:sp>
      <p:sp>
        <p:nvSpPr>
          <p:cNvPr id="120" name="Google Shape;120;p21"/>
          <p:cNvSpPr txBox="1"/>
          <p:nvPr>
            <p:ph type="title"/>
          </p:nvPr>
        </p:nvSpPr>
        <p:spPr>
          <a:xfrm>
            <a:off x="6691725" y="4156875"/>
            <a:ext cx="76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Aisles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