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02baff38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02baff38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2297c5e38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2297c5e38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2297c5e38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2297c5e38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02baff38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02baff38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02baff38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02baff38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f58debb0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f58debb0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2297c5e3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2297c5e3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2297c5e38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2297c5e38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f58debb0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f58debb0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f58debb0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f58debb0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2297c5e38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2297c5e38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2297c5e38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2297c5e38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76908" y="13218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4800"/>
          </a:p>
          <a:p>
            <a:pPr indent="0" lvl="0" marL="0" rtl="0" algn="ctr">
              <a:spcBef>
                <a:spcPts val="0"/>
              </a:spcBef>
              <a:spcAft>
                <a:spcPts val="0"/>
              </a:spcAft>
              <a:buNone/>
            </a:pPr>
            <a:r>
              <a:rPr lang="en" sz="3800">
                <a:latin typeface="Calibri"/>
                <a:ea typeface="Calibri"/>
                <a:cs typeface="Calibri"/>
                <a:sym typeface="Calibri"/>
              </a:rPr>
              <a:t>Parallel and Distributed Databases</a:t>
            </a:r>
            <a:endParaRPr sz="3800">
              <a:latin typeface="Calibri"/>
              <a:ea typeface="Calibri"/>
              <a:cs typeface="Calibri"/>
              <a:sym typeface="Calibri"/>
            </a:endParaRPr>
          </a:p>
          <a:p>
            <a:pPr indent="0" lvl="0" marL="0" rtl="0" algn="ctr">
              <a:spcBef>
                <a:spcPts val="0"/>
              </a:spcBef>
              <a:spcAft>
                <a:spcPts val="0"/>
              </a:spcAft>
              <a:buNone/>
            </a:pPr>
            <a:r>
              <a:rPr lang="en" sz="3800">
                <a:latin typeface="Calibri"/>
                <a:ea typeface="Calibri"/>
                <a:cs typeface="Calibri"/>
                <a:sym typeface="Calibri"/>
              </a:rPr>
              <a:t>Rule 5: </a:t>
            </a:r>
            <a:endParaRPr sz="3800">
              <a:latin typeface="Calibri"/>
              <a:ea typeface="Calibri"/>
              <a:cs typeface="Calibri"/>
              <a:sym typeface="Calibri"/>
            </a:endParaRPr>
          </a:p>
          <a:p>
            <a:pPr indent="0" lvl="0" marL="0" rtl="0" algn="ctr">
              <a:spcBef>
                <a:spcPts val="0"/>
              </a:spcBef>
              <a:spcAft>
                <a:spcPts val="0"/>
              </a:spcAft>
              <a:buNone/>
            </a:pPr>
            <a:r>
              <a:rPr lang="en" sz="3800">
                <a:latin typeface="Calibri"/>
                <a:ea typeface="Calibri"/>
                <a:cs typeface="Calibri"/>
                <a:sym typeface="Calibri"/>
              </a:rPr>
              <a:t>Fragmentation Independence</a:t>
            </a:r>
            <a:endParaRPr sz="3800">
              <a:latin typeface="Calibri"/>
              <a:ea typeface="Calibri"/>
              <a:cs typeface="Calibri"/>
              <a:sym typeface="Calibri"/>
            </a:endParaRPr>
          </a:p>
        </p:txBody>
      </p:sp>
      <p:sp>
        <p:nvSpPr>
          <p:cNvPr id="55" name="Google Shape;55;p13"/>
          <p:cNvSpPr txBox="1"/>
          <p:nvPr>
            <p:ph idx="1" type="subTitle"/>
          </p:nvPr>
        </p:nvSpPr>
        <p:spPr>
          <a:xfrm>
            <a:off x="276900" y="34113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Calibri"/>
                <a:ea typeface="Calibri"/>
                <a:cs typeface="Calibri"/>
                <a:sym typeface="Calibri"/>
              </a:rPr>
              <a:t>Prepared For: CS527</a:t>
            </a:r>
            <a:endParaRPr sz="2200">
              <a:latin typeface="Calibri"/>
              <a:ea typeface="Calibri"/>
              <a:cs typeface="Calibri"/>
              <a:sym typeface="Calibri"/>
            </a:endParaRPr>
          </a:p>
          <a:p>
            <a:pPr indent="0" lvl="0" marL="0" rtl="0" algn="ctr">
              <a:spcBef>
                <a:spcPts val="0"/>
              </a:spcBef>
              <a:spcAft>
                <a:spcPts val="0"/>
              </a:spcAft>
              <a:buNone/>
            </a:pPr>
            <a:r>
              <a:rPr lang="en" sz="2200">
                <a:latin typeface="Calibri"/>
                <a:ea typeface="Calibri"/>
                <a:cs typeface="Calibri"/>
                <a:sym typeface="Calibri"/>
              </a:rPr>
              <a:t>Prepared By: Josh Levine, Pranav Shivkumar, Pratik Mistry, Shounak Rangwala, Swapnil Kamate, Vikhyat Dhamija </a:t>
            </a:r>
            <a:endParaRPr sz="22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Hybrid</a:t>
            </a:r>
            <a:r>
              <a:rPr lang="en">
                <a:latin typeface="Calibri"/>
                <a:ea typeface="Calibri"/>
                <a:cs typeface="Calibri"/>
                <a:sym typeface="Calibri"/>
              </a:rPr>
              <a:t> Data Fragmentation</a:t>
            </a:r>
            <a:endParaRPr>
              <a:latin typeface="Calibri"/>
              <a:ea typeface="Calibri"/>
              <a:cs typeface="Calibri"/>
              <a:sym typeface="Calibri"/>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It </a:t>
            </a:r>
            <a:r>
              <a:rPr lang="en">
                <a:latin typeface="Calibri"/>
                <a:ea typeface="Calibri"/>
                <a:cs typeface="Calibri"/>
                <a:sym typeface="Calibri"/>
              </a:rPr>
              <a:t>will have horizontal fragmentation to have subset of data to be distributed over the DB, and vertical fragmentation to have subset of columns of the table</a:t>
            </a:r>
            <a:endParaRPr>
              <a:latin typeface="Calibri"/>
              <a:ea typeface="Calibri"/>
              <a:cs typeface="Calibri"/>
              <a:sym typeface="Calibri"/>
            </a:endParaRPr>
          </a:p>
          <a:p>
            <a:pPr indent="0" lvl="0" marL="457200" rtl="0" algn="l">
              <a:lnSpc>
                <a:spcPct val="100000"/>
              </a:lnSpc>
              <a:spcBef>
                <a:spcPts val="0"/>
              </a:spcBef>
              <a:spcAft>
                <a:spcPts val="0"/>
              </a:spcAft>
              <a:buNone/>
            </a:pPr>
            <a:r>
              <a:t/>
            </a:r>
            <a:endParaRPr>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F</a:t>
            </a:r>
            <a:r>
              <a:rPr lang="en">
                <a:latin typeface="Calibri"/>
                <a:ea typeface="Calibri"/>
                <a:cs typeface="Calibri"/>
                <a:sym typeface="Calibri"/>
              </a:rPr>
              <a:t>ragmentation can be done in any order</a:t>
            </a:r>
            <a:endParaRPr>
              <a:latin typeface="Calibri"/>
              <a:ea typeface="Calibri"/>
              <a:cs typeface="Calibri"/>
              <a:sym typeface="Calibri"/>
            </a:endParaRPr>
          </a:p>
          <a:p>
            <a:pPr indent="0" lvl="0" marL="457200" rtl="0" algn="l">
              <a:lnSpc>
                <a:spcPct val="100000"/>
              </a:lnSpc>
              <a:spcBef>
                <a:spcPts val="0"/>
              </a:spcBef>
              <a:spcAft>
                <a:spcPts val="0"/>
              </a:spcAft>
              <a:buNone/>
            </a:pPr>
            <a:r>
              <a:t/>
            </a:r>
            <a:endParaRPr>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The union on horizontal fragments and full outer join of the vertical fragments should result in the original table</a:t>
            </a:r>
            <a:endParaRPr>
              <a:latin typeface="Calibri"/>
              <a:ea typeface="Calibri"/>
              <a:cs typeface="Calibri"/>
              <a:sym typeface="Calibri"/>
            </a:endParaRPr>
          </a:p>
        </p:txBody>
      </p:sp>
      <p:pic>
        <p:nvPicPr>
          <p:cNvPr id="121" name="Google Shape;121;p22"/>
          <p:cNvPicPr preferRelativeResize="0"/>
          <p:nvPr/>
        </p:nvPicPr>
        <p:blipFill>
          <a:blip r:embed="rId3">
            <a:alphaModFix/>
          </a:blip>
          <a:stretch>
            <a:fillRect/>
          </a:stretch>
        </p:blipFill>
        <p:spPr>
          <a:xfrm>
            <a:off x="1598650" y="3330250"/>
            <a:ext cx="6061000" cy="1674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Hybrid</a:t>
            </a:r>
            <a:r>
              <a:rPr lang="en">
                <a:latin typeface="Calibri"/>
                <a:ea typeface="Calibri"/>
                <a:cs typeface="Calibri"/>
                <a:sym typeface="Calibri"/>
              </a:rPr>
              <a:t> Data Fragmentation: Example</a:t>
            </a:r>
            <a:endParaRPr>
              <a:latin typeface="Calibri"/>
              <a:ea typeface="Calibri"/>
              <a:cs typeface="Calibri"/>
              <a:sym typeface="Calibri"/>
            </a:endParaRPr>
          </a:p>
        </p:txBody>
      </p:sp>
      <p:sp>
        <p:nvSpPr>
          <p:cNvPr id="127" name="Google Shape;127;p23"/>
          <p:cNvSpPr txBox="1"/>
          <p:nvPr>
            <p:ph idx="1" type="body"/>
          </p:nvPr>
        </p:nvSpPr>
        <p:spPr>
          <a:xfrm>
            <a:off x="311700" y="1017725"/>
            <a:ext cx="8520600" cy="4125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Consider the earlier table as an example where we had </a:t>
            </a:r>
            <a:r>
              <a:rPr lang="en">
                <a:latin typeface="Calibri"/>
                <a:ea typeface="Calibri"/>
                <a:cs typeface="Calibri"/>
                <a:sym typeface="Calibri"/>
              </a:rPr>
              <a:t>fragmented</a:t>
            </a:r>
            <a:r>
              <a:rPr lang="en">
                <a:latin typeface="Calibri"/>
                <a:ea typeface="Calibri"/>
                <a:cs typeface="Calibri"/>
                <a:sym typeface="Calibri"/>
              </a:rPr>
              <a:t> it horizontally and vertically. Suppose we want to retrieve records of employees of a single location and only specific attributes, querying the entire table would be inefficient</a:t>
            </a:r>
            <a:endParaRPr>
              <a:latin typeface="Calibri"/>
              <a:ea typeface="Calibri"/>
              <a:cs typeface="Calibri"/>
              <a:sym typeface="Calibri"/>
            </a:endParaRPr>
          </a:p>
          <a:p>
            <a:pPr indent="0" lvl="0" marL="457200" rtl="0" algn="l">
              <a:lnSpc>
                <a:spcPct val="100000"/>
              </a:lnSpc>
              <a:spcBef>
                <a:spcPts val="0"/>
              </a:spcBef>
              <a:spcAft>
                <a:spcPts val="0"/>
              </a:spcAft>
              <a:buNone/>
            </a:pPr>
            <a:r>
              <a:t/>
            </a:r>
            <a:endParaRPr>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If we want to find the details of an employee of “India” location, query only the first fragment</a:t>
            </a:r>
            <a:endParaRPr>
              <a:latin typeface="Calibri"/>
              <a:ea typeface="Calibri"/>
              <a:cs typeface="Calibri"/>
              <a:sym typeface="Calibri"/>
            </a:endParaRPr>
          </a:p>
          <a:p>
            <a:pPr indent="0" lvl="0" marL="457200" rtl="0" algn="l">
              <a:lnSpc>
                <a:spcPct val="100000"/>
              </a:lnSpc>
              <a:spcBef>
                <a:spcPts val="0"/>
              </a:spcBef>
              <a:spcAft>
                <a:spcPts val="0"/>
              </a:spcAft>
              <a:buNone/>
            </a:pPr>
            <a:r>
              <a:rPr lang="en">
                <a:latin typeface="Calibri"/>
                <a:ea typeface="Calibri"/>
                <a:cs typeface="Calibri"/>
                <a:sym typeface="Calibri"/>
              </a:rPr>
              <a:t>Example:</a:t>
            </a:r>
            <a:endParaRPr>
              <a:latin typeface="Calibri"/>
              <a:ea typeface="Calibri"/>
              <a:cs typeface="Calibri"/>
              <a:sym typeface="Calibri"/>
            </a:endParaRPr>
          </a:p>
          <a:p>
            <a:pPr indent="0" lvl="0" marL="457200" rtl="0" algn="l">
              <a:lnSpc>
                <a:spcPct val="100000"/>
              </a:lnSpc>
              <a:spcBef>
                <a:spcPts val="0"/>
              </a:spcBef>
              <a:spcAft>
                <a:spcPts val="0"/>
              </a:spcAft>
              <a:buNone/>
            </a:pPr>
            <a:r>
              <a:rPr i="1" lang="en" sz="1600">
                <a:latin typeface="Calibri"/>
                <a:ea typeface="Calibri"/>
                <a:cs typeface="Calibri"/>
                <a:sym typeface="Calibri"/>
              </a:rPr>
              <a:t>SELECT EMP_ID, EMP _FIRST_NAME, EMP_LAST_NAME, AGE FROM EMPLOYEE WHERE EMP_LOCATION = ‘INDIA;</a:t>
            </a:r>
            <a:endParaRPr i="1" sz="1600">
              <a:latin typeface="Calibri"/>
              <a:ea typeface="Calibri"/>
              <a:cs typeface="Calibri"/>
              <a:sym typeface="Calibri"/>
            </a:endParaRPr>
          </a:p>
          <a:p>
            <a:pPr indent="0" lvl="0" marL="457200" rtl="0" algn="l">
              <a:lnSpc>
                <a:spcPct val="100000"/>
              </a:lnSpc>
              <a:spcBef>
                <a:spcPts val="0"/>
              </a:spcBef>
              <a:spcAft>
                <a:spcPts val="0"/>
              </a:spcAft>
              <a:buNone/>
            </a:pPr>
            <a:r>
              <a:rPr i="1" lang="en" sz="1600">
                <a:latin typeface="Calibri"/>
                <a:ea typeface="Calibri"/>
                <a:cs typeface="Calibri"/>
                <a:sym typeface="Calibri"/>
              </a:rPr>
              <a:t>SELECT EMP_ID, DEPTID FROM EMPLOYEE WHERE EMP_LOCATION = ‘INDIA;</a:t>
            </a:r>
            <a:endParaRPr i="1" sz="1600">
              <a:latin typeface="Calibri"/>
              <a:ea typeface="Calibri"/>
              <a:cs typeface="Calibri"/>
              <a:sym typeface="Calibri"/>
            </a:endParaRPr>
          </a:p>
          <a:p>
            <a:pPr indent="0" lvl="0" marL="457200" rtl="0" algn="l">
              <a:lnSpc>
                <a:spcPct val="100000"/>
              </a:lnSpc>
              <a:spcBef>
                <a:spcPts val="0"/>
              </a:spcBef>
              <a:spcAft>
                <a:spcPts val="0"/>
              </a:spcAft>
              <a:buNone/>
            </a:pPr>
            <a:r>
              <a:rPr i="1" lang="en" sz="1600">
                <a:latin typeface="Calibri"/>
                <a:ea typeface="Calibri"/>
                <a:cs typeface="Calibri"/>
                <a:sym typeface="Calibri"/>
              </a:rPr>
              <a:t>SELECT EMP_ID, EMP _FIRST_NAME, EMP_LAST_NAME, AGE FROM EMPLOYEE WHERE EMP_LOCATION = ‘US;</a:t>
            </a:r>
            <a:endParaRPr i="1" sz="1600">
              <a:latin typeface="Calibri"/>
              <a:ea typeface="Calibri"/>
              <a:cs typeface="Calibri"/>
              <a:sym typeface="Calibri"/>
            </a:endParaRPr>
          </a:p>
          <a:p>
            <a:pPr indent="0" lvl="0" marL="457200" rtl="0" algn="l">
              <a:lnSpc>
                <a:spcPct val="100000"/>
              </a:lnSpc>
              <a:spcBef>
                <a:spcPts val="0"/>
              </a:spcBef>
              <a:spcAft>
                <a:spcPts val="0"/>
              </a:spcAft>
              <a:buNone/>
            </a:pPr>
            <a:r>
              <a:rPr i="1" lang="en" sz="1600">
                <a:latin typeface="Calibri"/>
                <a:ea typeface="Calibri"/>
                <a:cs typeface="Calibri"/>
                <a:sym typeface="Calibri"/>
              </a:rPr>
              <a:t>SELECT EMP_ID, PROJID FROM EMPLOYEE WHERE EMP_LOCATION = ‘US;</a:t>
            </a:r>
            <a:endParaRPr i="1" sz="1600">
              <a:latin typeface="Calibri"/>
              <a:ea typeface="Calibri"/>
              <a:cs typeface="Calibri"/>
              <a:sym typeface="Calibri"/>
            </a:endParaRPr>
          </a:p>
          <a:p>
            <a:pPr indent="0" lvl="0" marL="457200" rtl="0" algn="l">
              <a:lnSpc>
                <a:spcPct val="100000"/>
              </a:lnSpc>
              <a:spcBef>
                <a:spcPts val="0"/>
              </a:spcBef>
              <a:spcAft>
                <a:spcPts val="0"/>
              </a:spcAft>
              <a:buNone/>
            </a:pPr>
            <a:r>
              <a:t/>
            </a:r>
            <a:endParaRPr i="1" sz="1600">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This query will be efficient in memory and speed</a:t>
            </a:r>
            <a:endParaRPr>
              <a:latin typeface="Calibri"/>
              <a:ea typeface="Calibri"/>
              <a:cs typeface="Calibri"/>
              <a:sym typeface="Calibri"/>
            </a:endParaRPr>
          </a:p>
          <a:p>
            <a:pPr indent="0" lvl="0" marL="0" rtl="0" algn="l">
              <a:lnSpc>
                <a:spcPct val="100000"/>
              </a:lnSpc>
              <a:spcBef>
                <a:spcPts val="0"/>
              </a:spcBef>
              <a:spcAft>
                <a:spcPts val="0"/>
              </a:spcAft>
              <a:buNone/>
            </a:pPr>
            <a:r>
              <a:rPr lang="en" sz="1600"/>
              <a:t> </a:t>
            </a:r>
            <a:endParaRPr sz="1600"/>
          </a:p>
          <a:p>
            <a:pPr indent="0" lvl="0" marL="457200" rtl="0" algn="l">
              <a:spcBef>
                <a:spcPts val="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490250" y="450150"/>
            <a:ext cx="81465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Thank You</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Data Fragmentation: </a:t>
            </a:r>
            <a:r>
              <a:rPr lang="en">
                <a:latin typeface="Calibri"/>
                <a:ea typeface="Calibri"/>
                <a:cs typeface="Calibri"/>
                <a:sym typeface="Calibri"/>
              </a:rPr>
              <a:t>Introduction(1)</a:t>
            </a:r>
            <a:endParaRPr>
              <a:latin typeface="Calibri"/>
              <a:ea typeface="Calibri"/>
              <a:cs typeface="Calibri"/>
              <a:sym typeface="Calibri"/>
            </a:endParaRPr>
          </a:p>
        </p:txBody>
      </p:sp>
      <p:sp>
        <p:nvSpPr>
          <p:cNvPr id="61" name="Google Shape;61;p14"/>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Data Fragmentation is breaking down data over the network and over the distributed databases</a:t>
            </a:r>
            <a:endParaRPr>
              <a:latin typeface="Calibri"/>
              <a:ea typeface="Calibri"/>
              <a:cs typeface="Calibri"/>
              <a:sym typeface="Calibri"/>
            </a:endParaRPr>
          </a:p>
          <a:p>
            <a:pPr indent="0" lvl="0" marL="457200" rtl="0" algn="l">
              <a:lnSpc>
                <a:spcPct val="100000"/>
              </a:lnSpc>
              <a:spcBef>
                <a:spcPts val="0"/>
              </a:spcBef>
              <a:spcAft>
                <a:spcPts val="0"/>
              </a:spcAft>
              <a:buNone/>
            </a:pPr>
            <a:r>
              <a:t/>
            </a:r>
            <a:endParaRPr>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It provides distribution</a:t>
            </a:r>
            <a:r>
              <a:rPr lang="en">
                <a:latin typeface="Calibri"/>
                <a:ea typeface="Calibri"/>
                <a:cs typeface="Calibri"/>
                <a:sym typeface="Calibri"/>
              </a:rPr>
              <a:t> transparency of the data over the DBs to the end user in DDBMS</a:t>
            </a:r>
            <a:endParaRPr>
              <a:latin typeface="Calibri"/>
              <a:ea typeface="Calibri"/>
              <a:cs typeface="Calibri"/>
              <a:sym typeface="Calibri"/>
            </a:endParaRPr>
          </a:p>
          <a:p>
            <a:pPr indent="0" lvl="0" marL="457200" rtl="0" algn="l">
              <a:lnSpc>
                <a:spcPct val="100000"/>
              </a:lnSpc>
              <a:spcBef>
                <a:spcPts val="0"/>
              </a:spcBef>
              <a:spcAft>
                <a:spcPts val="0"/>
              </a:spcAft>
              <a:buNone/>
            </a:pPr>
            <a:r>
              <a:t/>
            </a:r>
            <a:endParaRPr>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It further divides the normalized data in a distributed system </a:t>
            </a:r>
            <a:endParaRPr>
              <a:latin typeface="Calibri"/>
              <a:ea typeface="Calibri"/>
              <a:cs typeface="Calibri"/>
              <a:sym typeface="Calibri"/>
            </a:endParaRPr>
          </a:p>
          <a:p>
            <a:pPr indent="0" lvl="0" marL="457200" rtl="0" algn="l">
              <a:lnSpc>
                <a:spcPct val="100000"/>
              </a:lnSpc>
              <a:spcBef>
                <a:spcPts val="0"/>
              </a:spcBef>
              <a:spcAft>
                <a:spcPts val="0"/>
              </a:spcAft>
              <a:buNone/>
            </a:pPr>
            <a:r>
              <a:t/>
            </a:r>
            <a:endParaRPr>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Main goal of DDBMS is to provide the data to the user from the nearest location to them and as fast as possible</a:t>
            </a:r>
            <a:endParaRPr>
              <a:latin typeface="Calibri"/>
              <a:ea typeface="Calibri"/>
              <a:cs typeface="Calibri"/>
              <a:sym typeface="Calibri"/>
            </a:endParaRPr>
          </a:p>
          <a:p>
            <a:pPr indent="0" lvl="0" marL="457200" rtl="0" algn="l">
              <a:lnSpc>
                <a:spcPct val="100000"/>
              </a:lnSpc>
              <a:spcBef>
                <a:spcPts val="0"/>
              </a:spcBef>
              <a:spcAft>
                <a:spcPts val="0"/>
              </a:spcAft>
              <a:buNone/>
            </a:pPr>
            <a:r>
              <a:t/>
            </a:r>
            <a:endParaRPr>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Hence the data in a table are divided according to users locations or requirements</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Data Fragmentation: Introduction(2) </a:t>
            </a:r>
            <a:endParaRPr>
              <a:latin typeface="Calibri"/>
              <a:ea typeface="Calibri"/>
              <a:cs typeface="Calibri"/>
              <a:sym typeface="Calibri"/>
            </a:endParaRPr>
          </a:p>
        </p:txBody>
      </p:sp>
      <p:sp>
        <p:nvSpPr>
          <p:cNvPr id="67" name="Google Shape;67;p15"/>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Example:</a:t>
            </a:r>
            <a:endParaRPr>
              <a:latin typeface="Calibri"/>
              <a:ea typeface="Calibri"/>
              <a:cs typeface="Calibri"/>
              <a:sym typeface="Calibri"/>
            </a:endParaRPr>
          </a:p>
          <a:p>
            <a:pPr indent="0" lvl="0" marL="457200" rtl="0" algn="l">
              <a:lnSpc>
                <a:spcPct val="100000"/>
              </a:lnSpc>
              <a:spcBef>
                <a:spcPts val="0"/>
              </a:spcBef>
              <a:spcAft>
                <a:spcPts val="0"/>
              </a:spcAft>
              <a:buNone/>
            </a:pPr>
            <a:r>
              <a:rPr lang="en">
                <a:latin typeface="Calibri"/>
                <a:ea typeface="Calibri"/>
                <a:cs typeface="Calibri"/>
                <a:sym typeface="Calibri"/>
              </a:rPr>
              <a:t>Employee table is fragmented into three fragments and stored in NYC, LA, and Chicago sites. Assume a user query that demands for data from </a:t>
            </a:r>
            <a:r>
              <a:rPr lang="en">
                <a:latin typeface="Calibri"/>
                <a:ea typeface="Calibri"/>
                <a:cs typeface="Calibri"/>
                <a:sym typeface="Calibri"/>
              </a:rPr>
              <a:t>NYC</a:t>
            </a:r>
            <a:r>
              <a:rPr lang="en">
                <a:latin typeface="Calibri"/>
                <a:ea typeface="Calibri"/>
                <a:cs typeface="Calibri"/>
                <a:sym typeface="Calibri"/>
              </a:rPr>
              <a:t> site Emp table. The name of the Emp table at </a:t>
            </a:r>
            <a:r>
              <a:rPr lang="en">
                <a:latin typeface="Calibri"/>
                <a:ea typeface="Calibri"/>
                <a:cs typeface="Calibri"/>
                <a:sym typeface="Calibri"/>
              </a:rPr>
              <a:t>NYC</a:t>
            </a:r>
            <a:r>
              <a:rPr lang="en">
                <a:latin typeface="Calibri"/>
                <a:ea typeface="Calibri"/>
                <a:cs typeface="Calibri"/>
                <a:sym typeface="Calibri"/>
              </a:rPr>
              <a:t> site may be </a:t>
            </a:r>
            <a:r>
              <a:rPr lang="en">
                <a:latin typeface="Calibri"/>
                <a:ea typeface="Calibri"/>
                <a:cs typeface="Calibri"/>
                <a:sym typeface="Calibri"/>
              </a:rPr>
              <a:t>NYC</a:t>
            </a:r>
            <a:r>
              <a:rPr lang="en">
                <a:latin typeface="Calibri"/>
                <a:ea typeface="Calibri"/>
                <a:cs typeface="Calibri"/>
                <a:sym typeface="Calibri"/>
              </a:rPr>
              <a:t>.Employee, at </a:t>
            </a:r>
            <a:r>
              <a:rPr lang="en">
                <a:latin typeface="Calibri"/>
                <a:ea typeface="Calibri"/>
                <a:cs typeface="Calibri"/>
                <a:sym typeface="Calibri"/>
              </a:rPr>
              <a:t>LA</a:t>
            </a:r>
            <a:r>
              <a:rPr lang="en">
                <a:latin typeface="Calibri"/>
                <a:ea typeface="Calibri"/>
                <a:cs typeface="Calibri"/>
                <a:sym typeface="Calibri"/>
              </a:rPr>
              <a:t> site may be </a:t>
            </a:r>
            <a:r>
              <a:rPr lang="en">
                <a:latin typeface="Calibri"/>
                <a:ea typeface="Calibri"/>
                <a:cs typeface="Calibri"/>
                <a:sym typeface="Calibri"/>
              </a:rPr>
              <a:t>LA</a:t>
            </a:r>
            <a:r>
              <a:rPr lang="en">
                <a:latin typeface="Calibri"/>
                <a:ea typeface="Calibri"/>
                <a:cs typeface="Calibri"/>
                <a:sym typeface="Calibri"/>
              </a:rPr>
              <a:t>.Employee, and at </a:t>
            </a:r>
            <a:r>
              <a:rPr lang="en">
                <a:latin typeface="Calibri"/>
                <a:ea typeface="Calibri"/>
                <a:cs typeface="Calibri"/>
                <a:sym typeface="Calibri"/>
              </a:rPr>
              <a:t>Chicago </a:t>
            </a:r>
            <a:r>
              <a:rPr lang="en">
                <a:latin typeface="Calibri"/>
                <a:ea typeface="Calibri"/>
                <a:cs typeface="Calibri"/>
                <a:sym typeface="Calibri"/>
              </a:rPr>
              <a:t>site may be </a:t>
            </a:r>
            <a:r>
              <a:rPr lang="en">
                <a:latin typeface="Calibri"/>
                <a:ea typeface="Calibri"/>
                <a:cs typeface="Calibri"/>
                <a:sym typeface="Calibri"/>
              </a:rPr>
              <a:t>Chicago</a:t>
            </a:r>
            <a:r>
              <a:rPr lang="en">
                <a:latin typeface="Calibri"/>
                <a:ea typeface="Calibri"/>
                <a:cs typeface="Calibri"/>
                <a:sym typeface="Calibri"/>
              </a:rPr>
              <a:t>.Employee</a:t>
            </a:r>
            <a:endParaRPr>
              <a:latin typeface="Calibri"/>
              <a:ea typeface="Calibri"/>
              <a:cs typeface="Calibri"/>
              <a:sym typeface="Calibri"/>
            </a:endParaRPr>
          </a:p>
          <a:p>
            <a:pPr indent="0" lvl="0" marL="457200" rtl="0" algn="l">
              <a:lnSpc>
                <a:spcPct val="100000"/>
              </a:lnSpc>
              <a:spcBef>
                <a:spcPts val="0"/>
              </a:spcBef>
              <a:spcAft>
                <a:spcPts val="0"/>
              </a:spcAft>
              <a:buNone/>
            </a:pPr>
            <a:r>
              <a:t/>
            </a:r>
            <a:endParaRPr>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Things to keep in mind while fragmenting the data:</a:t>
            </a:r>
            <a:endParaRPr>
              <a:latin typeface="Calibri"/>
              <a:ea typeface="Calibri"/>
              <a:cs typeface="Calibri"/>
              <a:sym typeface="Calibri"/>
            </a:endParaRPr>
          </a:p>
          <a:p>
            <a:pPr indent="-336550" lvl="1" marL="914400" rtl="0" algn="l">
              <a:lnSpc>
                <a:spcPct val="100000"/>
              </a:lnSpc>
              <a:spcBef>
                <a:spcPts val="0"/>
              </a:spcBef>
              <a:spcAft>
                <a:spcPts val="0"/>
              </a:spcAft>
              <a:buSzPts val="1700"/>
              <a:buFont typeface="Calibri"/>
              <a:buChar char="○"/>
            </a:pPr>
            <a:r>
              <a:rPr lang="en" sz="1700">
                <a:latin typeface="Calibri"/>
                <a:ea typeface="Calibri"/>
                <a:cs typeface="Calibri"/>
                <a:sym typeface="Calibri"/>
              </a:rPr>
              <a:t>Completeness - partial records in the table should not be considered while fragmenting</a:t>
            </a:r>
            <a:endParaRPr sz="1700">
              <a:latin typeface="Calibri"/>
              <a:ea typeface="Calibri"/>
              <a:cs typeface="Calibri"/>
              <a:sym typeface="Calibri"/>
            </a:endParaRPr>
          </a:p>
          <a:p>
            <a:pPr indent="-336550" lvl="1" marL="914400" rtl="0" algn="l">
              <a:lnSpc>
                <a:spcPct val="100000"/>
              </a:lnSpc>
              <a:spcBef>
                <a:spcPts val="0"/>
              </a:spcBef>
              <a:spcAft>
                <a:spcPts val="0"/>
              </a:spcAft>
              <a:buSzPts val="1700"/>
              <a:buFont typeface="Calibri"/>
              <a:buChar char="○"/>
            </a:pPr>
            <a:r>
              <a:rPr lang="en" sz="1700">
                <a:latin typeface="Calibri"/>
                <a:ea typeface="Calibri"/>
                <a:cs typeface="Calibri"/>
                <a:sym typeface="Calibri"/>
              </a:rPr>
              <a:t>Reconstructions - should give whole table’s data while combining</a:t>
            </a:r>
            <a:endParaRPr sz="1700">
              <a:latin typeface="Calibri"/>
              <a:ea typeface="Calibri"/>
              <a:cs typeface="Calibri"/>
              <a:sym typeface="Calibri"/>
            </a:endParaRPr>
          </a:p>
          <a:p>
            <a:pPr indent="-336550" lvl="1" marL="914400" rtl="0" algn="l">
              <a:lnSpc>
                <a:spcPct val="100000"/>
              </a:lnSpc>
              <a:spcBef>
                <a:spcPts val="0"/>
              </a:spcBef>
              <a:spcAft>
                <a:spcPts val="0"/>
              </a:spcAft>
              <a:buSzPts val="1700"/>
              <a:buFont typeface="Calibri"/>
              <a:buChar char="○"/>
            </a:pPr>
            <a:r>
              <a:rPr lang="en" sz="1700">
                <a:latin typeface="Calibri"/>
                <a:ea typeface="Calibri"/>
                <a:cs typeface="Calibri"/>
                <a:sym typeface="Calibri"/>
              </a:rPr>
              <a:t>Disjointedness - no overlapping of data in the fragments</a:t>
            </a:r>
            <a:endParaRPr sz="17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935800"/>
            <a:ext cx="8520600" cy="3990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Advantages:</a:t>
            </a:r>
            <a:endParaRPr>
              <a:latin typeface="Calibri"/>
              <a:ea typeface="Calibri"/>
              <a:cs typeface="Calibri"/>
              <a:sym typeface="Calibri"/>
            </a:endParaRPr>
          </a:p>
          <a:p>
            <a:pPr indent="-336550" lvl="1" marL="914400" rtl="0" algn="l">
              <a:lnSpc>
                <a:spcPct val="100000"/>
              </a:lnSpc>
              <a:spcBef>
                <a:spcPts val="0"/>
              </a:spcBef>
              <a:spcAft>
                <a:spcPts val="0"/>
              </a:spcAft>
              <a:buSzPts val="1700"/>
              <a:buFont typeface="Calibri"/>
              <a:buChar char="○"/>
            </a:pPr>
            <a:r>
              <a:rPr lang="en" sz="1700">
                <a:latin typeface="Calibri"/>
                <a:ea typeface="Calibri"/>
                <a:cs typeface="Calibri"/>
                <a:sym typeface="Calibri"/>
              </a:rPr>
              <a:t>Easy usage of Data</a:t>
            </a:r>
            <a:endParaRPr sz="1700">
              <a:latin typeface="Calibri"/>
              <a:ea typeface="Calibri"/>
              <a:cs typeface="Calibri"/>
              <a:sym typeface="Calibri"/>
            </a:endParaRPr>
          </a:p>
          <a:p>
            <a:pPr indent="-336550" lvl="1" marL="914400" rtl="0" algn="l">
              <a:lnSpc>
                <a:spcPct val="100000"/>
              </a:lnSpc>
              <a:spcBef>
                <a:spcPts val="0"/>
              </a:spcBef>
              <a:spcAft>
                <a:spcPts val="0"/>
              </a:spcAft>
              <a:buSzPts val="1700"/>
              <a:buFont typeface="Calibri"/>
              <a:buChar char="○"/>
            </a:pPr>
            <a:r>
              <a:rPr lang="en" sz="1700">
                <a:latin typeface="Calibri"/>
                <a:ea typeface="Calibri"/>
                <a:cs typeface="Calibri"/>
                <a:sym typeface="Calibri"/>
              </a:rPr>
              <a:t>Efficiency</a:t>
            </a:r>
            <a:endParaRPr sz="1700">
              <a:latin typeface="Calibri"/>
              <a:ea typeface="Calibri"/>
              <a:cs typeface="Calibri"/>
              <a:sym typeface="Calibri"/>
            </a:endParaRPr>
          </a:p>
          <a:p>
            <a:pPr indent="-336550" lvl="1" marL="914400" rtl="0" algn="l">
              <a:lnSpc>
                <a:spcPct val="100000"/>
              </a:lnSpc>
              <a:spcBef>
                <a:spcPts val="0"/>
              </a:spcBef>
              <a:spcAft>
                <a:spcPts val="0"/>
              </a:spcAft>
              <a:buSzPts val="1700"/>
              <a:buFont typeface="Calibri"/>
              <a:buChar char="○"/>
            </a:pPr>
            <a:r>
              <a:rPr lang="en" sz="1700">
                <a:latin typeface="Calibri"/>
                <a:ea typeface="Calibri"/>
                <a:cs typeface="Calibri"/>
                <a:sym typeface="Calibri"/>
              </a:rPr>
              <a:t>Security</a:t>
            </a:r>
            <a:endParaRPr sz="1700">
              <a:latin typeface="Calibri"/>
              <a:ea typeface="Calibri"/>
              <a:cs typeface="Calibri"/>
              <a:sym typeface="Calibri"/>
            </a:endParaRPr>
          </a:p>
          <a:p>
            <a:pPr indent="-336550" lvl="1" marL="914400" rtl="0" algn="l">
              <a:lnSpc>
                <a:spcPct val="100000"/>
              </a:lnSpc>
              <a:spcBef>
                <a:spcPts val="0"/>
              </a:spcBef>
              <a:spcAft>
                <a:spcPts val="0"/>
              </a:spcAft>
              <a:buSzPts val="1700"/>
              <a:buFont typeface="Calibri"/>
              <a:buChar char="○"/>
            </a:pPr>
            <a:r>
              <a:rPr lang="en" sz="1700">
                <a:latin typeface="Calibri"/>
                <a:ea typeface="Calibri"/>
                <a:cs typeface="Calibri"/>
                <a:sym typeface="Calibri"/>
              </a:rPr>
              <a:t>Parallelism</a:t>
            </a:r>
            <a:endParaRPr sz="1700">
              <a:latin typeface="Calibri"/>
              <a:ea typeface="Calibri"/>
              <a:cs typeface="Calibri"/>
              <a:sym typeface="Calibri"/>
            </a:endParaRPr>
          </a:p>
          <a:p>
            <a:pPr indent="-336550" lvl="1" marL="914400" rtl="0" algn="l">
              <a:lnSpc>
                <a:spcPct val="100000"/>
              </a:lnSpc>
              <a:spcBef>
                <a:spcPts val="0"/>
              </a:spcBef>
              <a:spcAft>
                <a:spcPts val="0"/>
              </a:spcAft>
              <a:buSzPts val="1700"/>
              <a:buFont typeface="Calibri"/>
              <a:buChar char="○"/>
            </a:pPr>
            <a:r>
              <a:rPr lang="en" sz="1700">
                <a:latin typeface="Calibri"/>
                <a:ea typeface="Calibri"/>
                <a:cs typeface="Calibri"/>
                <a:sym typeface="Calibri"/>
              </a:rPr>
              <a:t>Reliability</a:t>
            </a:r>
            <a:endParaRPr sz="1700">
              <a:latin typeface="Calibri"/>
              <a:ea typeface="Calibri"/>
              <a:cs typeface="Calibri"/>
              <a:sym typeface="Calibri"/>
            </a:endParaRPr>
          </a:p>
          <a:p>
            <a:pPr indent="-336550" lvl="1" marL="914400" rtl="0" algn="l">
              <a:lnSpc>
                <a:spcPct val="100000"/>
              </a:lnSpc>
              <a:spcBef>
                <a:spcPts val="0"/>
              </a:spcBef>
              <a:spcAft>
                <a:spcPts val="0"/>
              </a:spcAft>
              <a:buSzPts val="1700"/>
              <a:buFont typeface="Calibri"/>
              <a:buChar char="○"/>
            </a:pPr>
            <a:r>
              <a:rPr lang="en" sz="1700">
                <a:latin typeface="Calibri"/>
                <a:ea typeface="Calibri"/>
                <a:cs typeface="Calibri"/>
                <a:sym typeface="Calibri"/>
              </a:rPr>
              <a:t>Balanced Storage</a:t>
            </a:r>
            <a:endParaRPr sz="1700">
              <a:latin typeface="Calibri"/>
              <a:ea typeface="Calibri"/>
              <a:cs typeface="Calibri"/>
              <a:sym typeface="Calibri"/>
            </a:endParaRPr>
          </a:p>
          <a:p>
            <a:pPr indent="0" lvl="0" marL="914400" rtl="0" algn="l">
              <a:lnSpc>
                <a:spcPct val="100000"/>
              </a:lnSpc>
              <a:spcBef>
                <a:spcPts val="0"/>
              </a:spcBef>
              <a:spcAft>
                <a:spcPts val="0"/>
              </a:spcAft>
              <a:buNone/>
            </a:pPr>
            <a:r>
              <a:t/>
            </a:r>
            <a:endParaRPr sz="1700">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Disadvantages:</a:t>
            </a:r>
            <a:endParaRPr>
              <a:latin typeface="Calibri"/>
              <a:ea typeface="Calibri"/>
              <a:cs typeface="Calibri"/>
              <a:sym typeface="Calibri"/>
            </a:endParaRPr>
          </a:p>
          <a:p>
            <a:pPr indent="-336550" lvl="1" marL="914400" rtl="0" algn="l">
              <a:lnSpc>
                <a:spcPct val="100000"/>
              </a:lnSpc>
              <a:spcBef>
                <a:spcPts val="0"/>
              </a:spcBef>
              <a:spcAft>
                <a:spcPts val="0"/>
              </a:spcAft>
              <a:buSzPts val="1700"/>
              <a:buFont typeface="Calibri"/>
              <a:buChar char="○"/>
            </a:pPr>
            <a:r>
              <a:rPr lang="en" sz="1700">
                <a:latin typeface="Calibri"/>
                <a:ea typeface="Calibri"/>
                <a:cs typeface="Calibri"/>
                <a:sym typeface="Calibri"/>
              </a:rPr>
              <a:t>When data from a different fragment is required, the access may be inefficient and may take very long</a:t>
            </a:r>
            <a:endParaRPr sz="1700">
              <a:latin typeface="Calibri"/>
              <a:ea typeface="Calibri"/>
              <a:cs typeface="Calibri"/>
              <a:sym typeface="Calibri"/>
            </a:endParaRPr>
          </a:p>
          <a:p>
            <a:pPr indent="-336550" lvl="1" marL="914400" rtl="0" algn="l">
              <a:lnSpc>
                <a:spcPct val="100000"/>
              </a:lnSpc>
              <a:spcBef>
                <a:spcPts val="0"/>
              </a:spcBef>
              <a:spcAft>
                <a:spcPts val="0"/>
              </a:spcAft>
              <a:buSzPts val="1700"/>
              <a:buFont typeface="Calibri"/>
              <a:buChar char="○"/>
            </a:pPr>
            <a:r>
              <a:rPr lang="en" sz="1700">
                <a:latin typeface="Calibri"/>
                <a:ea typeface="Calibri"/>
                <a:cs typeface="Calibri"/>
                <a:sym typeface="Calibri"/>
              </a:rPr>
              <a:t>Lack of back-up copies in different data sites may render the database ineffective in case of site failure</a:t>
            </a:r>
            <a:endParaRPr sz="1700">
              <a:latin typeface="Calibri"/>
              <a:ea typeface="Calibri"/>
              <a:cs typeface="Calibri"/>
              <a:sym typeface="Calibri"/>
            </a:endParaRPr>
          </a:p>
          <a:p>
            <a:pPr indent="-336550" lvl="1" marL="914400" rtl="0" algn="l">
              <a:lnSpc>
                <a:spcPct val="100000"/>
              </a:lnSpc>
              <a:spcBef>
                <a:spcPts val="0"/>
              </a:spcBef>
              <a:spcAft>
                <a:spcPts val="0"/>
              </a:spcAft>
              <a:buSzPts val="1700"/>
              <a:buFont typeface="Calibri"/>
              <a:buChar char="○"/>
            </a:pPr>
            <a:r>
              <a:rPr lang="en" sz="1700">
                <a:latin typeface="Calibri"/>
                <a:ea typeface="Calibri"/>
                <a:cs typeface="Calibri"/>
                <a:sym typeface="Calibri"/>
              </a:rPr>
              <a:t>If you are using recursive fragmentation, the reconstruction will need an expensive, complex technique</a:t>
            </a:r>
            <a:endParaRPr sz="1700">
              <a:latin typeface="Calibri"/>
              <a:ea typeface="Calibri"/>
              <a:cs typeface="Calibri"/>
              <a:sym typeface="Calibri"/>
            </a:endParaRPr>
          </a:p>
        </p:txBody>
      </p:sp>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Data Fragmentation: Pros and Cons</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1152475"/>
            <a:ext cx="8738100" cy="39909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sz="2800">
              <a:latin typeface="Calibri"/>
              <a:ea typeface="Calibri"/>
              <a:cs typeface="Calibri"/>
              <a:sym typeface="Calibri"/>
            </a:endParaRPr>
          </a:p>
          <a:p>
            <a:pPr indent="0" lvl="0" marL="0" rtl="0" algn="l">
              <a:lnSpc>
                <a:spcPct val="100000"/>
              </a:lnSpc>
              <a:spcBef>
                <a:spcPts val="0"/>
              </a:spcBef>
              <a:spcAft>
                <a:spcPts val="0"/>
              </a:spcAft>
              <a:buNone/>
            </a:pPr>
            <a:r>
              <a:t/>
            </a:r>
            <a:endParaRPr sz="2800">
              <a:latin typeface="Calibri"/>
              <a:ea typeface="Calibri"/>
              <a:cs typeface="Calibri"/>
              <a:sym typeface="Calibri"/>
            </a:endParaRPr>
          </a:p>
        </p:txBody>
      </p:sp>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Data Fragmentation: Types</a:t>
            </a:r>
            <a:endParaRPr>
              <a:latin typeface="Calibri"/>
              <a:ea typeface="Calibri"/>
              <a:cs typeface="Calibri"/>
              <a:sym typeface="Calibri"/>
            </a:endParaRPr>
          </a:p>
        </p:txBody>
      </p:sp>
      <p:sp>
        <p:nvSpPr>
          <p:cNvPr id="80" name="Google Shape;80;p17"/>
          <p:cNvSpPr/>
          <p:nvPr/>
        </p:nvSpPr>
        <p:spPr>
          <a:xfrm>
            <a:off x="2410425" y="1367425"/>
            <a:ext cx="4323300" cy="572700"/>
          </a:xfrm>
          <a:prstGeom prst="rect">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rPr lang="en" sz="2400">
                <a:solidFill>
                  <a:schemeClr val="lt2"/>
                </a:solidFill>
                <a:latin typeface="Calibri"/>
                <a:ea typeface="Calibri"/>
                <a:cs typeface="Calibri"/>
                <a:sym typeface="Calibri"/>
              </a:rPr>
              <a:t>Data Fragmentation</a:t>
            </a:r>
            <a:endParaRPr sz="2400">
              <a:solidFill>
                <a:srgbClr val="FFFFFF"/>
              </a:solidFill>
              <a:highlight>
                <a:srgbClr val="000000"/>
              </a:highlight>
            </a:endParaRPr>
          </a:p>
        </p:txBody>
      </p:sp>
      <p:sp>
        <p:nvSpPr>
          <p:cNvPr id="81" name="Google Shape;81;p17"/>
          <p:cNvSpPr/>
          <p:nvPr/>
        </p:nvSpPr>
        <p:spPr>
          <a:xfrm>
            <a:off x="455250" y="2737525"/>
            <a:ext cx="2655300" cy="820800"/>
          </a:xfrm>
          <a:prstGeom prst="rect">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sz="2400">
                <a:solidFill>
                  <a:schemeClr val="lt2"/>
                </a:solidFill>
                <a:latin typeface="Calibri"/>
                <a:ea typeface="Calibri"/>
                <a:cs typeface="Calibri"/>
                <a:sym typeface="Calibri"/>
              </a:rPr>
              <a:t>Horizontal Data</a:t>
            </a:r>
            <a:endParaRPr sz="2400">
              <a:solidFill>
                <a:schemeClr val="lt2"/>
              </a:solidFill>
              <a:latin typeface="Calibri"/>
              <a:ea typeface="Calibri"/>
              <a:cs typeface="Calibri"/>
              <a:sym typeface="Calibri"/>
            </a:endParaRPr>
          </a:p>
          <a:p>
            <a:pPr indent="0" lvl="0" marL="457200" rtl="0" algn="l">
              <a:spcBef>
                <a:spcPts val="0"/>
              </a:spcBef>
              <a:spcAft>
                <a:spcPts val="0"/>
              </a:spcAft>
              <a:buNone/>
            </a:pPr>
            <a:r>
              <a:rPr lang="en" sz="2400">
                <a:solidFill>
                  <a:schemeClr val="lt2"/>
                </a:solidFill>
                <a:latin typeface="Calibri"/>
                <a:ea typeface="Calibri"/>
                <a:cs typeface="Calibri"/>
                <a:sym typeface="Calibri"/>
              </a:rPr>
              <a:t>Fragmentation</a:t>
            </a:r>
            <a:endParaRPr sz="2400">
              <a:solidFill>
                <a:srgbClr val="FFFFFF"/>
              </a:solidFill>
              <a:highlight>
                <a:srgbClr val="000000"/>
              </a:highlight>
            </a:endParaRPr>
          </a:p>
        </p:txBody>
      </p:sp>
      <p:sp>
        <p:nvSpPr>
          <p:cNvPr id="82" name="Google Shape;82;p17"/>
          <p:cNvSpPr/>
          <p:nvPr/>
        </p:nvSpPr>
        <p:spPr>
          <a:xfrm>
            <a:off x="3192825" y="2737525"/>
            <a:ext cx="2758500" cy="820800"/>
          </a:xfrm>
          <a:prstGeom prst="rect">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sz="2400">
                <a:solidFill>
                  <a:schemeClr val="lt2"/>
                </a:solidFill>
                <a:latin typeface="Calibri"/>
                <a:ea typeface="Calibri"/>
                <a:cs typeface="Calibri"/>
                <a:sym typeface="Calibri"/>
              </a:rPr>
              <a:t>Vertical</a:t>
            </a:r>
            <a:r>
              <a:rPr lang="en" sz="2400">
                <a:solidFill>
                  <a:schemeClr val="lt2"/>
                </a:solidFill>
                <a:latin typeface="Calibri"/>
                <a:ea typeface="Calibri"/>
                <a:cs typeface="Calibri"/>
                <a:sym typeface="Calibri"/>
              </a:rPr>
              <a:t> Data</a:t>
            </a:r>
            <a:endParaRPr sz="2400">
              <a:solidFill>
                <a:schemeClr val="lt2"/>
              </a:solidFill>
              <a:latin typeface="Calibri"/>
              <a:ea typeface="Calibri"/>
              <a:cs typeface="Calibri"/>
              <a:sym typeface="Calibri"/>
            </a:endParaRPr>
          </a:p>
          <a:p>
            <a:pPr indent="0" lvl="0" marL="457200" rtl="0" algn="l">
              <a:spcBef>
                <a:spcPts val="0"/>
              </a:spcBef>
              <a:spcAft>
                <a:spcPts val="0"/>
              </a:spcAft>
              <a:buNone/>
            </a:pPr>
            <a:r>
              <a:rPr lang="en" sz="2400">
                <a:solidFill>
                  <a:schemeClr val="lt2"/>
                </a:solidFill>
                <a:latin typeface="Calibri"/>
                <a:ea typeface="Calibri"/>
                <a:cs typeface="Calibri"/>
                <a:sym typeface="Calibri"/>
              </a:rPr>
              <a:t>Fragmentation</a:t>
            </a:r>
            <a:endParaRPr sz="2400">
              <a:solidFill>
                <a:srgbClr val="FFFFFF"/>
              </a:solidFill>
              <a:highlight>
                <a:srgbClr val="000000"/>
              </a:highlight>
            </a:endParaRPr>
          </a:p>
        </p:txBody>
      </p:sp>
      <p:sp>
        <p:nvSpPr>
          <p:cNvPr id="83" name="Google Shape;83;p17"/>
          <p:cNvSpPr/>
          <p:nvPr/>
        </p:nvSpPr>
        <p:spPr>
          <a:xfrm>
            <a:off x="6073800" y="2737525"/>
            <a:ext cx="2758500" cy="820800"/>
          </a:xfrm>
          <a:prstGeom prst="rect">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sz="2400">
                <a:solidFill>
                  <a:schemeClr val="lt2"/>
                </a:solidFill>
                <a:latin typeface="Calibri"/>
                <a:ea typeface="Calibri"/>
                <a:cs typeface="Calibri"/>
                <a:sym typeface="Calibri"/>
              </a:rPr>
              <a:t>Hybrid</a:t>
            </a:r>
            <a:r>
              <a:rPr lang="en" sz="2400">
                <a:solidFill>
                  <a:schemeClr val="lt2"/>
                </a:solidFill>
                <a:latin typeface="Calibri"/>
                <a:ea typeface="Calibri"/>
                <a:cs typeface="Calibri"/>
                <a:sym typeface="Calibri"/>
              </a:rPr>
              <a:t> Data</a:t>
            </a:r>
            <a:endParaRPr sz="2400">
              <a:solidFill>
                <a:schemeClr val="lt2"/>
              </a:solidFill>
              <a:latin typeface="Calibri"/>
              <a:ea typeface="Calibri"/>
              <a:cs typeface="Calibri"/>
              <a:sym typeface="Calibri"/>
            </a:endParaRPr>
          </a:p>
          <a:p>
            <a:pPr indent="0" lvl="0" marL="457200" rtl="0" algn="l">
              <a:spcBef>
                <a:spcPts val="0"/>
              </a:spcBef>
              <a:spcAft>
                <a:spcPts val="0"/>
              </a:spcAft>
              <a:buNone/>
            </a:pPr>
            <a:r>
              <a:rPr lang="en" sz="2400">
                <a:solidFill>
                  <a:schemeClr val="lt2"/>
                </a:solidFill>
                <a:latin typeface="Calibri"/>
                <a:ea typeface="Calibri"/>
                <a:cs typeface="Calibri"/>
                <a:sym typeface="Calibri"/>
              </a:rPr>
              <a:t>Fragmentation</a:t>
            </a:r>
            <a:endParaRPr sz="2400">
              <a:solidFill>
                <a:srgbClr val="FFFFFF"/>
              </a:solidFill>
              <a:highlight>
                <a:srgbClr val="000000"/>
              </a:highlight>
            </a:endParaRPr>
          </a:p>
        </p:txBody>
      </p:sp>
      <p:cxnSp>
        <p:nvCxnSpPr>
          <p:cNvPr id="84" name="Google Shape;84;p17"/>
          <p:cNvCxnSpPr>
            <a:stCxn id="80" idx="2"/>
            <a:endCxn id="82" idx="0"/>
          </p:cNvCxnSpPr>
          <p:nvPr/>
        </p:nvCxnSpPr>
        <p:spPr>
          <a:xfrm>
            <a:off x="4572075" y="1940125"/>
            <a:ext cx="0" cy="797400"/>
          </a:xfrm>
          <a:prstGeom prst="straightConnector1">
            <a:avLst/>
          </a:prstGeom>
          <a:noFill/>
          <a:ln cap="flat" cmpd="sng" w="9525">
            <a:solidFill>
              <a:srgbClr val="CCCCCC"/>
            </a:solidFill>
            <a:prstDash val="solid"/>
            <a:round/>
            <a:headEnd len="med" w="med" type="none"/>
            <a:tailEnd len="med" w="med" type="triangle"/>
          </a:ln>
        </p:spPr>
      </p:cxnSp>
      <p:cxnSp>
        <p:nvCxnSpPr>
          <p:cNvPr id="85" name="Google Shape;85;p17"/>
          <p:cNvCxnSpPr/>
          <p:nvPr/>
        </p:nvCxnSpPr>
        <p:spPr>
          <a:xfrm flipH="1">
            <a:off x="1793350" y="1954000"/>
            <a:ext cx="2808000" cy="361500"/>
          </a:xfrm>
          <a:prstGeom prst="bentConnector3">
            <a:avLst>
              <a:gd fmla="val 50000" name="adj1"/>
            </a:avLst>
          </a:prstGeom>
          <a:noFill/>
          <a:ln cap="flat" cmpd="sng" w="9525">
            <a:solidFill>
              <a:srgbClr val="CCCCCC"/>
            </a:solidFill>
            <a:prstDash val="solid"/>
            <a:round/>
            <a:headEnd len="med" w="med" type="none"/>
            <a:tailEnd len="med" w="med" type="none"/>
          </a:ln>
        </p:spPr>
      </p:cxnSp>
      <p:cxnSp>
        <p:nvCxnSpPr>
          <p:cNvPr id="86" name="Google Shape;86;p17"/>
          <p:cNvCxnSpPr/>
          <p:nvPr/>
        </p:nvCxnSpPr>
        <p:spPr>
          <a:xfrm>
            <a:off x="4573550" y="1954000"/>
            <a:ext cx="2891400" cy="347700"/>
          </a:xfrm>
          <a:prstGeom prst="bentConnector3">
            <a:avLst>
              <a:gd fmla="val 50000" name="adj1"/>
            </a:avLst>
          </a:prstGeom>
          <a:noFill/>
          <a:ln cap="flat" cmpd="sng" w="9525">
            <a:solidFill>
              <a:srgbClr val="CCCCCC"/>
            </a:solidFill>
            <a:prstDash val="solid"/>
            <a:round/>
            <a:headEnd len="med" w="med" type="none"/>
            <a:tailEnd len="med" w="med" type="none"/>
          </a:ln>
        </p:spPr>
      </p:cxnSp>
      <p:cxnSp>
        <p:nvCxnSpPr>
          <p:cNvPr id="87" name="Google Shape;87;p17"/>
          <p:cNvCxnSpPr>
            <a:endCxn id="81" idx="0"/>
          </p:cNvCxnSpPr>
          <p:nvPr/>
        </p:nvCxnSpPr>
        <p:spPr>
          <a:xfrm>
            <a:off x="1765500" y="2287825"/>
            <a:ext cx="17400" cy="449700"/>
          </a:xfrm>
          <a:prstGeom prst="straightConnector1">
            <a:avLst/>
          </a:prstGeom>
          <a:noFill/>
          <a:ln cap="flat" cmpd="sng" w="9525">
            <a:solidFill>
              <a:srgbClr val="CCCCCC"/>
            </a:solidFill>
            <a:prstDash val="solid"/>
            <a:round/>
            <a:headEnd len="med" w="med" type="none"/>
            <a:tailEnd len="med" w="med" type="triangle"/>
          </a:ln>
        </p:spPr>
      </p:cxnSp>
      <p:cxnSp>
        <p:nvCxnSpPr>
          <p:cNvPr id="88" name="Google Shape;88;p17"/>
          <p:cNvCxnSpPr/>
          <p:nvPr/>
        </p:nvCxnSpPr>
        <p:spPr>
          <a:xfrm>
            <a:off x="7444350" y="2287725"/>
            <a:ext cx="17400" cy="449700"/>
          </a:xfrm>
          <a:prstGeom prst="straightConnector1">
            <a:avLst/>
          </a:prstGeom>
          <a:noFill/>
          <a:ln cap="flat" cmpd="sng" w="9525">
            <a:solidFill>
              <a:srgbClr val="CCCCCC"/>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Horizontal Data Fragmentation</a:t>
            </a:r>
            <a:endParaRPr>
              <a:latin typeface="Calibri"/>
              <a:ea typeface="Calibri"/>
              <a:cs typeface="Calibri"/>
              <a:sym typeface="Calibri"/>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H</a:t>
            </a:r>
            <a:r>
              <a:rPr lang="en">
                <a:latin typeface="Calibri"/>
                <a:ea typeface="Calibri"/>
                <a:cs typeface="Calibri"/>
                <a:sym typeface="Calibri"/>
              </a:rPr>
              <a:t>orizontal subset of table data are created and are stored in different database in DDB</a:t>
            </a:r>
            <a:endParaRPr>
              <a:latin typeface="Calibri"/>
              <a:ea typeface="Calibri"/>
              <a:cs typeface="Calibri"/>
              <a:sym typeface="Calibri"/>
            </a:endParaRPr>
          </a:p>
          <a:p>
            <a:pPr indent="0" lvl="0" marL="457200" rtl="0" algn="l">
              <a:lnSpc>
                <a:spcPct val="100000"/>
              </a:lnSpc>
              <a:spcBef>
                <a:spcPts val="0"/>
              </a:spcBef>
              <a:spcAft>
                <a:spcPts val="0"/>
              </a:spcAft>
              <a:buNone/>
            </a:pPr>
            <a:r>
              <a:t/>
            </a:r>
            <a:endParaRPr>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Data is fragmented in tuples/entities</a:t>
            </a:r>
            <a:endParaRPr>
              <a:latin typeface="Calibri"/>
              <a:ea typeface="Calibri"/>
              <a:cs typeface="Calibri"/>
              <a:sym typeface="Calibri"/>
            </a:endParaRPr>
          </a:p>
          <a:p>
            <a:pPr indent="0" lvl="0" marL="0" rtl="0" algn="l">
              <a:lnSpc>
                <a:spcPct val="100000"/>
              </a:lnSpc>
              <a:spcBef>
                <a:spcPts val="0"/>
              </a:spcBef>
              <a:spcAft>
                <a:spcPts val="0"/>
              </a:spcAft>
              <a:buNone/>
            </a:pPr>
            <a:r>
              <a:t/>
            </a:r>
            <a:endParaRPr>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The union of the horizontal fragments should be the original table</a:t>
            </a:r>
            <a:endParaRPr>
              <a:latin typeface="Calibri"/>
              <a:ea typeface="Calibri"/>
              <a:cs typeface="Calibri"/>
              <a:sym typeface="Calibri"/>
            </a:endParaRPr>
          </a:p>
          <a:p>
            <a:pPr indent="0" lvl="0" marL="457200" rtl="0" algn="l">
              <a:lnSpc>
                <a:spcPct val="100000"/>
              </a:lnSpc>
              <a:spcBef>
                <a:spcPts val="0"/>
              </a:spcBef>
              <a:spcAft>
                <a:spcPts val="0"/>
              </a:spcAft>
              <a:buNone/>
            </a:pPr>
            <a:r>
              <a:t/>
            </a:r>
            <a:endParaRPr>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D</a:t>
            </a:r>
            <a:r>
              <a:rPr lang="en">
                <a:latin typeface="Calibri"/>
                <a:ea typeface="Calibri"/>
                <a:cs typeface="Calibri"/>
                <a:sym typeface="Calibri"/>
              </a:rPr>
              <a:t>ata in the nearest DB will be accessed quickly</a:t>
            </a:r>
            <a:endParaRPr>
              <a:latin typeface="Calibri"/>
              <a:ea typeface="Calibri"/>
              <a:cs typeface="Calibri"/>
              <a:sym typeface="Calibri"/>
            </a:endParaRPr>
          </a:p>
        </p:txBody>
      </p:sp>
      <p:pic>
        <p:nvPicPr>
          <p:cNvPr id="95" name="Google Shape;95;p18"/>
          <p:cNvPicPr preferRelativeResize="0"/>
          <p:nvPr/>
        </p:nvPicPr>
        <p:blipFill>
          <a:blip r:embed="rId3">
            <a:alphaModFix/>
          </a:blip>
          <a:stretch>
            <a:fillRect/>
          </a:stretch>
        </p:blipFill>
        <p:spPr>
          <a:xfrm>
            <a:off x="1985889" y="3492750"/>
            <a:ext cx="5534736" cy="1340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Horizontal Data Fragmentation: Example</a:t>
            </a:r>
            <a:endParaRPr>
              <a:latin typeface="Calibri"/>
              <a:ea typeface="Calibri"/>
              <a:cs typeface="Calibri"/>
              <a:sym typeface="Calibri"/>
            </a:endParaRPr>
          </a:p>
        </p:txBody>
      </p:sp>
      <p:sp>
        <p:nvSpPr>
          <p:cNvPr id="101" name="Google Shape;101;p19"/>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Consider an </a:t>
            </a:r>
            <a:r>
              <a:rPr lang="en">
                <a:latin typeface="Calibri"/>
                <a:ea typeface="Calibri"/>
                <a:cs typeface="Calibri"/>
                <a:sym typeface="Calibri"/>
              </a:rPr>
              <a:t>organization</a:t>
            </a:r>
            <a:r>
              <a:rPr lang="en">
                <a:latin typeface="Calibri"/>
                <a:ea typeface="Calibri"/>
                <a:cs typeface="Calibri"/>
                <a:sym typeface="Calibri"/>
              </a:rPr>
              <a:t> having presence in India, UK and USA. Total employees across all locations will be huge and to retrieve employees record based on one of the locations, the whole table needs to be accessed. </a:t>
            </a:r>
            <a:endParaRPr>
              <a:latin typeface="Calibri"/>
              <a:ea typeface="Calibri"/>
              <a:cs typeface="Calibri"/>
              <a:sym typeface="Calibri"/>
            </a:endParaRPr>
          </a:p>
          <a:p>
            <a:pPr indent="0" lvl="0" marL="457200" rtl="0" algn="l">
              <a:lnSpc>
                <a:spcPct val="100000"/>
              </a:lnSpc>
              <a:spcBef>
                <a:spcPts val="0"/>
              </a:spcBef>
              <a:spcAft>
                <a:spcPts val="0"/>
              </a:spcAft>
              <a:buNone/>
            </a:pPr>
            <a:r>
              <a:t/>
            </a:r>
            <a:endParaRPr>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Hence, dividing table based on locations and to access records from any of the locations its size will be small and the </a:t>
            </a:r>
            <a:r>
              <a:rPr lang="en">
                <a:latin typeface="Calibri"/>
                <a:ea typeface="Calibri"/>
                <a:cs typeface="Calibri"/>
                <a:sym typeface="Calibri"/>
              </a:rPr>
              <a:t>retrieval</a:t>
            </a:r>
            <a:r>
              <a:rPr lang="en">
                <a:latin typeface="Calibri"/>
                <a:ea typeface="Calibri"/>
                <a:cs typeface="Calibri"/>
                <a:sym typeface="Calibri"/>
              </a:rPr>
              <a:t> is efficient</a:t>
            </a:r>
            <a:endParaRPr>
              <a:latin typeface="Calibri"/>
              <a:ea typeface="Calibri"/>
              <a:cs typeface="Calibri"/>
              <a:sym typeface="Calibri"/>
            </a:endParaRPr>
          </a:p>
          <a:p>
            <a:pPr indent="0" lvl="0" marL="457200" rtl="0" algn="l">
              <a:lnSpc>
                <a:spcPct val="100000"/>
              </a:lnSpc>
              <a:spcBef>
                <a:spcPts val="0"/>
              </a:spcBef>
              <a:spcAft>
                <a:spcPts val="0"/>
              </a:spcAft>
              <a:buNone/>
            </a:pPr>
            <a:r>
              <a:rPr lang="en">
                <a:latin typeface="Calibri"/>
                <a:ea typeface="Calibri"/>
                <a:cs typeface="Calibri"/>
                <a:sym typeface="Calibri"/>
              </a:rPr>
              <a:t>Example:</a:t>
            </a:r>
            <a:endParaRPr>
              <a:latin typeface="Calibri"/>
              <a:ea typeface="Calibri"/>
              <a:cs typeface="Calibri"/>
              <a:sym typeface="Calibri"/>
            </a:endParaRPr>
          </a:p>
          <a:p>
            <a:pPr indent="0" lvl="0" marL="457200" rtl="0" algn="l">
              <a:lnSpc>
                <a:spcPct val="100000"/>
              </a:lnSpc>
              <a:spcBef>
                <a:spcPts val="0"/>
              </a:spcBef>
              <a:spcAft>
                <a:spcPts val="0"/>
              </a:spcAft>
              <a:buNone/>
            </a:pPr>
            <a:r>
              <a:rPr i="1" lang="en" sz="1600">
                <a:latin typeface="Calibri"/>
                <a:ea typeface="Calibri"/>
                <a:cs typeface="Calibri"/>
                <a:sym typeface="Calibri"/>
              </a:rPr>
              <a:t>SELECT * FROM EMPLOYEE WHERE EMP_LOCATION = ‘INDIA;</a:t>
            </a:r>
            <a:endParaRPr i="1" sz="1600">
              <a:latin typeface="Calibri"/>
              <a:ea typeface="Calibri"/>
              <a:cs typeface="Calibri"/>
              <a:sym typeface="Calibri"/>
            </a:endParaRPr>
          </a:p>
          <a:p>
            <a:pPr indent="0" lvl="0" marL="457200" rtl="0" algn="l">
              <a:lnSpc>
                <a:spcPct val="100000"/>
              </a:lnSpc>
              <a:spcBef>
                <a:spcPts val="0"/>
              </a:spcBef>
              <a:spcAft>
                <a:spcPts val="0"/>
              </a:spcAft>
              <a:buNone/>
            </a:pPr>
            <a:r>
              <a:rPr i="1" lang="en" sz="1600">
                <a:latin typeface="Calibri"/>
                <a:ea typeface="Calibri"/>
                <a:cs typeface="Calibri"/>
                <a:sym typeface="Calibri"/>
              </a:rPr>
              <a:t>SELECT * FROM EMPLOYEE WHERE EMP_LOCATION = ‘USA’;</a:t>
            </a:r>
            <a:endParaRPr i="1" sz="1600">
              <a:latin typeface="Calibri"/>
              <a:ea typeface="Calibri"/>
              <a:cs typeface="Calibri"/>
              <a:sym typeface="Calibri"/>
            </a:endParaRPr>
          </a:p>
          <a:p>
            <a:pPr indent="0" lvl="0" marL="457200" rtl="0" algn="l">
              <a:lnSpc>
                <a:spcPct val="100000"/>
              </a:lnSpc>
              <a:spcBef>
                <a:spcPts val="0"/>
              </a:spcBef>
              <a:spcAft>
                <a:spcPts val="0"/>
              </a:spcAft>
              <a:buNone/>
            </a:pPr>
            <a:r>
              <a:rPr i="1" lang="en" sz="1600">
                <a:latin typeface="Calibri"/>
                <a:ea typeface="Calibri"/>
                <a:cs typeface="Calibri"/>
                <a:sym typeface="Calibri"/>
              </a:rPr>
              <a:t>SELECT * FROM EMPLOYEE WHERE EMP_LOCATION = ‘UK;</a:t>
            </a:r>
            <a:endParaRPr i="1" sz="1600">
              <a:latin typeface="Calibri"/>
              <a:ea typeface="Calibri"/>
              <a:cs typeface="Calibri"/>
              <a:sym typeface="Calibri"/>
            </a:endParaRPr>
          </a:p>
          <a:p>
            <a:pPr indent="0" lvl="0" marL="0" rtl="0" algn="l">
              <a:lnSpc>
                <a:spcPct val="100000"/>
              </a:lnSpc>
              <a:spcBef>
                <a:spcPts val="0"/>
              </a:spcBef>
              <a:spcAft>
                <a:spcPts val="0"/>
              </a:spcAft>
              <a:buNone/>
            </a:pPr>
            <a:r>
              <a:t/>
            </a:r>
            <a:endParaRPr sz="1600"/>
          </a:p>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These queries will give the subset of records from EMPLOYEE table depending on the location of the employees</a:t>
            </a:r>
            <a:endParaRPr>
              <a:latin typeface="Calibri"/>
              <a:ea typeface="Calibri"/>
              <a:cs typeface="Calibri"/>
              <a:sym typeface="Calibri"/>
            </a:endParaRPr>
          </a:p>
          <a:p>
            <a:pPr indent="0" lvl="0" marL="0" rtl="0" algn="l">
              <a:lnSpc>
                <a:spcPct val="100000"/>
              </a:lnSpc>
              <a:spcBef>
                <a:spcPts val="0"/>
              </a:spcBef>
              <a:spcAft>
                <a:spcPts val="0"/>
              </a:spcAft>
              <a:buNone/>
            </a:pPr>
            <a:r>
              <a:rPr lang="en" sz="1600"/>
              <a:t> </a:t>
            </a:r>
            <a:endParaRPr sz="1600"/>
          </a:p>
          <a:p>
            <a:pPr indent="0" lvl="0" marL="457200" rtl="0" algn="l">
              <a:spcBef>
                <a:spcPts val="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Vertical</a:t>
            </a:r>
            <a:r>
              <a:rPr lang="en">
                <a:latin typeface="Calibri"/>
                <a:ea typeface="Calibri"/>
                <a:cs typeface="Calibri"/>
                <a:sym typeface="Calibri"/>
              </a:rPr>
              <a:t> Data Fragmentation</a:t>
            </a:r>
            <a:endParaRPr>
              <a:latin typeface="Calibri"/>
              <a:ea typeface="Calibri"/>
              <a:cs typeface="Calibri"/>
              <a:sym typeface="Calibri"/>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V</a:t>
            </a:r>
            <a:r>
              <a:rPr lang="en">
                <a:latin typeface="Calibri"/>
                <a:ea typeface="Calibri"/>
                <a:cs typeface="Calibri"/>
                <a:sym typeface="Calibri"/>
              </a:rPr>
              <a:t>ertical subset of a relation i.e. a relation / table is fragmented by considering the columns of relation</a:t>
            </a:r>
            <a:endParaRPr>
              <a:latin typeface="Calibri"/>
              <a:ea typeface="Calibri"/>
              <a:cs typeface="Calibri"/>
              <a:sym typeface="Calibri"/>
            </a:endParaRPr>
          </a:p>
          <a:p>
            <a:pPr indent="0" lvl="0" marL="457200" rtl="0" algn="l">
              <a:lnSpc>
                <a:spcPct val="100000"/>
              </a:lnSpc>
              <a:spcBef>
                <a:spcPts val="0"/>
              </a:spcBef>
              <a:spcAft>
                <a:spcPts val="0"/>
              </a:spcAft>
              <a:buNone/>
            </a:pPr>
            <a:r>
              <a:t/>
            </a:r>
            <a:endParaRPr>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Efficient if there is consistent access to different attributes groups</a:t>
            </a:r>
            <a:endParaRPr>
              <a:latin typeface="Calibri"/>
              <a:ea typeface="Calibri"/>
              <a:cs typeface="Calibri"/>
              <a:sym typeface="Calibri"/>
            </a:endParaRPr>
          </a:p>
          <a:p>
            <a:pPr indent="0" lvl="0" marL="457200" rtl="0" algn="l">
              <a:lnSpc>
                <a:spcPct val="100000"/>
              </a:lnSpc>
              <a:spcBef>
                <a:spcPts val="0"/>
              </a:spcBef>
              <a:spcAft>
                <a:spcPts val="0"/>
              </a:spcAft>
              <a:buNone/>
            </a:pPr>
            <a:r>
              <a:t/>
            </a:r>
            <a:endParaRPr>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It may divide the table into different tables</a:t>
            </a:r>
            <a:endParaRPr>
              <a:latin typeface="Calibri"/>
              <a:ea typeface="Calibri"/>
              <a:cs typeface="Calibri"/>
              <a:sym typeface="Calibri"/>
            </a:endParaRPr>
          </a:p>
          <a:p>
            <a:pPr indent="0" lvl="0" marL="0" rtl="0" algn="l">
              <a:lnSpc>
                <a:spcPct val="100000"/>
              </a:lnSpc>
              <a:spcBef>
                <a:spcPts val="0"/>
              </a:spcBef>
              <a:spcAft>
                <a:spcPts val="0"/>
              </a:spcAft>
              <a:buNone/>
            </a:pPr>
            <a:r>
              <a:t/>
            </a:r>
            <a:endParaRPr>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The join of the vertical fragments should be the original table</a:t>
            </a:r>
            <a:endParaRPr>
              <a:latin typeface="Calibri"/>
              <a:ea typeface="Calibri"/>
              <a:cs typeface="Calibri"/>
              <a:sym typeface="Calibri"/>
            </a:endParaRPr>
          </a:p>
        </p:txBody>
      </p:sp>
      <p:pic>
        <p:nvPicPr>
          <p:cNvPr id="108" name="Google Shape;108;p20"/>
          <p:cNvPicPr preferRelativeResize="0"/>
          <p:nvPr/>
        </p:nvPicPr>
        <p:blipFill>
          <a:blip r:embed="rId3">
            <a:alphaModFix/>
          </a:blip>
          <a:stretch>
            <a:fillRect/>
          </a:stretch>
        </p:blipFill>
        <p:spPr>
          <a:xfrm>
            <a:off x="1584750" y="3572650"/>
            <a:ext cx="5810775" cy="1321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Vertical</a:t>
            </a:r>
            <a:r>
              <a:rPr lang="en">
                <a:latin typeface="Calibri"/>
                <a:ea typeface="Calibri"/>
                <a:cs typeface="Calibri"/>
                <a:sym typeface="Calibri"/>
              </a:rPr>
              <a:t> Data Fragmentation: Example</a:t>
            </a:r>
            <a:endParaRPr>
              <a:latin typeface="Calibri"/>
              <a:ea typeface="Calibri"/>
              <a:cs typeface="Calibri"/>
              <a:sym typeface="Calibri"/>
            </a:endParaRPr>
          </a:p>
        </p:txBody>
      </p:sp>
      <p:sp>
        <p:nvSpPr>
          <p:cNvPr id="114" name="Google Shape;114;p21"/>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Consider the earlier table as an example having ID, Name, Address, Age, location, DeptID, ProjID as attributes. To retrieve only specific columns without </a:t>
            </a:r>
            <a:r>
              <a:rPr lang="en">
                <a:latin typeface="Calibri"/>
                <a:ea typeface="Calibri"/>
                <a:cs typeface="Calibri"/>
                <a:sym typeface="Calibri"/>
              </a:rPr>
              <a:t>fragmentation</a:t>
            </a:r>
            <a:r>
              <a:rPr lang="en">
                <a:latin typeface="Calibri"/>
                <a:ea typeface="Calibri"/>
                <a:cs typeface="Calibri"/>
                <a:sym typeface="Calibri"/>
              </a:rPr>
              <a:t>, “Select *” needs to be used. So, creating vertical fragmentation based on need will be efficient.</a:t>
            </a:r>
            <a:endParaRPr>
              <a:latin typeface="Calibri"/>
              <a:ea typeface="Calibri"/>
              <a:cs typeface="Calibri"/>
              <a:sym typeface="Calibri"/>
            </a:endParaRPr>
          </a:p>
          <a:p>
            <a:pPr indent="0" lvl="0" marL="457200" rtl="0" algn="l">
              <a:lnSpc>
                <a:spcPct val="100000"/>
              </a:lnSpc>
              <a:spcBef>
                <a:spcPts val="0"/>
              </a:spcBef>
              <a:spcAft>
                <a:spcPts val="0"/>
              </a:spcAft>
              <a:buNone/>
            </a:pPr>
            <a:r>
              <a:t/>
            </a:r>
            <a:endParaRPr>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If we want to find the address of an employee, query only the second fragment</a:t>
            </a:r>
            <a:endParaRPr>
              <a:latin typeface="Calibri"/>
              <a:ea typeface="Calibri"/>
              <a:cs typeface="Calibri"/>
              <a:sym typeface="Calibri"/>
            </a:endParaRPr>
          </a:p>
          <a:p>
            <a:pPr indent="0" lvl="0" marL="457200" rtl="0" algn="l">
              <a:lnSpc>
                <a:spcPct val="100000"/>
              </a:lnSpc>
              <a:spcBef>
                <a:spcPts val="0"/>
              </a:spcBef>
              <a:spcAft>
                <a:spcPts val="0"/>
              </a:spcAft>
              <a:buNone/>
            </a:pPr>
            <a:r>
              <a:rPr lang="en">
                <a:latin typeface="Calibri"/>
                <a:ea typeface="Calibri"/>
                <a:cs typeface="Calibri"/>
                <a:sym typeface="Calibri"/>
              </a:rPr>
              <a:t>Example:</a:t>
            </a:r>
            <a:endParaRPr>
              <a:latin typeface="Calibri"/>
              <a:ea typeface="Calibri"/>
              <a:cs typeface="Calibri"/>
              <a:sym typeface="Calibri"/>
            </a:endParaRPr>
          </a:p>
          <a:p>
            <a:pPr indent="0" lvl="0" marL="457200" rtl="0" algn="l">
              <a:lnSpc>
                <a:spcPct val="100000"/>
              </a:lnSpc>
              <a:spcBef>
                <a:spcPts val="0"/>
              </a:spcBef>
              <a:spcAft>
                <a:spcPts val="0"/>
              </a:spcAft>
              <a:buNone/>
            </a:pPr>
            <a:r>
              <a:rPr i="1" lang="en" sz="1600">
                <a:latin typeface="Calibri"/>
                <a:ea typeface="Calibri"/>
                <a:cs typeface="Calibri"/>
                <a:sym typeface="Calibri"/>
              </a:rPr>
              <a:t>SELECT EMP_ID, EMP _FIRST_NAME, EMP_LAST_NAME, AGE FROM EMPLOYEE;</a:t>
            </a:r>
            <a:endParaRPr i="1" sz="1600">
              <a:latin typeface="Calibri"/>
              <a:ea typeface="Calibri"/>
              <a:cs typeface="Calibri"/>
              <a:sym typeface="Calibri"/>
            </a:endParaRPr>
          </a:p>
          <a:p>
            <a:pPr indent="0" lvl="0" marL="457200" rtl="0" algn="l">
              <a:lnSpc>
                <a:spcPct val="100000"/>
              </a:lnSpc>
              <a:spcBef>
                <a:spcPts val="0"/>
              </a:spcBef>
              <a:spcAft>
                <a:spcPts val="0"/>
              </a:spcAft>
              <a:buNone/>
            </a:pPr>
            <a:r>
              <a:rPr i="1" lang="en" sz="1600">
                <a:latin typeface="Calibri"/>
                <a:ea typeface="Calibri"/>
                <a:cs typeface="Calibri"/>
                <a:sym typeface="Calibri"/>
              </a:rPr>
              <a:t>SELECT EMP_ID, STREETNUM, TOWN, STATE, COUNTRY, PIN FROM EMPLOYEE;</a:t>
            </a:r>
            <a:endParaRPr i="1" sz="1600">
              <a:latin typeface="Calibri"/>
              <a:ea typeface="Calibri"/>
              <a:cs typeface="Calibri"/>
              <a:sym typeface="Calibri"/>
            </a:endParaRPr>
          </a:p>
          <a:p>
            <a:pPr indent="0" lvl="0" marL="457200" rtl="0" algn="l">
              <a:lnSpc>
                <a:spcPct val="100000"/>
              </a:lnSpc>
              <a:spcBef>
                <a:spcPts val="0"/>
              </a:spcBef>
              <a:spcAft>
                <a:spcPts val="0"/>
              </a:spcAft>
              <a:buNone/>
            </a:pPr>
            <a:r>
              <a:rPr i="1" lang="en" sz="1600">
                <a:latin typeface="Calibri"/>
                <a:ea typeface="Calibri"/>
                <a:cs typeface="Calibri"/>
                <a:sym typeface="Calibri"/>
              </a:rPr>
              <a:t>SELECT EMP_ID, DEPTID, ProjID FROM EMPLOYEE;</a:t>
            </a:r>
            <a:endParaRPr i="1" sz="1600">
              <a:latin typeface="Calibri"/>
              <a:ea typeface="Calibri"/>
              <a:cs typeface="Calibri"/>
              <a:sym typeface="Calibri"/>
            </a:endParaRPr>
          </a:p>
          <a:p>
            <a:pPr indent="0" lvl="0" marL="0" rtl="0" algn="l">
              <a:lnSpc>
                <a:spcPct val="100000"/>
              </a:lnSpc>
              <a:spcBef>
                <a:spcPts val="0"/>
              </a:spcBef>
              <a:spcAft>
                <a:spcPts val="0"/>
              </a:spcAft>
              <a:buNone/>
            </a:pPr>
            <a:r>
              <a:t/>
            </a:r>
            <a:endParaRPr sz="1600"/>
          </a:p>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This will avoid performing ‘SELECT *’ operation which will need lot of memory to query the whole table – to traverse whole data as well as to hold all the columns</a:t>
            </a:r>
            <a:endParaRPr>
              <a:latin typeface="Calibri"/>
              <a:ea typeface="Calibri"/>
              <a:cs typeface="Calibri"/>
              <a:sym typeface="Calibri"/>
            </a:endParaRPr>
          </a:p>
          <a:p>
            <a:pPr indent="0" lvl="0" marL="0" rtl="0" algn="l">
              <a:lnSpc>
                <a:spcPct val="100000"/>
              </a:lnSpc>
              <a:spcBef>
                <a:spcPts val="0"/>
              </a:spcBef>
              <a:spcAft>
                <a:spcPts val="0"/>
              </a:spcAft>
              <a:buNone/>
            </a:pPr>
            <a:r>
              <a:rPr lang="en" sz="1600"/>
              <a:t> </a:t>
            </a:r>
            <a:endParaRPr sz="1600"/>
          </a:p>
          <a:p>
            <a:pPr indent="0" lvl="0" marL="457200" rtl="0" algn="l">
              <a:spcBef>
                <a:spcPts val="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