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333bddcf1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333bddcf1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348f023e6_1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348f023e6_1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333bddcf1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333bddcf1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348f023e6_1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348f023e6_1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333bddcf1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333bddcf1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348f023e6_1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48f023e6_1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333bddcf1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333bddcf1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333bddcf1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333bddcf1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348f023e6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348f023e6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348f023e6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48f023e6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333bddcf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333bddcf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333bddcf1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333bddcf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33bddcf1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33bddcf1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333bddcf1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33bddcf1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333bddcf1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333bddcf1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333bddcf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333bddcf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333bddcf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333bddcf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348f023e6_1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348f023e6_1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348f023e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348f023e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48f023e6_1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48f023e6_1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333bddcf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333bddcf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348f023e6_1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348f023e6_1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348f023e6_1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348f023e6_1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11700" y="956025"/>
            <a:ext cx="8520600" cy="117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5600">
                <a:solidFill>
                  <a:srgbClr val="FFFFFF"/>
                </a:solidFill>
                <a:latin typeface="Calibri"/>
                <a:ea typeface="Calibri"/>
                <a:cs typeface="Calibri"/>
                <a:sym typeface="Calibri"/>
              </a:rPr>
              <a:t>COVID-19</a:t>
            </a:r>
            <a:endParaRPr sz="5600">
              <a:solidFill>
                <a:srgbClr val="FFFFFF"/>
              </a:solidFill>
              <a:latin typeface="Calibri"/>
              <a:ea typeface="Calibri"/>
              <a:cs typeface="Calibri"/>
              <a:sym typeface="Calibri"/>
            </a:endParaRPr>
          </a:p>
        </p:txBody>
      </p:sp>
      <p:sp>
        <p:nvSpPr>
          <p:cNvPr id="55" name="Google Shape;55;p13"/>
          <p:cNvSpPr txBox="1"/>
          <p:nvPr/>
        </p:nvSpPr>
        <p:spPr>
          <a:xfrm>
            <a:off x="311700" y="2337925"/>
            <a:ext cx="85206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DADAD"/>
                </a:solidFill>
                <a:latin typeface="Calibri"/>
                <a:ea typeface="Calibri"/>
                <a:cs typeface="Calibri"/>
                <a:sym typeface="Calibri"/>
              </a:rPr>
              <a:t>Prepared For: CS527</a:t>
            </a:r>
            <a:endParaRPr sz="1800">
              <a:solidFill>
                <a:srgbClr val="ADADAD"/>
              </a:solidFill>
              <a:latin typeface="Calibri"/>
              <a:ea typeface="Calibri"/>
              <a:cs typeface="Calibri"/>
              <a:sym typeface="Calibri"/>
            </a:endParaRPr>
          </a:p>
          <a:p>
            <a:pPr indent="0" lvl="0" marL="0" rtl="0" algn="ctr">
              <a:spcBef>
                <a:spcPts val="0"/>
              </a:spcBef>
              <a:spcAft>
                <a:spcPts val="0"/>
              </a:spcAft>
              <a:buNone/>
            </a:pPr>
            <a:r>
              <a:rPr lang="en" sz="1800">
                <a:solidFill>
                  <a:srgbClr val="ADADAD"/>
                </a:solidFill>
                <a:latin typeface="Calibri"/>
                <a:ea typeface="Calibri"/>
                <a:cs typeface="Calibri"/>
                <a:sym typeface="Calibri"/>
              </a:rPr>
              <a:t>Prepared By: Josh Levine, Pranav Shivkumar, Pratik Mistry, Shounak Rangwala, Swapnil Kamate, Vikhyat Dhamija </a:t>
            </a:r>
            <a:endParaRPr sz="1800">
              <a:solidFill>
                <a:srgbClr val="ADADAD"/>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ctrTitle"/>
          </p:nvPr>
        </p:nvSpPr>
        <p:spPr>
          <a:xfrm>
            <a:off x="311700" y="207975"/>
            <a:ext cx="8832300" cy="7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latin typeface="Calibri"/>
                <a:ea typeface="Calibri"/>
                <a:cs typeface="Calibri"/>
                <a:sym typeface="Calibri"/>
              </a:rPr>
              <a:t>Task 4 (Continued): using GROUPING SETS</a:t>
            </a:r>
            <a:endParaRPr sz="2300">
              <a:latin typeface="Calibri"/>
              <a:ea typeface="Calibri"/>
              <a:cs typeface="Calibri"/>
              <a:sym typeface="Calibri"/>
            </a:endParaRPr>
          </a:p>
        </p:txBody>
      </p:sp>
      <p:sp>
        <p:nvSpPr>
          <p:cNvPr id="112" name="Google Shape;112;p22"/>
          <p:cNvSpPr txBox="1"/>
          <p:nvPr>
            <p:ph idx="1" type="subTitle"/>
          </p:nvPr>
        </p:nvSpPr>
        <p:spPr>
          <a:xfrm>
            <a:off x="311700" y="1068050"/>
            <a:ext cx="8439300" cy="395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This statement provides the option to combine multiple GROUP BY clauses into a single clause. For columns c1, c2, c3 of a table, the query GROUP BY ROLLUP(c1, c2, c3) returns the same result as GROUP BY GROUPING SETS ( ROLLUP(c1, c2, c3) )</a:t>
            </a:r>
            <a:endParaRPr sz="1600"/>
          </a:p>
        </p:txBody>
      </p:sp>
      <p:sp>
        <p:nvSpPr>
          <p:cNvPr id="113" name="Google Shape;113;p22"/>
          <p:cNvSpPr txBox="1"/>
          <p:nvPr>
            <p:ph idx="1" type="subTitle"/>
          </p:nvPr>
        </p:nvSpPr>
        <p:spPr>
          <a:xfrm>
            <a:off x="0" y="955750"/>
            <a:ext cx="8863500" cy="34401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t/>
            </a:r>
            <a:endParaRPr sz="1200">
              <a:solidFill>
                <a:srgbClr val="B7B7B7"/>
              </a:solidFill>
            </a:endParaRPr>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i="1" sz="1800"/>
          </a:p>
          <a:p>
            <a:pPr indent="0" lvl="0" marL="457200" rtl="0" algn="l">
              <a:spcBef>
                <a:spcPts val="0"/>
              </a:spcBef>
              <a:spcAft>
                <a:spcPts val="0"/>
              </a:spcAft>
              <a:buNone/>
            </a:pPr>
            <a:r>
              <a:rPr lang="en" sz="1800">
                <a:latin typeface="Calibri"/>
                <a:ea typeface="Calibri"/>
                <a:cs typeface="Calibri"/>
                <a:sym typeface="Calibri"/>
              </a:rPr>
              <a:t>The SQL Query is :</a:t>
            </a:r>
            <a:endParaRPr sz="1800">
              <a:latin typeface="Calibri"/>
              <a:ea typeface="Calibri"/>
              <a:cs typeface="Calibri"/>
              <a:sym typeface="Calibri"/>
            </a:endParaRPr>
          </a:p>
          <a:p>
            <a:pPr indent="0" lvl="0" marL="457200" rtl="0" algn="l">
              <a:spcBef>
                <a:spcPts val="0"/>
              </a:spcBef>
              <a:spcAft>
                <a:spcPts val="0"/>
              </a:spcAft>
              <a:buNone/>
            </a:pPr>
            <a:r>
              <a:t/>
            </a:r>
            <a:endParaRPr sz="1800"/>
          </a:p>
          <a:p>
            <a:pPr indent="0" lvl="0" marL="457200" rtl="0" algn="l">
              <a:spcBef>
                <a:spcPts val="0"/>
              </a:spcBef>
              <a:spcAft>
                <a:spcPts val="0"/>
              </a:spcAft>
              <a:buNone/>
            </a:pPr>
            <a:r>
              <a:rPr i="1" lang="en" sz="1800">
                <a:latin typeface="Calibri"/>
                <a:ea typeface="Calibri"/>
                <a:cs typeface="Calibri"/>
                <a:sym typeface="Calibri"/>
              </a:rPr>
              <a:t>select Country_Region, WeekOfYear, SUM(ConfirmedDaily) as ConfirmedDaily , SUM(FatalitiesDaily) as FatalitiesDaily  from COVID_19_aggr group by GROUPING SETS ( (Country_Region), (WeekOfYear), () )</a:t>
            </a:r>
            <a:r>
              <a:rPr lang="en" sz="1800">
                <a:latin typeface="Calibri"/>
                <a:ea typeface="Calibri"/>
                <a:cs typeface="Calibri"/>
                <a:sym typeface="Calibri"/>
              </a:rPr>
              <a:t> </a:t>
            </a:r>
            <a:endParaRPr sz="1800">
              <a:latin typeface="Calibri"/>
              <a:ea typeface="Calibri"/>
              <a:cs typeface="Calibri"/>
              <a:sym typeface="Calibri"/>
            </a:endParaRPr>
          </a:p>
          <a:p>
            <a:pPr indent="0" lvl="0" marL="457200" rtl="0" algn="l">
              <a:spcBef>
                <a:spcPts val="0"/>
              </a:spcBef>
              <a:spcAft>
                <a:spcPts val="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ctrTitle"/>
          </p:nvPr>
        </p:nvSpPr>
        <p:spPr>
          <a:xfrm>
            <a:off x="352125" y="107950"/>
            <a:ext cx="8520600" cy="63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Sample Result - Task 4(Grouping Sets)</a:t>
            </a:r>
            <a:endParaRPr>
              <a:latin typeface="Calibri"/>
              <a:ea typeface="Calibri"/>
              <a:cs typeface="Calibri"/>
              <a:sym typeface="Calibri"/>
            </a:endParaRPr>
          </a:p>
        </p:txBody>
      </p:sp>
      <p:pic>
        <p:nvPicPr>
          <p:cNvPr id="119" name="Google Shape;119;p23"/>
          <p:cNvPicPr preferRelativeResize="0"/>
          <p:nvPr/>
        </p:nvPicPr>
        <p:blipFill>
          <a:blip r:embed="rId3">
            <a:alphaModFix/>
          </a:blip>
          <a:stretch>
            <a:fillRect/>
          </a:stretch>
        </p:blipFill>
        <p:spPr>
          <a:xfrm>
            <a:off x="1693988" y="743650"/>
            <a:ext cx="5756025" cy="407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ctrTitle"/>
          </p:nvPr>
        </p:nvSpPr>
        <p:spPr>
          <a:xfrm>
            <a:off x="311700" y="224600"/>
            <a:ext cx="8520600" cy="6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Task 5 : RANK() and DENSE_RANK()</a:t>
            </a:r>
            <a:endParaRPr sz="2400">
              <a:latin typeface="Calibri"/>
              <a:ea typeface="Calibri"/>
              <a:cs typeface="Calibri"/>
              <a:sym typeface="Calibri"/>
            </a:endParaRPr>
          </a:p>
        </p:txBody>
      </p:sp>
      <p:sp>
        <p:nvSpPr>
          <p:cNvPr id="125" name="Google Shape;125;p24"/>
          <p:cNvSpPr txBox="1"/>
          <p:nvPr>
            <p:ph idx="1" type="subTitle"/>
          </p:nvPr>
        </p:nvSpPr>
        <p:spPr>
          <a:xfrm>
            <a:off x="311700" y="969675"/>
            <a:ext cx="3552900" cy="401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Calibri"/>
                <a:ea typeface="Calibri"/>
                <a:cs typeface="Calibri"/>
                <a:sym typeface="Calibri"/>
              </a:rPr>
              <a:t>The basic idea of the RANK() function is to assign a rank to each row within a partition of a result set. It adds the number of tied rows to the tied rank to calculate the next rank; hence the ranks assigned may not be consecutive. </a:t>
            </a:r>
            <a:endParaRPr sz="1500">
              <a:latin typeface="Calibri"/>
              <a:ea typeface="Calibri"/>
              <a:cs typeface="Calibri"/>
              <a:sym typeface="Calibri"/>
            </a:endParaRPr>
          </a:p>
          <a:p>
            <a:pPr indent="0" lvl="0" marL="0" rtl="0" algn="l">
              <a:lnSpc>
                <a:spcPct val="115000"/>
              </a:lnSpc>
              <a:spcBef>
                <a:spcPts val="1200"/>
              </a:spcBef>
              <a:spcAft>
                <a:spcPts val="0"/>
              </a:spcAft>
              <a:buNone/>
            </a:pPr>
            <a:r>
              <a:rPr i="1" lang="en" sz="1300">
                <a:solidFill>
                  <a:srgbClr val="B7B7B7"/>
                </a:solidFill>
                <a:latin typeface="Calibri"/>
                <a:ea typeface="Calibri"/>
                <a:cs typeface="Calibri"/>
                <a:sym typeface="Calibri"/>
              </a:rPr>
              <a:t>select  WeekOfYear , Country_Region, ConfirmedDaily , Rank() Over(partition by WeekOfYear order by  ConfirmedDaily desc ) as Country_Rank from COVID_19_aggr order by  WeekOfYear</a:t>
            </a:r>
            <a:endParaRPr i="1" sz="1300">
              <a:solidFill>
                <a:srgbClr val="B7B7B7"/>
              </a:solidFill>
              <a:latin typeface="Calibri"/>
              <a:ea typeface="Calibri"/>
              <a:cs typeface="Calibri"/>
              <a:sym typeface="Calibri"/>
            </a:endParaRPr>
          </a:p>
          <a:p>
            <a:pPr indent="0" lvl="0" marL="0" rtl="0" algn="l">
              <a:lnSpc>
                <a:spcPct val="115000"/>
              </a:lnSpc>
              <a:spcBef>
                <a:spcPts val="1200"/>
              </a:spcBef>
              <a:spcAft>
                <a:spcPts val="0"/>
              </a:spcAft>
              <a:buNone/>
            </a:pPr>
            <a:r>
              <a:rPr i="1" lang="en" sz="1300">
                <a:solidFill>
                  <a:srgbClr val="B7B7B7"/>
                </a:solidFill>
                <a:latin typeface="Calibri"/>
                <a:ea typeface="Calibri"/>
                <a:cs typeface="Calibri"/>
                <a:sym typeface="Calibri"/>
              </a:rPr>
              <a:t>select  WeekOfYear , Country_Region, FatalitiesDaily , Rank() Over(partition by WeekOfYear order by  FatalitiesDaily desc ) as Country_Rank from COVID_19_aggr order by  WeekOfYear</a:t>
            </a:r>
            <a:endParaRPr i="1" sz="1300">
              <a:solidFill>
                <a:srgbClr val="B7B7B7"/>
              </a:solidFill>
              <a:latin typeface="Calibri"/>
              <a:ea typeface="Calibri"/>
              <a:cs typeface="Calibri"/>
              <a:sym typeface="Calibri"/>
            </a:endParaRPr>
          </a:p>
          <a:p>
            <a:pPr indent="0" lvl="0" marL="0" rtl="0" algn="just">
              <a:lnSpc>
                <a:spcPct val="115000"/>
              </a:lnSpc>
              <a:spcBef>
                <a:spcPts val="1200"/>
              </a:spcBef>
              <a:spcAft>
                <a:spcPts val="0"/>
              </a:spcAft>
              <a:buNone/>
            </a:pPr>
            <a:r>
              <a:t/>
            </a:r>
            <a:endParaRPr sz="1200">
              <a:solidFill>
                <a:srgbClr val="B7B7B7"/>
              </a:solidFill>
            </a:endParaRPr>
          </a:p>
          <a:p>
            <a:pPr indent="0" lvl="0" marL="0" rtl="0" algn="just">
              <a:spcBef>
                <a:spcPts val="0"/>
              </a:spcBef>
              <a:spcAft>
                <a:spcPts val="0"/>
              </a:spcAft>
              <a:buNone/>
            </a:pPr>
            <a:r>
              <a:t/>
            </a:r>
            <a:endParaRPr sz="1600"/>
          </a:p>
        </p:txBody>
      </p:sp>
      <p:sp>
        <p:nvSpPr>
          <p:cNvPr id="126" name="Google Shape;126;p24"/>
          <p:cNvSpPr txBox="1"/>
          <p:nvPr>
            <p:ph idx="1" type="subTitle"/>
          </p:nvPr>
        </p:nvSpPr>
        <p:spPr>
          <a:xfrm>
            <a:off x="4356875" y="969675"/>
            <a:ext cx="3552900" cy="407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Calibri"/>
                <a:ea typeface="Calibri"/>
                <a:cs typeface="Calibri"/>
                <a:sym typeface="Calibri"/>
              </a:rPr>
              <a:t>The DENSE_RANK() function works in a similar manner as the RANK() function. The difference is that the DENSE_RANK() function returns consecutive rank values.</a:t>
            </a:r>
            <a:endParaRPr sz="1500">
              <a:latin typeface="Calibri"/>
              <a:ea typeface="Calibri"/>
              <a:cs typeface="Calibri"/>
              <a:sym typeface="Calibri"/>
            </a:endParaRPr>
          </a:p>
          <a:p>
            <a:pPr indent="0" lvl="0" marL="0" rtl="0" algn="just">
              <a:spcBef>
                <a:spcPts val="0"/>
              </a:spcBef>
              <a:spcAft>
                <a:spcPts val="0"/>
              </a:spcAft>
              <a:buNone/>
            </a:pPr>
            <a:r>
              <a:t/>
            </a:r>
            <a:endParaRPr sz="1500">
              <a:latin typeface="Calibri"/>
              <a:ea typeface="Calibri"/>
              <a:cs typeface="Calibri"/>
              <a:sym typeface="Calibri"/>
            </a:endParaRPr>
          </a:p>
          <a:p>
            <a:pPr indent="0" lvl="0" marL="0" rtl="0" algn="l">
              <a:lnSpc>
                <a:spcPct val="115000"/>
              </a:lnSpc>
              <a:spcBef>
                <a:spcPts val="1200"/>
              </a:spcBef>
              <a:spcAft>
                <a:spcPts val="0"/>
              </a:spcAft>
              <a:buNone/>
            </a:pPr>
            <a:r>
              <a:rPr i="1" lang="en" sz="1300">
                <a:solidFill>
                  <a:srgbClr val="B7B7B7"/>
                </a:solidFill>
                <a:latin typeface="Calibri"/>
                <a:ea typeface="Calibri"/>
                <a:cs typeface="Calibri"/>
                <a:sym typeface="Calibri"/>
              </a:rPr>
              <a:t>select  WeekOfYear , Country_Region, FatalitiesDaily , Dense_rank() Over(partition by WeekOfYear order by  FatalitiesDaily desc ) as Country_Rank from COVID_19_aggr order by  WeekOfYear</a:t>
            </a:r>
            <a:endParaRPr i="1" sz="1300">
              <a:solidFill>
                <a:srgbClr val="B7B7B7"/>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i="1" lang="en" sz="1300">
                <a:solidFill>
                  <a:srgbClr val="B7B7B7"/>
                </a:solidFill>
                <a:latin typeface="Calibri"/>
                <a:ea typeface="Calibri"/>
                <a:cs typeface="Calibri"/>
                <a:sym typeface="Calibri"/>
              </a:rPr>
              <a:t>select  WeekOfYear , Country_Region, ConfirmedDaily , Dense_Rank() Over(partition by WeekOfYear order by  ConfirmedDaily desc ) as Country_Rank from COVID_19_aggr order by  WeekOfYear</a:t>
            </a:r>
            <a:endParaRPr i="1" sz="1300">
              <a:solidFill>
                <a:srgbClr val="B7B7B7"/>
              </a:solidFill>
              <a:latin typeface="Calibri"/>
              <a:ea typeface="Calibri"/>
              <a:cs typeface="Calibri"/>
              <a:sym typeface="Calibri"/>
            </a:endParaRPr>
          </a:p>
          <a:p>
            <a:pPr indent="0" lvl="0" marL="0" rtl="0" algn="just">
              <a:lnSpc>
                <a:spcPct val="115000"/>
              </a:lnSpc>
              <a:spcBef>
                <a:spcPts val="1200"/>
              </a:spcBef>
              <a:spcAft>
                <a:spcPts val="0"/>
              </a:spcAft>
              <a:buNone/>
            </a:pPr>
            <a:r>
              <a:t/>
            </a:r>
            <a:endParaRPr sz="1200">
              <a:solidFill>
                <a:srgbClr val="B7B7B7"/>
              </a:solidFill>
            </a:endParaRPr>
          </a:p>
          <a:p>
            <a:pPr indent="0" lvl="0" marL="0" rtl="0" algn="just">
              <a:spcBef>
                <a:spcPts val="0"/>
              </a:spcBef>
              <a:spcAft>
                <a:spcPts val="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0" y="148375"/>
            <a:ext cx="8520600" cy="62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Sample Result - Task 5 (Rank and Dense Rank)</a:t>
            </a:r>
            <a:endParaRPr>
              <a:latin typeface="Calibri"/>
              <a:ea typeface="Calibri"/>
              <a:cs typeface="Calibri"/>
              <a:sym typeface="Calibri"/>
            </a:endParaRPr>
          </a:p>
        </p:txBody>
      </p:sp>
      <p:pic>
        <p:nvPicPr>
          <p:cNvPr id="132" name="Google Shape;132;p25"/>
          <p:cNvPicPr preferRelativeResize="0"/>
          <p:nvPr/>
        </p:nvPicPr>
        <p:blipFill>
          <a:blip r:embed="rId3">
            <a:alphaModFix/>
          </a:blip>
          <a:stretch>
            <a:fillRect/>
          </a:stretch>
        </p:blipFill>
        <p:spPr>
          <a:xfrm>
            <a:off x="311700" y="1381575"/>
            <a:ext cx="4033500" cy="3446175"/>
          </a:xfrm>
          <a:prstGeom prst="rect">
            <a:avLst/>
          </a:prstGeom>
          <a:noFill/>
          <a:ln>
            <a:noFill/>
          </a:ln>
        </p:spPr>
      </p:pic>
      <p:pic>
        <p:nvPicPr>
          <p:cNvPr id="133" name="Google Shape;133;p25"/>
          <p:cNvPicPr preferRelativeResize="0"/>
          <p:nvPr/>
        </p:nvPicPr>
        <p:blipFill>
          <a:blip r:embed="rId4">
            <a:alphaModFix/>
          </a:blip>
          <a:stretch>
            <a:fillRect/>
          </a:stretch>
        </p:blipFill>
        <p:spPr>
          <a:xfrm>
            <a:off x="4572000" y="1381575"/>
            <a:ext cx="4086225" cy="3446175"/>
          </a:xfrm>
          <a:prstGeom prst="rect">
            <a:avLst/>
          </a:prstGeom>
          <a:noFill/>
          <a:ln>
            <a:noFill/>
          </a:ln>
        </p:spPr>
      </p:pic>
      <p:sp>
        <p:nvSpPr>
          <p:cNvPr id="134" name="Google Shape;134;p25"/>
          <p:cNvSpPr txBox="1"/>
          <p:nvPr/>
        </p:nvSpPr>
        <p:spPr>
          <a:xfrm>
            <a:off x="1929100" y="1061025"/>
            <a:ext cx="6354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B7B7B7"/>
                </a:solidFill>
                <a:latin typeface="Calibri"/>
                <a:ea typeface="Calibri"/>
                <a:cs typeface="Calibri"/>
                <a:sym typeface="Calibri"/>
              </a:rPr>
              <a:t>Rank</a:t>
            </a:r>
            <a:endParaRPr sz="1600">
              <a:solidFill>
                <a:srgbClr val="B7B7B7"/>
              </a:solidFill>
              <a:latin typeface="Calibri"/>
              <a:ea typeface="Calibri"/>
              <a:cs typeface="Calibri"/>
              <a:sym typeface="Calibri"/>
            </a:endParaRPr>
          </a:p>
        </p:txBody>
      </p:sp>
      <p:sp>
        <p:nvSpPr>
          <p:cNvPr id="135" name="Google Shape;135;p25"/>
          <p:cNvSpPr txBox="1"/>
          <p:nvPr/>
        </p:nvSpPr>
        <p:spPr>
          <a:xfrm>
            <a:off x="5882513" y="1061025"/>
            <a:ext cx="1465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CCCCC"/>
                </a:solidFill>
                <a:latin typeface="Calibri"/>
                <a:ea typeface="Calibri"/>
                <a:cs typeface="Calibri"/>
                <a:sym typeface="Calibri"/>
              </a:rPr>
              <a:t>Dense</a:t>
            </a:r>
            <a:r>
              <a:rPr lang="en" sz="1600">
                <a:solidFill>
                  <a:srgbClr val="CCCCCC"/>
                </a:solidFill>
                <a:latin typeface="Calibri"/>
                <a:ea typeface="Calibri"/>
                <a:cs typeface="Calibri"/>
                <a:sym typeface="Calibri"/>
              </a:rPr>
              <a:t> Rank</a:t>
            </a:r>
            <a:endParaRPr sz="1600">
              <a:solidFill>
                <a:srgbClr val="CCCCCC"/>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ctrTitle"/>
          </p:nvPr>
        </p:nvSpPr>
        <p:spPr>
          <a:xfrm>
            <a:off x="311700" y="224600"/>
            <a:ext cx="8520600" cy="6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Task 5: </a:t>
            </a:r>
            <a:r>
              <a:rPr lang="en" sz="2400">
                <a:latin typeface="Calibri"/>
                <a:ea typeface="Calibri"/>
                <a:cs typeface="Calibri"/>
                <a:sym typeface="Calibri"/>
              </a:rPr>
              <a:t>PERCENT_RANK() and CUME_DIST()</a:t>
            </a:r>
            <a:endParaRPr sz="2400">
              <a:latin typeface="Calibri"/>
              <a:ea typeface="Calibri"/>
              <a:cs typeface="Calibri"/>
              <a:sym typeface="Calibri"/>
            </a:endParaRPr>
          </a:p>
        </p:txBody>
      </p:sp>
      <p:sp>
        <p:nvSpPr>
          <p:cNvPr id="141" name="Google Shape;141;p26"/>
          <p:cNvSpPr txBox="1"/>
          <p:nvPr>
            <p:ph idx="1" type="subTitle"/>
          </p:nvPr>
        </p:nvSpPr>
        <p:spPr>
          <a:xfrm>
            <a:off x="311700" y="829100"/>
            <a:ext cx="3552900" cy="415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Calibri"/>
                <a:ea typeface="Calibri"/>
                <a:cs typeface="Calibri"/>
                <a:sym typeface="Calibri"/>
              </a:rPr>
              <a:t>The basic idea of the PERCENT_RANK() function is to evaluate the relative standing of a value within a partition of a result set. It utilizes the PARTITION BY, which distributes the rows into multiple partitions,  and ORDER BY </a:t>
            </a:r>
            <a:r>
              <a:rPr lang="en" sz="1500">
                <a:latin typeface="Calibri"/>
                <a:ea typeface="Calibri"/>
                <a:cs typeface="Calibri"/>
                <a:sym typeface="Calibri"/>
              </a:rPr>
              <a:t> clauses</a:t>
            </a:r>
            <a:r>
              <a:rPr lang="en" sz="1500">
                <a:latin typeface="Calibri"/>
                <a:ea typeface="Calibri"/>
                <a:cs typeface="Calibri"/>
                <a:sym typeface="Calibri"/>
              </a:rPr>
              <a:t>, which specifies the logic order of the rows in each partition. The return value of this function always lies between 0 and 1.</a:t>
            </a:r>
            <a:endParaRPr sz="1500">
              <a:latin typeface="Calibri"/>
              <a:ea typeface="Calibri"/>
              <a:cs typeface="Calibri"/>
              <a:sym typeface="Calibri"/>
            </a:endParaRPr>
          </a:p>
          <a:p>
            <a:pPr indent="0" lvl="0" marL="0" rtl="0" algn="l">
              <a:lnSpc>
                <a:spcPct val="115000"/>
              </a:lnSpc>
              <a:spcBef>
                <a:spcPts val="1200"/>
              </a:spcBef>
              <a:spcAft>
                <a:spcPts val="0"/>
              </a:spcAft>
              <a:buNone/>
            </a:pPr>
            <a:r>
              <a:rPr i="1" lang="en" sz="1200">
                <a:solidFill>
                  <a:srgbClr val="CCCCCC"/>
                </a:solidFill>
                <a:latin typeface="Calibri"/>
                <a:ea typeface="Calibri"/>
                <a:cs typeface="Calibri"/>
                <a:sym typeface="Calibri"/>
              </a:rPr>
              <a:t>select  WeekOfYear , Country_Region, ConfirmedDaily , Format(Percent_Rank() Over(partition by WeekOfYear order by  ConfirmedDaily ),'P' ) as Country_Rank from COVID_19_aggr order by  WeekOfYear , ConfirmedDaily desc</a:t>
            </a:r>
            <a:endParaRPr i="1" sz="1200">
              <a:solidFill>
                <a:srgbClr val="CCCCCC"/>
              </a:solidFill>
              <a:latin typeface="Calibri"/>
              <a:ea typeface="Calibri"/>
              <a:cs typeface="Calibri"/>
              <a:sym typeface="Calibri"/>
            </a:endParaRPr>
          </a:p>
          <a:p>
            <a:pPr indent="0" lvl="0" marL="0" rtl="0" algn="just">
              <a:spcBef>
                <a:spcPts val="1200"/>
              </a:spcBef>
              <a:spcAft>
                <a:spcPts val="0"/>
              </a:spcAft>
              <a:buNone/>
            </a:pPr>
            <a:r>
              <a:t/>
            </a:r>
            <a:endParaRPr sz="1500"/>
          </a:p>
          <a:p>
            <a:pPr indent="0" lvl="0" marL="0" rtl="0" algn="just">
              <a:lnSpc>
                <a:spcPct val="115000"/>
              </a:lnSpc>
              <a:spcBef>
                <a:spcPts val="1200"/>
              </a:spcBef>
              <a:spcAft>
                <a:spcPts val="0"/>
              </a:spcAft>
              <a:buNone/>
            </a:pPr>
            <a:r>
              <a:t/>
            </a:r>
            <a:endParaRPr sz="1200">
              <a:solidFill>
                <a:srgbClr val="B7B7B7"/>
              </a:solidFill>
            </a:endParaRPr>
          </a:p>
          <a:p>
            <a:pPr indent="0" lvl="0" marL="0" rtl="0" algn="just">
              <a:spcBef>
                <a:spcPts val="0"/>
              </a:spcBef>
              <a:spcAft>
                <a:spcPts val="0"/>
              </a:spcAft>
              <a:buNone/>
            </a:pPr>
            <a:r>
              <a:t/>
            </a:r>
            <a:endParaRPr sz="1600"/>
          </a:p>
        </p:txBody>
      </p:sp>
      <p:sp>
        <p:nvSpPr>
          <p:cNvPr id="142" name="Google Shape;142;p26"/>
          <p:cNvSpPr txBox="1"/>
          <p:nvPr>
            <p:ph idx="1" type="subTitle"/>
          </p:nvPr>
        </p:nvSpPr>
        <p:spPr>
          <a:xfrm>
            <a:off x="4356875" y="829100"/>
            <a:ext cx="3552900" cy="415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Calibri"/>
                <a:ea typeface="Calibri"/>
                <a:cs typeface="Calibri"/>
                <a:sym typeface="Calibri"/>
              </a:rPr>
              <a:t>The basic idea of the CUME_DIST() function is similar to the PERCENT_RANK() function. The difference is that this function calculates the relative position of a value in  group of values by calculating the cumulative distribution of that value.</a:t>
            </a:r>
            <a:endParaRPr sz="1500">
              <a:latin typeface="Calibri"/>
              <a:ea typeface="Calibri"/>
              <a:cs typeface="Calibri"/>
              <a:sym typeface="Calibri"/>
            </a:endParaRPr>
          </a:p>
          <a:p>
            <a:pPr indent="0" lvl="0" marL="0" rtl="0" algn="l">
              <a:lnSpc>
                <a:spcPct val="115000"/>
              </a:lnSpc>
              <a:spcBef>
                <a:spcPts val="1200"/>
              </a:spcBef>
              <a:spcAft>
                <a:spcPts val="0"/>
              </a:spcAft>
              <a:buNone/>
            </a:pPr>
            <a:r>
              <a:rPr i="1" lang="en" sz="1200">
                <a:solidFill>
                  <a:srgbClr val="CCCCCC"/>
                </a:solidFill>
                <a:latin typeface="Calibri"/>
                <a:ea typeface="Calibri"/>
                <a:cs typeface="Calibri"/>
                <a:sym typeface="Calibri"/>
              </a:rPr>
              <a:t>select  WeekOfYear , Country_Region, ConfirmedDaily , Cume_dist() Over(partition by WeekOfYear order by  ConfirmedDaily desc ) as Country_Rank from COVID_19_aggr order by  WeekOfYear</a:t>
            </a:r>
            <a:endParaRPr i="1" sz="1200">
              <a:solidFill>
                <a:srgbClr val="CCCCCC"/>
              </a:solidFill>
              <a:latin typeface="Calibri"/>
              <a:ea typeface="Calibri"/>
              <a:cs typeface="Calibri"/>
              <a:sym typeface="Calibri"/>
            </a:endParaRPr>
          </a:p>
          <a:p>
            <a:pPr indent="0" lvl="0" marL="0" rtl="0" algn="l">
              <a:lnSpc>
                <a:spcPct val="115000"/>
              </a:lnSpc>
              <a:spcBef>
                <a:spcPts val="1200"/>
              </a:spcBef>
              <a:spcAft>
                <a:spcPts val="0"/>
              </a:spcAft>
              <a:buNone/>
            </a:pPr>
            <a:r>
              <a:rPr i="1" lang="en" sz="1200">
                <a:solidFill>
                  <a:srgbClr val="CCCCCC"/>
                </a:solidFill>
                <a:latin typeface="Calibri"/>
                <a:ea typeface="Calibri"/>
                <a:cs typeface="Calibri"/>
                <a:sym typeface="Calibri"/>
              </a:rPr>
              <a:t>select  WeekOfYear , Country_Region, ConfirmedDaily ,Cume_dist() Over(partition by WeekOfYear order by  ConfirmedDaily ) as Country_Rank from COVID_19_aggr order by  WeekOfYear , ConfirmedDaily desc</a:t>
            </a:r>
            <a:endParaRPr i="1" sz="1200">
              <a:solidFill>
                <a:srgbClr val="CCCCCC"/>
              </a:solidFill>
              <a:latin typeface="Calibri"/>
              <a:ea typeface="Calibri"/>
              <a:cs typeface="Calibri"/>
              <a:sym typeface="Calibri"/>
            </a:endParaRPr>
          </a:p>
          <a:p>
            <a:pPr indent="0" lvl="0" marL="0" rtl="0" algn="l">
              <a:lnSpc>
                <a:spcPct val="115000"/>
              </a:lnSpc>
              <a:spcBef>
                <a:spcPts val="1200"/>
              </a:spcBef>
              <a:spcAft>
                <a:spcPts val="0"/>
              </a:spcAft>
              <a:buNone/>
            </a:pPr>
            <a:r>
              <a:t/>
            </a:r>
            <a:endParaRPr i="1" sz="1200">
              <a:solidFill>
                <a:srgbClr val="CCCCCC"/>
              </a:solidFill>
            </a:endParaRPr>
          </a:p>
          <a:p>
            <a:pPr indent="0" lvl="0" marL="0" rtl="0" algn="just">
              <a:spcBef>
                <a:spcPts val="0"/>
              </a:spcBef>
              <a:spcAft>
                <a:spcPts val="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ctrTitle"/>
          </p:nvPr>
        </p:nvSpPr>
        <p:spPr>
          <a:xfrm>
            <a:off x="392525" y="178700"/>
            <a:ext cx="8520600" cy="6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Sample Result - Task 5 (Percent_Rank and Cume_Dist )</a:t>
            </a:r>
            <a:endParaRPr>
              <a:latin typeface="Calibri"/>
              <a:ea typeface="Calibri"/>
              <a:cs typeface="Calibri"/>
              <a:sym typeface="Calibri"/>
            </a:endParaRPr>
          </a:p>
        </p:txBody>
      </p:sp>
      <p:pic>
        <p:nvPicPr>
          <p:cNvPr id="148" name="Google Shape;148;p27"/>
          <p:cNvPicPr preferRelativeResize="0"/>
          <p:nvPr/>
        </p:nvPicPr>
        <p:blipFill>
          <a:blip r:embed="rId3">
            <a:alphaModFix/>
          </a:blip>
          <a:stretch>
            <a:fillRect/>
          </a:stretch>
        </p:blipFill>
        <p:spPr>
          <a:xfrm>
            <a:off x="192000" y="1354075"/>
            <a:ext cx="4112775" cy="3523834"/>
          </a:xfrm>
          <a:prstGeom prst="rect">
            <a:avLst/>
          </a:prstGeom>
          <a:noFill/>
          <a:ln>
            <a:noFill/>
          </a:ln>
        </p:spPr>
      </p:pic>
      <p:pic>
        <p:nvPicPr>
          <p:cNvPr id="149" name="Google Shape;149;p27"/>
          <p:cNvPicPr preferRelativeResize="0"/>
          <p:nvPr/>
        </p:nvPicPr>
        <p:blipFill>
          <a:blip r:embed="rId4">
            <a:alphaModFix/>
          </a:blip>
          <a:stretch>
            <a:fillRect/>
          </a:stretch>
        </p:blipFill>
        <p:spPr>
          <a:xfrm>
            <a:off x="4457175" y="1354075"/>
            <a:ext cx="4448175" cy="3523825"/>
          </a:xfrm>
          <a:prstGeom prst="rect">
            <a:avLst/>
          </a:prstGeom>
          <a:noFill/>
          <a:ln>
            <a:noFill/>
          </a:ln>
        </p:spPr>
      </p:pic>
      <p:sp>
        <p:nvSpPr>
          <p:cNvPr id="150" name="Google Shape;150;p27"/>
          <p:cNvSpPr txBox="1"/>
          <p:nvPr/>
        </p:nvSpPr>
        <p:spPr>
          <a:xfrm>
            <a:off x="1475350" y="929675"/>
            <a:ext cx="2465700" cy="6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1414725" y="1061025"/>
            <a:ext cx="1465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alibri"/>
                <a:ea typeface="Calibri"/>
                <a:cs typeface="Calibri"/>
                <a:sym typeface="Calibri"/>
              </a:rPr>
              <a:t>Percent Rank</a:t>
            </a:r>
            <a:endParaRPr>
              <a:solidFill>
                <a:srgbClr val="999999"/>
              </a:solidFill>
              <a:latin typeface="Calibri"/>
              <a:ea typeface="Calibri"/>
              <a:cs typeface="Calibri"/>
              <a:sym typeface="Calibri"/>
            </a:endParaRPr>
          </a:p>
        </p:txBody>
      </p:sp>
      <p:sp>
        <p:nvSpPr>
          <p:cNvPr id="152" name="Google Shape;152;p27"/>
          <p:cNvSpPr txBox="1"/>
          <p:nvPr/>
        </p:nvSpPr>
        <p:spPr>
          <a:xfrm>
            <a:off x="5811275" y="1000375"/>
            <a:ext cx="1465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Cume_Dist()</a:t>
            </a:r>
            <a:endParaRPr>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ctrTitle"/>
          </p:nvPr>
        </p:nvSpPr>
        <p:spPr>
          <a:xfrm>
            <a:off x="120325" y="195550"/>
            <a:ext cx="8520600" cy="56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Task6 : PIVOT Tables</a:t>
            </a:r>
            <a:endParaRPr sz="2400">
              <a:latin typeface="Calibri"/>
              <a:ea typeface="Calibri"/>
              <a:cs typeface="Calibri"/>
              <a:sym typeface="Calibri"/>
            </a:endParaRPr>
          </a:p>
        </p:txBody>
      </p:sp>
      <p:sp>
        <p:nvSpPr>
          <p:cNvPr id="158" name="Google Shape;158;p28"/>
          <p:cNvSpPr txBox="1"/>
          <p:nvPr>
            <p:ph idx="1" type="subTitle"/>
          </p:nvPr>
        </p:nvSpPr>
        <p:spPr>
          <a:xfrm>
            <a:off x="60625" y="824375"/>
            <a:ext cx="8640000" cy="38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The task was to create two PIVOT tables:</a:t>
            </a:r>
            <a:endParaRPr sz="1800">
              <a:latin typeface="Calibri"/>
              <a:ea typeface="Calibri"/>
              <a:cs typeface="Calibri"/>
              <a:sym typeface="Calibri"/>
            </a:endParaRPr>
          </a:p>
          <a:p>
            <a:pPr indent="0" lvl="0" marL="0" rtl="0" algn="l">
              <a:spcBef>
                <a:spcPts val="0"/>
              </a:spcBef>
              <a:spcAft>
                <a:spcPts val="0"/>
              </a:spcAft>
              <a:buNone/>
            </a:pPr>
            <a:r>
              <a:rPr lang="en" sz="1400">
                <a:solidFill>
                  <a:srgbClr val="CCCCCC"/>
                </a:solidFill>
                <a:latin typeface="Calibri"/>
                <a:ea typeface="Calibri"/>
                <a:cs typeface="Calibri"/>
                <a:sym typeface="Calibri"/>
              </a:rPr>
              <a:t>PIVOT #1:</a:t>
            </a:r>
            <a:endParaRPr sz="1400">
              <a:solidFill>
                <a:srgbClr val="CCCCCC"/>
              </a:solidFill>
              <a:latin typeface="Calibri"/>
              <a:ea typeface="Calibri"/>
              <a:cs typeface="Calibri"/>
              <a:sym typeface="Calibri"/>
            </a:endParaRPr>
          </a:p>
          <a:p>
            <a:pPr indent="0" lvl="0" marL="0" rtl="0" algn="l">
              <a:lnSpc>
                <a:spcPct val="107000"/>
              </a:lnSpc>
              <a:spcBef>
                <a:spcPts val="0"/>
              </a:spcBef>
              <a:spcAft>
                <a:spcPts val="0"/>
              </a:spcAft>
              <a:buNone/>
            </a:pPr>
            <a:r>
              <a:rPr i="1" lang="en" sz="1400">
                <a:solidFill>
                  <a:srgbClr val="CCCCCC"/>
                </a:solidFill>
                <a:latin typeface="Calibri"/>
                <a:ea typeface="Calibri"/>
                <a:cs typeface="Calibri"/>
                <a:sym typeface="Calibri"/>
              </a:rPr>
              <a:t>Dimension 1: WeekOfYear </a:t>
            </a:r>
            <a:endParaRPr i="1" sz="1400">
              <a:solidFill>
                <a:srgbClr val="CCCCCC"/>
              </a:solidFill>
              <a:latin typeface="Calibri"/>
              <a:ea typeface="Calibri"/>
              <a:cs typeface="Calibri"/>
              <a:sym typeface="Calibri"/>
            </a:endParaRPr>
          </a:p>
          <a:p>
            <a:pPr indent="0" lvl="0" marL="0" rtl="0" algn="l">
              <a:lnSpc>
                <a:spcPct val="107000"/>
              </a:lnSpc>
              <a:spcBef>
                <a:spcPts val="0"/>
              </a:spcBef>
              <a:spcAft>
                <a:spcPts val="0"/>
              </a:spcAft>
              <a:buNone/>
            </a:pPr>
            <a:r>
              <a:rPr i="1" lang="en" sz="1400">
                <a:solidFill>
                  <a:srgbClr val="CCCCCC"/>
                </a:solidFill>
                <a:latin typeface="Calibri"/>
                <a:ea typeface="Calibri"/>
                <a:cs typeface="Calibri"/>
                <a:sym typeface="Calibri"/>
              </a:rPr>
              <a:t>Dimension 2: Top 10 Country_Region</a:t>
            </a:r>
            <a:endParaRPr i="1" sz="1400">
              <a:solidFill>
                <a:srgbClr val="CCCCCC"/>
              </a:solidFill>
              <a:latin typeface="Calibri"/>
              <a:ea typeface="Calibri"/>
              <a:cs typeface="Calibri"/>
              <a:sym typeface="Calibri"/>
            </a:endParaRPr>
          </a:p>
          <a:p>
            <a:pPr indent="0" lvl="0" marL="0" rtl="0" algn="l">
              <a:lnSpc>
                <a:spcPct val="107000"/>
              </a:lnSpc>
              <a:spcBef>
                <a:spcPts val="0"/>
              </a:spcBef>
              <a:spcAft>
                <a:spcPts val="0"/>
              </a:spcAft>
              <a:buNone/>
            </a:pPr>
            <a:r>
              <a:rPr i="1" lang="en" sz="1400">
                <a:solidFill>
                  <a:srgbClr val="CCCCCC"/>
                </a:solidFill>
                <a:latin typeface="Calibri"/>
                <a:ea typeface="Calibri"/>
                <a:cs typeface="Calibri"/>
                <a:sym typeface="Calibri"/>
              </a:rPr>
              <a:t>Measurement 1: ConfirmedDaily</a:t>
            </a:r>
            <a:endParaRPr i="1" sz="14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The SQL Server PIVOT operator is used to turn the unique values in one column into multiple columns in the output, and performs aggregations on any remaining column values.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The steps used to create a PIVOT table are: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Select a base dataset.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Create a temporary result using a derived table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Apply the PIVOT operator</a:t>
            </a:r>
            <a:endParaRPr sz="1800">
              <a:latin typeface="Calibri"/>
              <a:ea typeface="Calibri"/>
              <a:cs typeface="Calibri"/>
              <a:sym typeface="Calibri"/>
            </a:endParaRPr>
          </a:p>
        </p:txBody>
      </p:sp>
      <p:sp>
        <p:nvSpPr>
          <p:cNvPr id="159" name="Google Shape;159;p28"/>
          <p:cNvSpPr txBox="1"/>
          <p:nvPr/>
        </p:nvSpPr>
        <p:spPr>
          <a:xfrm>
            <a:off x="4918425" y="1150975"/>
            <a:ext cx="5820600" cy="6387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en">
                <a:solidFill>
                  <a:srgbClr val="CCCCCC"/>
                </a:solidFill>
                <a:latin typeface="Calibri"/>
                <a:ea typeface="Calibri"/>
                <a:cs typeface="Calibri"/>
                <a:sym typeface="Calibri"/>
              </a:rPr>
              <a:t>PIVOT #2:</a:t>
            </a:r>
            <a:endParaRPr>
              <a:solidFill>
                <a:srgbClr val="CCCCCC"/>
              </a:solidFill>
              <a:latin typeface="Calibri"/>
              <a:ea typeface="Calibri"/>
              <a:cs typeface="Calibri"/>
              <a:sym typeface="Calibri"/>
            </a:endParaRPr>
          </a:p>
          <a:p>
            <a:pPr indent="0" lvl="0" marL="0" rtl="0" algn="l">
              <a:lnSpc>
                <a:spcPct val="107000"/>
              </a:lnSpc>
              <a:spcBef>
                <a:spcPts val="0"/>
              </a:spcBef>
              <a:spcAft>
                <a:spcPts val="0"/>
              </a:spcAft>
              <a:buNone/>
            </a:pPr>
            <a:r>
              <a:rPr i="1" lang="en">
                <a:solidFill>
                  <a:srgbClr val="CCCCCC"/>
                </a:solidFill>
                <a:latin typeface="Calibri"/>
                <a:ea typeface="Calibri"/>
                <a:cs typeface="Calibri"/>
                <a:sym typeface="Calibri"/>
              </a:rPr>
              <a:t>Dimension 1: WeekOfYear </a:t>
            </a:r>
            <a:endParaRPr i="1">
              <a:solidFill>
                <a:srgbClr val="CCCCCC"/>
              </a:solidFill>
              <a:latin typeface="Calibri"/>
              <a:ea typeface="Calibri"/>
              <a:cs typeface="Calibri"/>
              <a:sym typeface="Calibri"/>
            </a:endParaRPr>
          </a:p>
          <a:p>
            <a:pPr indent="0" lvl="0" marL="0" rtl="0" algn="l">
              <a:lnSpc>
                <a:spcPct val="107000"/>
              </a:lnSpc>
              <a:spcBef>
                <a:spcPts val="0"/>
              </a:spcBef>
              <a:spcAft>
                <a:spcPts val="0"/>
              </a:spcAft>
              <a:buNone/>
            </a:pPr>
            <a:r>
              <a:rPr i="1" lang="en">
                <a:solidFill>
                  <a:srgbClr val="CCCCCC"/>
                </a:solidFill>
                <a:latin typeface="Calibri"/>
                <a:ea typeface="Calibri"/>
                <a:cs typeface="Calibri"/>
                <a:sym typeface="Calibri"/>
              </a:rPr>
              <a:t>Dimension 2: Top 10 Country_Region</a:t>
            </a:r>
            <a:endParaRPr i="1">
              <a:solidFill>
                <a:srgbClr val="CCCCCC"/>
              </a:solidFill>
              <a:latin typeface="Calibri"/>
              <a:ea typeface="Calibri"/>
              <a:cs typeface="Calibri"/>
              <a:sym typeface="Calibri"/>
            </a:endParaRPr>
          </a:p>
          <a:p>
            <a:pPr indent="0" lvl="0" marL="0" rtl="0" algn="l">
              <a:spcBef>
                <a:spcPts val="0"/>
              </a:spcBef>
              <a:spcAft>
                <a:spcPts val="0"/>
              </a:spcAft>
              <a:buNone/>
            </a:pPr>
            <a:r>
              <a:rPr i="1" lang="en">
                <a:solidFill>
                  <a:srgbClr val="CCCCCC"/>
                </a:solidFill>
                <a:latin typeface="Calibri"/>
                <a:ea typeface="Calibri"/>
                <a:cs typeface="Calibri"/>
                <a:sym typeface="Calibri"/>
              </a:rPr>
              <a:t>Measurement 2: FatalitiesDaily</a:t>
            </a:r>
            <a:endParaRPr i="1">
              <a:solidFill>
                <a:srgbClr val="CCCCCC"/>
              </a:solidFill>
              <a:latin typeface="Calibri"/>
              <a:ea typeface="Calibri"/>
              <a:cs typeface="Calibri"/>
              <a:sym typeface="Calibri"/>
            </a:endParaRPr>
          </a:p>
          <a:p>
            <a:pPr indent="0" lvl="0" marL="0" rtl="0" algn="l">
              <a:spcBef>
                <a:spcPts val="0"/>
              </a:spcBef>
              <a:spcAft>
                <a:spcPts val="0"/>
              </a:spcAft>
              <a:buNone/>
            </a:pPr>
            <a:r>
              <a:t/>
            </a:r>
            <a:endParaRPr i="1">
              <a:solidFill>
                <a:srgbClr val="CCCCCC"/>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idx="1" type="subTitle"/>
          </p:nvPr>
        </p:nvSpPr>
        <p:spPr>
          <a:xfrm>
            <a:off x="311700" y="331125"/>
            <a:ext cx="8520600" cy="468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PIVOT Table 1</a:t>
            </a:r>
            <a:endParaRPr sz="2400">
              <a:latin typeface="Calibri"/>
              <a:ea typeface="Calibri"/>
              <a:cs typeface="Calibri"/>
              <a:sym typeface="Calibri"/>
            </a:endParaRPr>
          </a:p>
        </p:txBody>
      </p:sp>
      <p:pic>
        <p:nvPicPr>
          <p:cNvPr id="165" name="Google Shape;165;p29"/>
          <p:cNvPicPr preferRelativeResize="0"/>
          <p:nvPr/>
        </p:nvPicPr>
        <p:blipFill>
          <a:blip r:embed="rId3">
            <a:alphaModFix/>
          </a:blip>
          <a:stretch>
            <a:fillRect/>
          </a:stretch>
        </p:blipFill>
        <p:spPr>
          <a:xfrm>
            <a:off x="1292901" y="2958825"/>
            <a:ext cx="6707900" cy="1979150"/>
          </a:xfrm>
          <a:prstGeom prst="rect">
            <a:avLst/>
          </a:prstGeom>
          <a:noFill/>
          <a:ln>
            <a:noFill/>
          </a:ln>
        </p:spPr>
      </p:pic>
      <p:pic>
        <p:nvPicPr>
          <p:cNvPr id="166" name="Google Shape;166;p29"/>
          <p:cNvPicPr preferRelativeResize="0"/>
          <p:nvPr/>
        </p:nvPicPr>
        <p:blipFill>
          <a:blip r:embed="rId4">
            <a:alphaModFix/>
          </a:blip>
          <a:stretch>
            <a:fillRect/>
          </a:stretch>
        </p:blipFill>
        <p:spPr>
          <a:xfrm>
            <a:off x="1292899" y="894150"/>
            <a:ext cx="6773700" cy="180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idx="1" type="subTitle"/>
          </p:nvPr>
        </p:nvSpPr>
        <p:spPr>
          <a:xfrm>
            <a:off x="311700" y="323225"/>
            <a:ext cx="8520600" cy="468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PIVOT Table 2</a:t>
            </a:r>
            <a:endParaRPr sz="2400">
              <a:latin typeface="Calibri"/>
              <a:ea typeface="Calibri"/>
              <a:cs typeface="Calibri"/>
              <a:sym typeface="Calibri"/>
            </a:endParaRPr>
          </a:p>
        </p:txBody>
      </p:sp>
      <p:pic>
        <p:nvPicPr>
          <p:cNvPr id="172" name="Google Shape;172;p30"/>
          <p:cNvPicPr preferRelativeResize="0"/>
          <p:nvPr/>
        </p:nvPicPr>
        <p:blipFill>
          <a:blip r:embed="rId3">
            <a:alphaModFix/>
          </a:blip>
          <a:stretch>
            <a:fillRect/>
          </a:stretch>
        </p:blipFill>
        <p:spPr>
          <a:xfrm>
            <a:off x="1008900" y="854050"/>
            <a:ext cx="7296150" cy="1787975"/>
          </a:xfrm>
          <a:prstGeom prst="rect">
            <a:avLst/>
          </a:prstGeom>
          <a:noFill/>
          <a:ln>
            <a:noFill/>
          </a:ln>
        </p:spPr>
      </p:pic>
      <p:pic>
        <p:nvPicPr>
          <p:cNvPr id="173" name="Google Shape;173;p30"/>
          <p:cNvPicPr preferRelativeResize="0"/>
          <p:nvPr/>
        </p:nvPicPr>
        <p:blipFill>
          <a:blip r:embed="rId4">
            <a:alphaModFix/>
          </a:blip>
          <a:stretch>
            <a:fillRect/>
          </a:stretch>
        </p:blipFill>
        <p:spPr>
          <a:xfrm>
            <a:off x="1008900" y="2805375"/>
            <a:ext cx="7296150" cy="209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ctrTitle"/>
          </p:nvPr>
        </p:nvSpPr>
        <p:spPr>
          <a:xfrm>
            <a:off x="371850" y="0"/>
            <a:ext cx="8520600" cy="6729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2400">
                <a:latin typeface="Calibri"/>
                <a:ea typeface="Calibri"/>
                <a:cs typeface="Calibri"/>
                <a:sym typeface="Calibri"/>
              </a:rPr>
              <a:t>Task 7: </a:t>
            </a:r>
            <a:r>
              <a:rPr lang="en" sz="2400">
                <a:latin typeface="Calibri"/>
                <a:ea typeface="Calibri"/>
                <a:cs typeface="Calibri"/>
                <a:sym typeface="Calibri"/>
              </a:rPr>
              <a:t>Drill </a:t>
            </a:r>
            <a:r>
              <a:rPr lang="en" sz="2400">
                <a:latin typeface="Calibri"/>
                <a:ea typeface="Calibri"/>
                <a:cs typeface="Calibri"/>
                <a:sym typeface="Calibri"/>
              </a:rPr>
              <a:t>up, Drill down , Slicing, Dicing</a:t>
            </a:r>
            <a:endParaRPr sz="2400">
              <a:latin typeface="Calibri"/>
              <a:ea typeface="Calibri"/>
              <a:cs typeface="Calibri"/>
              <a:sym typeface="Calibri"/>
            </a:endParaRPr>
          </a:p>
        </p:txBody>
      </p:sp>
      <p:sp>
        <p:nvSpPr>
          <p:cNvPr id="179" name="Google Shape;179;p31"/>
          <p:cNvSpPr txBox="1"/>
          <p:nvPr>
            <p:ph idx="1" type="subTitle"/>
          </p:nvPr>
        </p:nvSpPr>
        <p:spPr>
          <a:xfrm>
            <a:off x="311700" y="787800"/>
            <a:ext cx="8520600" cy="40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Calibri"/>
                <a:ea typeface="Calibri"/>
                <a:cs typeface="Calibri"/>
                <a:sym typeface="Calibri"/>
              </a:rPr>
              <a:t>Drill Up</a:t>
            </a:r>
            <a:r>
              <a:rPr lang="en" sz="1500">
                <a:latin typeface="Calibri"/>
                <a:ea typeface="Calibri"/>
                <a:cs typeface="Calibri"/>
                <a:sym typeface="Calibri"/>
              </a:rPr>
              <a:t>- is used in tasks involving subtotals.It creates subtotals at any level of aggregation needed, from the most detailed up to grand total i.e climbing up a concept hierarchy  for the dimension such as time or geography.</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 sz="1500">
                <a:latin typeface="Calibri"/>
                <a:ea typeface="Calibri"/>
                <a:cs typeface="Calibri"/>
                <a:sym typeface="Calibri"/>
              </a:rPr>
              <a:t>     Example:- A query could involve a ROLLUP of year &gt;month&gt;day or country&gt;state&gt;city.</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b="1" lang="en" sz="1500">
                <a:latin typeface="Calibri"/>
                <a:ea typeface="Calibri"/>
                <a:cs typeface="Calibri"/>
                <a:sym typeface="Calibri"/>
              </a:rPr>
              <a:t>Drill Down</a:t>
            </a:r>
            <a:r>
              <a:rPr lang="en" sz="1500">
                <a:latin typeface="Calibri"/>
                <a:ea typeface="Calibri"/>
                <a:cs typeface="Calibri"/>
                <a:sym typeface="Calibri"/>
              </a:rPr>
              <a:t>-This is a reverse of the ROLL UP operation discussed above. The data is aggregated from a higher level  summary to a lower level summary/detailed data.</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b="1" lang="en" sz="1500">
                <a:latin typeface="Calibri"/>
                <a:ea typeface="Calibri"/>
                <a:cs typeface="Calibri"/>
                <a:sym typeface="Calibri"/>
              </a:rPr>
              <a:t>Slicing</a:t>
            </a:r>
            <a:r>
              <a:rPr lang="en" sz="1500">
                <a:latin typeface="Calibri"/>
                <a:ea typeface="Calibri"/>
                <a:cs typeface="Calibri"/>
                <a:sym typeface="Calibri"/>
              </a:rPr>
              <a:t>:-A slice in a multidimensional array is a column of data corresponding to a single value for one or more members of the dimension. It helps the user to visualize and gather the information specific to a dimension.For example, if a user wanted to know the total number of products sold across all of the market locations (Europe,North America, South America)the user would perform a horizontal slice.</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b="1" lang="en" sz="1500">
                <a:latin typeface="Calibri"/>
                <a:ea typeface="Calibri"/>
                <a:cs typeface="Calibri"/>
                <a:sym typeface="Calibri"/>
              </a:rPr>
              <a:t>Dicing</a:t>
            </a:r>
            <a:r>
              <a:rPr lang="en" sz="1500">
                <a:latin typeface="Calibri"/>
                <a:ea typeface="Calibri"/>
                <a:cs typeface="Calibri"/>
                <a:sym typeface="Calibri"/>
              </a:rPr>
              <a:t>:-In case of Slicing filtering is done to focus on a particular attribute. Dicing, on the other hand , is more of a zoom feature that selects a subset over all the dimensions, but for specific value of the dimension.</a:t>
            </a:r>
            <a:endParaRPr sz="1500">
              <a:latin typeface="Calibri"/>
              <a:ea typeface="Calibri"/>
              <a:cs typeface="Calibri"/>
              <a:sym typeface="Calibri"/>
            </a:endParaRPr>
          </a:p>
          <a:p>
            <a:pPr indent="0" lvl="0" marL="0" rtl="0" algn="l">
              <a:spcBef>
                <a:spcPts val="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52350"/>
            <a:ext cx="8520600" cy="60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Task 1- Uploading of COVID-19.csv to DBMS</a:t>
            </a:r>
            <a:endParaRPr sz="2400">
              <a:latin typeface="Calibri"/>
              <a:ea typeface="Calibri"/>
              <a:cs typeface="Calibri"/>
              <a:sym typeface="Calibri"/>
            </a:endParaRPr>
          </a:p>
        </p:txBody>
      </p:sp>
      <p:sp>
        <p:nvSpPr>
          <p:cNvPr id="61" name="Google Shape;61;p14"/>
          <p:cNvSpPr txBox="1"/>
          <p:nvPr>
            <p:ph idx="1" type="subTitle"/>
          </p:nvPr>
        </p:nvSpPr>
        <p:spPr>
          <a:xfrm>
            <a:off x="311700" y="555800"/>
            <a:ext cx="8782800" cy="5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COVID-19.csv file was successfully uploaded to the DBMS - SQL SERVER.</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62" name="Google Shape;62;p14"/>
          <p:cNvPicPr preferRelativeResize="0"/>
          <p:nvPr/>
        </p:nvPicPr>
        <p:blipFill>
          <a:blip r:embed="rId3">
            <a:alphaModFix/>
          </a:blip>
          <a:stretch>
            <a:fillRect/>
          </a:stretch>
        </p:blipFill>
        <p:spPr>
          <a:xfrm>
            <a:off x="1477850" y="1314525"/>
            <a:ext cx="5939275" cy="3666450"/>
          </a:xfrm>
          <a:prstGeom prst="rect">
            <a:avLst/>
          </a:prstGeom>
          <a:noFill/>
          <a:ln>
            <a:noFill/>
          </a:ln>
        </p:spPr>
      </p:pic>
      <p:sp>
        <p:nvSpPr>
          <p:cNvPr id="63" name="Google Shape;63;p14"/>
          <p:cNvSpPr txBox="1"/>
          <p:nvPr/>
        </p:nvSpPr>
        <p:spPr>
          <a:xfrm>
            <a:off x="2789000" y="929675"/>
            <a:ext cx="2839500" cy="6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999999"/>
                </a:solidFill>
              </a:rPr>
              <a:t>Sample Data From Covid Table </a:t>
            </a:r>
            <a:endParaRPr u="sng">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idx="1" type="subTitle"/>
          </p:nvPr>
        </p:nvSpPr>
        <p:spPr>
          <a:xfrm>
            <a:off x="227375" y="224850"/>
            <a:ext cx="8442900" cy="4918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AutoNum type="arabicPeriod"/>
            </a:pPr>
            <a:r>
              <a:rPr lang="en" sz="1800">
                <a:latin typeface="Calibri"/>
                <a:ea typeface="Calibri"/>
                <a:cs typeface="Calibri"/>
                <a:sym typeface="Calibri"/>
              </a:rPr>
              <a:t>Roll-Up &lt;-&gt; Roll-down</a:t>
            </a:r>
            <a:r>
              <a:rPr lang="en" sz="1600">
                <a:latin typeface="Calibri"/>
                <a:ea typeface="Calibri"/>
                <a:cs typeface="Calibri"/>
                <a:sym typeface="Calibri"/>
              </a:rPr>
              <a:t> </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 Query:</a:t>
            </a:r>
            <a:endParaRPr sz="1600">
              <a:latin typeface="Calibri"/>
              <a:ea typeface="Calibri"/>
              <a:cs typeface="Calibri"/>
              <a:sym typeface="Calibri"/>
            </a:endParaRPr>
          </a:p>
          <a:p>
            <a:pPr indent="0" lvl="0" marL="0" rtl="0" algn="just">
              <a:lnSpc>
                <a:spcPct val="115000"/>
              </a:lnSpc>
              <a:spcBef>
                <a:spcPts val="0"/>
              </a:spcBef>
              <a:spcAft>
                <a:spcPts val="0"/>
              </a:spcAft>
              <a:buNone/>
            </a:pPr>
            <a:r>
              <a:rPr i="1" lang="en" sz="1300">
                <a:solidFill>
                  <a:srgbClr val="B7B7B7"/>
                </a:solidFill>
                <a:latin typeface="Calibri"/>
                <a:ea typeface="Calibri"/>
                <a:cs typeface="Calibri"/>
                <a:sym typeface="Calibri"/>
              </a:rPr>
              <a:t>select  Countries , sum(piv.[4]) as Week4 ,sum(piv.[5]) as Week5,sum(piv.[6]) as Week6 ,sum(piv.[7]) as Week7 ,sum(piv.[8]) as Week8 ,sum(piv.[9]) as Week9 ,sum(piv.[10]) as Week10 ,sum(piv.[11]) as Week11 ,sum(piv.[12]) as Week12 ,sum(piv.[13]) as Week13 ,sum(piv.[14]) as Week14 from (select * from (select WeekOfYear,ConfirmedDaily , T.row as "Countries"  from (select WeekOfYear,Country_Region , ConfirmedDaily , row_number() over( partition by WeekOfYear order by  ConfirmedDaily desc ) as row from COVID_19_aggr) as T where T.row &lt;=10 ) as m  Pivot (  sum(ConfirmedDaily) FOR m.WeekOfYear IN ( [4], [5], [6],[7],[8],[9],[10],[11],[12],[13],[14] ) ) AS pivot_table) as piv group by rollup (Countries)</a:t>
            </a:r>
            <a:r>
              <a:rPr i="1" lang="en" sz="1300">
                <a:solidFill>
                  <a:srgbClr val="B7B7B7"/>
                </a:solidFill>
                <a:latin typeface="Calibri"/>
                <a:ea typeface="Calibri"/>
                <a:cs typeface="Calibri"/>
                <a:sym typeface="Calibri"/>
              </a:rPr>
              <a:t> </a:t>
            </a:r>
            <a:endParaRPr sz="1300">
              <a:latin typeface="Calibri"/>
              <a:ea typeface="Calibri"/>
              <a:cs typeface="Calibri"/>
              <a:sym typeface="Calibri"/>
            </a:endParaRPr>
          </a:p>
          <a:p>
            <a:pPr indent="0" lvl="0" marL="457200" rtl="0" algn="l">
              <a:spcBef>
                <a:spcPts val="2300"/>
              </a:spcBef>
              <a:spcAft>
                <a:spcPts val="0"/>
              </a:spcAft>
              <a:buNone/>
            </a:pPr>
            <a:r>
              <a:t/>
            </a:r>
            <a:endParaRPr sz="1600"/>
          </a:p>
        </p:txBody>
      </p:sp>
      <p:pic>
        <p:nvPicPr>
          <p:cNvPr id="185" name="Google Shape;185;p32"/>
          <p:cNvPicPr preferRelativeResize="0"/>
          <p:nvPr/>
        </p:nvPicPr>
        <p:blipFill>
          <a:blip r:embed="rId3">
            <a:alphaModFix/>
          </a:blip>
          <a:stretch>
            <a:fillRect/>
          </a:stretch>
        </p:blipFill>
        <p:spPr>
          <a:xfrm>
            <a:off x="596200" y="2624775"/>
            <a:ext cx="7770825" cy="2238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idx="1" type="subTitle"/>
          </p:nvPr>
        </p:nvSpPr>
        <p:spPr>
          <a:xfrm>
            <a:off x="311700" y="134375"/>
            <a:ext cx="3904200" cy="50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  </a:t>
            </a:r>
            <a:r>
              <a:rPr lang="en" sz="1800">
                <a:latin typeface="Calibri"/>
                <a:ea typeface="Calibri"/>
                <a:cs typeface="Calibri"/>
                <a:sym typeface="Calibri"/>
              </a:rPr>
              <a:t>Slicing Query </a:t>
            </a:r>
            <a:endParaRPr sz="1800">
              <a:latin typeface="Calibri"/>
              <a:ea typeface="Calibri"/>
              <a:cs typeface="Calibri"/>
              <a:sym typeface="Calibri"/>
            </a:endParaRPr>
          </a:p>
          <a:p>
            <a:pPr indent="0" lvl="0" marL="0" rtl="0" algn="just">
              <a:lnSpc>
                <a:spcPct val="100000"/>
              </a:lnSpc>
              <a:spcBef>
                <a:spcPts val="1200"/>
              </a:spcBef>
              <a:spcAft>
                <a:spcPts val="0"/>
              </a:spcAft>
              <a:buNone/>
            </a:pPr>
            <a:r>
              <a:rPr lang="en" sz="1400">
                <a:solidFill>
                  <a:srgbClr val="B7B7B7"/>
                </a:solidFill>
                <a:latin typeface="Calibri"/>
                <a:ea typeface="Calibri"/>
                <a:cs typeface="Calibri"/>
                <a:sym typeface="Calibri"/>
              </a:rPr>
              <a:t>Create procedure slicing (@dim bit, @number int)</a:t>
            </a:r>
            <a:endParaRPr sz="1400">
              <a:solidFill>
                <a:srgbClr val="B7B7B7"/>
              </a:solidFill>
              <a:latin typeface="Calibri"/>
              <a:ea typeface="Calibri"/>
              <a:cs typeface="Calibri"/>
              <a:sym typeface="Calibri"/>
            </a:endParaRPr>
          </a:p>
          <a:p>
            <a:pPr indent="0" lvl="0" marL="0" rtl="0" algn="just">
              <a:lnSpc>
                <a:spcPct val="100000"/>
              </a:lnSpc>
              <a:spcBef>
                <a:spcPts val="1200"/>
              </a:spcBef>
              <a:spcAft>
                <a:spcPts val="0"/>
              </a:spcAft>
              <a:buNone/>
            </a:pPr>
            <a:r>
              <a:rPr lang="en" sz="1400">
                <a:solidFill>
                  <a:srgbClr val="B7B7B7"/>
                </a:solidFill>
                <a:latin typeface="Calibri"/>
                <a:ea typeface="Calibri"/>
                <a:cs typeface="Calibri"/>
                <a:sym typeface="Calibri"/>
              </a:rPr>
              <a:t>as</a:t>
            </a:r>
            <a:endParaRPr sz="1400">
              <a:solidFill>
                <a:srgbClr val="B7B7B7"/>
              </a:solidFill>
              <a:latin typeface="Calibri"/>
              <a:ea typeface="Calibri"/>
              <a:cs typeface="Calibri"/>
              <a:sym typeface="Calibri"/>
            </a:endParaRPr>
          </a:p>
          <a:p>
            <a:pPr indent="0" lvl="0" marL="0" rtl="0" algn="just">
              <a:lnSpc>
                <a:spcPct val="100000"/>
              </a:lnSpc>
              <a:spcBef>
                <a:spcPts val="1200"/>
              </a:spcBef>
              <a:spcAft>
                <a:spcPts val="0"/>
              </a:spcAft>
              <a:buNone/>
            </a:pPr>
            <a:r>
              <a:rPr lang="en" sz="1400">
                <a:solidFill>
                  <a:srgbClr val="B7B7B7"/>
                </a:solidFill>
                <a:latin typeface="Calibri"/>
                <a:ea typeface="Calibri"/>
                <a:cs typeface="Calibri"/>
                <a:sym typeface="Calibri"/>
              </a:rPr>
              <a:t>if @dim =1</a:t>
            </a:r>
            <a:endParaRPr sz="1400">
              <a:solidFill>
                <a:srgbClr val="B7B7B7"/>
              </a:solidFill>
              <a:latin typeface="Calibri"/>
              <a:ea typeface="Calibri"/>
              <a:cs typeface="Calibri"/>
              <a:sym typeface="Calibri"/>
            </a:endParaRPr>
          </a:p>
          <a:p>
            <a:pPr indent="0" lvl="0" marL="0" rtl="0" algn="just">
              <a:lnSpc>
                <a:spcPct val="115000"/>
              </a:lnSpc>
              <a:spcBef>
                <a:spcPts val="1200"/>
              </a:spcBef>
              <a:spcAft>
                <a:spcPts val="0"/>
              </a:spcAft>
              <a:buNone/>
            </a:pPr>
            <a:r>
              <a:rPr lang="en" sz="1400">
                <a:solidFill>
                  <a:srgbClr val="B7B7B7"/>
                </a:solidFill>
                <a:latin typeface="Calibri"/>
                <a:ea typeface="Calibri"/>
                <a:cs typeface="Calibri"/>
                <a:sym typeface="Calibri"/>
              </a:rPr>
              <a:t>begin</a:t>
            </a:r>
            <a:endParaRPr sz="1400">
              <a:solidFill>
                <a:srgbClr val="B7B7B7"/>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B7B7B7"/>
                </a:solidFill>
                <a:latin typeface="Calibri"/>
                <a:ea typeface="Calibri"/>
                <a:cs typeface="Calibri"/>
                <a:sym typeface="Calibri"/>
              </a:rPr>
              <a:t>select  * from (select * from (select WeekOfYear,ConfirmedDaily , T.row as "Countries"  from (select WeekOfYear,Country_Region , ConfirmedDaily , row_number() over( partition by WeekOfYear order by  ConfirmedDaily desc ) as row from COVID_19_aggr) as T where T.row &lt;=10 ) as m  Pivot (  sum(ConfirmedDaily) FOR m.WeekOfYear IN ( [4], [5], [6],[7],[8],[9],[10],[11],[12],[13],[14] ) ) AS pivot_table) as piv where Countries = @number</a:t>
            </a:r>
            <a:endParaRPr sz="1400">
              <a:solidFill>
                <a:srgbClr val="B7B7B7"/>
              </a:solidFill>
              <a:latin typeface="Calibri"/>
              <a:ea typeface="Calibri"/>
              <a:cs typeface="Calibri"/>
              <a:sym typeface="Calibri"/>
            </a:endParaRPr>
          </a:p>
          <a:p>
            <a:pPr indent="0" lvl="0" marL="0" rtl="0" algn="just">
              <a:lnSpc>
                <a:spcPct val="115000"/>
              </a:lnSpc>
              <a:spcBef>
                <a:spcPts val="1200"/>
              </a:spcBef>
              <a:spcAft>
                <a:spcPts val="0"/>
              </a:spcAft>
              <a:buNone/>
            </a:pPr>
            <a:r>
              <a:rPr lang="en" sz="1400">
                <a:solidFill>
                  <a:srgbClr val="B7B7B7"/>
                </a:solidFill>
                <a:latin typeface="Calibri"/>
                <a:ea typeface="Calibri"/>
                <a:cs typeface="Calibri"/>
                <a:sym typeface="Calibri"/>
              </a:rPr>
              <a:t>end</a:t>
            </a:r>
            <a:endParaRPr sz="1400">
              <a:solidFill>
                <a:srgbClr val="B7B7B7"/>
              </a:solidFill>
              <a:latin typeface="Calibri"/>
              <a:ea typeface="Calibri"/>
              <a:cs typeface="Calibri"/>
              <a:sym typeface="Calibri"/>
            </a:endParaRPr>
          </a:p>
          <a:p>
            <a:pPr indent="0" lvl="0" marL="0" rtl="0" algn="just">
              <a:lnSpc>
                <a:spcPct val="115000"/>
              </a:lnSpc>
              <a:spcBef>
                <a:spcPts val="1200"/>
              </a:spcBef>
              <a:spcAft>
                <a:spcPts val="0"/>
              </a:spcAft>
              <a:buNone/>
            </a:pPr>
            <a:r>
              <a:rPr lang="en" sz="1400">
                <a:solidFill>
                  <a:srgbClr val="B7B7B7"/>
                </a:solidFill>
                <a:latin typeface="Calibri"/>
                <a:ea typeface="Calibri"/>
                <a:cs typeface="Calibri"/>
                <a:sym typeface="Calibri"/>
              </a:rPr>
              <a:t>else</a:t>
            </a:r>
            <a:endParaRPr sz="1400">
              <a:solidFill>
                <a:srgbClr val="B7B7B7"/>
              </a:solidFill>
            </a:endParaRPr>
          </a:p>
        </p:txBody>
      </p:sp>
      <p:sp>
        <p:nvSpPr>
          <p:cNvPr id="191" name="Google Shape;191;p33"/>
          <p:cNvSpPr txBox="1"/>
          <p:nvPr>
            <p:ph idx="1" type="subTitle"/>
          </p:nvPr>
        </p:nvSpPr>
        <p:spPr>
          <a:xfrm>
            <a:off x="4286525" y="348300"/>
            <a:ext cx="4524900" cy="47952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solidFill>
                  <a:srgbClr val="B7B7B7"/>
                </a:solidFill>
                <a:latin typeface="Calibri"/>
                <a:ea typeface="Calibri"/>
                <a:cs typeface="Calibri"/>
                <a:sym typeface="Calibri"/>
              </a:rPr>
              <a:t>b</a:t>
            </a:r>
            <a:r>
              <a:rPr lang="en" sz="1400">
                <a:solidFill>
                  <a:srgbClr val="B7B7B7"/>
                </a:solidFill>
                <a:latin typeface="Calibri"/>
                <a:ea typeface="Calibri"/>
                <a:cs typeface="Calibri"/>
                <a:sym typeface="Calibri"/>
              </a:rPr>
              <a:t>egin</a:t>
            </a:r>
            <a:endParaRPr sz="1400">
              <a:solidFill>
                <a:srgbClr val="B7B7B7"/>
              </a:solidFill>
              <a:latin typeface="Calibri"/>
              <a:ea typeface="Calibri"/>
              <a:cs typeface="Calibri"/>
              <a:sym typeface="Calibri"/>
            </a:endParaRPr>
          </a:p>
          <a:p>
            <a:pPr indent="0" lvl="0" marL="0" rtl="0" algn="just">
              <a:lnSpc>
                <a:spcPct val="115000"/>
              </a:lnSpc>
              <a:spcBef>
                <a:spcPts val="0"/>
              </a:spcBef>
              <a:spcAft>
                <a:spcPts val="0"/>
              </a:spcAft>
              <a:buNone/>
            </a:pPr>
            <a:r>
              <a:rPr lang="en" sz="1400">
                <a:solidFill>
                  <a:srgbClr val="B7B7B7"/>
                </a:solidFill>
                <a:latin typeface="Calibri"/>
                <a:ea typeface="Calibri"/>
                <a:cs typeface="Calibri"/>
                <a:sym typeface="Calibri"/>
              </a:rPr>
              <a:t>declare @temp int</a:t>
            </a:r>
            <a:endParaRPr sz="1400">
              <a:solidFill>
                <a:srgbClr val="B7B7B7"/>
              </a:solidFill>
              <a:latin typeface="Calibri"/>
              <a:ea typeface="Calibri"/>
              <a:cs typeface="Calibri"/>
              <a:sym typeface="Calibri"/>
            </a:endParaRPr>
          </a:p>
          <a:p>
            <a:pPr indent="0" lvl="0" marL="0" rtl="0" algn="just">
              <a:lnSpc>
                <a:spcPct val="115000"/>
              </a:lnSpc>
              <a:spcBef>
                <a:spcPts val="0"/>
              </a:spcBef>
              <a:spcAft>
                <a:spcPts val="0"/>
              </a:spcAft>
              <a:buNone/>
            </a:pPr>
            <a:r>
              <a:rPr lang="en" sz="1400">
                <a:solidFill>
                  <a:srgbClr val="B7B7B7"/>
                </a:solidFill>
                <a:latin typeface="Calibri"/>
                <a:ea typeface="Calibri"/>
                <a:cs typeface="Calibri"/>
                <a:sym typeface="Calibri"/>
              </a:rPr>
              <a:t>set @temp=@number+3</a:t>
            </a:r>
            <a:endParaRPr sz="1400">
              <a:solidFill>
                <a:srgbClr val="B7B7B7"/>
              </a:solidFill>
              <a:latin typeface="Calibri"/>
              <a:ea typeface="Calibri"/>
              <a:cs typeface="Calibri"/>
              <a:sym typeface="Calibri"/>
            </a:endParaRPr>
          </a:p>
          <a:p>
            <a:pPr indent="0" lvl="0" marL="0" rtl="0" algn="just">
              <a:lnSpc>
                <a:spcPct val="115000"/>
              </a:lnSpc>
              <a:spcBef>
                <a:spcPts val="0"/>
              </a:spcBef>
              <a:spcAft>
                <a:spcPts val="0"/>
              </a:spcAft>
              <a:buNone/>
            </a:pPr>
            <a:r>
              <a:t/>
            </a:r>
            <a:endParaRPr sz="1400">
              <a:solidFill>
                <a:srgbClr val="B7B7B7"/>
              </a:solidFill>
              <a:latin typeface="Calibri"/>
              <a:ea typeface="Calibri"/>
              <a:cs typeface="Calibri"/>
              <a:sym typeface="Calibri"/>
            </a:endParaRPr>
          </a:p>
          <a:p>
            <a:pPr indent="0" lvl="0" marL="0" rtl="0" algn="l">
              <a:lnSpc>
                <a:spcPct val="100000"/>
              </a:lnSpc>
              <a:spcBef>
                <a:spcPts val="1200"/>
              </a:spcBef>
              <a:spcAft>
                <a:spcPts val="0"/>
              </a:spcAft>
              <a:buNone/>
            </a:pPr>
            <a:r>
              <a:rPr lang="en" sz="1400">
                <a:solidFill>
                  <a:srgbClr val="B7B7B7"/>
                </a:solidFill>
                <a:latin typeface="Calibri"/>
                <a:ea typeface="Calibri"/>
                <a:cs typeface="Calibri"/>
                <a:sym typeface="Calibri"/>
              </a:rPr>
              <a:t>select  Case @temp When 4 then [4] When 5 then [5] When 6 then [6] When 7 then [7] When 8 then [8] When 9 then [9] When 10 then [10] When 11 then [11] When 12 then [12] When 13 then [13] When 14 then [14] else NULL End as "Week" from (select * from (select WeekOfYear,ConfirmedDaily , T.row as "Countries"  from (select WeekOfYear,Country_Region , ConfirmedDaily , row_number() over( partition by WeekOfYear order by  ConfirmedDaily desc ) as row from COVID_19_aggr) as T where T.row &lt;=10 ) as m  Pivot (  sum(ConfirmedDaily) FOR m.WeekOfYear IN ( [4], [5], [6],[7],[8],[9],[10],[11],[12],[13],[14] ) ) AS pivot_table) as piv</a:t>
            </a:r>
            <a:endParaRPr sz="1400">
              <a:solidFill>
                <a:srgbClr val="B7B7B7"/>
              </a:solidFill>
              <a:latin typeface="Calibri"/>
              <a:ea typeface="Calibri"/>
              <a:cs typeface="Calibri"/>
              <a:sym typeface="Calibri"/>
            </a:endParaRPr>
          </a:p>
          <a:p>
            <a:pPr indent="0" lvl="0" marL="0" rtl="0" algn="just">
              <a:lnSpc>
                <a:spcPct val="100000"/>
              </a:lnSpc>
              <a:spcBef>
                <a:spcPts val="1200"/>
              </a:spcBef>
              <a:spcAft>
                <a:spcPts val="0"/>
              </a:spcAft>
              <a:buNone/>
            </a:pPr>
            <a:r>
              <a:rPr lang="en" sz="1400">
                <a:solidFill>
                  <a:srgbClr val="B7B7B7"/>
                </a:solidFill>
                <a:latin typeface="Calibri"/>
                <a:ea typeface="Calibri"/>
                <a:cs typeface="Calibri"/>
                <a:sym typeface="Calibri"/>
              </a:rPr>
              <a:t>End</a:t>
            </a:r>
            <a:endParaRPr sz="2000">
              <a:solidFill>
                <a:srgbClr val="B7B7B7"/>
              </a:solidFill>
            </a:endParaRPr>
          </a:p>
        </p:txBody>
      </p:sp>
      <p:pic>
        <p:nvPicPr>
          <p:cNvPr id="192" name="Google Shape;192;p33"/>
          <p:cNvPicPr preferRelativeResize="0"/>
          <p:nvPr/>
        </p:nvPicPr>
        <p:blipFill>
          <a:blip r:embed="rId3">
            <a:alphaModFix/>
          </a:blip>
          <a:stretch>
            <a:fillRect/>
          </a:stretch>
        </p:blipFill>
        <p:spPr>
          <a:xfrm>
            <a:off x="4073175" y="0"/>
            <a:ext cx="3256526" cy="530050"/>
          </a:xfrm>
          <a:prstGeom prst="rect">
            <a:avLst/>
          </a:prstGeom>
          <a:noFill/>
          <a:ln>
            <a:noFill/>
          </a:ln>
        </p:spPr>
      </p:pic>
      <p:pic>
        <p:nvPicPr>
          <p:cNvPr id="193" name="Google Shape;193;p33"/>
          <p:cNvPicPr preferRelativeResize="0"/>
          <p:nvPr/>
        </p:nvPicPr>
        <p:blipFill>
          <a:blip r:embed="rId4">
            <a:alphaModFix/>
          </a:blip>
          <a:stretch>
            <a:fillRect/>
          </a:stretch>
        </p:blipFill>
        <p:spPr>
          <a:xfrm>
            <a:off x="7730000" y="134375"/>
            <a:ext cx="1081425" cy="1636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ctrTitle"/>
          </p:nvPr>
        </p:nvSpPr>
        <p:spPr>
          <a:xfrm>
            <a:off x="311700" y="351075"/>
            <a:ext cx="8520600" cy="70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Results</a:t>
            </a:r>
            <a:endParaRPr sz="2400">
              <a:latin typeface="Calibri"/>
              <a:ea typeface="Calibri"/>
              <a:cs typeface="Calibri"/>
              <a:sym typeface="Calibri"/>
            </a:endParaRPr>
          </a:p>
        </p:txBody>
      </p:sp>
      <p:sp>
        <p:nvSpPr>
          <p:cNvPr id="199" name="Google Shape;199;p34"/>
          <p:cNvSpPr txBox="1"/>
          <p:nvPr>
            <p:ph idx="1" type="subTitle"/>
          </p:nvPr>
        </p:nvSpPr>
        <p:spPr>
          <a:xfrm>
            <a:off x="311700" y="1166425"/>
            <a:ext cx="85206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Calibri"/>
                <a:ea typeface="Calibri"/>
                <a:cs typeface="Calibri"/>
                <a:sym typeface="Calibri"/>
              </a:rPr>
              <a:t>The execution commands used to run the query is:</a:t>
            </a:r>
            <a:endParaRPr sz="2200">
              <a:latin typeface="Calibri"/>
              <a:ea typeface="Calibri"/>
              <a:cs typeface="Calibri"/>
              <a:sym typeface="Calibri"/>
            </a:endParaRPr>
          </a:p>
          <a:p>
            <a:pPr indent="0" lvl="0" marL="0" rtl="0" algn="l">
              <a:spcBef>
                <a:spcPts val="0"/>
              </a:spcBef>
              <a:spcAft>
                <a:spcPts val="0"/>
              </a:spcAft>
              <a:buNone/>
            </a:pPr>
            <a:r>
              <a:rPr lang="en" sz="2200"/>
              <a:t>	</a:t>
            </a:r>
            <a:r>
              <a:rPr lang="en" sz="1400">
                <a:solidFill>
                  <a:srgbClr val="B7B7B7"/>
                </a:solidFill>
                <a:latin typeface="Calibri"/>
                <a:ea typeface="Calibri"/>
                <a:cs typeface="Calibri"/>
                <a:sym typeface="Calibri"/>
              </a:rPr>
              <a:t>exec dbo.slicing @dim=0,@number=11		exec dbo.slicing @dim=1,@number=7</a:t>
            </a:r>
            <a:endParaRPr sz="1400">
              <a:solidFill>
                <a:srgbClr val="B7B7B7"/>
              </a:solidFill>
              <a:latin typeface="Calibri"/>
              <a:ea typeface="Calibri"/>
              <a:cs typeface="Calibri"/>
              <a:sym typeface="Calibri"/>
            </a:endParaRPr>
          </a:p>
          <a:p>
            <a:pPr indent="0" lvl="0" marL="0" rtl="0" algn="l">
              <a:spcBef>
                <a:spcPts val="0"/>
              </a:spcBef>
              <a:spcAft>
                <a:spcPts val="0"/>
              </a:spcAft>
              <a:buNone/>
            </a:pPr>
            <a:r>
              <a:t/>
            </a:r>
            <a:endParaRPr sz="1400">
              <a:solidFill>
                <a:srgbClr val="B7B7B7"/>
              </a:solidFill>
            </a:endParaRPr>
          </a:p>
          <a:p>
            <a:pPr indent="0" lvl="0" marL="0" rtl="0" algn="l">
              <a:spcBef>
                <a:spcPts val="0"/>
              </a:spcBef>
              <a:spcAft>
                <a:spcPts val="0"/>
              </a:spcAft>
              <a:buNone/>
            </a:pPr>
            <a:r>
              <a:t/>
            </a:r>
            <a:endParaRPr sz="2200"/>
          </a:p>
        </p:txBody>
      </p:sp>
      <p:pic>
        <p:nvPicPr>
          <p:cNvPr id="200" name="Google Shape;200;p34"/>
          <p:cNvPicPr preferRelativeResize="0"/>
          <p:nvPr/>
        </p:nvPicPr>
        <p:blipFill>
          <a:blip r:embed="rId3">
            <a:alphaModFix/>
          </a:blip>
          <a:stretch>
            <a:fillRect/>
          </a:stretch>
        </p:blipFill>
        <p:spPr>
          <a:xfrm>
            <a:off x="1402277" y="2166177"/>
            <a:ext cx="1118575" cy="2429250"/>
          </a:xfrm>
          <a:prstGeom prst="rect">
            <a:avLst/>
          </a:prstGeom>
          <a:noFill/>
          <a:ln>
            <a:noFill/>
          </a:ln>
        </p:spPr>
      </p:pic>
      <p:pic>
        <p:nvPicPr>
          <p:cNvPr id="201" name="Google Shape;201;p34"/>
          <p:cNvPicPr preferRelativeResize="0"/>
          <p:nvPr/>
        </p:nvPicPr>
        <p:blipFill>
          <a:blip r:embed="rId4">
            <a:alphaModFix/>
          </a:blip>
          <a:stretch>
            <a:fillRect/>
          </a:stretch>
        </p:blipFill>
        <p:spPr>
          <a:xfrm>
            <a:off x="3808450" y="2571775"/>
            <a:ext cx="5023851" cy="899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idx="1" type="subTitle"/>
          </p:nvPr>
        </p:nvSpPr>
        <p:spPr>
          <a:xfrm>
            <a:off x="311700" y="238900"/>
            <a:ext cx="5365800" cy="48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alibri"/>
                <a:ea typeface="Calibri"/>
                <a:cs typeface="Calibri"/>
                <a:sym typeface="Calibri"/>
              </a:rPr>
              <a:t>3.  Dicing Query:</a:t>
            </a:r>
            <a:endParaRPr sz="1700">
              <a:latin typeface="Calibri"/>
              <a:ea typeface="Calibri"/>
              <a:cs typeface="Calibri"/>
              <a:sym typeface="Calibri"/>
            </a:endParaRPr>
          </a:p>
          <a:p>
            <a:pPr indent="0" lvl="0" marL="0" rtl="0" algn="just">
              <a:lnSpc>
                <a:spcPct val="115000"/>
              </a:lnSpc>
              <a:spcBef>
                <a:spcPts val="1200"/>
              </a:spcBef>
              <a:spcAft>
                <a:spcPts val="0"/>
              </a:spcAft>
              <a:buNone/>
            </a:pPr>
            <a:r>
              <a:rPr lang="en" sz="1400">
                <a:solidFill>
                  <a:srgbClr val="B7B7B7"/>
                </a:solidFill>
                <a:latin typeface="Calibri"/>
                <a:ea typeface="Calibri"/>
                <a:cs typeface="Calibri"/>
                <a:sym typeface="Calibri"/>
              </a:rPr>
              <a:t>Create procedure dicing (@week bit, @country int) as</a:t>
            </a:r>
            <a:endParaRPr sz="1400">
              <a:solidFill>
                <a:srgbClr val="B7B7B7"/>
              </a:solidFill>
              <a:latin typeface="Calibri"/>
              <a:ea typeface="Calibri"/>
              <a:cs typeface="Calibri"/>
              <a:sym typeface="Calibri"/>
            </a:endParaRPr>
          </a:p>
          <a:p>
            <a:pPr indent="0" lvl="0" marL="0" rtl="0" algn="just">
              <a:lnSpc>
                <a:spcPct val="115000"/>
              </a:lnSpc>
              <a:spcBef>
                <a:spcPts val="1200"/>
              </a:spcBef>
              <a:spcAft>
                <a:spcPts val="0"/>
              </a:spcAft>
              <a:buNone/>
            </a:pPr>
            <a:r>
              <a:rPr lang="en" sz="1400">
                <a:solidFill>
                  <a:srgbClr val="B7B7B7"/>
                </a:solidFill>
                <a:latin typeface="Calibri"/>
                <a:ea typeface="Calibri"/>
                <a:cs typeface="Calibri"/>
                <a:sym typeface="Calibri"/>
              </a:rPr>
              <a:t>declare @temp int</a:t>
            </a:r>
            <a:endParaRPr sz="1400">
              <a:solidFill>
                <a:srgbClr val="B7B7B7"/>
              </a:solidFill>
              <a:latin typeface="Calibri"/>
              <a:ea typeface="Calibri"/>
              <a:cs typeface="Calibri"/>
              <a:sym typeface="Calibri"/>
            </a:endParaRPr>
          </a:p>
          <a:p>
            <a:pPr indent="0" lvl="0" marL="0" rtl="0" algn="just">
              <a:lnSpc>
                <a:spcPct val="115000"/>
              </a:lnSpc>
              <a:spcBef>
                <a:spcPts val="1200"/>
              </a:spcBef>
              <a:spcAft>
                <a:spcPts val="0"/>
              </a:spcAft>
              <a:buNone/>
            </a:pPr>
            <a:r>
              <a:rPr lang="en" sz="1400">
                <a:solidFill>
                  <a:srgbClr val="B7B7B7"/>
                </a:solidFill>
                <a:latin typeface="Calibri"/>
                <a:ea typeface="Calibri"/>
                <a:cs typeface="Calibri"/>
                <a:sym typeface="Calibri"/>
              </a:rPr>
              <a:t>set @temp=@week+3</a:t>
            </a:r>
            <a:endParaRPr sz="1400">
              <a:solidFill>
                <a:srgbClr val="B7B7B7"/>
              </a:solidFill>
              <a:latin typeface="Calibri"/>
              <a:ea typeface="Calibri"/>
              <a:cs typeface="Calibri"/>
              <a:sym typeface="Calibri"/>
            </a:endParaRPr>
          </a:p>
          <a:p>
            <a:pPr indent="0" lvl="0" marL="0" rtl="0" algn="just">
              <a:lnSpc>
                <a:spcPct val="115000"/>
              </a:lnSpc>
              <a:spcBef>
                <a:spcPts val="1200"/>
              </a:spcBef>
              <a:spcAft>
                <a:spcPts val="0"/>
              </a:spcAft>
              <a:buNone/>
            </a:pPr>
            <a:r>
              <a:rPr lang="en" sz="1400">
                <a:solidFill>
                  <a:srgbClr val="B7B7B7"/>
                </a:solidFill>
                <a:latin typeface="Calibri"/>
                <a:ea typeface="Calibri"/>
                <a:cs typeface="Calibri"/>
                <a:sym typeface="Calibri"/>
              </a:rPr>
              <a:t>select  Case @temp When 4 then [4] When 5 then [5] When 6 then [6] When 7 then [7] When 8 then [8] When 9 then [9] When 10 then [10] When 11 then [11] When 12 then [12] When 13 then [13] When 14 then [14] else NULL End as "Week" from (select * from (select WeekOfYear,ConfirmedDaily , T.row as "Countries"  from (select WeekOfYear,Country_Region , ConfirmedDaily , row_number() over( partition by WeekOfYear order by  ConfirmedDaily desc ) as row from COVID_19_aggr) as T where T.row &lt;=10 ) as m  Pivot (  sum(ConfirmedDaily) FOR m.WeekOfYear IN ( [4], [5], [6],[7],[8],[9],[10],[11],[12],[13],[14] ) ) AS pivot_table) as piv where Countries=@country</a:t>
            </a:r>
            <a:endParaRPr sz="1400">
              <a:solidFill>
                <a:srgbClr val="B7B7B7"/>
              </a:solidFill>
              <a:latin typeface="Calibri"/>
              <a:ea typeface="Calibri"/>
              <a:cs typeface="Calibri"/>
              <a:sym typeface="Calibri"/>
            </a:endParaRPr>
          </a:p>
          <a:p>
            <a:pPr indent="0" lvl="0" marL="0" rtl="0" algn="just">
              <a:lnSpc>
                <a:spcPct val="115000"/>
              </a:lnSpc>
              <a:spcBef>
                <a:spcPts val="1200"/>
              </a:spcBef>
              <a:spcAft>
                <a:spcPts val="0"/>
              </a:spcAft>
              <a:buNone/>
            </a:pPr>
            <a:r>
              <a:rPr lang="en" sz="1400">
                <a:solidFill>
                  <a:srgbClr val="B7B7B7"/>
                </a:solidFill>
                <a:latin typeface="Calibri"/>
                <a:ea typeface="Calibri"/>
                <a:cs typeface="Calibri"/>
                <a:sym typeface="Calibri"/>
              </a:rPr>
              <a:t> Go</a:t>
            </a:r>
            <a:endParaRPr sz="1400">
              <a:solidFill>
                <a:srgbClr val="B7B7B7"/>
              </a:solidFill>
              <a:latin typeface="Calibri"/>
              <a:ea typeface="Calibri"/>
              <a:cs typeface="Calibri"/>
              <a:sym typeface="Calibri"/>
            </a:endParaRPr>
          </a:p>
          <a:p>
            <a:pPr indent="0" lvl="0" marL="0" rtl="0" algn="l">
              <a:spcBef>
                <a:spcPts val="0"/>
              </a:spcBef>
              <a:spcAft>
                <a:spcPts val="0"/>
              </a:spcAft>
              <a:buNone/>
            </a:pPr>
            <a:r>
              <a:t/>
            </a:r>
            <a:endParaRPr sz="1600"/>
          </a:p>
        </p:txBody>
      </p:sp>
      <p:sp>
        <p:nvSpPr>
          <p:cNvPr id="207" name="Google Shape;207;p35"/>
          <p:cNvSpPr txBox="1"/>
          <p:nvPr/>
        </p:nvSpPr>
        <p:spPr>
          <a:xfrm>
            <a:off x="5733725" y="513850"/>
            <a:ext cx="3091800" cy="16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7B7B7"/>
                </a:solidFill>
                <a:latin typeface="Calibri"/>
                <a:ea typeface="Calibri"/>
                <a:cs typeface="Calibri"/>
                <a:sym typeface="Calibri"/>
              </a:rPr>
              <a:t>Result</a:t>
            </a:r>
            <a:endParaRPr sz="2000">
              <a:solidFill>
                <a:srgbClr val="B7B7B7"/>
              </a:solidFill>
              <a:latin typeface="Calibri"/>
              <a:ea typeface="Calibri"/>
              <a:cs typeface="Calibri"/>
              <a:sym typeface="Calibri"/>
            </a:endParaRPr>
          </a:p>
          <a:p>
            <a:pPr indent="0" lvl="0" marL="0" rtl="0" algn="l">
              <a:spcBef>
                <a:spcPts val="0"/>
              </a:spcBef>
              <a:spcAft>
                <a:spcPts val="0"/>
              </a:spcAft>
              <a:buNone/>
            </a:pPr>
            <a:r>
              <a:rPr lang="en" sz="1800">
                <a:solidFill>
                  <a:srgbClr val="B7B7B7"/>
                </a:solidFill>
                <a:latin typeface="Calibri"/>
                <a:ea typeface="Calibri"/>
                <a:cs typeface="Calibri"/>
                <a:sym typeface="Calibri"/>
              </a:rPr>
              <a:t>The execution command used to run the query is:</a:t>
            </a:r>
            <a:endParaRPr sz="1800">
              <a:solidFill>
                <a:srgbClr val="B7B7B7"/>
              </a:solidFill>
              <a:latin typeface="Calibri"/>
              <a:ea typeface="Calibri"/>
              <a:cs typeface="Calibri"/>
              <a:sym typeface="Calibri"/>
            </a:endParaRPr>
          </a:p>
          <a:p>
            <a:pPr indent="0" lvl="0" marL="0" rtl="0" algn="l">
              <a:lnSpc>
                <a:spcPct val="115000"/>
              </a:lnSpc>
              <a:spcBef>
                <a:spcPts val="1200"/>
              </a:spcBef>
              <a:spcAft>
                <a:spcPts val="0"/>
              </a:spcAft>
              <a:buNone/>
            </a:pPr>
            <a:r>
              <a:rPr lang="en">
                <a:solidFill>
                  <a:srgbClr val="B7B7B7"/>
                </a:solidFill>
                <a:latin typeface="Calibri"/>
                <a:ea typeface="Calibri"/>
                <a:cs typeface="Calibri"/>
                <a:sym typeface="Calibri"/>
              </a:rPr>
              <a:t>Exec dbo.dicing </a:t>
            </a:r>
            <a:r>
              <a:rPr lang="en">
                <a:solidFill>
                  <a:srgbClr val="B7B7B7"/>
                </a:solidFill>
                <a:latin typeface="Calibri"/>
                <a:ea typeface="Calibri"/>
                <a:cs typeface="Calibri"/>
                <a:sym typeface="Calibri"/>
              </a:rPr>
              <a:t>@</a:t>
            </a:r>
            <a:r>
              <a:rPr lang="en">
                <a:solidFill>
                  <a:srgbClr val="B7B7B7"/>
                </a:solidFill>
                <a:latin typeface="Calibri"/>
                <a:ea typeface="Calibri"/>
                <a:cs typeface="Calibri"/>
                <a:sym typeface="Calibri"/>
              </a:rPr>
              <a:t>week=1,@country=5</a:t>
            </a:r>
            <a:endParaRPr>
              <a:solidFill>
                <a:srgbClr val="B7B7B7"/>
              </a:solidFill>
              <a:latin typeface="Calibri"/>
              <a:ea typeface="Calibri"/>
              <a:cs typeface="Calibri"/>
              <a:sym typeface="Calibri"/>
            </a:endParaRPr>
          </a:p>
          <a:p>
            <a:pPr indent="0" lvl="0" marL="0" rtl="0" algn="l">
              <a:spcBef>
                <a:spcPts val="1200"/>
              </a:spcBef>
              <a:spcAft>
                <a:spcPts val="0"/>
              </a:spcAft>
              <a:buNone/>
            </a:pPr>
            <a:r>
              <a:t/>
            </a:r>
            <a:endParaRPr sz="2000">
              <a:solidFill>
                <a:srgbClr val="B7B7B7"/>
              </a:solidFill>
            </a:endParaRPr>
          </a:p>
        </p:txBody>
      </p:sp>
      <p:pic>
        <p:nvPicPr>
          <p:cNvPr id="208" name="Google Shape;208;p35"/>
          <p:cNvPicPr preferRelativeResize="0"/>
          <p:nvPr/>
        </p:nvPicPr>
        <p:blipFill>
          <a:blip r:embed="rId3">
            <a:alphaModFix/>
          </a:blip>
          <a:stretch>
            <a:fillRect/>
          </a:stretch>
        </p:blipFill>
        <p:spPr>
          <a:xfrm>
            <a:off x="6309925" y="2301800"/>
            <a:ext cx="1939400" cy="958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490250" y="450150"/>
            <a:ext cx="81465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Thank You</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ctrTitle"/>
          </p:nvPr>
        </p:nvSpPr>
        <p:spPr>
          <a:xfrm>
            <a:off x="199275" y="155600"/>
            <a:ext cx="8520600" cy="9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TASK 2:- Using Windowing/Partition to transform the “Cumulative numbers” to “Daily Numbers” </a:t>
            </a:r>
            <a:endParaRPr sz="2400">
              <a:latin typeface="Calibri"/>
              <a:ea typeface="Calibri"/>
              <a:cs typeface="Calibri"/>
              <a:sym typeface="Calibri"/>
            </a:endParaRPr>
          </a:p>
        </p:txBody>
      </p:sp>
      <p:sp>
        <p:nvSpPr>
          <p:cNvPr id="69" name="Google Shape;69;p15"/>
          <p:cNvSpPr txBox="1"/>
          <p:nvPr>
            <p:ph idx="1" type="subTitle"/>
          </p:nvPr>
        </p:nvSpPr>
        <p:spPr>
          <a:xfrm>
            <a:off x="119700" y="1011875"/>
            <a:ext cx="8833500" cy="401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The SQL query :</a:t>
            </a:r>
            <a:endParaRPr sz="1800">
              <a:latin typeface="Calibri"/>
              <a:ea typeface="Calibri"/>
              <a:cs typeface="Calibri"/>
              <a:sym typeface="Calibri"/>
            </a:endParaRPr>
          </a:p>
          <a:p>
            <a:pPr indent="0" lvl="0" marL="457200" rtl="0" algn="l">
              <a:lnSpc>
                <a:spcPct val="115000"/>
              </a:lnSpc>
              <a:spcBef>
                <a:spcPts val="1200"/>
              </a:spcBef>
              <a:spcAft>
                <a:spcPts val="0"/>
              </a:spcAft>
              <a:buNone/>
            </a:pPr>
            <a:r>
              <a:rPr i="1" lang="en" sz="1600">
                <a:solidFill>
                  <a:srgbClr val="B7B7B7"/>
                </a:solidFill>
                <a:latin typeface="Calibri"/>
                <a:ea typeface="Calibri"/>
                <a:cs typeface="Calibri"/>
                <a:sym typeface="Calibri"/>
              </a:rPr>
              <a:t>SELECT * , ConfirmedCases- LAG(ConfirmedCases,1) OVER( Partition By Country_Region,Province_State ORDER BY Date) AS "Confirmed Daily" ,Fatalities-LAG(Fatalities,1)  OVER( Partition By Country_Region,Province_State ORDER BY Date) As "Fatalities Daily" FROM dbo.COVID</a:t>
            </a:r>
            <a:endParaRPr i="1" sz="1600">
              <a:solidFill>
                <a:srgbClr val="B7B7B7"/>
              </a:solidFill>
              <a:latin typeface="Calibri"/>
              <a:ea typeface="Calibri"/>
              <a:cs typeface="Calibri"/>
              <a:sym typeface="Calibri"/>
            </a:endParaRPr>
          </a:p>
          <a:p>
            <a:pPr indent="0" lvl="0" marL="0" rtl="0" algn="l">
              <a:lnSpc>
                <a:spcPct val="115000"/>
              </a:lnSpc>
              <a:spcBef>
                <a:spcPts val="1200"/>
              </a:spcBef>
              <a:spcAft>
                <a:spcPts val="0"/>
              </a:spcAft>
              <a:buNone/>
            </a:pPr>
            <a:r>
              <a:rPr i="1" lang="en" sz="1800">
                <a:solidFill>
                  <a:srgbClr val="B7B7B7"/>
                </a:solidFill>
                <a:latin typeface="Calibri"/>
                <a:ea typeface="Calibri"/>
                <a:cs typeface="Calibri"/>
                <a:sym typeface="Calibri"/>
              </a:rPr>
              <a:t>         </a:t>
            </a:r>
            <a:r>
              <a:rPr lang="en" sz="1800" u="sng">
                <a:solidFill>
                  <a:srgbClr val="B7B7B7"/>
                </a:solidFill>
                <a:latin typeface="Calibri"/>
                <a:ea typeface="Calibri"/>
                <a:cs typeface="Calibri"/>
                <a:sym typeface="Calibri"/>
              </a:rPr>
              <a:t>Important SQL Clauses and Functions Used</a:t>
            </a:r>
            <a:endParaRPr sz="1800">
              <a:solidFill>
                <a:srgbClr val="B7B7B7"/>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The PARTITION BY clause is used to divide a query’s result set into partitions, after which the WINDOW function operates on each partition separately and recalculates for each partition.</a:t>
            </a:r>
            <a:endParaRPr sz="1800">
              <a:latin typeface="Calibri"/>
              <a:ea typeface="Calibri"/>
              <a:cs typeface="Calibri"/>
              <a:sym typeface="Calibri"/>
            </a:endParaRPr>
          </a:p>
          <a:p>
            <a:pPr indent="-342900" lvl="0" marL="457200" rtl="0" algn="l">
              <a:spcBef>
                <a:spcPts val="0"/>
              </a:spcBef>
              <a:spcAft>
                <a:spcPts val="0"/>
              </a:spcAft>
              <a:buClr>
                <a:srgbClr val="B7B7B7"/>
              </a:buClr>
              <a:buSzPts val="1800"/>
              <a:buFont typeface="Calibri"/>
              <a:buChar char="●"/>
            </a:pPr>
            <a:r>
              <a:rPr lang="en" sz="1800">
                <a:solidFill>
                  <a:srgbClr val="B7B7B7"/>
                </a:solidFill>
                <a:latin typeface="Calibri"/>
                <a:ea typeface="Calibri"/>
                <a:cs typeface="Calibri"/>
                <a:sym typeface="Calibri"/>
              </a:rPr>
              <a:t>LAG() is a window function that provides access to a row at a specified physical offset which comes before the current row.</a:t>
            </a:r>
            <a:endParaRPr sz="1800">
              <a:solidFill>
                <a:srgbClr val="B7B7B7"/>
              </a:solidFill>
              <a:latin typeface="Calibri"/>
              <a:ea typeface="Calibri"/>
              <a:cs typeface="Calibri"/>
              <a:sym typeface="Calibri"/>
            </a:endParaRPr>
          </a:p>
          <a:p>
            <a:pPr indent="-342900" lvl="0" marL="457200" rtl="0" algn="l">
              <a:spcBef>
                <a:spcPts val="0"/>
              </a:spcBef>
              <a:spcAft>
                <a:spcPts val="0"/>
              </a:spcAft>
              <a:buClr>
                <a:srgbClr val="B7B7B7"/>
              </a:buClr>
              <a:buSzPts val="1800"/>
              <a:buFont typeface="Calibri"/>
              <a:buChar char="●"/>
            </a:pPr>
            <a:r>
              <a:rPr b="1" i="1" lang="en" sz="1800">
                <a:solidFill>
                  <a:srgbClr val="B7B7B7"/>
                </a:solidFill>
                <a:latin typeface="Calibri"/>
                <a:ea typeface="Calibri"/>
                <a:cs typeface="Calibri"/>
                <a:sym typeface="Calibri"/>
              </a:rPr>
              <a:t>NOTE</a:t>
            </a:r>
            <a:r>
              <a:rPr i="1" lang="en" sz="1800">
                <a:solidFill>
                  <a:srgbClr val="B7B7B7"/>
                </a:solidFill>
                <a:latin typeface="Calibri"/>
                <a:ea typeface="Calibri"/>
                <a:cs typeface="Calibri"/>
                <a:sym typeface="Calibri"/>
              </a:rPr>
              <a:t>: Window Function is not supported on RDS MySQL below version 8</a:t>
            </a:r>
            <a:endParaRPr i="1" sz="1800">
              <a:solidFill>
                <a:srgbClr val="B7B7B7"/>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138250"/>
            <a:ext cx="8520600" cy="6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Sample Result - Task 2</a:t>
            </a:r>
            <a:endParaRPr sz="2400">
              <a:latin typeface="Calibri"/>
              <a:ea typeface="Calibri"/>
              <a:cs typeface="Calibri"/>
              <a:sym typeface="Calibri"/>
            </a:endParaRPr>
          </a:p>
        </p:txBody>
      </p:sp>
      <p:pic>
        <p:nvPicPr>
          <p:cNvPr id="75" name="Google Shape;75;p16"/>
          <p:cNvPicPr preferRelativeResize="0"/>
          <p:nvPr/>
        </p:nvPicPr>
        <p:blipFill>
          <a:blip r:embed="rId3">
            <a:alphaModFix/>
          </a:blip>
          <a:stretch>
            <a:fillRect/>
          </a:stretch>
        </p:blipFill>
        <p:spPr>
          <a:xfrm>
            <a:off x="152400" y="814150"/>
            <a:ext cx="8780524" cy="4176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ctrTitle"/>
          </p:nvPr>
        </p:nvSpPr>
        <p:spPr>
          <a:xfrm>
            <a:off x="241425" y="177650"/>
            <a:ext cx="86712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Task-3 Aggregate  "ConfirmedDaily" and "FatalitiesDaily"  by "Country_Region and WeekOfYear(Date)"</a:t>
            </a:r>
            <a:endParaRPr sz="2400">
              <a:latin typeface="Calibri"/>
              <a:ea typeface="Calibri"/>
              <a:cs typeface="Calibri"/>
              <a:sym typeface="Calibri"/>
            </a:endParaRPr>
          </a:p>
        </p:txBody>
      </p:sp>
      <p:sp>
        <p:nvSpPr>
          <p:cNvPr id="81" name="Google Shape;81;p17"/>
          <p:cNvSpPr txBox="1"/>
          <p:nvPr>
            <p:ph idx="1" type="subTitle"/>
          </p:nvPr>
        </p:nvSpPr>
        <p:spPr>
          <a:xfrm>
            <a:off x="241425" y="1167875"/>
            <a:ext cx="8806200" cy="23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The  SQL query is as follows:</a:t>
            </a:r>
            <a:endParaRPr sz="1800">
              <a:latin typeface="Calibri"/>
              <a:ea typeface="Calibri"/>
              <a:cs typeface="Calibri"/>
              <a:sym typeface="Calibri"/>
            </a:endParaRPr>
          </a:p>
          <a:p>
            <a:pPr indent="0" lvl="0" marL="0" rtl="0" algn="l">
              <a:lnSpc>
                <a:spcPct val="115000"/>
              </a:lnSpc>
              <a:spcBef>
                <a:spcPts val="1200"/>
              </a:spcBef>
              <a:spcAft>
                <a:spcPts val="0"/>
              </a:spcAft>
              <a:buNone/>
            </a:pPr>
            <a:r>
              <a:rPr i="1" lang="en" sz="1600">
                <a:solidFill>
                  <a:srgbClr val="999999"/>
                </a:solidFill>
                <a:latin typeface="Calibri"/>
                <a:ea typeface="Calibri"/>
                <a:cs typeface="Calibri"/>
                <a:sym typeface="Calibri"/>
              </a:rPr>
              <a:t>SELECT T.Country_Region, T.WeekOfYear, sum(T."Fatalities Daily") as "FatalitiesDaily", sum(T."Confirmed Daily") as "ConfirmedDaily" into COVID_19_aggr from (SELECT Country_Region ,DATEPART(ww,Date) As WeekOfYear, ConfirmedCases- LAG(ConfirmedCases,1) OVER( Partition By Country_Region, Province_State ORDER BY Date) AS "Confirmed Daily" , Fatalities-LAG(Fatalities,1)  OVER( Partition By Country_Region,Province_State ORDER BY Date) As "Fatalities Daily" FROM dbo.COVID) as T  group by T.Country_Region, T.WeekOfYear order by T.Country_Region, T.WeekOfYear</a:t>
            </a:r>
            <a:endParaRPr i="1" sz="1600">
              <a:solidFill>
                <a:srgbClr val="999999"/>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414141"/>
                </a:solidFill>
                <a:latin typeface="Times New Roman"/>
                <a:ea typeface="Times New Roman"/>
                <a:cs typeface="Times New Roman"/>
                <a:sym typeface="Times New Roman"/>
              </a:rPr>
              <a:t> </a:t>
            </a:r>
            <a:endParaRPr sz="1400">
              <a:solidFill>
                <a:srgbClr val="41414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u="sng">
                <a:solidFill>
                  <a:srgbClr val="B7B7B7"/>
                </a:solidFill>
                <a:latin typeface="Calibri"/>
                <a:ea typeface="Calibri"/>
                <a:cs typeface="Calibri"/>
                <a:sym typeface="Calibri"/>
              </a:rPr>
              <a:t>Important SQL Clauses and Functions Used</a:t>
            </a:r>
            <a:endParaRPr sz="1800" u="sng">
              <a:solidFill>
                <a:srgbClr val="B7B7B7"/>
              </a:solidFill>
              <a:latin typeface="Calibri"/>
              <a:ea typeface="Calibri"/>
              <a:cs typeface="Calibri"/>
              <a:sym typeface="Calibri"/>
            </a:endParaRPr>
          </a:p>
          <a:p>
            <a:pPr indent="0" lvl="0" marL="0" rtl="0" algn="l">
              <a:lnSpc>
                <a:spcPct val="115000"/>
              </a:lnSpc>
              <a:spcBef>
                <a:spcPts val="1200"/>
              </a:spcBef>
              <a:spcAft>
                <a:spcPts val="0"/>
              </a:spcAft>
              <a:buNone/>
            </a:pPr>
            <a:r>
              <a:rPr lang="en" sz="1800">
                <a:solidFill>
                  <a:srgbClr val="B7B7B7"/>
                </a:solidFill>
                <a:latin typeface="Calibri"/>
                <a:ea typeface="Calibri"/>
                <a:cs typeface="Calibri"/>
                <a:sym typeface="Calibri"/>
              </a:rPr>
              <a:t>DATEPART: The DATEPART() function returns an integer which is a part of a date such as a day, month, and year.</a:t>
            </a:r>
            <a:endParaRPr sz="1800">
              <a:solidFill>
                <a:srgbClr val="333333"/>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sz="1000">
              <a:solidFill>
                <a:srgbClr val="333333"/>
              </a:solidFill>
              <a:highlight>
                <a:srgbClr val="F8F8F8"/>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ctrTitle"/>
          </p:nvPr>
        </p:nvSpPr>
        <p:spPr>
          <a:xfrm>
            <a:off x="190425" y="0"/>
            <a:ext cx="8520600" cy="74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Sample Result - Task 3</a:t>
            </a:r>
            <a:endParaRPr>
              <a:latin typeface="Calibri"/>
              <a:ea typeface="Calibri"/>
              <a:cs typeface="Calibri"/>
              <a:sym typeface="Calibri"/>
            </a:endParaRPr>
          </a:p>
        </p:txBody>
      </p:sp>
      <p:pic>
        <p:nvPicPr>
          <p:cNvPr id="87" name="Google Shape;87;p18"/>
          <p:cNvPicPr preferRelativeResize="0"/>
          <p:nvPr/>
        </p:nvPicPr>
        <p:blipFill>
          <a:blip r:embed="rId3">
            <a:alphaModFix/>
          </a:blip>
          <a:stretch>
            <a:fillRect/>
          </a:stretch>
        </p:blipFill>
        <p:spPr>
          <a:xfrm>
            <a:off x="1374300" y="632375"/>
            <a:ext cx="5800324" cy="435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ctrTitle"/>
          </p:nvPr>
        </p:nvSpPr>
        <p:spPr>
          <a:xfrm>
            <a:off x="251075" y="157450"/>
            <a:ext cx="8520600" cy="8085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2300">
                <a:latin typeface="Calibri"/>
                <a:ea typeface="Calibri"/>
                <a:cs typeface="Calibri"/>
                <a:sym typeface="Calibri"/>
              </a:rPr>
              <a:t>Task 4 : Use "GROUP BY CUBE", "GROUP BY ROLLUP", and "GROUPING SETS" against "COVID_19_aggr" table.</a:t>
            </a:r>
            <a:endParaRPr sz="2300">
              <a:latin typeface="Calibri"/>
              <a:ea typeface="Calibri"/>
              <a:cs typeface="Calibri"/>
              <a:sym typeface="Calibri"/>
            </a:endParaRPr>
          </a:p>
        </p:txBody>
      </p:sp>
      <p:sp>
        <p:nvSpPr>
          <p:cNvPr id="93" name="Google Shape;93;p19"/>
          <p:cNvSpPr txBox="1"/>
          <p:nvPr>
            <p:ph idx="1" type="subTitle"/>
          </p:nvPr>
        </p:nvSpPr>
        <p:spPr>
          <a:xfrm>
            <a:off x="311700" y="889250"/>
            <a:ext cx="3904500" cy="42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GROUP BY CUBE</a:t>
            </a:r>
            <a:endParaRPr b="1"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This statement creates groups for all possible combinations of the specified columns.</a:t>
            </a:r>
            <a:r>
              <a:rPr lang="en" sz="1600">
                <a:latin typeface="Calibri"/>
                <a:ea typeface="Calibri"/>
                <a:cs typeface="Calibri"/>
                <a:sym typeface="Calibri"/>
              </a:rPr>
              <a:t>The syntax for the GROUP BY CUBE query is:</a:t>
            </a:r>
            <a:endParaRPr sz="1600">
              <a:latin typeface="Calibri"/>
              <a:ea typeface="Calibri"/>
              <a:cs typeface="Calibri"/>
              <a:sym typeface="Calibri"/>
            </a:endParaRPr>
          </a:p>
          <a:p>
            <a:pPr indent="0" lvl="0" marL="0" rtl="0" algn="l">
              <a:lnSpc>
                <a:spcPct val="100000"/>
              </a:lnSpc>
              <a:spcBef>
                <a:spcPts val="1200"/>
              </a:spcBef>
              <a:spcAft>
                <a:spcPts val="0"/>
              </a:spcAft>
              <a:buNone/>
            </a:pPr>
            <a:r>
              <a:rPr i="1" lang="en" sz="1400">
                <a:solidFill>
                  <a:srgbClr val="B7B7B7"/>
                </a:solidFill>
                <a:latin typeface="Calibri"/>
                <a:ea typeface="Calibri"/>
                <a:cs typeface="Calibri"/>
                <a:sym typeface="Calibri"/>
              </a:rPr>
              <a:t>SELECT d1, d2, aggregate_function(c4) FROM table_name GROUP BY CUBE (d1, d2);</a:t>
            </a:r>
            <a:endParaRPr i="1" sz="1400">
              <a:solidFill>
                <a:srgbClr val="B7B7B7"/>
              </a:solidFill>
              <a:latin typeface="Calibri"/>
              <a:ea typeface="Calibri"/>
              <a:cs typeface="Calibri"/>
              <a:sym typeface="Calibri"/>
            </a:endParaRPr>
          </a:p>
          <a:p>
            <a:pPr indent="0" lvl="0" marL="0" rtl="0" algn="l">
              <a:lnSpc>
                <a:spcPct val="100000"/>
              </a:lnSpc>
              <a:spcBef>
                <a:spcPts val="1200"/>
              </a:spcBef>
              <a:spcAft>
                <a:spcPts val="0"/>
              </a:spcAft>
              <a:buNone/>
            </a:pPr>
            <a:r>
              <a:t/>
            </a:r>
            <a:endParaRPr i="1" sz="1400">
              <a:solidFill>
                <a:srgbClr val="B7B7B7"/>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rgbClr val="B7B7B7"/>
                </a:solidFill>
                <a:latin typeface="Calibri"/>
                <a:ea typeface="Calibri"/>
                <a:cs typeface="Calibri"/>
                <a:sym typeface="Calibri"/>
              </a:rPr>
              <a:t>Query</a:t>
            </a:r>
            <a:r>
              <a:rPr lang="en" sz="1800">
                <a:solidFill>
                  <a:srgbClr val="B7B7B7"/>
                </a:solidFill>
                <a:latin typeface="Calibri"/>
                <a:ea typeface="Calibri"/>
                <a:cs typeface="Calibri"/>
                <a:sym typeface="Calibri"/>
              </a:rPr>
              <a:t>:</a:t>
            </a:r>
            <a:endParaRPr sz="1800">
              <a:solidFill>
                <a:srgbClr val="B7B7B7"/>
              </a:solidFill>
              <a:highlight>
                <a:srgbClr val="000000"/>
              </a:highlight>
              <a:latin typeface="Calibri"/>
              <a:ea typeface="Calibri"/>
              <a:cs typeface="Calibri"/>
              <a:sym typeface="Calibri"/>
            </a:endParaRPr>
          </a:p>
          <a:p>
            <a:pPr indent="0" lvl="0" marL="0" rtl="0" algn="l">
              <a:lnSpc>
                <a:spcPct val="100000"/>
              </a:lnSpc>
              <a:spcBef>
                <a:spcPts val="0"/>
              </a:spcBef>
              <a:spcAft>
                <a:spcPts val="0"/>
              </a:spcAft>
              <a:buNone/>
            </a:pPr>
            <a:r>
              <a:rPr i="1" lang="en" sz="1400">
                <a:solidFill>
                  <a:srgbClr val="B7B7B7"/>
                </a:solidFill>
                <a:latin typeface="Calibri"/>
                <a:ea typeface="Calibri"/>
                <a:cs typeface="Calibri"/>
                <a:sym typeface="Calibri"/>
              </a:rPr>
              <a:t>select Country_Region, WeekOfYear, SUM(ConfirmedDaily) as ConfirmedDaily , SUM(FatalitiesDaily) as FatalitiesDaily  from COVID_19_aggr group by cube (Country_Region,WeekOfYear)</a:t>
            </a:r>
            <a:endParaRPr i="1" sz="1400">
              <a:latin typeface="Calibri"/>
              <a:ea typeface="Calibri"/>
              <a:cs typeface="Calibri"/>
              <a:sym typeface="Calibri"/>
            </a:endParaRPr>
          </a:p>
          <a:p>
            <a:pPr indent="0" lvl="0" marL="457200" rtl="0" algn="l">
              <a:spcBef>
                <a:spcPts val="0"/>
              </a:spcBef>
              <a:spcAft>
                <a:spcPts val="0"/>
              </a:spcAft>
              <a:buNone/>
            </a:pPr>
            <a:r>
              <a:t/>
            </a:r>
            <a:endParaRPr sz="2000"/>
          </a:p>
        </p:txBody>
      </p:sp>
      <p:sp>
        <p:nvSpPr>
          <p:cNvPr id="94" name="Google Shape;94;p19"/>
          <p:cNvSpPr txBox="1"/>
          <p:nvPr>
            <p:ph idx="1" type="subTitle"/>
          </p:nvPr>
        </p:nvSpPr>
        <p:spPr>
          <a:xfrm>
            <a:off x="4572000" y="889250"/>
            <a:ext cx="4199700" cy="39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GROUP BY ROLLUP</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This statement creates groups of all possible combinations of the specified columns and ‘rolls up’ or provides the grand total and subtotal from the results. The syntax for the GROUP BY ROLLUP  query is: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lnSpc>
                <a:spcPct val="129545"/>
              </a:lnSpc>
              <a:spcBef>
                <a:spcPts val="0"/>
              </a:spcBef>
              <a:spcAft>
                <a:spcPts val="0"/>
              </a:spcAft>
              <a:buNone/>
            </a:pPr>
            <a:r>
              <a:rPr i="1" lang="en" sz="1400">
                <a:solidFill>
                  <a:srgbClr val="B7B7B7"/>
                </a:solidFill>
                <a:latin typeface="Calibri"/>
                <a:ea typeface="Calibri"/>
                <a:cs typeface="Calibri"/>
                <a:sym typeface="Calibri"/>
              </a:rPr>
              <a:t>SELECT d1, d2, d3,  aggregate_function(c4) FROM table_name GROUP BY ROLLUP (d1, d2, d3);</a:t>
            </a:r>
            <a:endParaRPr i="1" sz="1400">
              <a:solidFill>
                <a:srgbClr val="B7B7B7"/>
              </a:solidFill>
              <a:latin typeface="Calibri"/>
              <a:ea typeface="Calibri"/>
              <a:cs typeface="Calibri"/>
              <a:sym typeface="Calibri"/>
            </a:endParaRPr>
          </a:p>
          <a:p>
            <a:pPr indent="0" lvl="0" marL="0" rtl="0" algn="l">
              <a:lnSpc>
                <a:spcPct val="100000"/>
              </a:lnSpc>
              <a:spcBef>
                <a:spcPts val="0"/>
              </a:spcBef>
              <a:spcAft>
                <a:spcPts val="0"/>
              </a:spcAft>
              <a:buNone/>
            </a:pPr>
            <a:r>
              <a:t/>
            </a:r>
            <a:endParaRPr i="1" sz="1400">
              <a:solidFill>
                <a:srgbClr val="B7B7B7"/>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rgbClr val="B7B7B7"/>
                </a:solidFill>
                <a:latin typeface="Calibri"/>
                <a:ea typeface="Calibri"/>
                <a:cs typeface="Calibri"/>
                <a:sym typeface="Calibri"/>
              </a:rPr>
              <a:t>Query:</a:t>
            </a:r>
            <a:endParaRPr sz="1600">
              <a:solidFill>
                <a:srgbClr val="B7B7B7"/>
              </a:solidFill>
              <a:latin typeface="Calibri"/>
              <a:ea typeface="Calibri"/>
              <a:cs typeface="Calibri"/>
              <a:sym typeface="Calibri"/>
            </a:endParaRPr>
          </a:p>
          <a:p>
            <a:pPr indent="0" lvl="0" marL="0" rtl="0" algn="l">
              <a:lnSpc>
                <a:spcPct val="100000"/>
              </a:lnSpc>
              <a:spcBef>
                <a:spcPts val="0"/>
              </a:spcBef>
              <a:spcAft>
                <a:spcPts val="0"/>
              </a:spcAft>
              <a:buNone/>
            </a:pPr>
            <a:r>
              <a:rPr i="1" lang="en" sz="1400">
                <a:solidFill>
                  <a:srgbClr val="B7B7B7"/>
                </a:solidFill>
                <a:latin typeface="Calibri"/>
                <a:ea typeface="Calibri"/>
                <a:cs typeface="Calibri"/>
                <a:sym typeface="Calibri"/>
              </a:rPr>
              <a:t>Select Country_Region, WeekOfYear, SUM(ConfirmedDaily) as ConfirmedDaily , SUM(FatalitiesDaily) as FatalitiesDaily  from COVID_19_aggr group by rollup(Country_Region,WeekOfYear)</a:t>
            </a:r>
            <a:endParaRPr i="1" sz="1400">
              <a:solidFill>
                <a:srgbClr val="B7B7B7"/>
              </a:solidFill>
              <a:latin typeface="Calibri"/>
              <a:ea typeface="Calibri"/>
              <a:cs typeface="Calibri"/>
              <a:sym typeface="Calibri"/>
            </a:endParaRPr>
          </a:p>
          <a:p>
            <a:pPr indent="0" lvl="0" marL="0" rtl="0" algn="just">
              <a:lnSpc>
                <a:spcPct val="115000"/>
              </a:lnSpc>
              <a:spcBef>
                <a:spcPts val="1200"/>
              </a:spcBef>
              <a:spcAft>
                <a:spcPts val="0"/>
              </a:spcAft>
              <a:buNone/>
            </a:pPr>
            <a:r>
              <a:t/>
            </a:r>
            <a:endParaRPr sz="1200">
              <a:solidFill>
                <a:srgbClr val="B7B7B7"/>
              </a:solidFill>
            </a:endParaRPr>
          </a:p>
          <a:p>
            <a:pPr indent="0" lvl="0" marL="45720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ctrTitle"/>
          </p:nvPr>
        </p:nvSpPr>
        <p:spPr>
          <a:xfrm>
            <a:off x="311700" y="128175"/>
            <a:ext cx="8520600" cy="6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Sample Result - Task 4(Group By CUBE)</a:t>
            </a:r>
            <a:endParaRPr>
              <a:latin typeface="Calibri"/>
              <a:ea typeface="Calibri"/>
              <a:cs typeface="Calibri"/>
              <a:sym typeface="Calibri"/>
            </a:endParaRPr>
          </a:p>
        </p:txBody>
      </p:sp>
      <p:pic>
        <p:nvPicPr>
          <p:cNvPr id="100" name="Google Shape;100;p20"/>
          <p:cNvPicPr preferRelativeResize="0"/>
          <p:nvPr/>
        </p:nvPicPr>
        <p:blipFill>
          <a:blip r:embed="rId3">
            <a:alphaModFix/>
          </a:blip>
          <a:stretch>
            <a:fillRect/>
          </a:stretch>
        </p:blipFill>
        <p:spPr>
          <a:xfrm>
            <a:off x="152400" y="956475"/>
            <a:ext cx="8436950" cy="393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ctrTitle"/>
          </p:nvPr>
        </p:nvSpPr>
        <p:spPr>
          <a:xfrm>
            <a:off x="230850" y="138250"/>
            <a:ext cx="8520600" cy="61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Sample Result - Task 4(Group By RollUP)</a:t>
            </a:r>
            <a:endParaRPr>
              <a:latin typeface="Calibri"/>
              <a:ea typeface="Calibri"/>
              <a:cs typeface="Calibri"/>
              <a:sym typeface="Calibri"/>
            </a:endParaRPr>
          </a:p>
        </p:txBody>
      </p:sp>
      <p:pic>
        <p:nvPicPr>
          <p:cNvPr id="106" name="Google Shape;106;p21"/>
          <p:cNvPicPr preferRelativeResize="0"/>
          <p:nvPr/>
        </p:nvPicPr>
        <p:blipFill>
          <a:blip r:embed="rId3">
            <a:alphaModFix/>
          </a:blip>
          <a:stretch>
            <a:fillRect/>
          </a:stretch>
        </p:blipFill>
        <p:spPr>
          <a:xfrm>
            <a:off x="737675" y="905950"/>
            <a:ext cx="7528301" cy="396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