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22DB2AC-F265-48BE-85E3-CEC8FF1DC405}">
  <a:tblStyle styleId="{122DB2AC-F265-48BE-85E3-CEC8FF1DC4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-italic.fntdata"/><Relationship Id="rId21" Type="http://schemas.openxmlformats.org/officeDocument/2006/relationships/slide" Target="slides/slide15.xml"/><Relationship Id="rId43" Type="http://schemas.openxmlformats.org/officeDocument/2006/relationships/font" Target="fonts/Robo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3cd2fd8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3cd2fd8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3bc0a73bc_0_1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3bc0a73bc_0_1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466bfa9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466bfa9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3bc0a73bc_0_1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3bc0a73bc_0_1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3cd2fd82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3cd2fd82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3cd2fd82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3cd2fd82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3bc0a73bc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3bc0a73bc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3bc0a73bc_0_1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3bc0a73bc_0_1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3bc0a73bc_0_1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3bc0a73bc_0_1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3cd2fd8b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3cd2fd8b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3bc0a73bc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3bc0a73bc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3bc0a73bc_0_1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3bc0a73bc_0_1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3cd2fd82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3cd2fd82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4886b0d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4886b0d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3ba5eefa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3ba5eefa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3ba5eefa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3ba5eefa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3ba5eefa2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3ba5eefa2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3ba5eefa2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3ba5eefa2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4886b0df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4886b0df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3ba5eefa2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3ba5eefa2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3ba5eefa2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3ba5eefa2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4886b0df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4886b0d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3ba5eefa2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3ba5eefa2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3ba5eefa2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3ba5eefa2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3ba5eefa2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3ba5eefa2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3ba5eefa2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3ba5eefa2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3ba5eefa2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3ba5eefa2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3bc0a73bc_0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3bc0a73bc_0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3bc0a73bc_0_1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3bc0a73bc_0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3bc0a73bc_0_1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3bc0a73bc_0_1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3cd2fd8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3cd2fd8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3bc0a73bc_0_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3bc0a73bc_0_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3bc0a73bc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3bc0a73bc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3bc0a73bc_0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3bc0a73bc_0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735200" y="555525"/>
            <a:ext cx="5697900" cy="24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alibri"/>
                <a:ea typeface="Calibri"/>
                <a:cs typeface="Calibri"/>
                <a:sym typeface="Calibri"/>
              </a:rPr>
              <a:t>Data Exploration with MongoDB and SQL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824000" y="3596300"/>
            <a:ext cx="61032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Prepared For: CS527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Prepared By: Josh Levine, Pranav Shivkumar, Pratik Mistry, Shounak Rangwala, Swapnil Kamate, Vikhyat Dhamija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Task 2: Output 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(Java + MongoDB)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540" y="1333000"/>
            <a:ext cx="3716925" cy="17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Task 3: Compute Chi2 - 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Categorical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 Bivariate Analysis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229875"/>
            <a:ext cx="8520600" cy="3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ompute the Chi2 value of two categorical attributes.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Determines if there is a statistical difference between the expected data and the observed data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Where O = Observed value, E = expected value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225" y="2386775"/>
            <a:ext cx="38195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Task 3: ...Continued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0" y="975000"/>
            <a:ext cx="8520600" cy="4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Because the challenger data set does not have expected values, we need to come up with expected values by binning the data.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will bin the data by Leak-check pressure category High. We will take the average of the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temperature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and use that as our expected value and we will use each value in the Launch Temperature as the observed value.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Averaging the temperature in the High category gives us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~70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Task 3: Demo (Java + MongoDB)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838" y="962975"/>
            <a:ext cx="7488318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Task 3: Output (Java + MongoDB)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50" y="1525450"/>
            <a:ext cx="726757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/>
        </p:nvSpPr>
        <p:spPr>
          <a:xfrm>
            <a:off x="774088" y="2397825"/>
            <a:ext cx="6956700" cy="20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Our Results do not mean much because they serve as input for the p-value.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P-Value: the probability of obtaining results as extreme as the observed results of our statistical hypothesis.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Task 4: 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Numeric Bivariate Analysis: 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Compute Linear Correlation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Compute the linear Correlation of two numerical attributes.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Linear correlation is a measure of dependence between two random variables.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Types of Correlations: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Positive: both variables change in the same direction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Neutral: No relationship in the variables.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Negative: both variables change in the opposite direction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Task 4: (Java + MongoDB)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 Demo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675" y="1017800"/>
            <a:ext cx="7266659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Task 4: (Java + MongoDB) Output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25" y="1125800"/>
            <a:ext cx="8414150" cy="49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/>
        </p:nvSpPr>
        <p:spPr>
          <a:xfrm>
            <a:off x="599475" y="2149950"/>
            <a:ext cx="40629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Note: A negative correlation means that there is an inverse relationship between O-Ring Failure and Launch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Temperature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columns.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Which can be observed when you sort the data by Launch Temperature.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750" y="1620750"/>
            <a:ext cx="2796325" cy="332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274700" y="1731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Task 5: 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Categorical and Numeric Bivariate Analysis: Compute Z Value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11700" y="9900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Compute the Z Value of one numerical and one categorical attribute.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Z-score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describes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the values difference from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mean.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Positive means it lies above the mean.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Negative means it lies below the mean.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Z-Score is important because it helps standardize value</a:t>
            </a:r>
            <a:r>
              <a:rPr lang="en"/>
              <a:t>s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Allows for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researchers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to calculate the probability of a score occuring within a standard normal distribution.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Allows us to to compare two scores that are from different samples.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3115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ask 5: Compute Z Value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507" y="919375"/>
            <a:ext cx="2809268" cy="3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1"/>
          <p:cNvSpPr txBox="1"/>
          <p:nvPr/>
        </p:nvSpPr>
        <p:spPr>
          <a:xfrm>
            <a:off x="4418250" y="884400"/>
            <a:ext cx="42225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Categorical: O-Ring Failure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Numerical: Launch Temperature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Our two lists of variables to compare will be all Launch temperatures with an O-Ring failure of 0 vs a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ll Launch temperatures with an O-Ring failure of 1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300" y="3216500"/>
            <a:ext cx="1781575" cy="118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 txBox="1"/>
          <p:nvPr/>
        </p:nvSpPr>
        <p:spPr>
          <a:xfrm>
            <a:off x="6678750" y="3216500"/>
            <a:ext cx="3034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Where S = variance,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N = counts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The Data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Our data set included a small csv file called challenger with 3 columns.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O-Ring Failure: Y/N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Launch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Temperature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: Integer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Leak-Check pressure: High/Medium/Low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Our tasks our to load the csv file into a MongoDB/SQL server and write java scripts/SQL stored procedures for various aggregate functions respectively to perform univariate and bivariate analysis on the 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311700" y="1065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Task 5: (Java + MongoDB) Demo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975" y="618175"/>
            <a:ext cx="5250126" cy="44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Task 5: (Java + MongoDB) Output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288" y="1263350"/>
            <a:ext cx="454342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/>
          <p:nvPr/>
        </p:nvSpPr>
        <p:spPr>
          <a:xfrm>
            <a:off x="2116600" y="2797475"/>
            <a:ext cx="52470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We are deviating about 3.65 from the mean.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400">
                <a:latin typeface="Calibri"/>
                <a:ea typeface="Calibri"/>
                <a:cs typeface="Calibri"/>
                <a:sym typeface="Calibri"/>
              </a:rPr>
              <a:t>RDBMS: SQL DEMO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Task 1: Count and Count% Demo (SQL  SP’s)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1097725"/>
            <a:ext cx="8136000" cy="2532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procedure [dbo].[task1]</a:t>
            </a:r>
            <a:endParaRPr i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endParaRPr i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declare @total_count float</a:t>
            </a:r>
            <a:endParaRPr i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 @total_count=(select count(Leak_check_pressure) from Challenger)</a:t>
            </a:r>
            <a:endParaRPr i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 Leak_check_pressure , count() as Count ,(count()*100/@total_count) as Count_percent  from challenger group by Leak_check_pressure</a:t>
            </a:r>
            <a:endParaRPr i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</a:t>
            </a:r>
            <a:endParaRPr i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Task 1: Count and Count% Output (SQL  SP’s)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488" y="2179685"/>
            <a:ext cx="6035025" cy="143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Task 2: Demo (SQL SP)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250175" y="902250"/>
            <a:ext cx="8660400" cy="42411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procedure [dbo].[task2] as</a:t>
            </a:r>
            <a:endParaRPr i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declare @mean_temp float,@max_temp float,@min_temp float,@mode_temp float, @median_temp float, @range_temp float, @variance_temp float, @std_dev float, @count_temp float, @cov float</a:t>
            </a:r>
            <a:endParaRPr i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 @count_temp=(select count(*) from Challenger)</a:t>
            </a:r>
            <a:endParaRPr i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 @mean_temp=(select avg(Launch_temperature) from Challenger)</a:t>
            </a:r>
            <a:endParaRPr i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 @max_temp=(select max(Launch_temperature) from Challenger)</a:t>
            </a:r>
            <a:endParaRPr i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 @min_temp=(select min(Launch_temperature) from Challenger)</a:t>
            </a:r>
            <a:endParaRPr i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 @mode_temp=(select top 1 Launch_temperature  from challenger group by Launch_temperature order by count(*) desc)</a:t>
            </a:r>
            <a:endParaRPr i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 @median_temp=(select Launch_temperature as Median from (SELECT Launch_temperature , ROW_NUMBER () OVER (ORDER BY Launch_temperature) As rows FROM challenger) as temp WHERE temp.rows = 12)</a:t>
            </a:r>
            <a:endParaRPr i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 @range_temp=@max_temp-@min_temp</a:t>
            </a:r>
            <a:endParaRPr i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 @variance_temp=(select sum(square(Launch_temperature- @mean_temp))/@count_temp from challenger)</a:t>
            </a:r>
            <a:endParaRPr i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 @std_dev=SQRT(@variance_temp)</a:t>
            </a:r>
            <a:endParaRPr i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 @cov=(@std_dev*100/@mean_temp)</a:t>
            </a:r>
            <a:endParaRPr i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@min_temp as Minimum , @max_temp as Maximum , @range_temp as Range , @mean_temp as Mean , @median_temp as Median , @mode_temp as Mode , @variance_temp as Variance , @std_dev as Std_dev , @cov as COV</a:t>
            </a:r>
            <a:endParaRPr i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</a:t>
            </a:r>
            <a:endParaRPr i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Task 2: Output (SQL SP)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00" y="2442250"/>
            <a:ext cx="8084725" cy="6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Task 3: Pivot Table</a:t>
            </a:r>
            <a:endParaRPr/>
          </a:p>
        </p:txBody>
      </p:sp>
      <p:sp>
        <p:nvSpPr>
          <p:cNvPr id="259" name="Google Shape;259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Below is the pivot table for two categorical columns on which we will perform Chi 2 Test: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598" y="1878540"/>
            <a:ext cx="5938825" cy="1386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Task 3: Demo (SQL SP)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250175" y="902250"/>
            <a:ext cx="8520600" cy="39090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procedure [dbo].[task3]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declare @total_low float,@total_high float,@total_medium float, @total_one float, @total_zero float, @total float, @zero_low float, @zero_high float, @zero_medium float, @one_low float, @one_high float, @one_medium float, @exp_zero_low float, @exp_zero_high float, @exp_zero_medium float, @exp_one_low float, @exp_one_high float, @exp_one_medium float, @chi_sq float, @cont_coeff float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 @total_low=(select sum([Low]) from chi_pivot)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 @total_high=(select sum([High]) from chi_pivot)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 @total_medium=(select sum([Medium]) from chi_pivot)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 @total_zero=(select sum([Low])+sum([High])+sum([Medium]) from chi_pivot where O_ring_failure=0)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 @total_one=(select sum([Low])+sum([High])+sum([Medium]) from chi_pivot where O_ring_failure=1)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 @total=@total_zero+@total_one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i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et @zero_low=(select [Low] from chi_pivot where O_ring_failure=0)</a:t>
            </a:r>
            <a:endParaRPr i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 @zero_high=(select [High] from chi_pivot where O_ring_failure=0)</a:t>
            </a:r>
            <a:endParaRPr i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 @zero_medium=(select [Medium] from chi_pivot where O_ring_failure=0)\</a:t>
            </a:r>
            <a:endParaRPr i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 @one_low=(select [Low] from chi_pivot where O_ring_failure=1)</a:t>
            </a:r>
            <a:endParaRPr i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 @one_high=(select [High] from chi_pivot where O_ring_failure=1)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0"/>
          <p:cNvSpPr txBox="1"/>
          <p:nvPr/>
        </p:nvSpPr>
        <p:spPr>
          <a:xfrm>
            <a:off x="4775700" y="597575"/>
            <a:ext cx="4368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Task 3: Demo (SQL SP) Continued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1"/>
          <p:cNvSpPr txBox="1"/>
          <p:nvPr>
            <p:ph idx="1" type="body"/>
          </p:nvPr>
        </p:nvSpPr>
        <p:spPr>
          <a:xfrm>
            <a:off x="311700" y="892875"/>
            <a:ext cx="8520600" cy="38760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 @one_medium=(select [Medium] from chi_pivot where O_ring_failure=1)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 @exp_zero_low=(@total_zero*@total_low)/@total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 @exp_zero_medium=(@total_zero*@total_medium)/@total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 @exp_zero_high=(@total_zero*@total_high)/@total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 @exp_one_low=(@total_one*@total_low)/@total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 @exp_one_medium=(@total_one*@total_medium)/@total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 @exp_one_high=(@total_one*@total_high)/@total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@chi_sq=(square(@exp_zero_low-@zero_low)/@exp_zero_low)+(square(@exp_zero_medium-@zero_medium)/@exp_zero_medium)+(square(@exp_zero_high-@zero_high)/@exp_zero_high)+(square(@exp_one_low-@one_low)/@exp_one_low)+(square(@exp_one_medium-@one_medium)/@exp_one_medium)+(square(@exp_one_high-@one_high)/@exp_one_high) set @cont_coeff=sqrt(@chi_sq/(sqrt(2)*@total))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 @chi_sq as CHI2 , @cont_coeff as Contigency_coefficient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</a:t>
            </a:r>
            <a:endParaRPr i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400">
                <a:latin typeface="Calibri"/>
                <a:ea typeface="Calibri"/>
                <a:cs typeface="Calibri"/>
                <a:sym typeface="Calibri"/>
              </a:rPr>
              <a:t>MongoDB + </a:t>
            </a:r>
            <a:r>
              <a:rPr lang="en" sz="3400">
                <a:latin typeface="Calibri"/>
                <a:ea typeface="Calibri"/>
                <a:cs typeface="Calibri"/>
                <a:sym typeface="Calibri"/>
              </a:rPr>
              <a:t>Java DEMO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Task 3: Output (SQL SP)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213" y="2376272"/>
            <a:ext cx="5927575" cy="7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Task 4: (SQL SP) Demo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procedure [dbo].[task4]</a:t>
            </a:r>
            <a:endParaRPr i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endParaRPr i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 (Avg(ConfirmedCases * Fatalities) - (Avg(ConfirmedCases) * Avg(Fatalities))) / (StDevP(ConfirmedCases) * StDevP(Fatalities)) as Linear_correlation_coeff from COVID</a:t>
            </a:r>
            <a:endParaRPr i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</a:t>
            </a:r>
            <a:endParaRPr i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Task 4: (SQL SP) Output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150" y="2203092"/>
            <a:ext cx="5358175" cy="116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Task 5: (SQL SP ) Demo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procedure [dbo].[task5]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declare @mean_zero float, @mean_one float, @std_dev_one float, @std_dev_zero float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 @mean_zero=(select avg(Launch_temperature) from challenger where O_Ring_failure=0)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 @mean_one=(select avg(Launch_temperature) from challenger where O_Ring_failure=1)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 @std_dev_one=(select stdev(Launch_temperature) from challenger where O_Ring_failure=1)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 @std_dev_zero=(select stdev(Launch_temperature) from challenger where O_Ring_failure=0)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 O_Ring_failure,Launch_temperature,((Launch_temperature-@mean_zero)/@std_dev_zero) as z_score from challenger where O_Ring_failure=0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Union ALL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 O_Ring_failure,Launch_temperature,((Launch_temperature-@mean_one)/@std_dev_one) as z_score from challenger where O_Ring_failure=1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Task 5: (SQL SP) Output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6"/>
          <p:cNvSpPr txBox="1"/>
          <p:nvPr>
            <p:ph idx="1" type="body"/>
          </p:nvPr>
        </p:nvSpPr>
        <p:spPr>
          <a:xfrm>
            <a:off x="311700" y="910575"/>
            <a:ext cx="8520600" cy="40608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325" y="910650"/>
            <a:ext cx="3830625" cy="40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Task 1: 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Count and Count%: Categorical Univariate Analysi</a:t>
            </a:r>
            <a:r>
              <a:rPr lang="en" sz="260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2800"/>
              <a:t>  </a:t>
            </a:r>
            <a:endParaRPr sz="2800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1487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Count: returns a count of each category within one categorical attribute.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Count%: returns the percentage of each category within one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categorical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attribute.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4" name="Google Shape;104;p16"/>
          <p:cNvGraphicFramePr/>
          <p:nvPr/>
        </p:nvGraphicFramePr>
        <p:xfrm>
          <a:off x="917350" y="245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{122DB2AC-F265-48BE-85E3-CEC8FF1DC405}</a:tableStyleId>
              </a:tblPr>
              <a:tblGrid>
                <a:gridCol w="2258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Leak-check pressure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" name="Google Shape;105;p16"/>
          <p:cNvSpPr txBox="1"/>
          <p:nvPr/>
        </p:nvSpPr>
        <p:spPr>
          <a:xfrm>
            <a:off x="4163000" y="2691375"/>
            <a:ext cx="2952900" cy="20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Count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High: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Medium: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Low: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Count%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High: 50%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Medium: 25%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Low: 25%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519650" y="2358375"/>
            <a:ext cx="12582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2175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Task 1: Count and Count% Demo (Java+MongoDB)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500" y="977775"/>
            <a:ext cx="6834997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Task 1: (Java+MongoDB) Output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987" y="1747325"/>
            <a:ext cx="7710026" cy="13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2500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Task 2:  Min, Max, Range, Mean, Mode, Median, Variance, Standard Deviation and Coefficient of Variation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139150"/>
            <a:ext cx="8520600" cy="31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Numeric Univariate Analysis.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Min: The smallest value of a data set.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Max: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The largest value of a data set.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Range: The difference between the upper and lower bound. (Max - Min)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Mean: The average of the data set.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Mode: The value in the data set that appears the most.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Median: Sort the data in order, the median is the data point in the middle.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550" y="2882600"/>
            <a:ext cx="574200" cy="3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Task 2: ..Continued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099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Variance: How much a data point varies from its expected </a:t>
            </a: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value.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Standard Deviation: A measure of how spread out the data points are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Coefficient of Variation: Ratio of the standard deviation to the 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mean.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050" y="1763974"/>
            <a:ext cx="1698510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31" y="3056100"/>
            <a:ext cx="839325" cy="39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4400" y="4137200"/>
            <a:ext cx="188595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5565425" y="1816175"/>
            <a:ext cx="21315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(X is the average)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" name="Google Shape;136;p20"/>
          <p:cNvCxnSpPr/>
          <p:nvPr/>
        </p:nvCxnSpPr>
        <p:spPr>
          <a:xfrm>
            <a:off x="5735550" y="1906150"/>
            <a:ext cx="96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Task 2: Demo 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(Java + MongoDB)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7542985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