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Bree Serif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reeSerif-regular.fntdata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8a352c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8a352c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8a352c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8a352c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8a352c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8a352c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8a352c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8a352c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8a352c7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8a352c7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8a352c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8a352c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Attribute under model doesn’t change within the model - that is the reason we have basehorse </a:t>
            </a:r>
            <a:r>
              <a:rPr lang="en"/>
              <a:t>power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8a352c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8a352c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8a352c7b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8a352c7b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8a352c7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8a352c7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ruecar.com/" TargetMode="External"/><Relationship Id="rId4" Type="http://schemas.openxmlformats.org/officeDocument/2006/relationships/hyperlink" Target="https://plugstar.com/" TargetMode="External"/><Relationship Id="rId9" Type="http://schemas.openxmlformats.org/officeDocument/2006/relationships/hyperlink" Target="https://www.consumeraffairs.com/automotive/truecar.html" TargetMode="External"/><Relationship Id="rId5" Type="http://schemas.openxmlformats.org/officeDocument/2006/relationships/hyperlink" Target="https://www.macrotrends.net/stocks/charts/TRUE/truecar/profit-margins" TargetMode="External"/><Relationship Id="rId6" Type="http://schemas.openxmlformats.org/officeDocument/2006/relationships/hyperlink" Target="https://www.washingtonpost.com/business/2021/01/28/us-economy-recession/" TargetMode="External"/><Relationship Id="rId7" Type="http://schemas.openxmlformats.org/officeDocument/2006/relationships/hyperlink" Target="https://finance.yahoo.com/quote/TRUE/financials/" TargetMode="External"/><Relationship Id="rId8" Type="http://schemas.openxmlformats.org/officeDocument/2006/relationships/hyperlink" Target="https://www.cnbc.com/2021/01/14/with-a-lot-of-optimism-and-vaccine-hopes-us-auto-sales-could-increase-as-much-as-10percent-in-2021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13" y="561600"/>
            <a:ext cx="5091774" cy="2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54513" y="3605400"/>
            <a:ext cx="58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Team 6: Swapnil Kamate, Avadh Soni, Evan Mangone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References</a:t>
            </a:r>
            <a:endParaRPr>
              <a:solidFill>
                <a:srgbClr val="0D5DDF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Bree Serif"/>
              <a:buChar char="●"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https://www.truecar.com/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Bree Serif"/>
              <a:buChar char="●"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https://plugstar.com/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Bree Serif"/>
              <a:buChar char="●"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https://www.macrotrends.net/stocks/charts/TRUE/truecar/profit-margins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Bree Serif"/>
              <a:buChar char="●"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https://www.washingtonpost.com/business/2021/01/28/us-economy-recession/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Bree Serif"/>
              <a:buChar char="●"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https://finance.yahoo.com/quote/TRUE/financials/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Bree Serif"/>
              <a:buChar char="●"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https://www.cnbc.com/2021/01/14/with-a-lot-of-optimism-and-vaccine-hopes-us-auto-sales-could-increase-as-much-as-10percent-in-2021.html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Bree Serif"/>
              <a:buChar char="●"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https://www.consumeraffairs.com/automotive/truecar.html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Introduction </a:t>
            </a:r>
            <a:endParaRPr>
              <a:solidFill>
                <a:srgbClr val="0D5DD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ree Serif"/>
              <a:buChar char="●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AutoHeaven aims to provide a user friendly online experience for its customers.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ree Serif"/>
              <a:buChar char="●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Through the use of social media and reviews, AutoHeaven wants to raise overall awareness for the benefits of purchasing EV cars.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ree Serif"/>
              <a:buChar char="●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The digital website of AutoHeaven will help the car buyers as it offers wide range of models and prices.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SWOT Analysis </a:t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713825" y="1134050"/>
            <a:ext cx="1870237" cy="3711155"/>
            <a:chOff x="1118231" y="283725"/>
            <a:chExt cx="2090819" cy="4076400"/>
          </a:xfrm>
        </p:grpSpPr>
        <p:sp>
          <p:nvSpPr>
            <p:cNvPr id="70" name="Google Shape;70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Ease of Use 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Responsive Customer Service 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Skilled Labor Force 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Brand Recognition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2684386" y="1134038"/>
            <a:ext cx="1870237" cy="3711155"/>
            <a:chOff x="1118231" y="283725"/>
            <a:chExt cx="2090819" cy="4076400"/>
          </a:xfrm>
        </p:grpSpPr>
        <p:sp>
          <p:nvSpPr>
            <p:cNvPr id="74" name="Google Shape;74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Lacking Business Partners </a:t>
              </a:r>
              <a:endParaRPr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Low Profit Ratio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High R&amp;D Costs 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Low Cutting-edge Technology</a:t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4589397" y="1134050"/>
            <a:ext cx="1870237" cy="3711155"/>
            <a:chOff x="1118231" y="283725"/>
            <a:chExt cx="2090819" cy="4076400"/>
          </a:xfrm>
        </p:grpSpPr>
        <p:sp>
          <p:nvSpPr>
            <p:cNvPr id="79" name="Google Shape;79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6494397" y="1134050"/>
            <a:ext cx="1870237" cy="3711155"/>
            <a:chOff x="1118231" y="283725"/>
            <a:chExt cx="2090819" cy="4076400"/>
          </a:xfrm>
        </p:grpSpPr>
        <p:sp>
          <p:nvSpPr>
            <p:cNvPr id="83" name="Google Shape;83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/>
        </p:nvSpPr>
        <p:spPr>
          <a:xfrm>
            <a:off x="975025" y="3908325"/>
            <a:ext cx="148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trength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649713" y="3908325"/>
            <a:ext cx="199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eaknesses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711300" y="3908325"/>
            <a:ext cx="166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pportunities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687913" y="3908325"/>
            <a:ext cx="148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hreats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720175" y="1220850"/>
            <a:ext cx="1733100" cy="64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720175" y="1929150"/>
            <a:ext cx="1483200" cy="2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720175" y="2213850"/>
            <a:ext cx="1483200" cy="35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720175" y="2640788"/>
            <a:ext cx="1733100" cy="64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766850" y="1442450"/>
            <a:ext cx="1483200" cy="2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766850" y="1799700"/>
            <a:ext cx="1483200" cy="2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66850" y="2156950"/>
            <a:ext cx="1567200" cy="2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766850" y="2481400"/>
            <a:ext cx="1691400" cy="2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66850" y="2805850"/>
            <a:ext cx="1664400" cy="2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645625" y="1270000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Low Interest Rates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665638" y="1765988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Marketing Campaigns 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665625" y="2261963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Use of Big Data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665638" y="2782013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Reduced Cost of Inputs 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554725" y="1336950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Poor Job Market 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554725" y="1863900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Security Issues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554725" y="2375000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Ride Hailing Services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554725" y="2886100"/>
            <a:ext cx="1616400" cy="4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Many Competitors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75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Business Rules </a:t>
            </a:r>
            <a:endParaRPr>
              <a:solidFill>
                <a:srgbClr val="0D5DDF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11700" y="1093850"/>
            <a:ext cx="3654300" cy="3523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Make to Model (1:M)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car company (make) will have many car models.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particular model belongs to a specific car company (make).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Seller to used cars (1:M)</a:t>
            </a:r>
            <a:endParaRPr sz="1100" u="sng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seller can have multiple used cars (optional).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used car should have only one seller.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*a seller is existence dependent on having a used car to sell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Car to Engine (1:1)</a:t>
            </a:r>
            <a:endParaRPr sz="1100" u="sng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car will have only one unique engine.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engine belongs to only one specific car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*a car is existent dependent on an engine</a:t>
            </a:r>
            <a:endParaRPr sz="11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113150" y="1093850"/>
            <a:ext cx="4482000" cy="3523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Car to Specification Settings (M:M)</a:t>
            </a:r>
            <a:endParaRPr sz="1000" u="sng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car can be customized with many different specification settings (optional).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All the specifications can be used for many different cars (optional).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Car to License plate (1:1)</a:t>
            </a:r>
            <a:endParaRPr sz="1000" u="sng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car will have only one license plate.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license plate will belong to one car.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Customer to Invoice (1:M)</a:t>
            </a:r>
            <a:endParaRPr sz="1000" u="sng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Customer can have many billing invoices (optional).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But an invoice will belong to a particular customer.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Vehicle to Location (1:M)</a:t>
            </a:r>
            <a:endParaRPr sz="1000" u="sng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vehicle will have one location.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 location will have many vehicles.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*a vehicle is existence dependent on a location</a:t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ER Diagram</a:t>
            </a:r>
            <a:endParaRPr>
              <a:solidFill>
                <a:srgbClr val="0D5DDF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6626" l="16934" r="-1059" t="21270"/>
          <a:stretch/>
        </p:blipFill>
        <p:spPr>
          <a:xfrm>
            <a:off x="715313" y="1179850"/>
            <a:ext cx="7713375" cy="3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219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Data Tables </a:t>
            </a:r>
            <a:endParaRPr>
              <a:solidFill>
                <a:srgbClr val="0D5DDF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8900"/>
            <a:ext cx="829972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11700" y="723400"/>
            <a:ext cx="233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  <a:endParaRPr sz="1500">
              <a:solidFill>
                <a:srgbClr val="0D5DD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325" y="3029325"/>
            <a:ext cx="2017353" cy="19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311700" y="3170600"/>
            <a:ext cx="233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Brand</a:t>
            </a:r>
            <a:endParaRPr sz="1500">
              <a:solidFill>
                <a:srgbClr val="0D5DD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928" y="3029325"/>
            <a:ext cx="3160217" cy="19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287950" y="3170600"/>
            <a:ext cx="233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Accessory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219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Data Retrieval</a:t>
            </a:r>
            <a:endParaRPr>
              <a:solidFill>
                <a:srgbClr val="0D5DDF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83400" y="1212625"/>
            <a:ext cx="7824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When the user clicks on a certain brand (let’s say Tesla) then the models for that specific brand is displayed</a:t>
            </a:r>
            <a:endParaRPr sz="19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499600" y="1634750"/>
            <a:ext cx="3144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5DDF"/>
                </a:solidFill>
              </a:rPr>
              <a:t>SELECT * FROM MODEL AS M</a:t>
            </a:r>
            <a:endParaRPr sz="1500">
              <a:solidFill>
                <a:srgbClr val="0D5DD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5DDF"/>
                </a:solidFill>
              </a:rPr>
              <a:t>JOIN BRAND AS B</a:t>
            </a:r>
            <a:endParaRPr sz="1500">
              <a:solidFill>
                <a:srgbClr val="0D5DD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5DDF"/>
                </a:solidFill>
              </a:rPr>
              <a:t>ON B.Brand_ID = M.Brand_ID</a:t>
            </a:r>
            <a:endParaRPr sz="1500">
              <a:solidFill>
                <a:srgbClr val="0D5DD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5DDF"/>
                </a:solidFill>
              </a:rPr>
              <a:t>WHERE Brand_Name ='Tesla'</a:t>
            </a:r>
            <a:endParaRPr sz="1500">
              <a:solidFill>
                <a:srgbClr val="0D5DD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5DD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5" y="2799250"/>
            <a:ext cx="8520601" cy="21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5DDF"/>
                </a:solidFill>
                <a:latin typeface="Bree Serif"/>
                <a:ea typeface="Bree Serif"/>
                <a:cs typeface="Bree Serif"/>
                <a:sym typeface="Bree Serif"/>
              </a:rPr>
              <a:t>Application</a:t>
            </a:r>
            <a:endParaRPr>
              <a:solidFill>
                <a:srgbClr val="0D5DDF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75" y="1048425"/>
            <a:ext cx="5115847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