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43" r:id="rId1"/>
  </p:sldMasterIdLst>
  <p:sldIdLst>
    <p:sldId id="257" r:id="rId2"/>
    <p:sldId id="264" r:id="rId3"/>
    <p:sldId id="258" r:id="rId4"/>
    <p:sldId id="259" r:id="rId5"/>
    <p:sldId id="260" r:id="rId6"/>
    <p:sldId id="261" r:id="rId7"/>
    <p:sldId id="262" r:id="rId8"/>
    <p:sldId id="263" r:id="rId9"/>
    <p:sldId id="281" r:id="rId10"/>
    <p:sldId id="283" r:id="rId11"/>
    <p:sldId id="284" r:id="rId12"/>
    <p:sldId id="275" r:id="rId13"/>
    <p:sldId id="276" r:id="rId14"/>
    <p:sldId id="277" r:id="rId15"/>
    <p:sldId id="256" r:id="rId16"/>
    <p:sldId id="278" r:id="rId17"/>
    <p:sldId id="279" r:id="rId18"/>
    <p:sldId id="280" r:id="rId19"/>
    <p:sldId id="265" r:id="rId20"/>
    <p:sldId id="269" r:id="rId21"/>
    <p:sldId id="270" r:id="rId22"/>
    <p:sldId id="271" r:id="rId23"/>
    <p:sldId id="272" r:id="rId24"/>
    <p:sldId id="273" r:id="rId25"/>
    <p:sldId id="274" r:id="rId26"/>
    <p:sldId id="285" r:id="rId27"/>
    <p:sldId id="266" r:id="rId28"/>
    <p:sldId id="267" r:id="rId29"/>
    <p:sldId id="26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409A96-1AA8-5618-192B-A2BE2AB42F0F}" v="288" dt="2025-07-14T12:25:18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14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406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2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745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95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4570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2948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525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614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74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50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246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445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94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458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048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355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242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2C025EE-1F83-4814-966C-EEB7FFC77F40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AEDC166-616A-4879-A0EF-EB7070159D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108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44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  <p:sldLayoutId id="2147484055" r:id="rId12"/>
    <p:sldLayoutId id="2147484056" r:id="rId13"/>
    <p:sldLayoutId id="2147484057" r:id="rId14"/>
    <p:sldLayoutId id="2147484058" r:id="rId15"/>
    <p:sldLayoutId id="2147484059" r:id="rId16"/>
    <p:sldLayoutId id="2147484060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0CBE11-DD6A-50FB-8361-1781BCAB1F8F}"/>
              </a:ext>
            </a:extLst>
          </p:cNvPr>
          <p:cNvSpPr txBox="1"/>
          <p:nvPr/>
        </p:nvSpPr>
        <p:spPr>
          <a:xfrm>
            <a:off x="2247090" y="1714047"/>
            <a:ext cx="7928042" cy="1632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Name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PriaccEnterprise.AI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Tagline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 AI-powered Enterprise Platform for Smart Business Workflows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Team Name / Members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(optional)</a:t>
            </a:r>
          </a:p>
          <a:p>
            <a:pPr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 / Relevant Image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65F5B9-95E3-786D-0C64-37D48225CDFA}"/>
              </a:ext>
            </a:extLst>
          </p:cNvPr>
          <p:cNvSpPr txBox="1"/>
          <p:nvPr/>
        </p:nvSpPr>
        <p:spPr>
          <a:xfrm>
            <a:off x="2159540" y="227074"/>
            <a:ext cx="8015592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PriaccEnterprise.AI - Project Presentation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3687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DF3A6B-0937-80F8-2CAB-A6C724A95E5A}"/>
              </a:ext>
            </a:extLst>
          </p:cNvPr>
          <p:cNvSpPr txBox="1"/>
          <p:nvPr/>
        </p:nvSpPr>
        <p:spPr>
          <a:xfrm>
            <a:off x="2394857" y="802821"/>
            <a:ext cx="8057605" cy="26161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Core UI Features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dirty="0">
                <a:ea typeface="+mn-lt"/>
                <a:cs typeface="+mn-lt"/>
              </a:rPr>
              <a:t>⚙️ Key Components of the Interface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Content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Sidebar Navigation</a:t>
            </a:r>
            <a:r>
              <a:rPr lang="en-US" dirty="0">
                <a:ea typeface="+mn-lt"/>
                <a:cs typeface="+mn-lt"/>
              </a:rPr>
              <a:t>: Switch between modules (Chat, HR, etc.)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Header Bar</a:t>
            </a:r>
            <a:r>
              <a:rPr lang="en-US" dirty="0">
                <a:ea typeface="+mn-lt"/>
                <a:cs typeface="+mn-lt"/>
              </a:rPr>
              <a:t>: Displays current module context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Workflow Trigger Panel</a:t>
            </a:r>
            <a:r>
              <a:rPr lang="en-US" dirty="0">
                <a:ea typeface="+mn-lt"/>
                <a:cs typeface="+mn-lt"/>
              </a:rPr>
              <a:t>: Buttons like </a:t>
            </a:r>
            <a:r>
              <a:rPr lang="en-US" dirty="0">
                <a:latin typeface="Consolas"/>
              </a:rPr>
              <a:t>Apply Leave</a:t>
            </a:r>
            <a:r>
              <a:rPr lang="en-US" dirty="0">
                <a:ea typeface="+mn-lt"/>
                <a:cs typeface="+mn-lt"/>
              </a:rPr>
              <a:t>, </a:t>
            </a:r>
            <a:r>
              <a:rPr lang="en-US" dirty="0">
                <a:latin typeface="Consolas"/>
              </a:rPr>
              <a:t>Create PO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Chat Window</a:t>
            </a:r>
            <a:r>
              <a:rPr lang="en-US" dirty="0">
                <a:ea typeface="+mn-lt"/>
                <a:cs typeface="+mn-lt"/>
              </a:rPr>
              <a:t>: Real-time chat with AI and workflow system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Message Input</a:t>
            </a:r>
            <a:r>
              <a:rPr lang="en-US" dirty="0">
                <a:ea typeface="+mn-lt"/>
                <a:cs typeface="+mn-lt"/>
              </a:rPr>
              <a:t>: Supports typing + Enter key + Send button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8180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877058-A80F-A8AB-3833-F640DE8B68CF}"/>
              </a:ext>
            </a:extLst>
          </p:cNvPr>
          <p:cNvSpPr txBox="1"/>
          <p:nvPr/>
        </p:nvSpPr>
        <p:spPr>
          <a:xfrm>
            <a:off x="2354035" y="653142"/>
            <a:ext cx="7347857" cy="35086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latin typeface="Times New Roman"/>
                <a:cs typeface="Times New Roman"/>
              </a:rPr>
              <a:t>How Frontend Talks to Backend</a:t>
            </a:r>
            <a:endParaRPr lang="en-US" sz="2000">
              <a:latin typeface="Times New Roman"/>
              <a:cs typeface="Times New Roman"/>
            </a:endParaRPr>
          </a:p>
          <a:p>
            <a:pPr algn="ctr"/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pPr algn="ctr"/>
            <a:endParaRPr lang="en-US" sz="2000" b="1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ea typeface="+mn-lt"/>
                <a:cs typeface="+mn-lt"/>
              </a:rPr>
              <a:t> 🔗 Frontend-Backend Communication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Content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b="1" dirty="0">
                <a:ea typeface="+mn-lt"/>
                <a:cs typeface="+mn-lt"/>
              </a:rPr>
              <a:t>WebSocket</a:t>
            </a:r>
            <a:r>
              <a:rPr lang="en-US" dirty="0">
                <a:ea typeface="+mn-lt"/>
                <a:cs typeface="+mn-lt"/>
              </a:rPr>
              <a:t> connection (</a:t>
            </a:r>
            <a:r>
              <a:rPr lang="en-US" dirty="0">
                <a:latin typeface="Consolas"/>
              </a:rPr>
              <a:t>ws://localhost:8080/ws</a:t>
            </a:r>
            <a:r>
              <a:rPr lang="en-US" dirty="0">
                <a:ea typeface="+mn-lt"/>
                <a:cs typeface="+mn-lt"/>
              </a:rPr>
              <a:t>)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Sends user messages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Receives AI or workflow responses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Trigger workflows like: </a:t>
            </a:r>
            <a:endParaRPr lang="en-US" dirty="0"/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Consolas"/>
              </a:rPr>
              <a:t>Apply Leave</a:t>
            </a:r>
            <a:r>
              <a:rPr lang="en-US" dirty="0">
                <a:ea typeface="+mn-lt"/>
                <a:cs typeface="+mn-lt"/>
              </a:rPr>
              <a:t> → Goes to backend → Responds back in chat</a:t>
            </a:r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OpenAI GPT integrated via backend → Responses shown in chat UI</a:t>
            </a:r>
            <a:endParaRPr lang="en-US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273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48D629-72B1-22CD-FEEE-9763F1A64C39}"/>
              </a:ext>
            </a:extLst>
          </p:cNvPr>
          <p:cNvSpPr txBox="1"/>
          <p:nvPr/>
        </p:nvSpPr>
        <p:spPr>
          <a:xfrm>
            <a:off x="2468880" y="792480"/>
            <a:ext cx="499872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Why Spring Boot Web?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Simplifies creating REST APIs and web applications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Provides embedded server (Tomcat)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Easy integration with frontend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Faster development with auto-configuration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D81FC9E-D0A3-9F0C-AEF3-D12966376E04}"/>
              </a:ext>
            </a:extLst>
          </p:cNvPr>
          <p:cNvSpPr txBox="1"/>
          <p:nvPr/>
        </p:nvSpPr>
        <p:spPr>
          <a:xfrm>
            <a:off x="2468880" y="3454400"/>
            <a:ext cx="499872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Using </a:t>
            </a:r>
            <a:r>
              <a:rPr lang="en-US" sz="2000" b="1" err="1">
                <a:latin typeface="Times New Roman"/>
                <a:cs typeface="Times New Roman"/>
              </a:rPr>
              <a:t>WebSockets</a:t>
            </a:r>
            <a:endParaRPr lang="en-US" sz="2000" b="1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Enables real-time, bi-directional communication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Useful for chat apps, notifications, live updates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Integrated seamlessly with Spring framework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Reduced latency compared to polling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FD7D8F-D2AB-A0C1-F9A8-25F333ABBA58}"/>
              </a:ext>
            </a:extLst>
          </p:cNvPr>
          <p:cNvSpPr txBox="1"/>
          <p:nvPr/>
        </p:nvSpPr>
        <p:spPr>
          <a:xfrm>
            <a:off x="4206240" y="193040"/>
            <a:ext cx="32613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Backend Development</a:t>
            </a:r>
          </a:p>
        </p:txBody>
      </p:sp>
    </p:spTree>
    <p:extLst>
      <p:ext uri="{BB962C8B-B14F-4D97-AF65-F5344CB8AC3E}">
        <p14:creationId xmlns:p14="http://schemas.microsoft.com/office/powerpoint/2010/main" val="2767448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2BD0C8-2AA7-8F10-7061-905CBFC378AF}"/>
              </a:ext>
            </a:extLst>
          </p:cNvPr>
          <p:cNvSpPr txBox="1"/>
          <p:nvPr/>
        </p:nvSpPr>
        <p:spPr>
          <a:xfrm>
            <a:off x="1899920" y="1266864"/>
            <a:ext cx="654304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</a:t>
            </a:r>
            <a:r>
              <a:rPr lang="en-US" sz="2000" b="1" dirty="0">
                <a:latin typeface="Times New Roman"/>
                <a:cs typeface="Times New Roman"/>
              </a:rPr>
              <a:t>ontroller Layer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Receives requests from frontend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Maps URLs to methods using @RestController and @RequestMapping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Calls service layer to process data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Returns responses or forwards messages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76862F-D2A4-1ED4-3DB6-AF502670034B}"/>
              </a:ext>
            </a:extLst>
          </p:cNvPr>
          <p:cNvSpPr txBox="1"/>
          <p:nvPr/>
        </p:nvSpPr>
        <p:spPr>
          <a:xfrm>
            <a:off x="4338320" y="629920"/>
            <a:ext cx="432816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dirty="0">
                <a:latin typeface="Times New Roman"/>
                <a:cs typeface="Times New Roman"/>
              </a:rPr>
              <a:t>Architecture Overview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001C39-91CC-A8A0-6408-42ABFFB60EFD}"/>
              </a:ext>
            </a:extLst>
          </p:cNvPr>
          <p:cNvSpPr txBox="1"/>
          <p:nvPr/>
        </p:nvSpPr>
        <p:spPr>
          <a:xfrm>
            <a:off x="1920240" y="3850640"/>
            <a:ext cx="554736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Service Layer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Contains business logic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Decouples controllers from data processing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Promotes reusability and easier testing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Example: Validation, database operations, calculations</a:t>
            </a:r>
          </a:p>
        </p:txBody>
      </p:sp>
    </p:spTree>
    <p:extLst>
      <p:ext uri="{BB962C8B-B14F-4D97-AF65-F5344CB8AC3E}">
        <p14:creationId xmlns:p14="http://schemas.microsoft.com/office/powerpoint/2010/main" val="1963340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B0D12F6-03C2-9D76-8016-FB4A3B8CD96C}"/>
              </a:ext>
            </a:extLst>
          </p:cNvPr>
          <p:cNvSpPr txBox="1"/>
          <p:nvPr/>
        </p:nvSpPr>
        <p:spPr>
          <a:xfrm>
            <a:off x="2357120" y="1036320"/>
            <a:ext cx="6827520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Model Layer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Defines data objects (entities or DTOs)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Used to transfer data between layers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Example: User, Message, Order, etc.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Annotated with @Entity (if using JPA) or POJOs for API responses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B9159B-9253-E17E-2699-82F318F397B0}"/>
              </a:ext>
            </a:extLst>
          </p:cNvPr>
          <p:cNvSpPr txBox="1"/>
          <p:nvPr/>
        </p:nvSpPr>
        <p:spPr>
          <a:xfrm>
            <a:off x="2357120" y="3688080"/>
            <a:ext cx="6725920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latin typeface="Times New Roman"/>
                <a:cs typeface="Times New Roman"/>
              </a:rPr>
              <a:t>WebSocket Implementation</a:t>
            </a:r>
          </a:p>
          <a:p>
            <a:endParaRPr lang="en-US" sz="2000" b="1" dirty="0">
              <a:latin typeface="Times New Roman"/>
              <a:cs typeface="Times New Roman"/>
            </a:endParaRP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Configured using @EnableWebSocket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Handles real-time message exchange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Example: Chat messages broadcast to connected clients</a:t>
            </a:r>
          </a:p>
          <a:p>
            <a:pPr marL="228600" indent="-228600"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Spring abstracts complexity using </a:t>
            </a:r>
            <a:r>
              <a:rPr lang="en-US" sz="2000" err="1">
                <a:latin typeface="Times New Roman"/>
                <a:cs typeface="Times New Roman"/>
              </a:rPr>
              <a:t>SimpMessagingTemplate</a:t>
            </a:r>
            <a:endParaRPr lang="en-US" sz="200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54870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71913" y="1964531"/>
            <a:ext cx="5029202" cy="914499"/>
            <a:chOff x="914400" y="1257300"/>
            <a:chExt cx="5029202" cy="914499"/>
          </a:xfrm>
        </p:grpSpPr>
        <p:sp>
          <p:nvSpPr>
            <p:cNvPr id="2" name="Rounded Rectangle 1"/>
            <p:cNvSpPr/>
            <p:nvPr/>
          </p:nvSpPr>
          <p:spPr>
            <a:xfrm>
              <a:off x="914400" y="1257300"/>
              <a:ext cx="5029200" cy="914499"/>
            </a:xfrm>
            <a:custGeom>
              <a:avLst/>
              <a:gdLst/>
              <a:ahLst/>
              <a:cxnLst/>
              <a:rect l="0" t="0" r="0" b="0"/>
              <a:pathLst>
                <a:path w="5029200" h="914499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914400" y="0"/>
                  </a:lnTo>
                  <a:lnTo>
                    <a:pt x="914400" y="447675"/>
                  </a:lnTo>
                  <a:close/>
                  <a:moveTo>
                    <a:pt x="0" y="447675"/>
                  </a:moveTo>
                  <a:lnTo>
                    <a:pt x="914400" y="447675"/>
                  </a:lnTo>
                  <a:lnTo>
                    <a:pt x="914400" y="466725"/>
                  </a:lnTo>
                  <a:lnTo>
                    <a:pt x="0" y="466725"/>
                  </a:lnTo>
                  <a:close/>
                  <a:moveTo>
                    <a:pt x="914402" y="0"/>
                  </a:moveTo>
                  <a:lnTo>
                    <a:pt x="5029200" y="0"/>
                  </a:lnTo>
                  <a:lnTo>
                    <a:pt x="5029200" y="914400"/>
                  </a:lnTo>
                  <a:lnTo>
                    <a:pt x="914399" y="914400"/>
                  </a:lnTo>
                  <a:close/>
                  <a:moveTo>
                    <a:pt x="0" y="466820"/>
                  </a:moveTo>
                  <a:lnTo>
                    <a:pt x="914400" y="466725"/>
                  </a:lnTo>
                  <a:lnTo>
                    <a:pt x="914400" y="914403"/>
                  </a:lnTo>
                  <a:lnTo>
                    <a:pt x="447675" y="914499"/>
                  </a:lnTo>
                  <a:cubicBezTo>
                    <a:pt x="200025" y="914499"/>
                    <a:pt x="0" y="714066"/>
                    <a:pt x="0" y="466820"/>
                  </a:cubicBezTo>
                  <a:close/>
                </a:path>
              </a:pathLst>
            </a:custGeom>
            <a:solidFill>
              <a:srgbClr val="D1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914400" y="1257300"/>
              <a:ext cx="5029202" cy="914403"/>
            </a:xfrm>
            <a:custGeom>
              <a:avLst/>
              <a:gdLst/>
              <a:ahLst/>
              <a:cxnLst/>
              <a:rect l="0" t="0" r="0" b="0"/>
              <a:pathLst>
                <a:path w="5029202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1871662" y="0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728662" y="914403"/>
                  </a:moveTo>
                  <a:lnTo>
                    <a:pt x="447675" y="914403"/>
                  </a:lnTo>
                  <a:cubicBezTo>
                    <a:pt x="200025" y="914403"/>
                    <a:pt x="0" y="713971"/>
                    <a:pt x="0" y="466725"/>
                  </a:cubicBezTo>
                  <a:moveTo>
                    <a:pt x="1647825" y="914403"/>
                  </a:moveTo>
                  <a:lnTo>
                    <a:pt x="1876425" y="914403"/>
                  </a:lnTo>
                  <a:moveTo>
                    <a:pt x="1873023" y="0"/>
                  </a:moveTo>
                  <a:lnTo>
                    <a:pt x="5029202" y="0"/>
                  </a:lnTo>
                  <a:lnTo>
                    <a:pt x="5029202" y="914400"/>
                  </a:lnTo>
                  <a:lnTo>
                    <a:pt x="1873025" y="9144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5" name="Rounded Rectangle 4"/>
          <p:cNvSpPr/>
          <p:nvPr/>
        </p:nvSpPr>
        <p:spPr>
          <a:xfrm>
            <a:off x="4602027" y="1964531"/>
            <a:ext cx="1142901" cy="914411"/>
          </a:xfrm>
          <a:custGeom>
            <a:avLst/>
            <a:gdLst/>
            <a:ahLst/>
            <a:cxnLst/>
            <a:rect l="0" t="0" r="0" b="0"/>
            <a:pathLst>
              <a:path w="1142901" h="914411">
                <a:moveTo>
                  <a:pt x="184286" y="127791"/>
                </a:moveTo>
                <a:cubicBezTo>
                  <a:pt x="184286" y="80570"/>
                  <a:pt x="200373" y="35791"/>
                  <a:pt x="228501" y="0"/>
                </a:cubicBezTo>
                <a:moveTo>
                  <a:pt x="1098686" y="127791"/>
                </a:moveTo>
                <a:cubicBezTo>
                  <a:pt x="1098686" y="80569"/>
                  <a:pt x="1114773" y="35791"/>
                  <a:pt x="1142901" y="0"/>
                </a:cubicBezTo>
                <a:moveTo>
                  <a:pt x="1098686" y="123825"/>
                </a:moveTo>
                <a:lnTo>
                  <a:pt x="1098686" y="695325"/>
                </a:lnTo>
                <a:moveTo>
                  <a:pt x="184286" y="695325"/>
                </a:moveTo>
                <a:lnTo>
                  <a:pt x="184286" y="123825"/>
                </a:lnTo>
                <a:moveTo>
                  <a:pt x="1098683" y="694097"/>
                </a:moveTo>
                <a:cubicBezTo>
                  <a:pt x="1098683" y="765255"/>
                  <a:pt x="1054434" y="830303"/>
                  <a:pt x="984383" y="862126"/>
                </a:cubicBezTo>
                <a:cubicBezTo>
                  <a:pt x="956413" y="874833"/>
                  <a:pt x="932557" y="892836"/>
                  <a:pt x="913988" y="914411"/>
                </a:cubicBezTo>
                <a:moveTo>
                  <a:pt x="184283" y="694097"/>
                </a:moveTo>
                <a:cubicBezTo>
                  <a:pt x="184283" y="765255"/>
                  <a:pt x="140034" y="830303"/>
                  <a:pt x="69983" y="862126"/>
                </a:cubicBezTo>
                <a:cubicBezTo>
                  <a:pt x="42220" y="874739"/>
                  <a:pt x="18508" y="892571"/>
                  <a:pt x="0" y="913935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8" name="Group 7"/>
          <p:cNvGrpSpPr/>
          <p:nvPr/>
        </p:nvGrpSpPr>
        <p:grpSpPr>
          <a:xfrm>
            <a:off x="3643313" y="2878931"/>
            <a:ext cx="5257802" cy="914499"/>
            <a:chOff x="685800" y="2171700"/>
            <a:chExt cx="5257802" cy="914499"/>
          </a:xfrm>
        </p:grpSpPr>
        <p:sp>
          <p:nvSpPr>
            <p:cNvPr id="6" name="Rounded Rectangle 5"/>
            <p:cNvSpPr/>
            <p:nvPr/>
          </p:nvSpPr>
          <p:spPr>
            <a:xfrm>
              <a:off x="685800" y="2171700"/>
              <a:ext cx="5257800" cy="914499"/>
            </a:xfrm>
            <a:custGeom>
              <a:avLst/>
              <a:gdLst/>
              <a:ahLst/>
              <a:cxnLst/>
              <a:rect l="0" t="0" r="0" b="0"/>
              <a:pathLst>
                <a:path w="5257800" h="914499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914400" y="0"/>
                  </a:lnTo>
                  <a:lnTo>
                    <a:pt x="914400" y="447675"/>
                  </a:lnTo>
                  <a:close/>
                  <a:moveTo>
                    <a:pt x="0" y="447675"/>
                  </a:moveTo>
                  <a:lnTo>
                    <a:pt x="914400" y="447675"/>
                  </a:lnTo>
                  <a:lnTo>
                    <a:pt x="914400" y="466725"/>
                  </a:lnTo>
                  <a:lnTo>
                    <a:pt x="0" y="466725"/>
                  </a:lnTo>
                  <a:close/>
                  <a:moveTo>
                    <a:pt x="914402" y="0"/>
                  </a:moveTo>
                  <a:lnTo>
                    <a:pt x="5257800" y="0"/>
                  </a:lnTo>
                  <a:lnTo>
                    <a:pt x="5257800" y="914400"/>
                  </a:lnTo>
                  <a:lnTo>
                    <a:pt x="914399" y="914400"/>
                  </a:lnTo>
                  <a:close/>
                  <a:moveTo>
                    <a:pt x="0" y="466820"/>
                  </a:moveTo>
                  <a:lnTo>
                    <a:pt x="914400" y="466725"/>
                  </a:lnTo>
                  <a:lnTo>
                    <a:pt x="914400" y="914403"/>
                  </a:lnTo>
                  <a:lnTo>
                    <a:pt x="447675" y="914499"/>
                  </a:lnTo>
                  <a:cubicBezTo>
                    <a:pt x="200025" y="914499"/>
                    <a:pt x="0" y="714066"/>
                    <a:pt x="0" y="466820"/>
                  </a:cubicBezTo>
                  <a:close/>
                </a:path>
              </a:pathLst>
            </a:custGeom>
            <a:solidFill>
              <a:srgbClr val="E9FFB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685800" y="2171700"/>
              <a:ext cx="5257802" cy="914403"/>
            </a:xfrm>
            <a:custGeom>
              <a:avLst/>
              <a:gdLst/>
              <a:ahLst/>
              <a:cxnLst/>
              <a:rect l="0" t="0" r="0" b="0"/>
              <a:pathLst>
                <a:path w="5257802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957262" y="0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728662" y="914403"/>
                  </a:moveTo>
                  <a:lnTo>
                    <a:pt x="447675" y="914403"/>
                  </a:lnTo>
                  <a:cubicBezTo>
                    <a:pt x="200025" y="914403"/>
                    <a:pt x="0" y="713971"/>
                    <a:pt x="0" y="466725"/>
                  </a:cubicBezTo>
                  <a:moveTo>
                    <a:pt x="1647825" y="914403"/>
                  </a:moveTo>
                  <a:lnTo>
                    <a:pt x="1876425" y="914403"/>
                  </a:lnTo>
                  <a:moveTo>
                    <a:pt x="1873023" y="0"/>
                  </a:moveTo>
                  <a:lnTo>
                    <a:pt x="5257802" y="0"/>
                  </a:lnTo>
                  <a:lnTo>
                    <a:pt x="5257802" y="914400"/>
                  </a:lnTo>
                  <a:lnTo>
                    <a:pt x="1873025" y="9144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4373427" y="2878931"/>
            <a:ext cx="1142901" cy="914411"/>
          </a:xfrm>
          <a:custGeom>
            <a:avLst/>
            <a:gdLst/>
            <a:ahLst/>
            <a:cxnLst/>
            <a:rect l="0" t="0" r="0" b="0"/>
            <a:pathLst>
              <a:path w="1142901" h="914411">
                <a:moveTo>
                  <a:pt x="184286" y="127791"/>
                </a:moveTo>
                <a:cubicBezTo>
                  <a:pt x="184286" y="80570"/>
                  <a:pt x="200373" y="35791"/>
                  <a:pt x="228501" y="0"/>
                </a:cubicBezTo>
                <a:moveTo>
                  <a:pt x="1098686" y="127791"/>
                </a:moveTo>
                <a:cubicBezTo>
                  <a:pt x="1098686" y="80569"/>
                  <a:pt x="1114773" y="35791"/>
                  <a:pt x="1142901" y="0"/>
                </a:cubicBezTo>
                <a:moveTo>
                  <a:pt x="1098686" y="123825"/>
                </a:moveTo>
                <a:lnTo>
                  <a:pt x="1098686" y="695325"/>
                </a:lnTo>
                <a:moveTo>
                  <a:pt x="184286" y="695325"/>
                </a:moveTo>
                <a:lnTo>
                  <a:pt x="184286" y="123825"/>
                </a:lnTo>
                <a:moveTo>
                  <a:pt x="1098683" y="694097"/>
                </a:moveTo>
                <a:cubicBezTo>
                  <a:pt x="1098683" y="765255"/>
                  <a:pt x="1054434" y="830303"/>
                  <a:pt x="984383" y="862126"/>
                </a:cubicBezTo>
                <a:cubicBezTo>
                  <a:pt x="956413" y="874833"/>
                  <a:pt x="932557" y="892836"/>
                  <a:pt x="913988" y="914411"/>
                </a:cubicBezTo>
                <a:moveTo>
                  <a:pt x="184283" y="694097"/>
                </a:moveTo>
                <a:cubicBezTo>
                  <a:pt x="184283" y="765255"/>
                  <a:pt x="140034" y="830303"/>
                  <a:pt x="69983" y="862126"/>
                </a:cubicBezTo>
                <a:cubicBezTo>
                  <a:pt x="42220" y="874739"/>
                  <a:pt x="18508" y="892571"/>
                  <a:pt x="0" y="913935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2" name="Group 11"/>
          <p:cNvGrpSpPr/>
          <p:nvPr/>
        </p:nvGrpSpPr>
        <p:grpSpPr>
          <a:xfrm>
            <a:off x="3414713" y="3793331"/>
            <a:ext cx="5486402" cy="914499"/>
            <a:chOff x="457200" y="3086100"/>
            <a:chExt cx="5486402" cy="914499"/>
          </a:xfrm>
        </p:grpSpPr>
        <p:sp>
          <p:nvSpPr>
            <p:cNvPr id="10" name="Rounded Rectangle 9"/>
            <p:cNvSpPr/>
            <p:nvPr/>
          </p:nvSpPr>
          <p:spPr>
            <a:xfrm>
              <a:off x="457200" y="3086100"/>
              <a:ext cx="5486400" cy="914499"/>
            </a:xfrm>
            <a:custGeom>
              <a:avLst/>
              <a:gdLst/>
              <a:ahLst/>
              <a:cxnLst/>
              <a:rect l="0" t="0" r="0" b="0"/>
              <a:pathLst>
                <a:path w="5486400" h="914499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914400" y="0"/>
                  </a:lnTo>
                  <a:lnTo>
                    <a:pt x="914400" y="447675"/>
                  </a:lnTo>
                  <a:close/>
                  <a:moveTo>
                    <a:pt x="0" y="447675"/>
                  </a:moveTo>
                  <a:lnTo>
                    <a:pt x="914400" y="447675"/>
                  </a:lnTo>
                  <a:lnTo>
                    <a:pt x="914400" y="466725"/>
                  </a:lnTo>
                  <a:lnTo>
                    <a:pt x="0" y="466725"/>
                  </a:lnTo>
                  <a:close/>
                  <a:moveTo>
                    <a:pt x="914402" y="0"/>
                  </a:moveTo>
                  <a:lnTo>
                    <a:pt x="5486400" y="0"/>
                  </a:lnTo>
                  <a:lnTo>
                    <a:pt x="5486400" y="914400"/>
                  </a:lnTo>
                  <a:lnTo>
                    <a:pt x="914399" y="914400"/>
                  </a:lnTo>
                  <a:close/>
                  <a:moveTo>
                    <a:pt x="0" y="466820"/>
                  </a:moveTo>
                  <a:lnTo>
                    <a:pt x="914400" y="466725"/>
                  </a:lnTo>
                  <a:lnTo>
                    <a:pt x="914400" y="914403"/>
                  </a:lnTo>
                  <a:lnTo>
                    <a:pt x="447675" y="914499"/>
                  </a:lnTo>
                  <a:cubicBezTo>
                    <a:pt x="200025" y="914499"/>
                    <a:pt x="0" y="714066"/>
                    <a:pt x="0" y="466820"/>
                  </a:cubicBezTo>
                  <a:close/>
                </a:path>
              </a:pathLst>
            </a:custGeom>
            <a:solidFill>
              <a:srgbClr val="C8FF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457200" y="3086100"/>
              <a:ext cx="5486402" cy="914403"/>
            </a:xfrm>
            <a:custGeom>
              <a:avLst/>
              <a:gdLst/>
              <a:ahLst/>
              <a:cxnLst/>
              <a:rect l="0" t="0" r="0" b="0"/>
              <a:pathLst>
                <a:path w="5486402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957262" y="0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728662" y="914403"/>
                  </a:moveTo>
                  <a:lnTo>
                    <a:pt x="447675" y="914403"/>
                  </a:lnTo>
                  <a:cubicBezTo>
                    <a:pt x="200025" y="914403"/>
                    <a:pt x="0" y="713971"/>
                    <a:pt x="0" y="466725"/>
                  </a:cubicBezTo>
                  <a:moveTo>
                    <a:pt x="1647825" y="914403"/>
                  </a:moveTo>
                  <a:lnTo>
                    <a:pt x="1876425" y="914403"/>
                  </a:lnTo>
                  <a:moveTo>
                    <a:pt x="1873024" y="0"/>
                  </a:moveTo>
                  <a:lnTo>
                    <a:pt x="5486402" y="0"/>
                  </a:lnTo>
                  <a:lnTo>
                    <a:pt x="5486402" y="914400"/>
                  </a:lnTo>
                  <a:lnTo>
                    <a:pt x="1873026" y="914400"/>
                  </a:ln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3" name="Rounded Rectangle 12"/>
          <p:cNvSpPr/>
          <p:nvPr/>
        </p:nvSpPr>
        <p:spPr>
          <a:xfrm>
            <a:off x="4144827" y="3793331"/>
            <a:ext cx="1142901" cy="914411"/>
          </a:xfrm>
          <a:custGeom>
            <a:avLst/>
            <a:gdLst/>
            <a:ahLst/>
            <a:cxnLst/>
            <a:rect l="0" t="0" r="0" b="0"/>
            <a:pathLst>
              <a:path w="1142901" h="914411">
                <a:moveTo>
                  <a:pt x="184286" y="127791"/>
                </a:moveTo>
                <a:cubicBezTo>
                  <a:pt x="184286" y="80570"/>
                  <a:pt x="200373" y="35791"/>
                  <a:pt x="228501" y="0"/>
                </a:cubicBezTo>
                <a:moveTo>
                  <a:pt x="1098686" y="127791"/>
                </a:moveTo>
                <a:cubicBezTo>
                  <a:pt x="1098686" y="80569"/>
                  <a:pt x="1114773" y="35791"/>
                  <a:pt x="1142901" y="0"/>
                </a:cubicBezTo>
                <a:moveTo>
                  <a:pt x="1098686" y="123825"/>
                </a:moveTo>
                <a:lnTo>
                  <a:pt x="1098686" y="695325"/>
                </a:lnTo>
                <a:moveTo>
                  <a:pt x="184286" y="695325"/>
                </a:moveTo>
                <a:lnTo>
                  <a:pt x="184286" y="123825"/>
                </a:lnTo>
                <a:moveTo>
                  <a:pt x="1098683" y="694097"/>
                </a:moveTo>
                <a:cubicBezTo>
                  <a:pt x="1098683" y="765255"/>
                  <a:pt x="1054434" y="830303"/>
                  <a:pt x="984383" y="862126"/>
                </a:cubicBezTo>
                <a:cubicBezTo>
                  <a:pt x="956413" y="874833"/>
                  <a:pt x="932557" y="892836"/>
                  <a:pt x="913988" y="914411"/>
                </a:cubicBezTo>
                <a:moveTo>
                  <a:pt x="184283" y="694097"/>
                </a:moveTo>
                <a:cubicBezTo>
                  <a:pt x="184283" y="765255"/>
                  <a:pt x="140034" y="830303"/>
                  <a:pt x="69983" y="862126"/>
                </a:cubicBezTo>
                <a:cubicBezTo>
                  <a:pt x="42220" y="874739"/>
                  <a:pt x="18508" y="892571"/>
                  <a:pt x="0" y="913935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6" name="Group 15"/>
          <p:cNvGrpSpPr/>
          <p:nvPr/>
        </p:nvGrpSpPr>
        <p:grpSpPr>
          <a:xfrm>
            <a:off x="3186112" y="4707731"/>
            <a:ext cx="5715000" cy="914403"/>
            <a:chOff x="228599" y="4000500"/>
            <a:chExt cx="5715000" cy="914403"/>
          </a:xfrm>
        </p:grpSpPr>
        <p:sp>
          <p:nvSpPr>
            <p:cNvPr id="14" name="Rounded Rectangle 13"/>
            <p:cNvSpPr/>
            <p:nvPr/>
          </p:nvSpPr>
          <p:spPr>
            <a:xfrm>
              <a:off x="228599" y="4000500"/>
              <a:ext cx="5715000" cy="914403"/>
            </a:xfrm>
            <a:custGeom>
              <a:avLst/>
              <a:gdLst/>
              <a:ahLst/>
              <a:cxnLst/>
              <a:rect l="0" t="0" r="0" b="0"/>
              <a:pathLst>
                <a:path w="5715000" h="914403">
                  <a:moveTo>
                    <a:pt x="0" y="447675"/>
                  </a:moveTo>
                  <a:cubicBezTo>
                    <a:pt x="0" y="200430"/>
                    <a:pt x="192722" y="0"/>
                    <a:pt x="430456" y="0"/>
                  </a:cubicBezTo>
                  <a:lnTo>
                    <a:pt x="5715000" y="0"/>
                  </a:lnTo>
                  <a:lnTo>
                    <a:pt x="5715000" y="447675"/>
                  </a:lnTo>
                  <a:close/>
                  <a:moveTo>
                    <a:pt x="0" y="447488"/>
                  </a:moveTo>
                  <a:lnTo>
                    <a:pt x="5715000" y="447488"/>
                  </a:lnTo>
                  <a:lnTo>
                    <a:pt x="5715000" y="466724"/>
                  </a:lnTo>
                  <a:lnTo>
                    <a:pt x="0" y="466724"/>
                  </a:lnTo>
                  <a:close/>
                  <a:moveTo>
                    <a:pt x="0" y="466725"/>
                  </a:moveTo>
                  <a:lnTo>
                    <a:pt x="5715000" y="466725"/>
                  </a:lnTo>
                  <a:cubicBezTo>
                    <a:pt x="5715000" y="713971"/>
                    <a:pt x="5522276" y="914403"/>
                    <a:pt x="5284539" y="914403"/>
                  </a:cubicBezTo>
                  <a:lnTo>
                    <a:pt x="430459" y="914403"/>
                  </a:lnTo>
                  <a:cubicBezTo>
                    <a:pt x="192723" y="914403"/>
                    <a:pt x="0" y="713971"/>
                    <a:pt x="0" y="466725"/>
                  </a:cubicBezTo>
                  <a:close/>
                </a:path>
              </a:pathLst>
            </a:custGeom>
            <a:solidFill>
              <a:srgbClr val="DCE9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228599" y="4000500"/>
              <a:ext cx="5715000" cy="914403"/>
            </a:xfrm>
            <a:custGeom>
              <a:avLst/>
              <a:gdLst/>
              <a:ahLst/>
              <a:cxnLst/>
              <a:rect l="0" t="0" r="0" b="0"/>
              <a:pathLst>
                <a:path w="5715000" h="914403">
                  <a:moveTo>
                    <a:pt x="0" y="447675"/>
                  </a:moveTo>
                  <a:cubicBezTo>
                    <a:pt x="0" y="200430"/>
                    <a:pt x="200430" y="0"/>
                    <a:pt x="447675" y="0"/>
                  </a:cubicBezTo>
                  <a:lnTo>
                    <a:pt x="957262" y="0"/>
                  </a:lnTo>
                  <a:moveTo>
                    <a:pt x="1873020" y="0"/>
                  </a:moveTo>
                  <a:lnTo>
                    <a:pt x="5714998" y="0"/>
                  </a:lnTo>
                  <a:lnTo>
                    <a:pt x="5714998" y="447675"/>
                  </a:lnTo>
                  <a:moveTo>
                    <a:pt x="0" y="466724"/>
                  </a:moveTo>
                  <a:lnTo>
                    <a:pt x="0" y="447488"/>
                  </a:lnTo>
                  <a:moveTo>
                    <a:pt x="5715000" y="447488"/>
                  </a:moveTo>
                  <a:lnTo>
                    <a:pt x="5715000" y="466724"/>
                  </a:lnTo>
                  <a:moveTo>
                    <a:pt x="5715000" y="466725"/>
                  </a:moveTo>
                  <a:cubicBezTo>
                    <a:pt x="5715000" y="713971"/>
                    <a:pt x="5522276" y="914403"/>
                    <a:pt x="5284539" y="914403"/>
                  </a:cubicBezTo>
                  <a:lnTo>
                    <a:pt x="430459" y="914403"/>
                  </a:lnTo>
                  <a:cubicBezTo>
                    <a:pt x="192723" y="914403"/>
                    <a:pt x="0" y="713971"/>
                    <a:pt x="0" y="466725"/>
                  </a:cubicBezTo>
                </a:path>
              </a:pathLst>
            </a:custGeom>
            <a:noFill/>
            <a:ln w="14287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4100514" y="4707730"/>
            <a:ext cx="958615" cy="914392"/>
          </a:xfrm>
          <a:custGeom>
            <a:avLst/>
            <a:gdLst/>
            <a:ahLst/>
            <a:cxnLst/>
            <a:rect l="0" t="0" r="0" b="0"/>
            <a:pathLst>
              <a:path w="958615" h="914392">
                <a:moveTo>
                  <a:pt x="0" y="127791"/>
                </a:moveTo>
                <a:cubicBezTo>
                  <a:pt x="0" y="80570"/>
                  <a:pt x="16086" y="35791"/>
                  <a:pt x="44215" y="0"/>
                </a:cubicBezTo>
                <a:moveTo>
                  <a:pt x="914400" y="127791"/>
                </a:moveTo>
                <a:cubicBezTo>
                  <a:pt x="914400" y="80569"/>
                  <a:pt x="930486" y="35791"/>
                  <a:pt x="958615" y="0"/>
                </a:cubicBezTo>
                <a:moveTo>
                  <a:pt x="914400" y="123825"/>
                </a:moveTo>
                <a:lnTo>
                  <a:pt x="914400" y="476250"/>
                </a:lnTo>
                <a:moveTo>
                  <a:pt x="0" y="476250"/>
                </a:moveTo>
                <a:lnTo>
                  <a:pt x="0" y="123825"/>
                </a:lnTo>
                <a:moveTo>
                  <a:pt x="914400" y="473868"/>
                </a:moveTo>
                <a:cubicBezTo>
                  <a:pt x="914400" y="717162"/>
                  <a:pt x="717170" y="914392"/>
                  <a:pt x="473876" y="914392"/>
                </a:cubicBezTo>
                <a:lnTo>
                  <a:pt x="440523" y="914392"/>
                </a:lnTo>
                <a:cubicBezTo>
                  <a:pt x="197229" y="914392"/>
                  <a:pt x="0" y="717162"/>
                  <a:pt x="0" y="473868"/>
                </a:cubicBezTo>
              </a:path>
            </a:pathLst>
          </a:custGeom>
          <a:noFill/>
          <a:ln w="14287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8" name="Rounded Rectangle 17"/>
          <p:cNvSpPr/>
          <p:nvPr/>
        </p:nvSpPr>
        <p:spPr>
          <a:xfrm>
            <a:off x="5006531" y="2189110"/>
            <a:ext cx="465592" cy="459104"/>
          </a:xfrm>
          <a:custGeom>
            <a:avLst/>
            <a:gdLst/>
            <a:ahLst/>
            <a:cxnLst/>
            <a:rect l="0" t="0" r="0" b="0"/>
            <a:pathLst>
              <a:path w="465592" h="459104">
                <a:moveTo>
                  <a:pt x="8381" y="4019"/>
                </a:moveTo>
                <a:moveTo>
                  <a:pt x="130054" y="22021"/>
                </a:moveTo>
                <a:lnTo>
                  <a:pt x="138055" y="46024"/>
                </a:lnTo>
                <a:cubicBezTo>
                  <a:pt x="140055" y="54025"/>
                  <a:pt x="150056" y="60045"/>
                  <a:pt x="158057" y="58026"/>
                </a:cubicBezTo>
                <a:lnTo>
                  <a:pt x="182060" y="52025"/>
                </a:lnTo>
                <a:cubicBezTo>
                  <a:pt x="204082" y="48025"/>
                  <a:pt x="218084" y="72028"/>
                  <a:pt x="204082" y="88049"/>
                </a:cubicBezTo>
                <a:lnTo>
                  <a:pt x="186080" y="106051"/>
                </a:lnTo>
                <a:cubicBezTo>
                  <a:pt x="180067" y="112160"/>
                  <a:pt x="180067" y="121963"/>
                  <a:pt x="186080" y="128073"/>
                </a:cubicBezTo>
                <a:lnTo>
                  <a:pt x="204082" y="146075"/>
                </a:lnTo>
                <a:cubicBezTo>
                  <a:pt x="218103" y="162077"/>
                  <a:pt x="204082" y="188099"/>
                  <a:pt x="182079" y="182079"/>
                </a:cubicBezTo>
                <a:lnTo>
                  <a:pt x="158076" y="180098"/>
                </a:lnTo>
                <a:cubicBezTo>
                  <a:pt x="150075" y="178098"/>
                  <a:pt x="140055" y="182098"/>
                  <a:pt x="138074" y="192100"/>
                </a:cubicBezTo>
                <a:lnTo>
                  <a:pt x="130054" y="216103"/>
                </a:lnTo>
                <a:cubicBezTo>
                  <a:pt x="127701" y="225799"/>
                  <a:pt x="119019" y="232626"/>
                  <a:pt x="109042" y="232626"/>
                </a:cubicBezTo>
                <a:cubicBezTo>
                  <a:pt x="99064" y="232626"/>
                  <a:pt x="90382" y="225799"/>
                  <a:pt x="88030" y="216103"/>
                </a:cubicBezTo>
                <a:lnTo>
                  <a:pt x="80029" y="192100"/>
                </a:lnTo>
                <a:cubicBezTo>
                  <a:pt x="78028" y="184099"/>
                  <a:pt x="68027" y="178098"/>
                  <a:pt x="60026" y="180098"/>
                </a:cubicBezTo>
                <a:lnTo>
                  <a:pt x="36023" y="186099"/>
                </a:lnTo>
                <a:cubicBezTo>
                  <a:pt x="13982" y="190099"/>
                  <a:pt x="0" y="166096"/>
                  <a:pt x="13982" y="150094"/>
                </a:cubicBezTo>
                <a:lnTo>
                  <a:pt x="31984" y="132073"/>
                </a:lnTo>
                <a:cubicBezTo>
                  <a:pt x="37985" y="125966"/>
                  <a:pt x="37985" y="116177"/>
                  <a:pt x="31984" y="110070"/>
                </a:cubicBezTo>
                <a:lnTo>
                  <a:pt x="16002" y="88030"/>
                </a:lnTo>
                <a:cubicBezTo>
                  <a:pt x="2000" y="72028"/>
                  <a:pt x="16002" y="46005"/>
                  <a:pt x="38004" y="52025"/>
                </a:cubicBezTo>
                <a:lnTo>
                  <a:pt x="62007" y="58026"/>
                </a:lnTo>
                <a:cubicBezTo>
                  <a:pt x="70008" y="60026"/>
                  <a:pt x="80029" y="56026"/>
                  <a:pt x="82029" y="46024"/>
                </a:cubicBezTo>
                <a:lnTo>
                  <a:pt x="90030" y="22002"/>
                </a:lnTo>
                <a:cubicBezTo>
                  <a:pt x="94030" y="0"/>
                  <a:pt x="124053" y="0"/>
                  <a:pt x="130035" y="22002"/>
                </a:cubicBezTo>
                <a:close/>
                <a:moveTo>
                  <a:pt x="139045" y="119062"/>
                </a:moveTo>
                <a:cubicBezTo>
                  <a:pt x="138470" y="102907"/>
                  <a:pt x="125207" y="90109"/>
                  <a:pt x="109042" y="90109"/>
                </a:cubicBezTo>
                <a:cubicBezTo>
                  <a:pt x="92877" y="90109"/>
                  <a:pt x="79614" y="102907"/>
                  <a:pt x="79038" y="119062"/>
                </a:cubicBezTo>
                <a:cubicBezTo>
                  <a:pt x="78763" y="129965"/>
                  <a:pt x="84423" y="140159"/>
                  <a:pt x="93822" y="145692"/>
                </a:cubicBezTo>
                <a:cubicBezTo>
                  <a:pt x="103221" y="151224"/>
                  <a:pt x="114881" y="151224"/>
                  <a:pt x="124280" y="145692"/>
                </a:cubicBezTo>
                <a:cubicBezTo>
                  <a:pt x="133680" y="140159"/>
                  <a:pt x="139339" y="129965"/>
                  <a:pt x="139065" y="119062"/>
                </a:cubicBezTo>
                <a:close/>
                <a:moveTo>
                  <a:pt x="42938" y="213798"/>
                </a:moveTo>
                <a:lnTo>
                  <a:pt x="46481" y="212921"/>
                </a:lnTo>
                <a:lnTo>
                  <a:pt x="46481" y="327717"/>
                </a:lnTo>
                <a:cubicBezTo>
                  <a:pt x="46471" y="337813"/>
                  <a:pt x="54597" y="346034"/>
                  <a:pt x="64693" y="346138"/>
                </a:cubicBezTo>
                <a:lnTo>
                  <a:pt x="199358" y="346138"/>
                </a:lnTo>
                <a:lnTo>
                  <a:pt x="200120" y="346138"/>
                </a:lnTo>
                <a:lnTo>
                  <a:pt x="273881" y="346138"/>
                </a:lnTo>
                <a:lnTo>
                  <a:pt x="274643" y="346138"/>
                </a:lnTo>
                <a:lnTo>
                  <a:pt x="409289" y="346138"/>
                </a:lnTo>
                <a:cubicBezTo>
                  <a:pt x="419378" y="346034"/>
                  <a:pt x="427501" y="337825"/>
                  <a:pt x="427501" y="327736"/>
                </a:cubicBezTo>
                <a:lnTo>
                  <a:pt x="427501" y="103098"/>
                </a:lnTo>
                <a:cubicBezTo>
                  <a:pt x="427501" y="92944"/>
                  <a:pt x="419176" y="84715"/>
                  <a:pt x="409289" y="84715"/>
                </a:cubicBezTo>
                <a:lnTo>
                  <a:pt x="237439" y="84715"/>
                </a:lnTo>
                <a:cubicBezTo>
                  <a:pt x="240715" y="71170"/>
                  <a:pt x="237629" y="57569"/>
                  <a:pt x="230314" y="46615"/>
                </a:cubicBezTo>
                <a:lnTo>
                  <a:pt x="409270" y="46615"/>
                </a:lnTo>
                <a:cubicBezTo>
                  <a:pt x="440393" y="46720"/>
                  <a:pt x="465571" y="71974"/>
                  <a:pt x="465581" y="103098"/>
                </a:cubicBezTo>
                <a:lnTo>
                  <a:pt x="465581" y="327717"/>
                </a:lnTo>
                <a:cubicBezTo>
                  <a:pt x="465592" y="358848"/>
                  <a:pt x="440420" y="384123"/>
                  <a:pt x="409289" y="384238"/>
                </a:cubicBezTo>
                <a:lnTo>
                  <a:pt x="298608" y="384238"/>
                </a:lnTo>
                <a:lnTo>
                  <a:pt x="307752" y="421004"/>
                </a:lnTo>
                <a:lnTo>
                  <a:pt x="348729" y="421004"/>
                </a:lnTo>
                <a:cubicBezTo>
                  <a:pt x="359250" y="421004"/>
                  <a:pt x="367779" y="429533"/>
                  <a:pt x="367779" y="440054"/>
                </a:cubicBezTo>
                <a:cubicBezTo>
                  <a:pt x="367779" y="450576"/>
                  <a:pt x="359250" y="459104"/>
                  <a:pt x="348729" y="459104"/>
                </a:cubicBezTo>
                <a:lnTo>
                  <a:pt x="293293" y="459104"/>
                </a:lnTo>
                <a:lnTo>
                  <a:pt x="292398" y="459104"/>
                </a:lnTo>
                <a:lnTo>
                  <a:pt x="181565" y="459104"/>
                </a:lnTo>
                <a:lnTo>
                  <a:pt x="180670" y="459104"/>
                </a:lnTo>
                <a:lnTo>
                  <a:pt x="125215" y="459104"/>
                </a:lnTo>
                <a:cubicBezTo>
                  <a:pt x="114694" y="459104"/>
                  <a:pt x="106165" y="450576"/>
                  <a:pt x="106165" y="440054"/>
                </a:cubicBezTo>
                <a:cubicBezTo>
                  <a:pt x="106165" y="429533"/>
                  <a:pt x="114694" y="421004"/>
                  <a:pt x="125215" y="421004"/>
                </a:cubicBezTo>
                <a:lnTo>
                  <a:pt x="166211" y="421004"/>
                </a:lnTo>
                <a:lnTo>
                  <a:pt x="175374" y="384238"/>
                </a:lnTo>
                <a:lnTo>
                  <a:pt x="64693" y="384238"/>
                </a:lnTo>
                <a:cubicBezTo>
                  <a:pt x="33562" y="384133"/>
                  <a:pt x="8381" y="358867"/>
                  <a:pt x="8382" y="327736"/>
                </a:cubicBezTo>
                <a:lnTo>
                  <a:pt x="8382" y="209664"/>
                </a:lnTo>
                <a:cubicBezTo>
                  <a:pt x="19085" y="214965"/>
                  <a:pt x="31286" y="216425"/>
                  <a:pt x="42938" y="213798"/>
                </a:cubicBezTo>
                <a:close/>
                <a:moveTo>
                  <a:pt x="259346" y="384238"/>
                </a:moveTo>
                <a:lnTo>
                  <a:pt x="214617" y="384238"/>
                </a:lnTo>
                <a:lnTo>
                  <a:pt x="205473" y="421005"/>
                </a:lnTo>
                <a:lnTo>
                  <a:pt x="268490" y="421005"/>
                </a:lnTo>
                <a:close/>
                <a:moveTo>
                  <a:pt x="287997" y="317334"/>
                </a:moveTo>
                <a:cubicBezTo>
                  <a:pt x="283296" y="326753"/>
                  <a:pt x="271848" y="330575"/>
                  <a:pt x="262431" y="325872"/>
                </a:cubicBezTo>
                <a:cubicBezTo>
                  <a:pt x="253013" y="321168"/>
                  <a:pt x="249193" y="309720"/>
                  <a:pt x="253898" y="300304"/>
                </a:cubicBezTo>
                <a:lnTo>
                  <a:pt x="291998" y="224104"/>
                </a:lnTo>
                <a:cubicBezTo>
                  <a:pt x="296700" y="214685"/>
                  <a:pt x="308147" y="210863"/>
                  <a:pt x="317565" y="215566"/>
                </a:cubicBezTo>
                <a:cubicBezTo>
                  <a:pt x="326982" y="220270"/>
                  <a:pt x="330803" y="231718"/>
                  <a:pt x="326097" y="241134"/>
                </a:cubicBezTo>
                <a:close/>
                <a:moveTo>
                  <a:pt x="236791" y="238201"/>
                </a:moveTo>
                <a:cubicBezTo>
                  <a:pt x="244228" y="245640"/>
                  <a:pt x="244228" y="257698"/>
                  <a:pt x="236791" y="265137"/>
                </a:cubicBezTo>
                <a:lnTo>
                  <a:pt x="221684" y="280244"/>
                </a:lnTo>
                <a:lnTo>
                  <a:pt x="236791" y="295351"/>
                </a:lnTo>
                <a:cubicBezTo>
                  <a:pt x="241743" y="300134"/>
                  <a:pt x="243729" y="307217"/>
                  <a:pt x="241986" y="313877"/>
                </a:cubicBezTo>
                <a:cubicBezTo>
                  <a:pt x="240242" y="320537"/>
                  <a:pt x="235041" y="325739"/>
                  <a:pt x="228381" y="327482"/>
                </a:cubicBezTo>
                <a:cubicBezTo>
                  <a:pt x="221720" y="329226"/>
                  <a:pt x="214637" y="327240"/>
                  <a:pt x="209854" y="322287"/>
                </a:cubicBezTo>
                <a:lnTo>
                  <a:pt x="181279" y="293712"/>
                </a:lnTo>
                <a:cubicBezTo>
                  <a:pt x="173843" y="286273"/>
                  <a:pt x="173843" y="274215"/>
                  <a:pt x="181279" y="266776"/>
                </a:cubicBezTo>
                <a:lnTo>
                  <a:pt x="209854" y="238201"/>
                </a:lnTo>
                <a:cubicBezTo>
                  <a:pt x="217293" y="230764"/>
                  <a:pt x="229352" y="230764"/>
                  <a:pt x="236791" y="238201"/>
                </a:cubicBezTo>
                <a:close/>
                <a:moveTo>
                  <a:pt x="348919" y="238201"/>
                </a:moveTo>
                <a:cubicBezTo>
                  <a:pt x="352493" y="234624"/>
                  <a:pt x="357341" y="232614"/>
                  <a:pt x="362397" y="232614"/>
                </a:cubicBezTo>
                <a:cubicBezTo>
                  <a:pt x="367453" y="232614"/>
                  <a:pt x="372302" y="234624"/>
                  <a:pt x="375875" y="238201"/>
                </a:cubicBezTo>
                <a:lnTo>
                  <a:pt x="404450" y="266776"/>
                </a:lnTo>
                <a:cubicBezTo>
                  <a:pt x="411887" y="274215"/>
                  <a:pt x="411887" y="286273"/>
                  <a:pt x="404450" y="293712"/>
                </a:cubicBezTo>
                <a:lnTo>
                  <a:pt x="375875" y="322287"/>
                </a:lnTo>
                <a:cubicBezTo>
                  <a:pt x="368437" y="329731"/>
                  <a:pt x="356372" y="329735"/>
                  <a:pt x="348929" y="322297"/>
                </a:cubicBezTo>
                <a:cubicBezTo>
                  <a:pt x="341485" y="314859"/>
                  <a:pt x="341481" y="302794"/>
                  <a:pt x="348919" y="295351"/>
                </a:cubicBezTo>
                <a:lnTo>
                  <a:pt x="364026" y="280244"/>
                </a:lnTo>
                <a:lnTo>
                  <a:pt x="348919" y="265137"/>
                </a:lnTo>
                <a:cubicBezTo>
                  <a:pt x="341483" y="257698"/>
                  <a:pt x="341483" y="245640"/>
                  <a:pt x="348919" y="238201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9" name="Rounded Rectangle 18"/>
          <p:cNvSpPr/>
          <p:nvPr/>
        </p:nvSpPr>
        <p:spPr>
          <a:xfrm>
            <a:off x="4786313" y="3107479"/>
            <a:ext cx="460319" cy="457356"/>
          </a:xfrm>
          <a:custGeom>
            <a:avLst/>
            <a:gdLst/>
            <a:ahLst/>
            <a:cxnLst/>
            <a:rect l="0" t="0" r="0" b="0"/>
            <a:pathLst>
              <a:path w="460319" h="457356">
                <a:moveTo>
                  <a:pt x="309562" y="324472"/>
                </a:moveTo>
                <a:cubicBezTo>
                  <a:pt x="309562" y="308690"/>
                  <a:pt x="322356" y="295897"/>
                  <a:pt x="338137" y="295897"/>
                </a:cubicBezTo>
                <a:cubicBezTo>
                  <a:pt x="353919" y="295897"/>
                  <a:pt x="366712" y="308690"/>
                  <a:pt x="366712" y="324472"/>
                </a:cubicBezTo>
                <a:cubicBezTo>
                  <a:pt x="366712" y="340253"/>
                  <a:pt x="353919" y="353047"/>
                  <a:pt x="338137" y="353047"/>
                </a:cubicBezTo>
                <a:cubicBezTo>
                  <a:pt x="322356" y="353047"/>
                  <a:pt x="309562" y="340253"/>
                  <a:pt x="309562" y="324472"/>
                </a:cubicBezTo>
                <a:moveTo>
                  <a:pt x="448056" y="349999"/>
                </a:moveTo>
                <a:cubicBezTo>
                  <a:pt x="458278" y="360938"/>
                  <a:pt x="460063" y="377309"/>
                  <a:pt x="452437" y="390194"/>
                </a:cubicBezTo>
                <a:cubicBezTo>
                  <a:pt x="445163" y="403177"/>
                  <a:pt x="430129" y="409720"/>
                  <a:pt x="415671" y="406196"/>
                </a:cubicBezTo>
                <a:lnTo>
                  <a:pt x="388620" y="400100"/>
                </a:lnTo>
                <a:cubicBezTo>
                  <a:pt x="386392" y="399596"/>
                  <a:pt x="384055" y="400022"/>
                  <a:pt x="382149" y="401281"/>
                </a:cubicBezTo>
                <a:cubicBezTo>
                  <a:pt x="380244" y="402539"/>
                  <a:pt x="378934" y="404521"/>
                  <a:pt x="378523" y="406768"/>
                </a:cubicBezTo>
                <a:lnTo>
                  <a:pt x="370522" y="433247"/>
                </a:lnTo>
                <a:cubicBezTo>
                  <a:pt x="366279" y="447569"/>
                  <a:pt x="353074" y="457356"/>
                  <a:pt x="338137" y="457250"/>
                </a:cubicBezTo>
                <a:cubicBezTo>
                  <a:pt x="322964" y="457327"/>
                  <a:pt x="309654" y="447148"/>
                  <a:pt x="305752" y="432485"/>
                </a:cubicBezTo>
                <a:lnTo>
                  <a:pt x="297561" y="406006"/>
                </a:lnTo>
                <a:cubicBezTo>
                  <a:pt x="296352" y="401626"/>
                  <a:pt x="291874" y="399007"/>
                  <a:pt x="287464" y="400100"/>
                </a:cubicBezTo>
                <a:lnTo>
                  <a:pt x="260604" y="407339"/>
                </a:lnTo>
                <a:cubicBezTo>
                  <a:pt x="246071" y="410687"/>
                  <a:pt x="231058" y="404147"/>
                  <a:pt x="223612" y="391226"/>
                </a:cubicBezTo>
                <a:cubicBezTo>
                  <a:pt x="216166" y="378305"/>
                  <a:pt x="218036" y="362037"/>
                  <a:pt x="228219" y="351142"/>
                </a:cubicBezTo>
                <a:lnTo>
                  <a:pt x="247269" y="330758"/>
                </a:lnTo>
                <a:cubicBezTo>
                  <a:pt x="250320" y="327413"/>
                  <a:pt x="250320" y="322293"/>
                  <a:pt x="247269" y="318947"/>
                </a:cubicBezTo>
                <a:lnTo>
                  <a:pt x="228219" y="298564"/>
                </a:lnTo>
                <a:cubicBezTo>
                  <a:pt x="217071" y="287823"/>
                  <a:pt x="214613" y="270896"/>
                  <a:pt x="222245" y="257428"/>
                </a:cubicBezTo>
                <a:cubicBezTo>
                  <a:pt x="229877" y="243960"/>
                  <a:pt x="245661" y="237371"/>
                  <a:pt x="260604" y="241414"/>
                </a:cubicBezTo>
                <a:lnTo>
                  <a:pt x="287464" y="247700"/>
                </a:lnTo>
                <a:cubicBezTo>
                  <a:pt x="291858" y="248690"/>
                  <a:pt x="296269" y="246110"/>
                  <a:pt x="297561" y="241795"/>
                </a:cubicBezTo>
                <a:lnTo>
                  <a:pt x="305752" y="215315"/>
                </a:lnTo>
                <a:cubicBezTo>
                  <a:pt x="309931" y="200903"/>
                  <a:pt x="323131" y="190986"/>
                  <a:pt x="338137" y="190986"/>
                </a:cubicBezTo>
                <a:cubicBezTo>
                  <a:pt x="353143" y="190986"/>
                  <a:pt x="366344" y="200903"/>
                  <a:pt x="370522" y="215315"/>
                </a:cubicBezTo>
                <a:lnTo>
                  <a:pt x="378523" y="241795"/>
                </a:lnTo>
                <a:cubicBezTo>
                  <a:pt x="379890" y="246050"/>
                  <a:pt x="384241" y="248595"/>
                  <a:pt x="388620" y="247700"/>
                </a:cubicBezTo>
                <a:lnTo>
                  <a:pt x="415861" y="241985"/>
                </a:lnTo>
                <a:cubicBezTo>
                  <a:pt x="430319" y="238461"/>
                  <a:pt x="445354" y="245005"/>
                  <a:pt x="452628" y="257987"/>
                </a:cubicBezTo>
                <a:cubicBezTo>
                  <a:pt x="460319" y="270858"/>
                  <a:pt x="458530" y="287271"/>
                  <a:pt x="448246" y="298183"/>
                </a:cubicBezTo>
                <a:lnTo>
                  <a:pt x="429196" y="318566"/>
                </a:lnTo>
                <a:cubicBezTo>
                  <a:pt x="426144" y="321912"/>
                  <a:pt x="426144" y="327032"/>
                  <a:pt x="429196" y="330377"/>
                </a:cubicBezTo>
                <a:close/>
                <a:moveTo>
                  <a:pt x="395287" y="323900"/>
                </a:moveTo>
                <a:cubicBezTo>
                  <a:pt x="395287" y="292337"/>
                  <a:pt x="369700" y="266750"/>
                  <a:pt x="338137" y="266750"/>
                </a:cubicBezTo>
                <a:cubicBezTo>
                  <a:pt x="306574" y="266750"/>
                  <a:pt x="280987" y="292337"/>
                  <a:pt x="280987" y="323900"/>
                </a:cubicBezTo>
                <a:cubicBezTo>
                  <a:pt x="280987" y="355463"/>
                  <a:pt x="306574" y="381050"/>
                  <a:pt x="338137" y="381050"/>
                </a:cubicBezTo>
                <a:cubicBezTo>
                  <a:pt x="369700" y="381050"/>
                  <a:pt x="395287" y="355463"/>
                  <a:pt x="395287" y="323900"/>
                </a:cubicBezTo>
                <a:close/>
                <a:moveTo>
                  <a:pt x="351976" y="13318"/>
                </a:moveTo>
                <a:cubicBezTo>
                  <a:pt x="360556" y="21862"/>
                  <a:pt x="365379" y="33471"/>
                  <a:pt x="365379" y="45580"/>
                </a:cubicBezTo>
                <a:lnTo>
                  <a:pt x="365379" y="168071"/>
                </a:lnTo>
                <a:cubicBezTo>
                  <a:pt x="357007" y="164017"/>
                  <a:pt x="347819" y="161931"/>
                  <a:pt x="338518" y="161975"/>
                </a:cubicBezTo>
                <a:lnTo>
                  <a:pt x="270129" y="161975"/>
                </a:lnTo>
                <a:lnTo>
                  <a:pt x="270129" y="214172"/>
                </a:lnTo>
                <a:lnTo>
                  <a:pt x="267462" y="214172"/>
                </a:lnTo>
                <a:cubicBezTo>
                  <a:pt x="262719" y="213039"/>
                  <a:pt x="257860" y="212464"/>
                  <a:pt x="252984" y="212458"/>
                </a:cubicBezTo>
                <a:cubicBezTo>
                  <a:pt x="232622" y="212414"/>
                  <a:pt x="213566" y="222478"/>
                  <a:pt x="202120" y="239318"/>
                </a:cubicBezTo>
                <a:lnTo>
                  <a:pt x="164020" y="239318"/>
                </a:lnTo>
                <a:lnTo>
                  <a:pt x="164020" y="288277"/>
                </a:lnTo>
                <a:lnTo>
                  <a:pt x="191833" y="288277"/>
                </a:lnTo>
                <a:cubicBezTo>
                  <a:pt x="194182" y="298905"/>
                  <a:pt x="199234" y="308748"/>
                  <a:pt x="206502" y="316852"/>
                </a:cubicBezTo>
                <a:lnTo>
                  <a:pt x="45529" y="316852"/>
                </a:lnTo>
                <a:cubicBezTo>
                  <a:pt x="20458" y="316852"/>
                  <a:pt x="104" y="296584"/>
                  <a:pt x="0" y="271513"/>
                </a:cubicBezTo>
                <a:lnTo>
                  <a:pt x="0" y="45580"/>
                </a:lnTo>
                <a:cubicBezTo>
                  <a:pt x="0" y="20434"/>
                  <a:pt x="20384" y="50"/>
                  <a:pt x="45529" y="50"/>
                </a:cubicBezTo>
                <a:lnTo>
                  <a:pt x="319659" y="50"/>
                </a:lnTo>
                <a:cubicBezTo>
                  <a:pt x="331767" y="0"/>
                  <a:pt x="343396" y="4774"/>
                  <a:pt x="351976" y="13318"/>
                </a:cubicBezTo>
                <a:close/>
                <a:moveTo>
                  <a:pt x="135445" y="239318"/>
                </a:moveTo>
                <a:lnTo>
                  <a:pt x="28575" y="239318"/>
                </a:lnTo>
                <a:lnTo>
                  <a:pt x="28575" y="271513"/>
                </a:lnTo>
                <a:cubicBezTo>
                  <a:pt x="28679" y="280802"/>
                  <a:pt x="36239" y="288277"/>
                  <a:pt x="45529" y="288277"/>
                </a:cubicBezTo>
                <a:lnTo>
                  <a:pt x="135445" y="288277"/>
                </a:lnTo>
                <a:close/>
                <a:moveTo>
                  <a:pt x="135445" y="161975"/>
                </a:moveTo>
                <a:lnTo>
                  <a:pt x="28575" y="161975"/>
                </a:lnTo>
                <a:lnTo>
                  <a:pt x="28575" y="210743"/>
                </a:lnTo>
                <a:lnTo>
                  <a:pt x="135445" y="210743"/>
                </a:lnTo>
                <a:close/>
                <a:moveTo>
                  <a:pt x="135445" y="84442"/>
                </a:moveTo>
                <a:lnTo>
                  <a:pt x="28575" y="84442"/>
                </a:lnTo>
                <a:lnTo>
                  <a:pt x="28575" y="133400"/>
                </a:lnTo>
                <a:lnTo>
                  <a:pt x="135445" y="133400"/>
                </a:lnTo>
                <a:close/>
                <a:moveTo>
                  <a:pt x="241173" y="161975"/>
                </a:moveTo>
                <a:lnTo>
                  <a:pt x="164020" y="161975"/>
                </a:lnTo>
                <a:lnTo>
                  <a:pt x="164020" y="210743"/>
                </a:lnTo>
                <a:lnTo>
                  <a:pt x="241173" y="210743"/>
                </a:lnTo>
                <a:close/>
                <a:moveTo>
                  <a:pt x="241173" y="84442"/>
                </a:moveTo>
                <a:lnTo>
                  <a:pt x="164020" y="84442"/>
                </a:lnTo>
                <a:lnTo>
                  <a:pt x="164020" y="133400"/>
                </a:lnTo>
                <a:lnTo>
                  <a:pt x="241173" y="133400"/>
                </a:lnTo>
                <a:close/>
                <a:moveTo>
                  <a:pt x="336423" y="84442"/>
                </a:moveTo>
                <a:lnTo>
                  <a:pt x="269748" y="84442"/>
                </a:lnTo>
                <a:lnTo>
                  <a:pt x="269748" y="133400"/>
                </a:lnTo>
                <a:lnTo>
                  <a:pt x="336423" y="133400"/>
                </a:lnTo>
                <a:close/>
              </a:path>
            </a:pathLst>
          </a:custGeom>
          <a:solidFill>
            <a:srgbClr val="92BD39"/>
          </a:solidFill>
          <a:ln>
            <a:noFill/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0" name="Rounded Rectangle 19"/>
          <p:cNvSpPr/>
          <p:nvPr/>
        </p:nvSpPr>
        <p:spPr>
          <a:xfrm>
            <a:off x="4557713" y="4021930"/>
            <a:ext cx="457200" cy="457200"/>
          </a:xfrm>
          <a:custGeom>
            <a:avLst/>
            <a:gdLst/>
            <a:ahLst/>
            <a:cxnLst/>
            <a:rect l="0" t="0" r="0" b="0"/>
            <a:pathLst>
              <a:path w="457200" h="457200">
                <a:moveTo>
                  <a:pt x="457200" y="333375"/>
                </a:moveTo>
                <a:cubicBezTo>
                  <a:pt x="457200" y="401761"/>
                  <a:pt x="401761" y="457200"/>
                  <a:pt x="333375" y="457200"/>
                </a:cubicBezTo>
                <a:cubicBezTo>
                  <a:pt x="264988" y="457200"/>
                  <a:pt x="209550" y="401761"/>
                  <a:pt x="209550" y="333375"/>
                </a:cubicBezTo>
                <a:cubicBezTo>
                  <a:pt x="209550" y="264988"/>
                  <a:pt x="264988" y="209550"/>
                  <a:pt x="333375" y="209550"/>
                </a:cubicBezTo>
                <a:cubicBezTo>
                  <a:pt x="401718" y="209654"/>
                  <a:pt x="457095" y="265031"/>
                  <a:pt x="457200" y="333375"/>
                </a:cubicBezTo>
                <a:close/>
                <a:moveTo>
                  <a:pt x="347662" y="352425"/>
                </a:moveTo>
                <a:cubicBezTo>
                  <a:pt x="347662" y="349794"/>
                  <a:pt x="349794" y="347662"/>
                  <a:pt x="352425" y="347662"/>
                </a:cubicBezTo>
                <a:lnTo>
                  <a:pt x="381000" y="347662"/>
                </a:lnTo>
                <a:cubicBezTo>
                  <a:pt x="388890" y="347662"/>
                  <a:pt x="395287" y="341265"/>
                  <a:pt x="395287" y="333375"/>
                </a:cubicBezTo>
                <a:cubicBezTo>
                  <a:pt x="395287" y="325484"/>
                  <a:pt x="388890" y="319087"/>
                  <a:pt x="381000" y="319087"/>
                </a:cubicBezTo>
                <a:lnTo>
                  <a:pt x="352425" y="319087"/>
                </a:lnTo>
                <a:cubicBezTo>
                  <a:pt x="349794" y="319087"/>
                  <a:pt x="347662" y="316955"/>
                  <a:pt x="347662" y="314325"/>
                </a:cubicBezTo>
                <a:lnTo>
                  <a:pt x="347662" y="285750"/>
                </a:lnTo>
                <a:cubicBezTo>
                  <a:pt x="347662" y="277859"/>
                  <a:pt x="341265" y="271462"/>
                  <a:pt x="333375" y="271462"/>
                </a:cubicBezTo>
                <a:cubicBezTo>
                  <a:pt x="325484" y="271462"/>
                  <a:pt x="319087" y="277859"/>
                  <a:pt x="319087" y="285750"/>
                </a:cubicBezTo>
                <a:lnTo>
                  <a:pt x="319087" y="314325"/>
                </a:lnTo>
                <a:cubicBezTo>
                  <a:pt x="319087" y="316955"/>
                  <a:pt x="316955" y="319087"/>
                  <a:pt x="314325" y="319087"/>
                </a:cubicBezTo>
                <a:lnTo>
                  <a:pt x="285750" y="319087"/>
                </a:lnTo>
                <a:cubicBezTo>
                  <a:pt x="277859" y="319087"/>
                  <a:pt x="271462" y="325484"/>
                  <a:pt x="271462" y="333375"/>
                </a:cubicBezTo>
                <a:cubicBezTo>
                  <a:pt x="271462" y="341265"/>
                  <a:pt x="277859" y="347662"/>
                  <a:pt x="285750" y="347662"/>
                </a:cubicBezTo>
                <a:lnTo>
                  <a:pt x="314325" y="347662"/>
                </a:lnTo>
                <a:cubicBezTo>
                  <a:pt x="316955" y="347662"/>
                  <a:pt x="319087" y="349794"/>
                  <a:pt x="319087" y="352425"/>
                </a:cubicBezTo>
                <a:lnTo>
                  <a:pt x="319087" y="381000"/>
                </a:lnTo>
                <a:cubicBezTo>
                  <a:pt x="319087" y="388890"/>
                  <a:pt x="325484" y="395287"/>
                  <a:pt x="333375" y="395287"/>
                </a:cubicBezTo>
                <a:cubicBezTo>
                  <a:pt x="341265" y="395287"/>
                  <a:pt x="347662" y="388890"/>
                  <a:pt x="347662" y="381000"/>
                </a:cubicBezTo>
                <a:close/>
                <a:moveTo>
                  <a:pt x="187833" y="288226"/>
                </a:moveTo>
                <a:cubicBezTo>
                  <a:pt x="184881" y="297521"/>
                  <a:pt x="182902" y="307097"/>
                  <a:pt x="181927" y="316801"/>
                </a:cubicBezTo>
                <a:lnTo>
                  <a:pt x="45529" y="316801"/>
                </a:lnTo>
                <a:cubicBezTo>
                  <a:pt x="20458" y="316801"/>
                  <a:pt x="104" y="296533"/>
                  <a:pt x="0" y="271462"/>
                </a:cubicBezTo>
                <a:lnTo>
                  <a:pt x="0" y="45529"/>
                </a:lnTo>
                <a:cubicBezTo>
                  <a:pt x="0" y="20384"/>
                  <a:pt x="20384" y="0"/>
                  <a:pt x="45529" y="0"/>
                </a:cubicBezTo>
                <a:lnTo>
                  <a:pt x="319659" y="0"/>
                </a:lnTo>
                <a:cubicBezTo>
                  <a:pt x="344729" y="104"/>
                  <a:pt x="364998" y="20458"/>
                  <a:pt x="364997" y="45529"/>
                </a:cubicBezTo>
                <a:lnTo>
                  <a:pt x="364997" y="184213"/>
                </a:lnTo>
                <a:cubicBezTo>
                  <a:pt x="355594" y="182246"/>
                  <a:pt x="346028" y="181162"/>
                  <a:pt x="336422" y="180975"/>
                </a:cubicBezTo>
                <a:lnTo>
                  <a:pt x="336422" y="161925"/>
                </a:lnTo>
                <a:lnTo>
                  <a:pt x="269747" y="161925"/>
                </a:lnTo>
                <a:lnTo>
                  <a:pt x="269747" y="194881"/>
                </a:lnTo>
                <a:cubicBezTo>
                  <a:pt x="247797" y="205071"/>
                  <a:pt x="228548" y="220275"/>
                  <a:pt x="213550" y="239268"/>
                </a:cubicBezTo>
                <a:lnTo>
                  <a:pt x="164020" y="239268"/>
                </a:lnTo>
                <a:lnTo>
                  <a:pt x="164020" y="288226"/>
                </a:lnTo>
                <a:lnTo>
                  <a:pt x="187833" y="288226"/>
                </a:lnTo>
                <a:close/>
                <a:moveTo>
                  <a:pt x="269747" y="133350"/>
                </a:moveTo>
                <a:lnTo>
                  <a:pt x="336422" y="133350"/>
                </a:lnTo>
                <a:lnTo>
                  <a:pt x="336422" y="84391"/>
                </a:lnTo>
                <a:lnTo>
                  <a:pt x="269747" y="84391"/>
                </a:lnTo>
                <a:close/>
                <a:moveTo>
                  <a:pt x="164020" y="133350"/>
                </a:moveTo>
                <a:lnTo>
                  <a:pt x="241172" y="133350"/>
                </a:lnTo>
                <a:lnTo>
                  <a:pt x="241172" y="84391"/>
                </a:lnTo>
                <a:lnTo>
                  <a:pt x="164020" y="84391"/>
                </a:lnTo>
                <a:close/>
                <a:moveTo>
                  <a:pt x="164020" y="210693"/>
                </a:moveTo>
                <a:lnTo>
                  <a:pt x="241172" y="210693"/>
                </a:lnTo>
                <a:lnTo>
                  <a:pt x="241172" y="161925"/>
                </a:lnTo>
                <a:lnTo>
                  <a:pt x="164020" y="161925"/>
                </a:lnTo>
                <a:close/>
                <a:moveTo>
                  <a:pt x="135445" y="239268"/>
                </a:moveTo>
                <a:lnTo>
                  <a:pt x="28575" y="239268"/>
                </a:lnTo>
                <a:lnTo>
                  <a:pt x="28575" y="271462"/>
                </a:lnTo>
                <a:cubicBezTo>
                  <a:pt x="28679" y="280751"/>
                  <a:pt x="36239" y="288227"/>
                  <a:pt x="45529" y="288226"/>
                </a:cubicBezTo>
                <a:lnTo>
                  <a:pt x="135445" y="288226"/>
                </a:lnTo>
                <a:close/>
                <a:moveTo>
                  <a:pt x="135445" y="161925"/>
                </a:moveTo>
                <a:lnTo>
                  <a:pt x="28575" y="161925"/>
                </a:lnTo>
                <a:lnTo>
                  <a:pt x="28575" y="210693"/>
                </a:lnTo>
                <a:lnTo>
                  <a:pt x="135445" y="210693"/>
                </a:lnTo>
                <a:close/>
                <a:moveTo>
                  <a:pt x="135445" y="84391"/>
                </a:moveTo>
                <a:lnTo>
                  <a:pt x="28575" y="84391"/>
                </a:lnTo>
                <a:lnTo>
                  <a:pt x="28575" y="133350"/>
                </a:lnTo>
                <a:lnTo>
                  <a:pt x="135445" y="133350"/>
                </a:lnTo>
                <a:close/>
              </a:path>
            </a:pathLst>
          </a:custGeom>
          <a:solidFill>
            <a:srgbClr val="3CC583"/>
          </a:solidFill>
          <a:ln>
            <a:noFill/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1" name="Rounded Rectangle 20"/>
          <p:cNvSpPr/>
          <p:nvPr/>
        </p:nvSpPr>
        <p:spPr>
          <a:xfrm>
            <a:off x="4338638" y="4974430"/>
            <a:ext cx="438150" cy="381000"/>
          </a:xfrm>
          <a:custGeom>
            <a:avLst/>
            <a:gdLst/>
            <a:ahLst/>
            <a:cxnLst/>
            <a:rect l="0" t="0" r="0" b="0"/>
            <a:pathLst>
              <a:path w="438150" h="381000">
                <a:moveTo>
                  <a:pt x="438150" y="57150"/>
                </a:moveTo>
                <a:lnTo>
                  <a:pt x="438150" y="323850"/>
                </a:lnTo>
                <a:cubicBezTo>
                  <a:pt x="438150" y="355413"/>
                  <a:pt x="412563" y="381000"/>
                  <a:pt x="381000" y="381000"/>
                </a:cubicBezTo>
                <a:lnTo>
                  <a:pt x="57150" y="381000"/>
                </a:lnTo>
                <a:cubicBezTo>
                  <a:pt x="25586" y="381000"/>
                  <a:pt x="0" y="355413"/>
                  <a:pt x="0" y="323850"/>
                </a:cubicBezTo>
                <a:lnTo>
                  <a:pt x="0" y="57150"/>
                </a:lnTo>
                <a:cubicBezTo>
                  <a:pt x="0" y="25586"/>
                  <a:pt x="25586" y="0"/>
                  <a:pt x="57150" y="0"/>
                </a:cubicBezTo>
                <a:lnTo>
                  <a:pt x="381000" y="0"/>
                </a:lnTo>
                <a:cubicBezTo>
                  <a:pt x="412563" y="0"/>
                  <a:pt x="438150" y="25586"/>
                  <a:pt x="438150" y="57150"/>
                </a:cubicBezTo>
                <a:close/>
                <a:moveTo>
                  <a:pt x="266700" y="209550"/>
                </a:moveTo>
                <a:lnTo>
                  <a:pt x="266700" y="114300"/>
                </a:lnTo>
                <a:lnTo>
                  <a:pt x="171450" y="114300"/>
                </a:lnTo>
                <a:lnTo>
                  <a:pt x="171450" y="209550"/>
                </a:lnTo>
                <a:close/>
                <a:moveTo>
                  <a:pt x="171450" y="247650"/>
                </a:moveTo>
                <a:lnTo>
                  <a:pt x="171450" y="342900"/>
                </a:lnTo>
                <a:lnTo>
                  <a:pt x="266700" y="342900"/>
                </a:lnTo>
                <a:lnTo>
                  <a:pt x="266700" y="247650"/>
                </a:lnTo>
                <a:close/>
                <a:moveTo>
                  <a:pt x="38100" y="209550"/>
                </a:moveTo>
                <a:lnTo>
                  <a:pt x="133350" y="209550"/>
                </a:lnTo>
                <a:lnTo>
                  <a:pt x="133350" y="114300"/>
                </a:lnTo>
                <a:lnTo>
                  <a:pt x="38100" y="114300"/>
                </a:lnTo>
                <a:close/>
                <a:moveTo>
                  <a:pt x="304800" y="209550"/>
                </a:moveTo>
                <a:lnTo>
                  <a:pt x="400050" y="209550"/>
                </a:lnTo>
                <a:lnTo>
                  <a:pt x="400050" y="114300"/>
                </a:lnTo>
                <a:lnTo>
                  <a:pt x="304800" y="114300"/>
                </a:lnTo>
                <a:close/>
                <a:moveTo>
                  <a:pt x="57150" y="342900"/>
                </a:moveTo>
                <a:lnTo>
                  <a:pt x="133350" y="342900"/>
                </a:lnTo>
                <a:lnTo>
                  <a:pt x="133350" y="247650"/>
                </a:lnTo>
                <a:lnTo>
                  <a:pt x="38100" y="247650"/>
                </a:lnTo>
                <a:lnTo>
                  <a:pt x="38100" y="323850"/>
                </a:lnTo>
                <a:cubicBezTo>
                  <a:pt x="38100" y="334371"/>
                  <a:pt x="46628" y="342900"/>
                  <a:pt x="57150" y="342900"/>
                </a:cubicBezTo>
                <a:close/>
                <a:moveTo>
                  <a:pt x="400050" y="323850"/>
                </a:moveTo>
                <a:lnTo>
                  <a:pt x="400050" y="247650"/>
                </a:lnTo>
                <a:lnTo>
                  <a:pt x="304800" y="247650"/>
                </a:lnTo>
                <a:lnTo>
                  <a:pt x="304800" y="342900"/>
                </a:lnTo>
                <a:lnTo>
                  <a:pt x="381000" y="342900"/>
                </a:lnTo>
                <a:cubicBezTo>
                  <a:pt x="391521" y="342900"/>
                  <a:pt x="400050" y="334371"/>
                  <a:pt x="400050" y="323850"/>
                </a:cubicBezTo>
                <a:close/>
                <a:moveTo>
                  <a:pt x="66675" y="161925"/>
                </a:moveTo>
                <a:cubicBezTo>
                  <a:pt x="66675" y="151403"/>
                  <a:pt x="75203" y="142875"/>
                  <a:pt x="85725" y="142875"/>
                </a:cubicBezTo>
                <a:cubicBezTo>
                  <a:pt x="96246" y="142875"/>
                  <a:pt x="104775" y="151403"/>
                  <a:pt x="104775" y="161925"/>
                </a:cubicBezTo>
                <a:cubicBezTo>
                  <a:pt x="104775" y="172446"/>
                  <a:pt x="96246" y="180975"/>
                  <a:pt x="85725" y="180975"/>
                </a:cubicBezTo>
                <a:cubicBezTo>
                  <a:pt x="75203" y="180975"/>
                  <a:pt x="66675" y="172446"/>
                  <a:pt x="66675" y="161925"/>
                </a:cubicBezTo>
                <a:moveTo>
                  <a:pt x="66675" y="295275"/>
                </a:moveTo>
                <a:cubicBezTo>
                  <a:pt x="66675" y="284753"/>
                  <a:pt x="75203" y="276225"/>
                  <a:pt x="85725" y="276225"/>
                </a:cubicBezTo>
                <a:cubicBezTo>
                  <a:pt x="96246" y="276225"/>
                  <a:pt x="104775" y="284753"/>
                  <a:pt x="104775" y="295275"/>
                </a:cubicBezTo>
                <a:cubicBezTo>
                  <a:pt x="104775" y="305796"/>
                  <a:pt x="96246" y="314325"/>
                  <a:pt x="85725" y="314325"/>
                </a:cubicBezTo>
                <a:cubicBezTo>
                  <a:pt x="75203" y="314325"/>
                  <a:pt x="66675" y="305796"/>
                  <a:pt x="66675" y="295275"/>
                </a:cubicBezTo>
              </a:path>
            </a:pathLst>
          </a:custGeom>
          <a:solidFill>
            <a:srgbClr val="4E88E7"/>
          </a:solidFill>
          <a:ln>
            <a:noFill/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2" name="TextBox 21"/>
          <p:cNvSpPr txBox="1"/>
          <p:nvPr/>
        </p:nvSpPr>
        <p:spPr>
          <a:xfrm>
            <a:off x="5948363" y="2113121"/>
            <a:ext cx="2800350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Develop Application Program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256438" y="2321718"/>
            <a:ext cx="1428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800" b="0">
                <a:solidFill>
                  <a:srgbClr val="484848"/>
                </a:solidFill>
                <a:latin typeface="Shantell Sans"/>
              </a:rPr>
              <a:t>4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948364" y="2447447"/>
            <a:ext cx="258603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Shantell Sans"/>
              </a:rPr>
              <a:t>Build a program to interact with the
table.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337305" y="1235868"/>
            <a:ext cx="35718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Shantell Sans"/>
              </a:rPr>
              <a:t>Developing Custom SAP Table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5262563" y="5190647"/>
            <a:ext cx="341471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Shantell Sans"/>
              </a:rPr>
              <a:t>Define the fields and data types for the custom
table.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27838" y="3236118"/>
            <a:ext cx="1428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800" b="0">
                <a:solidFill>
                  <a:srgbClr val="484848"/>
                </a:solidFill>
                <a:latin typeface="Shantell Sans"/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719763" y="3027521"/>
            <a:ext cx="2628900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Generate Maintenance View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719764" y="3361847"/>
            <a:ext cx="3286125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Shantell Sans"/>
              </a:rPr>
              <a:t>Develop a user interface for managing table
data.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799238" y="4150518"/>
            <a:ext cx="1428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800" b="0">
                <a:solidFill>
                  <a:srgbClr val="484848"/>
                </a:solidFill>
                <a:latin typeface="Shantell Sans"/>
              </a:rPr>
              <a:t>2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91164" y="3999071"/>
            <a:ext cx="1214437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Create Table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91163" y="4361973"/>
            <a:ext cx="3071812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100" b="0">
                <a:solidFill>
                  <a:srgbClr val="484848"/>
                </a:solidFill>
                <a:latin typeface="Shantell Sans"/>
              </a:rPr>
              <a:t>Implement the table structure in SAP ABAP.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262563" y="4856321"/>
            <a:ext cx="2171700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Shantell Sans"/>
              </a:rPr>
              <a:t>Design Table Structure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3589688" y="5064918"/>
            <a:ext cx="142875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800" b="0">
                <a:solidFill>
                  <a:srgbClr val="484848"/>
                </a:solidFill>
                <a:latin typeface="Shantell Sans"/>
              </a:rPr>
              <a:t>1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225638" y="4811928"/>
            <a:ext cx="3740727" cy="46734"/>
          </a:xfrm>
          <a:custGeom>
            <a:avLst/>
            <a:gdLst/>
            <a:ahLst/>
            <a:cxnLst/>
            <a:rect l="0" t="0" r="0" b="0"/>
            <a:pathLst>
              <a:path w="3740727" h="46734">
                <a:moveTo>
                  <a:pt x="0" y="46734"/>
                </a:moveTo>
                <a:cubicBezTo>
                  <a:pt x="14350" y="46732"/>
                  <a:pt x="28504" y="43401"/>
                  <a:pt x="41349" y="37005"/>
                </a:cubicBezTo>
                <a:cubicBezTo>
                  <a:pt x="54196" y="30610"/>
                  <a:pt x="65384" y="21322"/>
                  <a:pt x="74035" y="9873"/>
                </a:cubicBezTo>
                <a:cubicBezTo>
                  <a:pt x="76278" y="6813"/>
                  <a:pt x="79212" y="4324"/>
                  <a:pt x="82596" y="2609"/>
                </a:cubicBezTo>
                <a:cubicBezTo>
                  <a:pt x="85982" y="893"/>
                  <a:pt x="89723" y="0"/>
                  <a:pt x="93518" y="0"/>
                </a:cubicBezTo>
                <a:cubicBezTo>
                  <a:pt x="97312" y="0"/>
                  <a:pt x="101054" y="893"/>
                  <a:pt x="104439" y="2609"/>
                </a:cubicBezTo>
                <a:cubicBezTo>
                  <a:pt x="107824" y="4324"/>
                  <a:pt x="110757" y="6813"/>
                  <a:pt x="113001" y="9873"/>
                </a:cubicBezTo>
                <a:cubicBezTo>
                  <a:pt x="121654" y="21318"/>
                  <a:pt x="132844" y="30600"/>
                  <a:pt x="145689" y="36992"/>
                </a:cubicBezTo>
                <a:cubicBezTo>
                  <a:pt x="158535" y="43383"/>
                  <a:pt x="172688" y="46710"/>
                  <a:pt x="187036" y="46710"/>
                </a:cubicBezTo>
                <a:cubicBezTo>
                  <a:pt x="201384" y="46710"/>
                  <a:pt x="215536" y="43383"/>
                  <a:pt x="228383" y="36992"/>
                </a:cubicBezTo>
                <a:cubicBezTo>
                  <a:pt x="241228" y="30600"/>
                  <a:pt x="252418" y="21318"/>
                  <a:pt x="261071" y="9873"/>
                </a:cubicBezTo>
                <a:cubicBezTo>
                  <a:pt x="263315" y="6813"/>
                  <a:pt x="266248" y="4324"/>
                  <a:pt x="269633" y="2609"/>
                </a:cubicBezTo>
                <a:cubicBezTo>
                  <a:pt x="273018" y="893"/>
                  <a:pt x="276760" y="0"/>
                  <a:pt x="280554" y="0"/>
                </a:cubicBezTo>
                <a:cubicBezTo>
                  <a:pt x="284349" y="0"/>
                  <a:pt x="288090" y="893"/>
                  <a:pt x="291475" y="2609"/>
                </a:cubicBezTo>
                <a:cubicBezTo>
                  <a:pt x="294860" y="4324"/>
                  <a:pt x="297793" y="6813"/>
                  <a:pt x="300037" y="9873"/>
                </a:cubicBezTo>
                <a:cubicBezTo>
                  <a:pt x="308691" y="21318"/>
                  <a:pt x="319880" y="30600"/>
                  <a:pt x="332726" y="36992"/>
                </a:cubicBezTo>
                <a:cubicBezTo>
                  <a:pt x="345572" y="43383"/>
                  <a:pt x="359724" y="46710"/>
                  <a:pt x="374072" y="46710"/>
                </a:cubicBezTo>
                <a:cubicBezTo>
                  <a:pt x="388420" y="46710"/>
                  <a:pt x="402573" y="43383"/>
                  <a:pt x="415419" y="36992"/>
                </a:cubicBezTo>
                <a:cubicBezTo>
                  <a:pt x="428264" y="30600"/>
                  <a:pt x="439454" y="21318"/>
                  <a:pt x="448107" y="9873"/>
                </a:cubicBezTo>
                <a:cubicBezTo>
                  <a:pt x="450351" y="6813"/>
                  <a:pt x="453284" y="4324"/>
                  <a:pt x="456669" y="2609"/>
                </a:cubicBezTo>
                <a:cubicBezTo>
                  <a:pt x="460054" y="893"/>
                  <a:pt x="463796" y="0"/>
                  <a:pt x="467590" y="0"/>
                </a:cubicBezTo>
                <a:cubicBezTo>
                  <a:pt x="471385" y="0"/>
                  <a:pt x="475126" y="893"/>
                  <a:pt x="478512" y="2609"/>
                </a:cubicBezTo>
                <a:cubicBezTo>
                  <a:pt x="481896" y="4324"/>
                  <a:pt x="484830" y="6813"/>
                  <a:pt x="487073" y="9873"/>
                </a:cubicBezTo>
                <a:cubicBezTo>
                  <a:pt x="495727" y="21318"/>
                  <a:pt x="506916" y="30600"/>
                  <a:pt x="519762" y="36992"/>
                </a:cubicBezTo>
                <a:cubicBezTo>
                  <a:pt x="532608" y="43383"/>
                  <a:pt x="546761" y="46710"/>
                  <a:pt x="561109" y="46710"/>
                </a:cubicBezTo>
                <a:cubicBezTo>
                  <a:pt x="575457" y="46710"/>
                  <a:pt x="589609" y="43383"/>
                  <a:pt x="602455" y="36992"/>
                </a:cubicBezTo>
                <a:cubicBezTo>
                  <a:pt x="615301" y="30600"/>
                  <a:pt x="626490" y="21318"/>
                  <a:pt x="635144" y="9873"/>
                </a:cubicBezTo>
                <a:cubicBezTo>
                  <a:pt x="637387" y="6813"/>
                  <a:pt x="640321" y="4324"/>
                  <a:pt x="643705" y="2609"/>
                </a:cubicBezTo>
                <a:cubicBezTo>
                  <a:pt x="647091" y="893"/>
                  <a:pt x="650832" y="0"/>
                  <a:pt x="654627" y="0"/>
                </a:cubicBezTo>
                <a:cubicBezTo>
                  <a:pt x="658421" y="0"/>
                  <a:pt x="662163" y="893"/>
                  <a:pt x="665548" y="2609"/>
                </a:cubicBezTo>
                <a:cubicBezTo>
                  <a:pt x="668933" y="4324"/>
                  <a:pt x="671866" y="6813"/>
                  <a:pt x="674110" y="9873"/>
                </a:cubicBezTo>
                <a:cubicBezTo>
                  <a:pt x="682763" y="21318"/>
                  <a:pt x="693953" y="30600"/>
                  <a:pt x="706798" y="36992"/>
                </a:cubicBezTo>
                <a:cubicBezTo>
                  <a:pt x="719645" y="43383"/>
                  <a:pt x="733797" y="46710"/>
                  <a:pt x="748145" y="46710"/>
                </a:cubicBezTo>
                <a:cubicBezTo>
                  <a:pt x="762493" y="46710"/>
                  <a:pt x="776645" y="43383"/>
                  <a:pt x="789492" y="36992"/>
                </a:cubicBezTo>
                <a:cubicBezTo>
                  <a:pt x="802337" y="30600"/>
                  <a:pt x="813527" y="21318"/>
                  <a:pt x="822180" y="9873"/>
                </a:cubicBezTo>
                <a:cubicBezTo>
                  <a:pt x="824424" y="6813"/>
                  <a:pt x="827357" y="4324"/>
                  <a:pt x="830742" y="2609"/>
                </a:cubicBezTo>
                <a:cubicBezTo>
                  <a:pt x="834127" y="893"/>
                  <a:pt x="837869" y="0"/>
                  <a:pt x="841663" y="0"/>
                </a:cubicBezTo>
                <a:cubicBezTo>
                  <a:pt x="845458" y="0"/>
                  <a:pt x="849199" y="893"/>
                  <a:pt x="852585" y="2609"/>
                </a:cubicBezTo>
                <a:cubicBezTo>
                  <a:pt x="855969" y="4324"/>
                  <a:pt x="858902" y="6813"/>
                  <a:pt x="861146" y="9873"/>
                </a:cubicBezTo>
                <a:cubicBezTo>
                  <a:pt x="869800" y="21318"/>
                  <a:pt x="880989" y="30600"/>
                  <a:pt x="893835" y="36992"/>
                </a:cubicBezTo>
                <a:cubicBezTo>
                  <a:pt x="906681" y="43383"/>
                  <a:pt x="920833" y="46710"/>
                  <a:pt x="935181" y="46710"/>
                </a:cubicBezTo>
                <a:cubicBezTo>
                  <a:pt x="949529" y="46710"/>
                  <a:pt x="963682" y="43383"/>
                  <a:pt x="976528" y="36992"/>
                </a:cubicBezTo>
                <a:cubicBezTo>
                  <a:pt x="989374" y="30600"/>
                  <a:pt x="1000563" y="21318"/>
                  <a:pt x="1009217" y="9873"/>
                </a:cubicBezTo>
                <a:cubicBezTo>
                  <a:pt x="1011460" y="6813"/>
                  <a:pt x="1014394" y="4324"/>
                  <a:pt x="1017778" y="2609"/>
                </a:cubicBezTo>
                <a:cubicBezTo>
                  <a:pt x="1021163" y="893"/>
                  <a:pt x="1024905" y="0"/>
                  <a:pt x="1028700" y="0"/>
                </a:cubicBezTo>
                <a:cubicBezTo>
                  <a:pt x="1032494" y="0"/>
                  <a:pt x="1036236" y="893"/>
                  <a:pt x="1039621" y="2609"/>
                </a:cubicBezTo>
                <a:cubicBezTo>
                  <a:pt x="1043005" y="4324"/>
                  <a:pt x="1045939" y="6813"/>
                  <a:pt x="1048182" y="9873"/>
                </a:cubicBezTo>
                <a:cubicBezTo>
                  <a:pt x="1056836" y="21318"/>
                  <a:pt x="1068025" y="30600"/>
                  <a:pt x="1080871" y="36992"/>
                </a:cubicBezTo>
                <a:cubicBezTo>
                  <a:pt x="1093717" y="43383"/>
                  <a:pt x="1107870" y="46710"/>
                  <a:pt x="1122218" y="46710"/>
                </a:cubicBezTo>
                <a:cubicBezTo>
                  <a:pt x="1136566" y="46710"/>
                  <a:pt x="1150718" y="43383"/>
                  <a:pt x="1163564" y="36992"/>
                </a:cubicBezTo>
                <a:cubicBezTo>
                  <a:pt x="1176410" y="30600"/>
                  <a:pt x="1187599" y="21318"/>
                  <a:pt x="1196253" y="9873"/>
                </a:cubicBezTo>
                <a:cubicBezTo>
                  <a:pt x="1198497" y="6813"/>
                  <a:pt x="1201430" y="4324"/>
                  <a:pt x="1204814" y="2609"/>
                </a:cubicBezTo>
                <a:cubicBezTo>
                  <a:pt x="1208200" y="893"/>
                  <a:pt x="1211941" y="0"/>
                  <a:pt x="1215736" y="0"/>
                </a:cubicBezTo>
                <a:cubicBezTo>
                  <a:pt x="1219530" y="0"/>
                  <a:pt x="1223272" y="893"/>
                  <a:pt x="1226657" y="2609"/>
                </a:cubicBezTo>
                <a:cubicBezTo>
                  <a:pt x="1230042" y="4324"/>
                  <a:pt x="1232975" y="6813"/>
                  <a:pt x="1235219" y="9873"/>
                </a:cubicBezTo>
                <a:cubicBezTo>
                  <a:pt x="1243872" y="21318"/>
                  <a:pt x="1255062" y="30600"/>
                  <a:pt x="1267907" y="36992"/>
                </a:cubicBezTo>
                <a:cubicBezTo>
                  <a:pt x="1280754" y="43383"/>
                  <a:pt x="1294906" y="46710"/>
                  <a:pt x="1309254" y="46710"/>
                </a:cubicBezTo>
                <a:cubicBezTo>
                  <a:pt x="1323602" y="46710"/>
                  <a:pt x="1337754" y="43383"/>
                  <a:pt x="1350601" y="36992"/>
                </a:cubicBezTo>
                <a:cubicBezTo>
                  <a:pt x="1363446" y="30600"/>
                  <a:pt x="1374636" y="21318"/>
                  <a:pt x="1383289" y="9873"/>
                </a:cubicBezTo>
                <a:cubicBezTo>
                  <a:pt x="1385533" y="6813"/>
                  <a:pt x="1388466" y="4324"/>
                  <a:pt x="1391851" y="2609"/>
                </a:cubicBezTo>
                <a:cubicBezTo>
                  <a:pt x="1395236" y="893"/>
                  <a:pt x="1398978" y="0"/>
                  <a:pt x="1402772" y="0"/>
                </a:cubicBezTo>
                <a:cubicBezTo>
                  <a:pt x="1406567" y="0"/>
                  <a:pt x="1410308" y="893"/>
                  <a:pt x="1413694" y="2609"/>
                </a:cubicBezTo>
                <a:cubicBezTo>
                  <a:pt x="1417078" y="4324"/>
                  <a:pt x="1420012" y="6813"/>
                  <a:pt x="1422255" y="9873"/>
                </a:cubicBezTo>
                <a:cubicBezTo>
                  <a:pt x="1430909" y="21318"/>
                  <a:pt x="1442098" y="30600"/>
                  <a:pt x="1454944" y="36992"/>
                </a:cubicBezTo>
                <a:cubicBezTo>
                  <a:pt x="1467790" y="43383"/>
                  <a:pt x="1481942" y="46710"/>
                  <a:pt x="1496290" y="46710"/>
                </a:cubicBezTo>
                <a:cubicBezTo>
                  <a:pt x="1510638" y="46710"/>
                  <a:pt x="1524791" y="43383"/>
                  <a:pt x="1537637" y="36992"/>
                </a:cubicBezTo>
                <a:cubicBezTo>
                  <a:pt x="1550483" y="30600"/>
                  <a:pt x="1561672" y="21318"/>
                  <a:pt x="1570326" y="9873"/>
                </a:cubicBezTo>
                <a:cubicBezTo>
                  <a:pt x="1572569" y="6813"/>
                  <a:pt x="1575503" y="4324"/>
                  <a:pt x="1578887" y="2609"/>
                </a:cubicBezTo>
                <a:cubicBezTo>
                  <a:pt x="1582273" y="893"/>
                  <a:pt x="1586014" y="0"/>
                  <a:pt x="1589809" y="0"/>
                </a:cubicBezTo>
                <a:cubicBezTo>
                  <a:pt x="1593603" y="0"/>
                  <a:pt x="1597345" y="893"/>
                  <a:pt x="1600730" y="2609"/>
                </a:cubicBezTo>
                <a:cubicBezTo>
                  <a:pt x="1604115" y="4324"/>
                  <a:pt x="1607048" y="6813"/>
                  <a:pt x="1609292" y="9873"/>
                </a:cubicBezTo>
                <a:cubicBezTo>
                  <a:pt x="1617945" y="21318"/>
                  <a:pt x="1629135" y="30600"/>
                  <a:pt x="1641980" y="36992"/>
                </a:cubicBezTo>
                <a:cubicBezTo>
                  <a:pt x="1654826" y="43383"/>
                  <a:pt x="1668979" y="46710"/>
                  <a:pt x="1683327" y="46710"/>
                </a:cubicBezTo>
                <a:cubicBezTo>
                  <a:pt x="1697675" y="46710"/>
                  <a:pt x="1711827" y="43383"/>
                  <a:pt x="1724673" y="36992"/>
                </a:cubicBezTo>
                <a:cubicBezTo>
                  <a:pt x="1737519" y="30600"/>
                  <a:pt x="1748708" y="21318"/>
                  <a:pt x="1757362" y="9873"/>
                </a:cubicBezTo>
                <a:cubicBezTo>
                  <a:pt x="1759606" y="6813"/>
                  <a:pt x="1762539" y="4324"/>
                  <a:pt x="1765924" y="2609"/>
                </a:cubicBezTo>
                <a:cubicBezTo>
                  <a:pt x="1769309" y="893"/>
                  <a:pt x="1773050" y="0"/>
                  <a:pt x="1776845" y="0"/>
                </a:cubicBezTo>
                <a:cubicBezTo>
                  <a:pt x="1780639" y="0"/>
                  <a:pt x="1784381" y="893"/>
                  <a:pt x="1787766" y="2609"/>
                </a:cubicBezTo>
                <a:cubicBezTo>
                  <a:pt x="1791151" y="4324"/>
                  <a:pt x="1794084" y="6813"/>
                  <a:pt x="1796328" y="9873"/>
                </a:cubicBezTo>
                <a:cubicBezTo>
                  <a:pt x="1804981" y="21318"/>
                  <a:pt x="1816171" y="30600"/>
                  <a:pt x="1829016" y="36992"/>
                </a:cubicBezTo>
                <a:cubicBezTo>
                  <a:pt x="1841863" y="43383"/>
                  <a:pt x="1856015" y="46710"/>
                  <a:pt x="1870363" y="46710"/>
                </a:cubicBezTo>
                <a:cubicBezTo>
                  <a:pt x="1884711" y="46710"/>
                  <a:pt x="1898864" y="43383"/>
                  <a:pt x="1911710" y="36992"/>
                </a:cubicBezTo>
                <a:cubicBezTo>
                  <a:pt x="1924555" y="30600"/>
                  <a:pt x="1935745" y="21318"/>
                  <a:pt x="1944398" y="9873"/>
                </a:cubicBezTo>
                <a:cubicBezTo>
                  <a:pt x="1946642" y="6813"/>
                  <a:pt x="1949575" y="4324"/>
                  <a:pt x="1952960" y="2609"/>
                </a:cubicBezTo>
                <a:cubicBezTo>
                  <a:pt x="1956345" y="893"/>
                  <a:pt x="1960087" y="0"/>
                  <a:pt x="1963881" y="0"/>
                </a:cubicBezTo>
                <a:cubicBezTo>
                  <a:pt x="1967676" y="0"/>
                  <a:pt x="1971417" y="893"/>
                  <a:pt x="1974802" y="2609"/>
                </a:cubicBezTo>
                <a:cubicBezTo>
                  <a:pt x="1978187" y="4324"/>
                  <a:pt x="1981121" y="6813"/>
                  <a:pt x="1983364" y="9873"/>
                </a:cubicBezTo>
                <a:cubicBezTo>
                  <a:pt x="1992018" y="21318"/>
                  <a:pt x="2003206" y="30600"/>
                  <a:pt x="2016053" y="36992"/>
                </a:cubicBezTo>
                <a:cubicBezTo>
                  <a:pt x="2028898" y="43383"/>
                  <a:pt x="2043051" y="46710"/>
                  <a:pt x="2057400" y="46710"/>
                </a:cubicBezTo>
                <a:cubicBezTo>
                  <a:pt x="2071748" y="46710"/>
                  <a:pt x="2085901" y="43383"/>
                  <a:pt x="2098746" y="36992"/>
                </a:cubicBezTo>
                <a:cubicBezTo>
                  <a:pt x="2111593" y="30600"/>
                  <a:pt x="2122781" y="21318"/>
                  <a:pt x="2131435" y="9873"/>
                </a:cubicBezTo>
                <a:cubicBezTo>
                  <a:pt x="2133679" y="6813"/>
                  <a:pt x="2136612" y="4324"/>
                  <a:pt x="2139997" y="2609"/>
                </a:cubicBezTo>
                <a:cubicBezTo>
                  <a:pt x="2143382" y="893"/>
                  <a:pt x="2147123" y="0"/>
                  <a:pt x="2150918" y="0"/>
                </a:cubicBezTo>
                <a:cubicBezTo>
                  <a:pt x="2154713" y="0"/>
                  <a:pt x="2158454" y="893"/>
                  <a:pt x="2161838" y="2609"/>
                </a:cubicBezTo>
                <a:cubicBezTo>
                  <a:pt x="2165224" y="4324"/>
                  <a:pt x="2168157" y="6813"/>
                  <a:pt x="2170401" y="9873"/>
                </a:cubicBezTo>
                <a:cubicBezTo>
                  <a:pt x="2179054" y="21318"/>
                  <a:pt x="2190243" y="30600"/>
                  <a:pt x="2203089" y="36992"/>
                </a:cubicBezTo>
                <a:cubicBezTo>
                  <a:pt x="2215935" y="43383"/>
                  <a:pt x="2230088" y="46710"/>
                  <a:pt x="2244436" y="46710"/>
                </a:cubicBezTo>
                <a:cubicBezTo>
                  <a:pt x="2258784" y="46710"/>
                  <a:pt x="2272937" y="43383"/>
                  <a:pt x="2285783" y="36992"/>
                </a:cubicBezTo>
                <a:cubicBezTo>
                  <a:pt x="2298629" y="30600"/>
                  <a:pt x="2309818" y="21318"/>
                  <a:pt x="2318471" y="9873"/>
                </a:cubicBezTo>
                <a:cubicBezTo>
                  <a:pt x="2320716" y="6813"/>
                  <a:pt x="2323648" y="4324"/>
                  <a:pt x="2327033" y="2609"/>
                </a:cubicBezTo>
                <a:cubicBezTo>
                  <a:pt x="2330418" y="893"/>
                  <a:pt x="2334160" y="0"/>
                  <a:pt x="2337954" y="0"/>
                </a:cubicBezTo>
                <a:cubicBezTo>
                  <a:pt x="2341749" y="0"/>
                  <a:pt x="2345490" y="893"/>
                  <a:pt x="2348875" y="2609"/>
                </a:cubicBezTo>
                <a:cubicBezTo>
                  <a:pt x="2352260" y="4324"/>
                  <a:pt x="2355193" y="6813"/>
                  <a:pt x="2357437" y="9873"/>
                </a:cubicBezTo>
                <a:cubicBezTo>
                  <a:pt x="2366091" y="21318"/>
                  <a:pt x="2377279" y="30600"/>
                  <a:pt x="2390126" y="36992"/>
                </a:cubicBezTo>
                <a:cubicBezTo>
                  <a:pt x="2402971" y="43383"/>
                  <a:pt x="2417124" y="46710"/>
                  <a:pt x="2431472" y="46710"/>
                </a:cubicBezTo>
                <a:cubicBezTo>
                  <a:pt x="2445820" y="46710"/>
                  <a:pt x="2459973" y="43383"/>
                  <a:pt x="2472819" y="36992"/>
                </a:cubicBezTo>
                <a:cubicBezTo>
                  <a:pt x="2485665" y="30600"/>
                  <a:pt x="2496854" y="21318"/>
                  <a:pt x="2505507" y="9873"/>
                </a:cubicBezTo>
                <a:cubicBezTo>
                  <a:pt x="2507752" y="6813"/>
                  <a:pt x="2510684" y="4324"/>
                  <a:pt x="2514070" y="2609"/>
                </a:cubicBezTo>
                <a:cubicBezTo>
                  <a:pt x="2517454" y="893"/>
                  <a:pt x="2521196" y="0"/>
                  <a:pt x="2524990" y="0"/>
                </a:cubicBezTo>
                <a:cubicBezTo>
                  <a:pt x="2528786" y="0"/>
                  <a:pt x="2532526" y="893"/>
                  <a:pt x="2535911" y="2609"/>
                </a:cubicBezTo>
                <a:cubicBezTo>
                  <a:pt x="2539296" y="4324"/>
                  <a:pt x="2542230" y="6813"/>
                  <a:pt x="2544473" y="9873"/>
                </a:cubicBezTo>
                <a:cubicBezTo>
                  <a:pt x="2553127" y="21318"/>
                  <a:pt x="2564316" y="30600"/>
                  <a:pt x="2577162" y="36992"/>
                </a:cubicBezTo>
                <a:cubicBezTo>
                  <a:pt x="2590007" y="43383"/>
                  <a:pt x="2604161" y="46710"/>
                  <a:pt x="2618509" y="46710"/>
                </a:cubicBezTo>
                <a:cubicBezTo>
                  <a:pt x="2632857" y="46710"/>
                  <a:pt x="2647010" y="43383"/>
                  <a:pt x="2659855" y="36992"/>
                </a:cubicBezTo>
                <a:cubicBezTo>
                  <a:pt x="2672702" y="30600"/>
                  <a:pt x="2683890" y="21318"/>
                  <a:pt x="2692544" y="9873"/>
                </a:cubicBezTo>
                <a:cubicBezTo>
                  <a:pt x="2694788" y="6813"/>
                  <a:pt x="2697721" y="4324"/>
                  <a:pt x="2701106" y="2609"/>
                </a:cubicBezTo>
                <a:cubicBezTo>
                  <a:pt x="2704491" y="893"/>
                  <a:pt x="2708232" y="0"/>
                  <a:pt x="2712027" y="0"/>
                </a:cubicBezTo>
                <a:cubicBezTo>
                  <a:pt x="2715822" y="0"/>
                  <a:pt x="2719563" y="893"/>
                  <a:pt x="2722947" y="2609"/>
                </a:cubicBezTo>
                <a:cubicBezTo>
                  <a:pt x="2726333" y="4324"/>
                  <a:pt x="2729266" y="6813"/>
                  <a:pt x="2731510" y="9873"/>
                </a:cubicBezTo>
                <a:cubicBezTo>
                  <a:pt x="2740163" y="21318"/>
                  <a:pt x="2751352" y="30600"/>
                  <a:pt x="2764198" y="36992"/>
                </a:cubicBezTo>
                <a:cubicBezTo>
                  <a:pt x="2777044" y="43383"/>
                  <a:pt x="2791197" y="46710"/>
                  <a:pt x="2805545" y="46710"/>
                </a:cubicBezTo>
                <a:cubicBezTo>
                  <a:pt x="2819893" y="46710"/>
                  <a:pt x="2834046" y="43383"/>
                  <a:pt x="2846892" y="36992"/>
                </a:cubicBezTo>
                <a:cubicBezTo>
                  <a:pt x="2859738" y="30600"/>
                  <a:pt x="2870927" y="21318"/>
                  <a:pt x="2879580" y="9873"/>
                </a:cubicBezTo>
                <a:cubicBezTo>
                  <a:pt x="2881825" y="6813"/>
                  <a:pt x="2884757" y="4324"/>
                  <a:pt x="2888143" y="2609"/>
                </a:cubicBezTo>
                <a:cubicBezTo>
                  <a:pt x="2891527" y="893"/>
                  <a:pt x="2895269" y="0"/>
                  <a:pt x="2899063" y="0"/>
                </a:cubicBezTo>
                <a:cubicBezTo>
                  <a:pt x="2902858" y="0"/>
                  <a:pt x="2906599" y="893"/>
                  <a:pt x="2909984" y="2609"/>
                </a:cubicBezTo>
                <a:cubicBezTo>
                  <a:pt x="2913369" y="4324"/>
                  <a:pt x="2916302" y="6813"/>
                  <a:pt x="2918546" y="9873"/>
                </a:cubicBezTo>
                <a:cubicBezTo>
                  <a:pt x="2927200" y="21318"/>
                  <a:pt x="2938388" y="30600"/>
                  <a:pt x="2951235" y="36992"/>
                </a:cubicBezTo>
                <a:cubicBezTo>
                  <a:pt x="2964080" y="43383"/>
                  <a:pt x="2978233" y="46710"/>
                  <a:pt x="2992581" y="46710"/>
                </a:cubicBezTo>
                <a:cubicBezTo>
                  <a:pt x="3006929" y="46710"/>
                  <a:pt x="3021083" y="43383"/>
                  <a:pt x="3033928" y="36992"/>
                </a:cubicBezTo>
                <a:cubicBezTo>
                  <a:pt x="3046774" y="30600"/>
                  <a:pt x="3057963" y="21318"/>
                  <a:pt x="3066617" y="9873"/>
                </a:cubicBezTo>
                <a:cubicBezTo>
                  <a:pt x="3068861" y="6813"/>
                  <a:pt x="3071794" y="4324"/>
                  <a:pt x="3075179" y="2609"/>
                </a:cubicBezTo>
                <a:cubicBezTo>
                  <a:pt x="3078563" y="893"/>
                  <a:pt x="3082305" y="0"/>
                  <a:pt x="3086100" y="0"/>
                </a:cubicBezTo>
                <a:cubicBezTo>
                  <a:pt x="3089895" y="0"/>
                  <a:pt x="3093636" y="893"/>
                  <a:pt x="3097020" y="2609"/>
                </a:cubicBezTo>
                <a:cubicBezTo>
                  <a:pt x="3100405" y="4324"/>
                  <a:pt x="3103339" y="6813"/>
                  <a:pt x="3105582" y="9873"/>
                </a:cubicBezTo>
                <a:cubicBezTo>
                  <a:pt x="3114236" y="21318"/>
                  <a:pt x="3125425" y="30600"/>
                  <a:pt x="3138271" y="36992"/>
                </a:cubicBezTo>
                <a:cubicBezTo>
                  <a:pt x="3151116" y="43383"/>
                  <a:pt x="3165270" y="46710"/>
                  <a:pt x="3179618" y="46710"/>
                </a:cubicBezTo>
                <a:cubicBezTo>
                  <a:pt x="3193966" y="46710"/>
                  <a:pt x="3208119" y="43383"/>
                  <a:pt x="3220964" y="36992"/>
                </a:cubicBezTo>
                <a:cubicBezTo>
                  <a:pt x="3233811" y="30600"/>
                  <a:pt x="3244999" y="21318"/>
                  <a:pt x="3253653" y="9873"/>
                </a:cubicBezTo>
                <a:cubicBezTo>
                  <a:pt x="3255897" y="6813"/>
                  <a:pt x="3258830" y="4324"/>
                  <a:pt x="3262215" y="2609"/>
                </a:cubicBezTo>
                <a:cubicBezTo>
                  <a:pt x="3265600" y="893"/>
                  <a:pt x="3269341" y="0"/>
                  <a:pt x="3273136" y="0"/>
                </a:cubicBezTo>
                <a:cubicBezTo>
                  <a:pt x="3276931" y="0"/>
                  <a:pt x="3280672" y="893"/>
                  <a:pt x="3284056" y="2609"/>
                </a:cubicBezTo>
                <a:cubicBezTo>
                  <a:pt x="3287442" y="4324"/>
                  <a:pt x="3290375" y="6813"/>
                  <a:pt x="3292619" y="9873"/>
                </a:cubicBezTo>
                <a:cubicBezTo>
                  <a:pt x="3301272" y="21318"/>
                  <a:pt x="3312461" y="30600"/>
                  <a:pt x="3325307" y="36992"/>
                </a:cubicBezTo>
                <a:cubicBezTo>
                  <a:pt x="3338153" y="43383"/>
                  <a:pt x="3352306" y="46710"/>
                  <a:pt x="3366654" y="46710"/>
                </a:cubicBezTo>
                <a:cubicBezTo>
                  <a:pt x="3381002" y="46710"/>
                  <a:pt x="3395155" y="43383"/>
                  <a:pt x="3408001" y="36992"/>
                </a:cubicBezTo>
                <a:cubicBezTo>
                  <a:pt x="3420847" y="30600"/>
                  <a:pt x="3432036" y="21318"/>
                  <a:pt x="3440689" y="9873"/>
                </a:cubicBezTo>
                <a:cubicBezTo>
                  <a:pt x="3442934" y="6813"/>
                  <a:pt x="3445866" y="4324"/>
                  <a:pt x="3449252" y="2609"/>
                </a:cubicBezTo>
                <a:cubicBezTo>
                  <a:pt x="3452636" y="893"/>
                  <a:pt x="3456378" y="0"/>
                  <a:pt x="3460172" y="0"/>
                </a:cubicBezTo>
                <a:cubicBezTo>
                  <a:pt x="3463968" y="0"/>
                  <a:pt x="3467708" y="893"/>
                  <a:pt x="3471093" y="2609"/>
                </a:cubicBezTo>
                <a:cubicBezTo>
                  <a:pt x="3474478" y="4324"/>
                  <a:pt x="3477412" y="6813"/>
                  <a:pt x="3479655" y="9873"/>
                </a:cubicBezTo>
                <a:cubicBezTo>
                  <a:pt x="3488309" y="21318"/>
                  <a:pt x="3499497" y="30600"/>
                  <a:pt x="3512344" y="36992"/>
                </a:cubicBezTo>
                <a:cubicBezTo>
                  <a:pt x="3525189" y="43383"/>
                  <a:pt x="3539342" y="46710"/>
                  <a:pt x="3553690" y="46710"/>
                </a:cubicBezTo>
                <a:cubicBezTo>
                  <a:pt x="3568038" y="46710"/>
                  <a:pt x="3582192" y="43383"/>
                  <a:pt x="3595037" y="36992"/>
                </a:cubicBezTo>
                <a:cubicBezTo>
                  <a:pt x="3607883" y="30600"/>
                  <a:pt x="3619072" y="21318"/>
                  <a:pt x="3627726" y="9873"/>
                </a:cubicBezTo>
                <a:cubicBezTo>
                  <a:pt x="3629970" y="6813"/>
                  <a:pt x="3632903" y="4324"/>
                  <a:pt x="3636288" y="2609"/>
                </a:cubicBezTo>
                <a:cubicBezTo>
                  <a:pt x="3639673" y="893"/>
                  <a:pt x="3643414" y="0"/>
                  <a:pt x="3647209" y="0"/>
                </a:cubicBezTo>
                <a:cubicBezTo>
                  <a:pt x="3651004" y="0"/>
                  <a:pt x="3654745" y="893"/>
                  <a:pt x="3658129" y="2609"/>
                </a:cubicBezTo>
                <a:cubicBezTo>
                  <a:pt x="3661515" y="4324"/>
                  <a:pt x="3664448" y="6813"/>
                  <a:pt x="3666692" y="9873"/>
                </a:cubicBezTo>
                <a:cubicBezTo>
                  <a:pt x="3675351" y="21314"/>
                  <a:pt x="3686541" y="30595"/>
                  <a:pt x="3699385" y="36990"/>
                </a:cubicBezTo>
                <a:cubicBezTo>
                  <a:pt x="3712229" y="43385"/>
                  <a:pt x="3726379" y="46720"/>
                  <a:pt x="3740727" y="46734"/>
                </a:cubicBezTo>
              </a:path>
            </a:pathLst>
          </a:custGeom>
          <a:noFill/>
          <a:ln w="1168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5" name="Group 4"/>
          <p:cNvGrpSpPr/>
          <p:nvPr/>
        </p:nvGrpSpPr>
        <p:grpSpPr>
          <a:xfrm>
            <a:off x="2261755" y="3642920"/>
            <a:ext cx="1963882" cy="1215736"/>
            <a:chOff x="280554" y="2057400"/>
            <a:chExt cx="1963882" cy="1215736"/>
          </a:xfrm>
        </p:grpSpPr>
        <p:sp>
          <p:nvSpPr>
            <p:cNvPr id="3" name="Rounded Rectangle 2"/>
            <p:cNvSpPr/>
            <p:nvPr/>
          </p:nvSpPr>
          <p:spPr>
            <a:xfrm>
              <a:off x="561109" y="2057400"/>
              <a:ext cx="1683327" cy="1215736"/>
            </a:xfrm>
            <a:custGeom>
              <a:avLst/>
              <a:gdLst/>
              <a:ahLst/>
              <a:cxnLst/>
              <a:rect l="0" t="0" r="0" b="0"/>
              <a:pathLst>
                <a:path w="1683327" h="1215736">
                  <a:moveTo>
                    <a:pt x="19221" y="1143649"/>
                  </a:moveTo>
                  <a:lnTo>
                    <a:pt x="175851" y="1031739"/>
                  </a:lnTo>
                  <a:lnTo>
                    <a:pt x="286704" y="581059"/>
                  </a:lnTo>
                  <a:lnTo>
                    <a:pt x="569086" y="428157"/>
                  </a:lnTo>
                  <a:lnTo>
                    <a:pt x="569086" y="375865"/>
                  </a:lnTo>
                  <a:lnTo>
                    <a:pt x="845523" y="116196"/>
                  </a:lnTo>
                  <a:lnTo>
                    <a:pt x="979303" y="105052"/>
                  </a:lnTo>
                  <a:lnTo>
                    <a:pt x="1024848" y="72944"/>
                  </a:lnTo>
                  <a:lnTo>
                    <a:pt x="1220153" y="0"/>
                  </a:lnTo>
                  <a:lnTo>
                    <a:pt x="1405423" y="0"/>
                  </a:lnTo>
                  <a:lnTo>
                    <a:pt x="1402772" y="397452"/>
                  </a:lnTo>
                  <a:lnTo>
                    <a:pt x="1469014" y="440314"/>
                  </a:lnTo>
                  <a:lnTo>
                    <a:pt x="1515773" y="740352"/>
                  </a:lnTo>
                  <a:lnTo>
                    <a:pt x="1582015" y="791007"/>
                  </a:lnTo>
                  <a:lnTo>
                    <a:pt x="1527463" y="1110528"/>
                  </a:lnTo>
                  <a:lnTo>
                    <a:pt x="1683327" y="1215736"/>
                  </a:lnTo>
                  <a:lnTo>
                    <a:pt x="0" y="1215736"/>
                  </a:lnTo>
                  <a:close/>
                </a:path>
              </a:pathLst>
            </a:custGeom>
            <a:gradFill rotWithShape="1">
              <a:gsLst>
                <a:gs pos="0">
                  <a:srgbClr val="ECECEC"/>
                </a:gs>
                <a:gs pos="100000">
                  <a:srgbClr val="D7D7D7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280554" y="2057400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280554" y="1215736"/>
                  </a:moveTo>
                  <a:lnTo>
                    <a:pt x="0" y="1215736"/>
                  </a:lnTo>
                  <a:moveTo>
                    <a:pt x="299776" y="1143649"/>
                  </a:moveTo>
                  <a:lnTo>
                    <a:pt x="456406" y="1031739"/>
                  </a:lnTo>
                  <a:lnTo>
                    <a:pt x="567258" y="581059"/>
                  </a:lnTo>
                  <a:lnTo>
                    <a:pt x="849640" y="428157"/>
                  </a:lnTo>
                  <a:lnTo>
                    <a:pt x="849640" y="375865"/>
                  </a:lnTo>
                  <a:lnTo>
                    <a:pt x="1126078" y="116196"/>
                  </a:lnTo>
                  <a:lnTo>
                    <a:pt x="1259858" y="105052"/>
                  </a:lnTo>
                  <a:lnTo>
                    <a:pt x="1305403" y="72944"/>
                  </a:lnTo>
                  <a:lnTo>
                    <a:pt x="1500708" y="0"/>
                  </a:lnTo>
                  <a:lnTo>
                    <a:pt x="1685977" y="0"/>
                  </a:lnTo>
                  <a:lnTo>
                    <a:pt x="1476468" y="137160"/>
                  </a:lnTo>
                  <a:lnTo>
                    <a:pt x="1351488" y="169969"/>
                  </a:lnTo>
                  <a:lnTo>
                    <a:pt x="1126078" y="464707"/>
                  </a:lnTo>
                  <a:lnTo>
                    <a:pt x="1182276" y="551211"/>
                  </a:lnTo>
                  <a:lnTo>
                    <a:pt x="1078757" y="634832"/>
                  </a:lnTo>
                  <a:lnTo>
                    <a:pt x="1276068" y="866835"/>
                  </a:lnTo>
                  <a:lnTo>
                    <a:pt x="1408073" y="841663"/>
                  </a:lnTo>
                  <a:lnTo>
                    <a:pt x="1963881" y="1215736"/>
                  </a:lnTo>
                  <a:lnTo>
                    <a:pt x="280554" y="1215736"/>
                  </a:lnTo>
                  <a:close/>
                  <a:moveTo>
                    <a:pt x="800359" y="1214099"/>
                  </a:moveTo>
                  <a:lnTo>
                    <a:pt x="542171" y="935181"/>
                  </a:lnTo>
                  <a:lnTo>
                    <a:pt x="483177" y="935181"/>
                  </a:lnTo>
                  <a:moveTo>
                    <a:pt x="1471819" y="137156"/>
                  </a:moveTo>
                  <a:lnTo>
                    <a:pt x="1530969" y="308762"/>
                  </a:lnTo>
                  <a:lnTo>
                    <a:pt x="1751283" y="438597"/>
                  </a:lnTo>
                  <a:lnTo>
                    <a:pt x="1801081" y="745025"/>
                  </a:lnTo>
                  <a:lnTo>
                    <a:pt x="1861244" y="788744"/>
                  </a:lnTo>
                  <a:lnTo>
                    <a:pt x="1809420" y="1112785"/>
                  </a:lnTo>
                  <a:moveTo>
                    <a:pt x="1509773" y="508343"/>
                  </a:moveTo>
                  <a:lnTo>
                    <a:pt x="1581470" y="546374"/>
                  </a:lnTo>
                  <a:lnTo>
                    <a:pt x="1751283" y="438597"/>
                  </a:lnTo>
                  <a:moveTo>
                    <a:pt x="456602" y="1031744"/>
                  </a:moveTo>
                  <a:lnTo>
                    <a:pt x="436418" y="1113104"/>
                  </a:lnTo>
                  <a:moveTo>
                    <a:pt x="537729" y="935181"/>
                  </a:moveTo>
                  <a:lnTo>
                    <a:pt x="524635" y="1122536"/>
                  </a:lnTo>
                  <a:moveTo>
                    <a:pt x="1174745" y="703182"/>
                  </a:moveTo>
                  <a:lnTo>
                    <a:pt x="1174745" y="551215"/>
                  </a:lnTo>
                  <a:moveTo>
                    <a:pt x="1312607" y="727108"/>
                  </a:moveTo>
                  <a:lnTo>
                    <a:pt x="1345650" y="169973"/>
                  </a:lnTo>
                  <a:moveTo>
                    <a:pt x="1319307" y="614108"/>
                  </a:moveTo>
                  <a:lnTo>
                    <a:pt x="1517020" y="843462"/>
                  </a:lnTo>
                  <a:moveTo>
                    <a:pt x="1695716" y="668417"/>
                  </a:moveTo>
                  <a:lnTo>
                    <a:pt x="1801081" y="745025"/>
                  </a:lnTo>
                  <a:moveTo>
                    <a:pt x="1683327" y="0"/>
                  </a:moveTo>
                  <a:lnTo>
                    <a:pt x="1683327" y="398543"/>
                  </a:lnTo>
                  <a:moveTo>
                    <a:pt x="1581470" y="546374"/>
                  </a:moveTo>
                  <a:lnTo>
                    <a:pt x="1607579" y="834021"/>
                  </a:lnTo>
                </a:path>
              </a:pathLst>
            </a:custGeom>
            <a:noFill/>
            <a:ln w="1168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966365" y="3642920"/>
            <a:ext cx="1963881" cy="1215736"/>
            <a:chOff x="5985163" y="2057400"/>
            <a:chExt cx="1963881" cy="1215736"/>
          </a:xfrm>
        </p:grpSpPr>
        <p:sp>
          <p:nvSpPr>
            <p:cNvPr id="6" name="Rounded Rectangle 5"/>
            <p:cNvSpPr/>
            <p:nvPr/>
          </p:nvSpPr>
          <p:spPr>
            <a:xfrm>
              <a:off x="5985163" y="2057400"/>
              <a:ext cx="1683327" cy="1215736"/>
            </a:xfrm>
            <a:custGeom>
              <a:avLst/>
              <a:gdLst/>
              <a:ahLst/>
              <a:cxnLst/>
              <a:rect l="0" t="0" r="0" b="0"/>
              <a:pathLst>
                <a:path w="1683327" h="1215736">
                  <a:moveTo>
                    <a:pt x="1683327" y="1215736"/>
                  </a:moveTo>
                  <a:lnTo>
                    <a:pt x="0" y="1215736"/>
                  </a:lnTo>
                  <a:lnTo>
                    <a:pt x="155863" y="1110528"/>
                  </a:lnTo>
                  <a:lnTo>
                    <a:pt x="101311" y="791007"/>
                  </a:lnTo>
                  <a:lnTo>
                    <a:pt x="167553" y="740352"/>
                  </a:lnTo>
                  <a:lnTo>
                    <a:pt x="214312" y="440314"/>
                  </a:lnTo>
                  <a:lnTo>
                    <a:pt x="280554" y="397452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2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</a:path>
              </a:pathLst>
            </a:custGeom>
            <a:gradFill rotWithShape="1">
              <a:gsLst>
                <a:gs pos="0">
                  <a:srgbClr val="ECECEC"/>
                </a:gs>
                <a:gs pos="100000">
                  <a:srgbClr val="D7D7D7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85163" y="2057400"/>
              <a:ext cx="1963881" cy="1215736"/>
            </a:xfrm>
            <a:custGeom>
              <a:avLst/>
              <a:gdLst/>
              <a:ahLst/>
              <a:cxnLst/>
              <a:rect l="0" t="0" r="0" b="0"/>
              <a:pathLst>
                <a:path w="1963881" h="1215736">
                  <a:moveTo>
                    <a:pt x="1963881" y="1215736"/>
                  </a:moveTo>
                  <a:lnTo>
                    <a:pt x="1683327" y="1215736"/>
                  </a:lnTo>
                  <a:moveTo>
                    <a:pt x="1683327" y="1215736"/>
                  </a:moveTo>
                  <a:lnTo>
                    <a:pt x="0" y="1215736"/>
                  </a:lnTo>
                  <a:lnTo>
                    <a:pt x="555808" y="841663"/>
                  </a:lnTo>
                  <a:lnTo>
                    <a:pt x="687812" y="866835"/>
                  </a:lnTo>
                  <a:lnTo>
                    <a:pt x="885124" y="634832"/>
                  </a:lnTo>
                  <a:lnTo>
                    <a:pt x="781605" y="551211"/>
                  </a:lnTo>
                  <a:lnTo>
                    <a:pt x="837803" y="464707"/>
                  </a:lnTo>
                  <a:lnTo>
                    <a:pt x="612392" y="169969"/>
                  </a:lnTo>
                  <a:lnTo>
                    <a:pt x="487412" y="137160"/>
                  </a:lnTo>
                  <a:lnTo>
                    <a:pt x="277904" y="0"/>
                  </a:lnTo>
                  <a:lnTo>
                    <a:pt x="463173" y="0"/>
                  </a:lnTo>
                  <a:lnTo>
                    <a:pt x="658478" y="72944"/>
                  </a:lnTo>
                  <a:lnTo>
                    <a:pt x="704023" y="105052"/>
                  </a:lnTo>
                  <a:lnTo>
                    <a:pt x="837803" y="116196"/>
                  </a:lnTo>
                  <a:lnTo>
                    <a:pt x="1114241" y="375865"/>
                  </a:lnTo>
                  <a:lnTo>
                    <a:pt x="1114241" y="428157"/>
                  </a:lnTo>
                  <a:lnTo>
                    <a:pt x="1396623" y="581059"/>
                  </a:lnTo>
                  <a:lnTo>
                    <a:pt x="1507475" y="1031739"/>
                  </a:lnTo>
                  <a:lnTo>
                    <a:pt x="1664105" y="1143649"/>
                  </a:lnTo>
                  <a:close/>
                  <a:moveTo>
                    <a:pt x="1480703" y="935181"/>
                  </a:moveTo>
                  <a:lnTo>
                    <a:pt x="1421708" y="935181"/>
                  </a:lnTo>
                  <a:lnTo>
                    <a:pt x="1163520" y="1214099"/>
                  </a:lnTo>
                  <a:moveTo>
                    <a:pt x="154460" y="1112785"/>
                  </a:moveTo>
                  <a:lnTo>
                    <a:pt x="102635" y="788744"/>
                  </a:lnTo>
                  <a:lnTo>
                    <a:pt x="162798" y="745025"/>
                  </a:lnTo>
                  <a:lnTo>
                    <a:pt x="212597" y="438597"/>
                  </a:lnTo>
                  <a:lnTo>
                    <a:pt x="432910" y="308762"/>
                  </a:lnTo>
                  <a:lnTo>
                    <a:pt x="492060" y="137156"/>
                  </a:lnTo>
                  <a:moveTo>
                    <a:pt x="212597" y="438597"/>
                  </a:moveTo>
                  <a:lnTo>
                    <a:pt x="382410" y="546374"/>
                  </a:lnTo>
                  <a:lnTo>
                    <a:pt x="454107" y="508343"/>
                  </a:lnTo>
                  <a:moveTo>
                    <a:pt x="1507277" y="1031744"/>
                  </a:moveTo>
                  <a:lnTo>
                    <a:pt x="1527462" y="1113104"/>
                  </a:lnTo>
                  <a:moveTo>
                    <a:pt x="1426150" y="935181"/>
                  </a:moveTo>
                  <a:lnTo>
                    <a:pt x="1439244" y="1122536"/>
                  </a:lnTo>
                  <a:moveTo>
                    <a:pt x="789133" y="551215"/>
                  </a:moveTo>
                  <a:lnTo>
                    <a:pt x="789133" y="703182"/>
                  </a:lnTo>
                  <a:moveTo>
                    <a:pt x="618230" y="169973"/>
                  </a:moveTo>
                  <a:lnTo>
                    <a:pt x="651273" y="727108"/>
                  </a:lnTo>
                  <a:moveTo>
                    <a:pt x="644571" y="614108"/>
                  </a:moveTo>
                  <a:lnTo>
                    <a:pt x="446858" y="843462"/>
                  </a:lnTo>
                  <a:moveTo>
                    <a:pt x="268162" y="668417"/>
                  </a:moveTo>
                  <a:lnTo>
                    <a:pt x="162798" y="745025"/>
                  </a:lnTo>
                  <a:moveTo>
                    <a:pt x="280553" y="0"/>
                  </a:moveTo>
                  <a:lnTo>
                    <a:pt x="280553" y="398543"/>
                  </a:lnTo>
                  <a:moveTo>
                    <a:pt x="382410" y="546374"/>
                  </a:moveTo>
                  <a:lnTo>
                    <a:pt x="356301" y="834021"/>
                  </a:lnTo>
                </a:path>
              </a:pathLst>
            </a:custGeom>
            <a:noFill/>
            <a:ln w="1168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3991841" y="3642921"/>
            <a:ext cx="4208318" cy="7793"/>
          </a:xfrm>
          <a:custGeom>
            <a:avLst/>
            <a:gdLst/>
            <a:ahLst/>
            <a:cxnLst/>
            <a:rect l="0" t="0" r="0" b="0"/>
            <a:pathLst>
              <a:path w="4208318" h="7793">
                <a:moveTo>
                  <a:pt x="4208318" y="0"/>
                </a:moveTo>
                <a:lnTo>
                  <a:pt x="0" y="0"/>
                </a:lnTo>
              </a:path>
            </a:pathLst>
          </a:custGeom>
          <a:noFill/>
          <a:ln w="1168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ounded Rectangle 9"/>
          <p:cNvSpPr/>
          <p:nvPr/>
        </p:nvSpPr>
        <p:spPr>
          <a:xfrm>
            <a:off x="3680114" y="3409125"/>
            <a:ext cx="4738350" cy="280547"/>
          </a:xfrm>
          <a:custGeom>
            <a:avLst/>
            <a:gdLst/>
            <a:ahLst/>
            <a:cxnLst/>
            <a:rect l="0" t="0" r="0" b="0"/>
            <a:pathLst>
              <a:path w="4738350" h="280547">
                <a:moveTo>
                  <a:pt x="3725140" y="280547"/>
                </a:moveTo>
                <a:lnTo>
                  <a:pt x="3725140" y="187340"/>
                </a:lnTo>
                <a:moveTo>
                  <a:pt x="2415886" y="187340"/>
                </a:moveTo>
                <a:lnTo>
                  <a:pt x="2415886" y="280547"/>
                </a:lnTo>
                <a:moveTo>
                  <a:pt x="1106631" y="280547"/>
                </a:moveTo>
                <a:lnTo>
                  <a:pt x="1106631" y="187340"/>
                </a:lnTo>
                <a:moveTo>
                  <a:pt x="4660398" y="28600"/>
                </a:moveTo>
                <a:cubicBezTo>
                  <a:pt x="4660398" y="12804"/>
                  <a:pt x="4672750" y="0"/>
                  <a:pt x="4687986" y="0"/>
                </a:cubicBezTo>
                <a:cubicBezTo>
                  <a:pt x="4703223" y="0"/>
                  <a:pt x="4715574" y="12804"/>
                  <a:pt x="4715574" y="28600"/>
                </a:cubicBezTo>
                <a:cubicBezTo>
                  <a:pt x="4715574" y="44396"/>
                  <a:pt x="4703223" y="57201"/>
                  <a:pt x="4687986" y="57201"/>
                </a:cubicBezTo>
                <a:cubicBezTo>
                  <a:pt x="4672750" y="57201"/>
                  <a:pt x="4660398" y="44396"/>
                  <a:pt x="4660398" y="28600"/>
                </a:cubicBezTo>
                <a:close/>
                <a:moveTo>
                  <a:pt x="4701624" y="171369"/>
                </a:moveTo>
                <a:cubicBezTo>
                  <a:pt x="4704217" y="132929"/>
                  <a:pt x="4701595" y="94314"/>
                  <a:pt x="4693831" y="56576"/>
                </a:cubicBezTo>
                <a:moveTo>
                  <a:pt x="4667959" y="233800"/>
                </a:moveTo>
                <a:cubicBezTo>
                  <a:pt x="4679649" y="182365"/>
                  <a:pt x="4702327" y="162804"/>
                  <a:pt x="4702327" y="162804"/>
                </a:cubicBezTo>
                <a:cubicBezTo>
                  <a:pt x="4702327" y="162804"/>
                  <a:pt x="4712770" y="181352"/>
                  <a:pt x="4721265" y="233800"/>
                </a:cubicBezTo>
                <a:moveTo>
                  <a:pt x="4702715" y="143479"/>
                </a:moveTo>
                <a:cubicBezTo>
                  <a:pt x="4694391" y="143125"/>
                  <a:pt x="4686364" y="140287"/>
                  <a:pt x="4679668" y="135327"/>
                </a:cubicBezTo>
                <a:cubicBezTo>
                  <a:pt x="4672973" y="130369"/>
                  <a:pt x="4667917" y="123518"/>
                  <a:pt x="4665152" y="115657"/>
                </a:cubicBezTo>
                <a:cubicBezTo>
                  <a:pt x="4664434" y="113824"/>
                  <a:pt x="4664246" y="111825"/>
                  <a:pt x="4664607" y="109890"/>
                </a:cubicBezTo>
                <a:cubicBezTo>
                  <a:pt x="4666367" y="101346"/>
                  <a:pt x="4670243" y="93381"/>
                  <a:pt x="4675880" y="86723"/>
                </a:cubicBezTo>
                <a:cubicBezTo>
                  <a:pt x="4681516" y="80064"/>
                  <a:pt x="4688734" y="74928"/>
                  <a:pt x="4696870" y="71782"/>
                </a:cubicBezTo>
                <a:cubicBezTo>
                  <a:pt x="4704510" y="72503"/>
                  <a:pt x="4711918" y="74800"/>
                  <a:pt x="4718625" y="78529"/>
                </a:cubicBezTo>
                <a:cubicBezTo>
                  <a:pt x="4725332" y="82258"/>
                  <a:pt x="4731192" y="87338"/>
                  <a:pt x="4735836" y="93447"/>
                </a:cubicBezTo>
                <a:cubicBezTo>
                  <a:pt x="4737467" y="95600"/>
                  <a:pt x="4738350" y="98227"/>
                  <a:pt x="4738350" y="100928"/>
                </a:cubicBezTo>
                <a:cubicBezTo>
                  <a:pt x="4738350" y="103629"/>
                  <a:pt x="4737467" y="106256"/>
                  <a:pt x="4735836" y="108410"/>
                </a:cubicBezTo>
                <a:cubicBezTo>
                  <a:pt x="4726905" y="121044"/>
                  <a:pt x="4715700" y="131906"/>
                  <a:pt x="4702793" y="140440"/>
                </a:cubicBezTo>
                <a:moveTo>
                  <a:pt x="52448" y="36394"/>
                </a:moveTo>
                <a:cubicBezTo>
                  <a:pt x="52448" y="20598"/>
                  <a:pt x="65253" y="7793"/>
                  <a:pt x="81049" y="7793"/>
                </a:cubicBezTo>
                <a:cubicBezTo>
                  <a:pt x="96845" y="7793"/>
                  <a:pt x="109650" y="20598"/>
                  <a:pt x="109650" y="36394"/>
                </a:cubicBezTo>
                <a:cubicBezTo>
                  <a:pt x="109650" y="52190"/>
                  <a:pt x="96845" y="64995"/>
                  <a:pt x="81049" y="64995"/>
                </a:cubicBezTo>
                <a:cubicBezTo>
                  <a:pt x="65253" y="64995"/>
                  <a:pt x="52448" y="52190"/>
                  <a:pt x="52448" y="36394"/>
                </a:cubicBezTo>
                <a:close/>
                <a:moveTo>
                  <a:pt x="120406" y="229507"/>
                </a:moveTo>
                <a:lnTo>
                  <a:pt x="85181" y="229507"/>
                </a:lnTo>
                <a:cubicBezTo>
                  <a:pt x="123055" y="128508"/>
                  <a:pt x="85181" y="64993"/>
                  <a:pt x="85181" y="64993"/>
                </a:cubicBezTo>
                <a:moveTo>
                  <a:pt x="102011" y="144019"/>
                </a:moveTo>
                <a:lnTo>
                  <a:pt x="134821" y="136226"/>
                </a:lnTo>
                <a:cubicBezTo>
                  <a:pt x="135905" y="135966"/>
                  <a:pt x="137035" y="135965"/>
                  <a:pt x="138120" y="136224"/>
                </a:cubicBezTo>
                <a:cubicBezTo>
                  <a:pt x="139204" y="136482"/>
                  <a:pt x="140212" y="136993"/>
                  <a:pt x="141062" y="137714"/>
                </a:cubicBezTo>
                <a:cubicBezTo>
                  <a:pt x="141913" y="138434"/>
                  <a:pt x="142581" y="139346"/>
                  <a:pt x="143013" y="140374"/>
                </a:cubicBezTo>
                <a:cubicBezTo>
                  <a:pt x="143445" y="141402"/>
                  <a:pt x="143629" y="142517"/>
                  <a:pt x="143548" y="143629"/>
                </a:cubicBezTo>
                <a:lnTo>
                  <a:pt x="139964" y="193350"/>
                </a:lnTo>
                <a:cubicBezTo>
                  <a:pt x="139837" y="194357"/>
                  <a:pt x="139933" y="195379"/>
                  <a:pt x="140244" y="196345"/>
                </a:cubicBezTo>
                <a:cubicBezTo>
                  <a:pt x="140556" y="197311"/>
                  <a:pt x="141076" y="198197"/>
                  <a:pt x="141766" y="198940"/>
                </a:cubicBezTo>
                <a:cubicBezTo>
                  <a:pt x="142457" y="199683"/>
                  <a:pt x="143304" y="200266"/>
                  <a:pt x="144244" y="200647"/>
                </a:cubicBezTo>
                <a:cubicBezTo>
                  <a:pt x="145185" y="201027"/>
                  <a:pt x="146198" y="201197"/>
                  <a:pt x="147211" y="201143"/>
                </a:cubicBezTo>
                <a:cubicBezTo>
                  <a:pt x="152326" y="200463"/>
                  <a:pt x="157519" y="201553"/>
                  <a:pt x="161928" y="204232"/>
                </a:cubicBezTo>
                <a:cubicBezTo>
                  <a:pt x="166337" y="206912"/>
                  <a:pt x="169697" y="211019"/>
                  <a:pt x="171448" y="215872"/>
                </a:cubicBezTo>
                <a:moveTo>
                  <a:pt x="0" y="85028"/>
                </a:moveTo>
                <a:cubicBezTo>
                  <a:pt x="35225" y="71857"/>
                  <a:pt x="94063" y="86665"/>
                  <a:pt x="94063" y="86665"/>
                </a:cubicBezTo>
                <a:cubicBezTo>
                  <a:pt x="104759" y="81224"/>
                  <a:pt x="116588" y="78388"/>
                  <a:pt x="128587" y="78388"/>
                </a:cubicBezTo>
                <a:cubicBezTo>
                  <a:pt x="140586" y="78388"/>
                  <a:pt x="152416" y="81224"/>
                  <a:pt x="163111" y="86665"/>
                </a:cubicBezTo>
              </a:path>
            </a:pathLst>
          </a:custGeom>
          <a:noFill/>
          <a:ln w="1168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grpSp>
        <p:nvGrpSpPr>
          <p:cNvPr id="15" name="Group 14"/>
          <p:cNvGrpSpPr/>
          <p:nvPr/>
        </p:nvGrpSpPr>
        <p:grpSpPr>
          <a:xfrm>
            <a:off x="3898324" y="3596160"/>
            <a:ext cx="4395355" cy="93518"/>
            <a:chOff x="1917122" y="2010640"/>
            <a:chExt cx="4395355" cy="93518"/>
          </a:xfrm>
        </p:grpSpPr>
        <p:sp>
          <p:nvSpPr>
            <p:cNvPr id="11" name="Rounded Rectangle 10"/>
            <p:cNvSpPr/>
            <p:nvPr/>
          </p:nvSpPr>
          <p:spPr>
            <a:xfrm>
              <a:off x="1917122" y="2010640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218959" y="2010640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gradFill rotWithShape="1">
              <a:gsLst>
                <a:gs pos="0">
                  <a:srgbClr val="FFA6A3"/>
                </a:gs>
                <a:gs pos="100000">
                  <a:srgbClr val="FD6A65"/>
                </a:gs>
              </a:gsLst>
              <a:lin ang="5400000" scaled="1"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917122" y="2010640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1168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6218959" y="2010640"/>
              <a:ext cx="93518" cy="93518"/>
            </a:xfrm>
            <a:custGeom>
              <a:avLst/>
              <a:gdLst/>
              <a:ahLst/>
              <a:cxnLst/>
              <a:rect l="0" t="0" r="0" b="0"/>
              <a:pathLst>
                <a:path w="93518" h="93518">
                  <a:moveTo>
                    <a:pt x="93518" y="46759"/>
                  </a:moveTo>
                  <a:cubicBezTo>
                    <a:pt x="93518" y="72583"/>
                    <a:pt x="72583" y="93518"/>
                    <a:pt x="46759" y="93518"/>
                  </a:cubicBezTo>
                  <a:cubicBezTo>
                    <a:pt x="20934" y="93518"/>
                    <a:pt x="0" y="72583"/>
                    <a:pt x="0" y="46759"/>
                  </a:cubicBezTo>
                  <a:cubicBezTo>
                    <a:pt x="0" y="20934"/>
                    <a:pt x="20934" y="0"/>
                    <a:pt x="46759" y="0"/>
                  </a:cubicBezTo>
                  <a:cubicBezTo>
                    <a:pt x="72583" y="0"/>
                    <a:pt x="93518" y="20934"/>
                    <a:pt x="93518" y="46759"/>
                  </a:cubicBezTo>
                  <a:close/>
                </a:path>
              </a:pathLst>
            </a:custGeom>
            <a:noFill/>
            <a:ln w="11689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4853611" y="1999338"/>
            <a:ext cx="2735406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Automate Workflows with AI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273799" y="2442771"/>
            <a:ext cx="119235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DE8431"/>
                </a:solidFill>
                <a:latin typeface="Roboto"/>
              </a:rPr>
              <a:t>Plain Language
Request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083319" y="2442771"/>
            <a:ext cx="689696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3CC583"/>
                </a:solidFill>
                <a:latin typeface="Roboto"/>
              </a:rPr>
              <a:t>Backend
Action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356023" y="2442771"/>
            <a:ext cx="876732" cy="3693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>
                <a:solidFill>
                  <a:srgbClr val="4E88E7"/>
                </a:solidFill>
                <a:latin typeface="Roboto"/>
              </a:rPr>
              <a:t>Automated
Workflow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17671" y="2629807"/>
            <a:ext cx="1344323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1200" b="1">
                <a:solidFill>
                  <a:srgbClr val="E55753"/>
                </a:solidFill>
                <a:latin typeface="Roboto"/>
              </a:rPr>
              <a:t>Manual Workflow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604875" y="2629807"/>
            <a:ext cx="1075459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200" b="1">
                <a:solidFill>
                  <a:srgbClr val="E0CB15"/>
                </a:solidFill>
                <a:latin typeface="Roboto"/>
              </a:rPr>
              <a:t>AI Conversion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695447" y="2903348"/>
            <a:ext cx="136770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Inefficient, error-prone
task execution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432858" y="2903348"/>
            <a:ext cx="911802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User describes
desired action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75494" y="2903348"/>
            <a:ext cx="111052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AI translates text to
action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59187" y="2903348"/>
            <a:ext cx="1215736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900" b="0">
                <a:solidFill>
                  <a:srgbClr val="484848"/>
                </a:solidFill>
                <a:latin typeface="Roboto"/>
              </a:rPr>
              <a:t>System executes the
requested task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56024" y="2903348"/>
            <a:ext cx="1344323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Efficient, accurate task
execution</a:t>
            </a:r>
          </a:p>
        </p:txBody>
      </p:sp>
    </p:spTree>
    <p:extLst>
      <p:ext uri="{BB962C8B-B14F-4D97-AF65-F5344CB8AC3E}">
        <p14:creationId xmlns:p14="http://schemas.microsoft.com/office/powerpoint/2010/main" val="2415347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667945" y="1851256"/>
            <a:ext cx="580912" cy="580912"/>
          </a:xfrm>
          <a:custGeom>
            <a:avLst/>
            <a:gdLst/>
            <a:ahLst/>
            <a:cxnLst/>
            <a:rect l="0" t="0" r="0" b="0"/>
            <a:pathLst>
              <a:path w="580912" h="580912">
                <a:moveTo>
                  <a:pt x="0" y="290456"/>
                </a:moveTo>
                <a:cubicBezTo>
                  <a:pt x="0" y="130041"/>
                  <a:pt x="130041" y="0"/>
                  <a:pt x="290456" y="0"/>
                </a:cubicBezTo>
                <a:cubicBezTo>
                  <a:pt x="450871" y="0"/>
                  <a:pt x="580912" y="130041"/>
                  <a:pt x="580912" y="290456"/>
                </a:cubicBezTo>
                <a:cubicBezTo>
                  <a:pt x="580912" y="450871"/>
                  <a:pt x="450871" y="580912"/>
                  <a:pt x="290456" y="580912"/>
                </a:cubicBezTo>
                <a:cubicBezTo>
                  <a:pt x="130041" y="580912"/>
                  <a:pt x="0" y="450871"/>
                  <a:pt x="0" y="290456"/>
                </a:cubicBezTo>
              </a:path>
            </a:pathLst>
          </a:custGeom>
          <a:noFill/>
          <a:ln w="1210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" name="Rounded Rectangle 2"/>
          <p:cNvSpPr/>
          <p:nvPr/>
        </p:nvSpPr>
        <p:spPr>
          <a:xfrm>
            <a:off x="4345677" y="2089272"/>
            <a:ext cx="484094" cy="488125"/>
          </a:xfrm>
          <a:custGeom>
            <a:avLst/>
            <a:gdLst/>
            <a:ahLst/>
            <a:cxnLst/>
            <a:rect l="0" t="0" r="0" b="0"/>
            <a:pathLst>
              <a:path w="484094" h="488125">
                <a:moveTo>
                  <a:pt x="0" y="52441"/>
                </a:moveTo>
                <a:lnTo>
                  <a:pt x="387275" y="52441"/>
                </a:lnTo>
                <a:cubicBezTo>
                  <a:pt x="440746" y="52441"/>
                  <a:pt x="484094" y="95788"/>
                  <a:pt x="484094" y="149259"/>
                </a:cubicBezTo>
                <a:moveTo>
                  <a:pt x="52082" y="0"/>
                </a:moveTo>
                <a:lnTo>
                  <a:pt x="0" y="52801"/>
                </a:lnTo>
                <a:lnTo>
                  <a:pt x="52801" y="104884"/>
                </a:lnTo>
                <a:moveTo>
                  <a:pt x="484094" y="488125"/>
                </a:moveTo>
                <a:lnTo>
                  <a:pt x="484094" y="149259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4" name="Rounded Rectangle 3"/>
          <p:cNvSpPr/>
          <p:nvPr/>
        </p:nvSpPr>
        <p:spPr>
          <a:xfrm>
            <a:off x="3667945" y="2722625"/>
            <a:ext cx="580912" cy="580912"/>
          </a:xfrm>
          <a:custGeom>
            <a:avLst/>
            <a:gdLst/>
            <a:ahLst/>
            <a:cxnLst/>
            <a:rect l="0" t="0" r="0" b="0"/>
            <a:pathLst>
              <a:path w="580912" h="580912">
                <a:moveTo>
                  <a:pt x="0" y="290456"/>
                </a:moveTo>
                <a:cubicBezTo>
                  <a:pt x="0" y="130041"/>
                  <a:pt x="130041" y="0"/>
                  <a:pt x="290456" y="0"/>
                </a:cubicBezTo>
                <a:cubicBezTo>
                  <a:pt x="450871" y="0"/>
                  <a:pt x="580912" y="130041"/>
                  <a:pt x="580912" y="290456"/>
                </a:cubicBezTo>
                <a:cubicBezTo>
                  <a:pt x="580912" y="450871"/>
                  <a:pt x="450871" y="580912"/>
                  <a:pt x="290456" y="580912"/>
                </a:cubicBezTo>
                <a:cubicBezTo>
                  <a:pt x="130041" y="580912"/>
                  <a:pt x="0" y="450871"/>
                  <a:pt x="0" y="290456"/>
                </a:cubicBezTo>
              </a:path>
            </a:pathLst>
          </a:custGeom>
          <a:noFill/>
          <a:ln w="12102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5" name="Rounded Rectangle 4"/>
          <p:cNvSpPr/>
          <p:nvPr/>
        </p:nvSpPr>
        <p:spPr>
          <a:xfrm>
            <a:off x="4345677" y="2577397"/>
            <a:ext cx="484094" cy="968188"/>
          </a:xfrm>
          <a:custGeom>
            <a:avLst/>
            <a:gdLst/>
            <a:ahLst/>
            <a:cxnLst/>
            <a:rect l="0" t="0" r="0" b="0"/>
            <a:pathLst>
              <a:path w="484094" h="968188">
                <a:moveTo>
                  <a:pt x="484094" y="435684"/>
                </a:moveTo>
                <a:lnTo>
                  <a:pt x="0" y="435684"/>
                </a:lnTo>
                <a:moveTo>
                  <a:pt x="52801" y="488125"/>
                </a:moveTo>
                <a:lnTo>
                  <a:pt x="0" y="436042"/>
                </a:lnTo>
                <a:lnTo>
                  <a:pt x="52082" y="383241"/>
                </a:lnTo>
                <a:moveTo>
                  <a:pt x="484094" y="0"/>
                </a:moveTo>
                <a:lnTo>
                  <a:pt x="484094" y="968188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6" name="Rounded Rectangle 5"/>
          <p:cNvSpPr/>
          <p:nvPr/>
        </p:nvSpPr>
        <p:spPr>
          <a:xfrm>
            <a:off x="4829771" y="2924332"/>
            <a:ext cx="2226832" cy="1153235"/>
          </a:xfrm>
          <a:custGeom>
            <a:avLst/>
            <a:gdLst/>
            <a:ahLst/>
            <a:cxnLst/>
            <a:rect l="0" t="0" r="0" b="0"/>
            <a:pathLst>
              <a:path w="2226832" h="1153235">
                <a:moveTo>
                  <a:pt x="722702" y="1153235"/>
                </a:moveTo>
                <a:cubicBezTo>
                  <a:pt x="567945" y="1036131"/>
                  <a:pt x="467957" y="850454"/>
                  <a:pt x="467957" y="641424"/>
                </a:cubicBezTo>
                <a:cubicBezTo>
                  <a:pt x="467957" y="287175"/>
                  <a:pt x="755133" y="0"/>
                  <a:pt x="1109382" y="0"/>
                </a:cubicBezTo>
                <a:cubicBezTo>
                  <a:pt x="1463631" y="0"/>
                  <a:pt x="1750807" y="287175"/>
                  <a:pt x="1750807" y="641424"/>
                </a:cubicBezTo>
                <a:cubicBezTo>
                  <a:pt x="1750807" y="730051"/>
                  <a:pt x="1732832" y="814478"/>
                  <a:pt x="1700330" y="891262"/>
                </a:cubicBezTo>
                <a:moveTo>
                  <a:pt x="0" y="645458"/>
                </a:moveTo>
                <a:lnTo>
                  <a:pt x="467957" y="645458"/>
                </a:lnTo>
                <a:moveTo>
                  <a:pt x="1750807" y="645458"/>
                </a:moveTo>
                <a:lnTo>
                  <a:pt x="2226832" y="645458"/>
                </a:lnTo>
              </a:path>
            </a:pathLst>
          </a:custGeom>
          <a:noFill/>
          <a:ln w="12102">
            <a:solidFill>
              <a:srgbClr val="969696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7" name="Rounded Rectangle 6"/>
          <p:cNvSpPr/>
          <p:nvPr/>
        </p:nvSpPr>
        <p:spPr>
          <a:xfrm>
            <a:off x="5473771" y="2982521"/>
            <a:ext cx="920530" cy="1497240"/>
          </a:xfrm>
          <a:custGeom>
            <a:avLst/>
            <a:gdLst/>
            <a:ahLst/>
            <a:cxnLst/>
            <a:rect l="0" t="0" r="0" b="0"/>
            <a:pathLst>
              <a:path w="920530" h="1497240">
                <a:moveTo>
                  <a:pt x="602477" y="12073"/>
                </a:moveTo>
                <a:cubicBezTo>
                  <a:pt x="645370" y="0"/>
                  <a:pt x="689929" y="24984"/>
                  <a:pt x="702002" y="67877"/>
                </a:cubicBezTo>
                <a:lnTo>
                  <a:pt x="796898" y="405022"/>
                </a:lnTo>
                <a:lnTo>
                  <a:pt x="844585" y="579230"/>
                </a:lnTo>
                <a:lnTo>
                  <a:pt x="856687" y="619571"/>
                </a:lnTo>
                <a:cubicBezTo>
                  <a:pt x="856526" y="619723"/>
                  <a:pt x="856840" y="619418"/>
                  <a:pt x="856687" y="619571"/>
                </a:cubicBezTo>
                <a:lnTo>
                  <a:pt x="808275" y="684117"/>
                </a:lnTo>
                <a:cubicBezTo>
                  <a:pt x="808275" y="684117"/>
                  <a:pt x="741100" y="768835"/>
                  <a:pt x="780038" y="821277"/>
                </a:cubicBezTo>
                <a:cubicBezTo>
                  <a:pt x="800983" y="849486"/>
                  <a:pt x="844585" y="845452"/>
                  <a:pt x="844585" y="845452"/>
                </a:cubicBezTo>
                <a:lnTo>
                  <a:pt x="858328" y="840299"/>
                </a:lnTo>
                <a:cubicBezTo>
                  <a:pt x="820923" y="860972"/>
                  <a:pt x="825896" y="929059"/>
                  <a:pt x="828448" y="958406"/>
                </a:cubicBezTo>
                <a:cubicBezTo>
                  <a:pt x="817690" y="924788"/>
                  <a:pt x="780038" y="829314"/>
                  <a:pt x="715492" y="853519"/>
                </a:cubicBezTo>
                <a:cubicBezTo>
                  <a:pt x="660566" y="874116"/>
                  <a:pt x="674727" y="953414"/>
                  <a:pt x="690599" y="996886"/>
                </a:cubicBezTo>
                <a:lnTo>
                  <a:pt x="552549" y="631672"/>
                </a:lnTo>
                <a:cubicBezTo>
                  <a:pt x="543135" y="610157"/>
                  <a:pt x="515859" y="563333"/>
                  <a:pt x="461893" y="588793"/>
                </a:cubicBezTo>
                <a:cubicBezTo>
                  <a:pt x="408355" y="614049"/>
                  <a:pt x="426829" y="665995"/>
                  <a:pt x="434898" y="690200"/>
                </a:cubicBezTo>
                <a:lnTo>
                  <a:pt x="574299" y="1059260"/>
                </a:lnTo>
                <a:cubicBezTo>
                  <a:pt x="560852" y="1047159"/>
                  <a:pt x="529924" y="1010851"/>
                  <a:pt x="477480" y="1006817"/>
                </a:cubicBezTo>
                <a:cubicBezTo>
                  <a:pt x="457279" y="1006817"/>
                  <a:pt x="440408" y="1014310"/>
                  <a:pt x="427563" y="1023043"/>
                </a:cubicBezTo>
                <a:cubicBezTo>
                  <a:pt x="412685" y="1033157"/>
                  <a:pt x="411616" y="1053545"/>
                  <a:pt x="420441" y="1069222"/>
                </a:cubicBezTo>
                <a:cubicBezTo>
                  <a:pt x="475112" y="1166344"/>
                  <a:pt x="497382" y="1266315"/>
                  <a:pt x="567900" y="1364386"/>
                </a:cubicBezTo>
                <a:cubicBezTo>
                  <a:pt x="584942" y="1388086"/>
                  <a:pt x="610968" y="1412877"/>
                  <a:pt x="631704" y="1431221"/>
                </a:cubicBezTo>
                <a:lnTo>
                  <a:pt x="440155" y="1485167"/>
                </a:lnTo>
                <a:cubicBezTo>
                  <a:pt x="397262" y="1497240"/>
                  <a:pt x="352703" y="1472256"/>
                  <a:pt x="340630" y="1429363"/>
                </a:cubicBezTo>
                <a:lnTo>
                  <a:pt x="215414" y="984498"/>
                </a:lnTo>
                <a:cubicBezTo>
                  <a:pt x="214026" y="967115"/>
                  <a:pt x="213762" y="948809"/>
                  <a:pt x="213447" y="927000"/>
                </a:cubicBezTo>
                <a:cubicBezTo>
                  <a:pt x="213136" y="905429"/>
                  <a:pt x="212775" y="880430"/>
                  <a:pt x="211228" y="849505"/>
                </a:cubicBezTo>
                <a:cubicBezTo>
                  <a:pt x="208704" y="799009"/>
                  <a:pt x="176156" y="759572"/>
                  <a:pt x="145231" y="735153"/>
                </a:cubicBezTo>
                <a:lnTo>
                  <a:pt x="12073" y="262071"/>
                </a:lnTo>
                <a:cubicBezTo>
                  <a:pt x="0" y="219178"/>
                  <a:pt x="24984" y="174620"/>
                  <a:pt x="67877" y="162546"/>
                </a:cubicBezTo>
                <a:close/>
                <a:moveTo>
                  <a:pt x="920530" y="844260"/>
                </a:moveTo>
                <a:cubicBezTo>
                  <a:pt x="907418" y="834808"/>
                  <a:pt x="891531" y="830235"/>
                  <a:pt x="872311" y="835055"/>
                </a:cubicBezTo>
                <a:lnTo>
                  <a:pt x="876858" y="833351"/>
                </a:lnTo>
                <a:cubicBezTo>
                  <a:pt x="892630" y="825465"/>
                  <a:pt x="901657" y="816615"/>
                  <a:pt x="909591" y="805393"/>
                </a:cubicBezTo>
                <a:close/>
                <a:moveTo>
                  <a:pt x="690599" y="996886"/>
                </a:moveTo>
                <a:lnTo>
                  <a:pt x="691288" y="998747"/>
                </a:lnTo>
                <a:cubicBezTo>
                  <a:pt x="691058" y="998135"/>
                  <a:pt x="690828" y="997514"/>
                  <a:pt x="690599" y="996886"/>
                </a:cubicBezTo>
                <a:close/>
                <a:moveTo>
                  <a:pt x="163451" y="336721"/>
                </a:moveTo>
                <a:cubicBezTo>
                  <a:pt x="160990" y="328157"/>
                  <a:pt x="165937" y="319217"/>
                  <a:pt x="174502" y="316755"/>
                </a:cubicBezTo>
                <a:lnTo>
                  <a:pt x="263375" y="291208"/>
                </a:lnTo>
                <a:cubicBezTo>
                  <a:pt x="271940" y="288747"/>
                  <a:pt x="280880" y="293694"/>
                  <a:pt x="283341" y="302259"/>
                </a:cubicBezTo>
                <a:lnTo>
                  <a:pt x="308888" y="391132"/>
                </a:lnTo>
                <a:cubicBezTo>
                  <a:pt x="311350" y="399697"/>
                  <a:pt x="306403" y="408636"/>
                  <a:pt x="297837" y="411098"/>
                </a:cubicBezTo>
                <a:lnTo>
                  <a:pt x="208964" y="436645"/>
                </a:lnTo>
                <a:cubicBezTo>
                  <a:pt x="200400" y="439107"/>
                  <a:pt x="191460" y="434160"/>
                  <a:pt x="188998" y="425594"/>
                </a:cubicBezTo>
                <a:close/>
                <a:moveTo>
                  <a:pt x="328848" y="286479"/>
                </a:moveTo>
                <a:cubicBezTo>
                  <a:pt x="326386" y="277913"/>
                  <a:pt x="331334" y="268975"/>
                  <a:pt x="339898" y="266512"/>
                </a:cubicBezTo>
                <a:lnTo>
                  <a:pt x="428771" y="240966"/>
                </a:lnTo>
                <a:cubicBezTo>
                  <a:pt x="437336" y="238503"/>
                  <a:pt x="446275" y="243451"/>
                  <a:pt x="448738" y="252016"/>
                </a:cubicBezTo>
                <a:lnTo>
                  <a:pt x="474284" y="340889"/>
                </a:lnTo>
                <a:cubicBezTo>
                  <a:pt x="476747" y="349454"/>
                  <a:pt x="471799" y="358393"/>
                  <a:pt x="463234" y="360856"/>
                </a:cubicBezTo>
                <a:lnTo>
                  <a:pt x="374361" y="386402"/>
                </a:lnTo>
                <a:cubicBezTo>
                  <a:pt x="365796" y="388864"/>
                  <a:pt x="356857" y="383917"/>
                  <a:pt x="354394" y="375352"/>
                </a:cubicBezTo>
                <a:close/>
                <a:moveTo>
                  <a:pt x="490214" y="238070"/>
                </a:moveTo>
                <a:cubicBezTo>
                  <a:pt x="487752" y="229505"/>
                  <a:pt x="492699" y="220566"/>
                  <a:pt x="501264" y="218103"/>
                </a:cubicBezTo>
                <a:lnTo>
                  <a:pt x="590138" y="192557"/>
                </a:lnTo>
                <a:cubicBezTo>
                  <a:pt x="598702" y="190095"/>
                  <a:pt x="607642" y="195042"/>
                  <a:pt x="610104" y="203607"/>
                </a:cubicBezTo>
                <a:lnTo>
                  <a:pt x="635650" y="292480"/>
                </a:lnTo>
                <a:cubicBezTo>
                  <a:pt x="638112" y="301046"/>
                  <a:pt x="633165" y="309984"/>
                  <a:pt x="624599" y="312447"/>
                </a:cubicBezTo>
                <a:lnTo>
                  <a:pt x="535727" y="337993"/>
                </a:lnTo>
                <a:cubicBezTo>
                  <a:pt x="527162" y="340456"/>
                  <a:pt x="518223" y="335508"/>
                  <a:pt x="515760" y="326943"/>
                </a:cubicBezTo>
                <a:close/>
                <a:moveTo>
                  <a:pt x="219929" y="514222"/>
                </a:moveTo>
                <a:cubicBezTo>
                  <a:pt x="217467" y="505658"/>
                  <a:pt x="222415" y="496718"/>
                  <a:pt x="230980" y="494257"/>
                </a:cubicBezTo>
                <a:lnTo>
                  <a:pt x="319852" y="468709"/>
                </a:lnTo>
                <a:cubicBezTo>
                  <a:pt x="328418" y="466248"/>
                  <a:pt x="337357" y="471195"/>
                  <a:pt x="339819" y="479760"/>
                </a:cubicBezTo>
                <a:lnTo>
                  <a:pt x="365365" y="568633"/>
                </a:lnTo>
                <a:cubicBezTo>
                  <a:pt x="367828" y="577198"/>
                  <a:pt x="362880" y="586138"/>
                  <a:pt x="354315" y="588599"/>
                </a:cubicBezTo>
                <a:lnTo>
                  <a:pt x="265442" y="614146"/>
                </a:lnTo>
                <a:cubicBezTo>
                  <a:pt x="256877" y="616608"/>
                  <a:pt x="247938" y="611661"/>
                  <a:pt x="245475" y="603095"/>
                </a:cubicBezTo>
                <a:close/>
                <a:moveTo>
                  <a:pt x="385325" y="463980"/>
                </a:moveTo>
                <a:cubicBezTo>
                  <a:pt x="382864" y="455415"/>
                  <a:pt x="387811" y="446476"/>
                  <a:pt x="396376" y="444013"/>
                </a:cubicBezTo>
                <a:lnTo>
                  <a:pt x="485249" y="418467"/>
                </a:lnTo>
                <a:cubicBezTo>
                  <a:pt x="493814" y="416004"/>
                  <a:pt x="502753" y="420952"/>
                  <a:pt x="505215" y="429517"/>
                </a:cubicBezTo>
                <a:lnTo>
                  <a:pt x="530762" y="518390"/>
                </a:lnTo>
                <a:cubicBezTo>
                  <a:pt x="533224" y="526956"/>
                  <a:pt x="528277" y="535894"/>
                  <a:pt x="519711" y="538357"/>
                </a:cubicBezTo>
                <a:lnTo>
                  <a:pt x="430838" y="563903"/>
                </a:lnTo>
                <a:cubicBezTo>
                  <a:pt x="422274" y="566366"/>
                  <a:pt x="413334" y="561417"/>
                  <a:pt x="410872" y="552853"/>
                </a:cubicBezTo>
                <a:close/>
                <a:moveTo>
                  <a:pt x="546692" y="415571"/>
                </a:moveTo>
                <a:cubicBezTo>
                  <a:pt x="544229" y="407006"/>
                  <a:pt x="549177" y="398067"/>
                  <a:pt x="557742" y="395605"/>
                </a:cubicBezTo>
                <a:lnTo>
                  <a:pt x="646615" y="370058"/>
                </a:lnTo>
                <a:cubicBezTo>
                  <a:pt x="655180" y="367596"/>
                  <a:pt x="664119" y="372543"/>
                  <a:pt x="666582" y="381108"/>
                </a:cubicBezTo>
                <a:lnTo>
                  <a:pt x="692128" y="469982"/>
                </a:lnTo>
                <a:cubicBezTo>
                  <a:pt x="694590" y="478547"/>
                  <a:pt x="689642" y="487486"/>
                  <a:pt x="681077" y="489948"/>
                </a:cubicBezTo>
                <a:lnTo>
                  <a:pt x="592205" y="515495"/>
                </a:lnTo>
                <a:cubicBezTo>
                  <a:pt x="583639" y="517957"/>
                  <a:pt x="574701" y="513010"/>
                  <a:pt x="572238" y="504444"/>
                </a:cubicBezTo>
                <a:close/>
                <a:moveTo>
                  <a:pt x="268338" y="691723"/>
                </a:moveTo>
                <a:cubicBezTo>
                  <a:pt x="265877" y="683159"/>
                  <a:pt x="270824" y="674219"/>
                  <a:pt x="279389" y="671758"/>
                </a:cubicBezTo>
                <a:lnTo>
                  <a:pt x="368262" y="646211"/>
                </a:lnTo>
                <a:cubicBezTo>
                  <a:pt x="376827" y="643749"/>
                  <a:pt x="385767" y="648696"/>
                  <a:pt x="388228" y="657262"/>
                </a:cubicBezTo>
                <a:lnTo>
                  <a:pt x="413775" y="746134"/>
                </a:lnTo>
                <a:cubicBezTo>
                  <a:pt x="416237" y="754699"/>
                  <a:pt x="411290" y="763639"/>
                  <a:pt x="402724" y="766100"/>
                </a:cubicBezTo>
                <a:lnTo>
                  <a:pt x="313851" y="791647"/>
                </a:lnTo>
                <a:cubicBezTo>
                  <a:pt x="305287" y="794109"/>
                  <a:pt x="296347" y="789162"/>
                  <a:pt x="293885" y="780597"/>
                </a:cubicBezTo>
                <a:close/>
                <a:moveTo>
                  <a:pt x="595101" y="593072"/>
                </a:moveTo>
                <a:cubicBezTo>
                  <a:pt x="592639" y="584507"/>
                  <a:pt x="597586" y="575568"/>
                  <a:pt x="606151" y="573106"/>
                </a:cubicBezTo>
                <a:lnTo>
                  <a:pt x="695025" y="547559"/>
                </a:lnTo>
                <a:cubicBezTo>
                  <a:pt x="703589" y="545097"/>
                  <a:pt x="712529" y="550044"/>
                  <a:pt x="714991" y="558610"/>
                </a:cubicBezTo>
                <a:lnTo>
                  <a:pt x="740537" y="647483"/>
                </a:lnTo>
                <a:cubicBezTo>
                  <a:pt x="742999" y="656048"/>
                  <a:pt x="738052" y="664987"/>
                  <a:pt x="729486" y="667449"/>
                </a:cubicBezTo>
                <a:lnTo>
                  <a:pt x="640614" y="692996"/>
                </a:lnTo>
                <a:cubicBezTo>
                  <a:pt x="632049" y="695458"/>
                  <a:pt x="623110" y="690511"/>
                  <a:pt x="620648" y="681946"/>
                </a:cubicBezTo>
                <a:close/>
                <a:moveTo>
                  <a:pt x="806359" y="688121"/>
                </a:moveTo>
                <a:lnTo>
                  <a:pt x="648559" y="133587"/>
                </a:lnTo>
                <a:cubicBezTo>
                  <a:pt x="641241" y="107873"/>
                  <a:pt x="614463" y="92959"/>
                  <a:pt x="588748" y="100276"/>
                </a:cubicBezTo>
                <a:lnTo>
                  <a:pt x="120626" y="233487"/>
                </a:lnTo>
                <a:cubicBezTo>
                  <a:pt x="94912" y="240804"/>
                  <a:pt x="79998" y="267583"/>
                  <a:pt x="87315" y="293298"/>
                </a:cubicBezTo>
                <a:lnTo>
                  <a:pt x="392056" y="1364199"/>
                </a:lnTo>
                <a:cubicBezTo>
                  <a:pt x="399373" y="1389914"/>
                  <a:pt x="426151" y="1404828"/>
                  <a:pt x="451866" y="1397510"/>
                </a:cubicBezTo>
                <a:lnTo>
                  <a:pt x="568927" y="1364199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8" name="Rounded Rectangle 7"/>
          <p:cNvSpPr/>
          <p:nvPr/>
        </p:nvSpPr>
        <p:spPr>
          <a:xfrm>
            <a:off x="5418753" y="4504690"/>
            <a:ext cx="1819387" cy="1041818"/>
          </a:xfrm>
          <a:custGeom>
            <a:avLst/>
            <a:gdLst/>
            <a:ahLst/>
            <a:cxnLst/>
            <a:rect l="0" t="0" r="0" b="0"/>
            <a:pathLst>
              <a:path w="1819387" h="1041818">
                <a:moveTo>
                  <a:pt x="1157791" y="1041818"/>
                </a:moveTo>
                <a:lnTo>
                  <a:pt x="861475" y="307493"/>
                </a:lnTo>
                <a:cubicBezTo>
                  <a:pt x="855936" y="294502"/>
                  <a:pt x="862649" y="279548"/>
                  <a:pt x="876037" y="275054"/>
                </a:cubicBezTo>
                <a:lnTo>
                  <a:pt x="891539" y="269850"/>
                </a:lnTo>
                <a:lnTo>
                  <a:pt x="860048" y="185947"/>
                </a:lnTo>
                <a:cubicBezTo>
                  <a:pt x="855219" y="173078"/>
                  <a:pt x="862061" y="158776"/>
                  <a:pt x="875111" y="154461"/>
                </a:cubicBezTo>
                <a:lnTo>
                  <a:pt x="1330329" y="3945"/>
                </a:lnTo>
                <a:cubicBezTo>
                  <a:pt x="1342263" y="0"/>
                  <a:pt x="1355230" y="5844"/>
                  <a:pt x="1360178" y="17398"/>
                </a:cubicBezTo>
                <a:lnTo>
                  <a:pt x="1395804" y="100586"/>
                </a:lnTo>
                <a:lnTo>
                  <a:pt x="1406934" y="96851"/>
                </a:lnTo>
                <a:cubicBezTo>
                  <a:pt x="1418880" y="92841"/>
                  <a:pt x="1431905" y="98668"/>
                  <a:pt x="1436877" y="110247"/>
                </a:cubicBezTo>
                <a:lnTo>
                  <a:pt x="1819387" y="1041818"/>
                </a:lnTo>
                <a:close/>
                <a:moveTo>
                  <a:pt x="0" y="1041818"/>
                </a:moveTo>
                <a:lnTo>
                  <a:pt x="27040" y="286162"/>
                </a:lnTo>
                <a:cubicBezTo>
                  <a:pt x="27711" y="273303"/>
                  <a:pt x="38334" y="263220"/>
                  <a:pt x="51212" y="263220"/>
                </a:cubicBezTo>
                <a:lnTo>
                  <a:pt x="96818" y="263220"/>
                </a:lnTo>
                <a:lnTo>
                  <a:pt x="110488" y="140200"/>
                </a:lnTo>
                <a:cubicBezTo>
                  <a:pt x="111881" y="127658"/>
                  <a:pt x="122675" y="118291"/>
                  <a:pt x="135288" y="118679"/>
                </a:cubicBezTo>
                <a:lnTo>
                  <a:pt x="613930" y="133407"/>
                </a:lnTo>
                <a:cubicBezTo>
                  <a:pt x="627001" y="133809"/>
                  <a:pt x="637390" y="144522"/>
                  <a:pt x="637390" y="157600"/>
                </a:cubicBezTo>
                <a:lnTo>
                  <a:pt x="637390" y="263220"/>
                </a:lnTo>
                <a:lnTo>
                  <a:pt x="657197" y="263220"/>
                </a:lnTo>
                <a:cubicBezTo>
                  <a:pt x="670706" y="263220"/>
                  <a:pt x="681600" y="274278"/>
                  <a:pt x="681399" y="287786"/>
                </a:cubicBezTo>
                <a:lnTo>
                  <a:pt x="673697" y="1041818"/>
                </a:lnTo>
                <a:close/>
                <a:moveTo>
                  <a:pt x="891540" y="269850"/>
                </a:moveTo>
                <a:lnTo>
                  <a:pt x="1395804" y="100586"/>
                </a:lnTo>
                <a:moveTo>
                  <a:pt x="637390" y="263220"/>
                </a:moveTo>
                <a:lnTo>
                  <a:pt x="96818" y="263220"/>
                </a:lnTo>
              </a:path>
            </a:pathLst>
          </a:custGeom>
          <a:noFill/>
          <a:ln w="1210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9" name="Rounded Rectangle 8"/>
          <p:cNvSpPr/>
          <p:nvPr/>
        </p:nvSpPr>
        <p:spPr>
          <a:xfrm>
            <a:off x="5539776" y="3339864"/>
            <a:ext cx="1202166" cy="1304728"/>
          </a:xfrm>
          <a:custGeom>
            <a:avLst/>
            <a:gdLst/>
            <a:ahLst/>
            <a:cxnLst/>
            <a:rect l="0" t="0" r="0" b="0"/>
            <a:pathLst>
              <a:path w="1202166" h="1304728">
                <a:moveTo>
                  <a:pt x="20170" y="1065006"/>
                </a:moveTo>
                <a:cubicBezTo>
                  <a:pt x="16943" y="1019824"/>
                  <a:pt x="13447" y="798754"/>
                  <a:pt x="12102" y="693867"/>
                </a:cubicBezTo>
                <a:lnTo>
                  <a:pt x="0" y="371138"/>
                </a:lnTo>
                <a:cubicBezTo>
                  <a:pt x="1344" y="361724"/>
                  <a:pt x="9681" y="344512"/>
                  <a:pt x="32272" y="350967"/>
                </a:cubicBezTo>
                <a:cubicBezTo>
                  <a:pt x="60511" y="359035"/>
                  <a:pt x="141194" y="411483"/>
                  <a:pt x="145228" y="492165"/>
                </a:cubicBezTo>
                <a:cubicBezTo>
                  <a:pt x="149262" y="572847"/>
                  <a:pt x="143067" y="614757"/>
                  <a:pt x="157330" y="657545"/>
                </a:cubicBezTo>
                <a:cubicBezTo>
                  <a:pt x="169432" y="693852"/>
                  <a:pt x="205740" y="832357"/>
                  <a:pt x="225910" y="899592"/>
                </a:cubicBezTo>
                <a:lnTo>
                  <a:pt x="274320" y="1060957"/>
                </a:lnTo>
                <a:cubicBezTo>
                  <a:pt x="283733" y="1089198"/>
                  <a:pt x="314661" y="1144521"/>
                  <a:pt x="367104" y="1129537"/>
                </a:cubicBezTo>
                <a:cubicBezTo>
                  <a:pt x="423582" y="1113401"/>
                  <a:pt x="515884" y="1088782"/>
                  <a:pt x="565648" y="1073857"/>
                </a:cubicBezTo>
                <a:lnTo>
                  <a:pt x="492162" y="1181999"/>
                </a:lnTo>
                <a:lnTo>
                  <a:pt x="480060" y="1198136"/>
                </a:lnTo>
                <a:lnTo>
                  <a:pt x="476025" y="1297099"/>
                </a:lnTo>
                <a:lnTo>
                  <a:pt x="64545" y="1284997"/>
                </a:lnTo>
                <a:lnTo>
                  <a:pt x="68580" y="1153756"/>
                </a:lnTo>
                <a:cubicBezTo>
                  <a:pt x="53788" y="1142998"/>
                  <a:pt x="23397" y="1110188"/>
                  <a:pt x="20170" y="1065006"/>
                </a:cubicBezTo>
                <a:close/>
                <a:moveTo>
                  <a:pt x="794721" y="1304728"/>
                </a:moveTo>
                <a:lnTo>
                  <a:pt x="762448" y="1230404"/>
                </a:lnTo>
                <a:lnTo>
                  <a:pt x="637390" y="1133585"/>
                </a:lnTo>
                <a:cubicBezTo>
                  <a:pt x="625175" y="1122134"/>
                  <a:pt x="596143" y="1100795"/>
                  <a:pt x="565648" y="1073857"/>
                </a:cubicBezTo>
                <a:cubicBezTo>
                  <a:pt x="542430" y="1053346"/>
                  <a:pt x="518365" y="1029590"/>
                  <a:pt x="500230" y="1004479"/>
                </a:cubicBezTo>
                <a:cubicBezTo>
                  <a:pt x="432648" y="910904"/>
                  <a:pt x="409204" y="810136"/>
                  <a:pt x="354229" y="711791"/>
                </a:cubicBezTo>
                <a:cubicBezTo>
                  <a:pt x="345494" y="696165"/>
                  <a:pt x="346580" y="675894"/>
                  <a:pt x="361199" y="665562"/>
                </a:cubicBezTo>
                <a:cubicBezTo>
                  <a:pt x="373468" y="656890"/>
                  <a:pt x="389232" y="649477"/>
                  <a:pt x="407445" y="649477"/>
                </a:cubicBezTo>
                <a:cubicBezTo>
                  <a:pt x="459889" y="649477"/>
                  <a:pt x="494851" y="689834"/>
                  <a:pt x="508298" y="701934"/>
                </a:cubicBezTo>
                <a:lnTo>
                  <a:pt x="367104" y="326778"/>
                </a:lnTo>
                <a:cubicBezTo>
                  <a:pt x="359036" y="302573"/>
                  <a:pt x="344513" y="252536"/>
                  <a:pt x="399377" y="229945"/>
                </a:cubicBezTo>
                <a:cubicBezTo>
                  <a:pt x="454241" y="207354"/>
                  <a:pt x="478715" y="256850"/>
                  <a:pt x="488127" y="278366"/>
                </a:cubicBezTo>
                <a:lnTo>
                  <a:pt x="624599" y="639547"/>
                </a:lnTo>
                <a:cubicBezTo>
                  <a:pt x="608727" y="596074"/>
                  <a:pt x="594566" y="516776"/>
                  <a:pt x="649492" y="496179"/>
                </a:cubicBezTo>
                <a:cubicBezTo>
                  <a:pt x="714038" y="471974"/>
                  <a:pt x="751689" y="567448"/>
                  <a:pt x="762447" y="601066"/>
                </a:cubicBezTo>
                <a:cubicBezTo>
                  <a:pt x="759757" y="570138"/>
                  <a:pt x="754379" y="496179"/>
                  <a:pt x="798754" y="480043"/>
                </a:cubicBezTo>
                <a:cubicBezTo>
                  <a:pt x="850320" y="461291"/>
                  <a:pt x="879436" y="508281"/>
                  <a:pt x="895573" y="544588"/>
                </a:cubicBezTo>
                <a:cubicBezTo>
                  <a:pt x="908482" y="573634"/>
                  <a:pt x="917088" y="594343"/>
                  <a:pt x="919778" y="601066"/>
                </a:cubicBezTo>
                <a:cubicBezTo>
                  <a:pt x="909019" y="566104"/>
                  <a:pt x="895573" y="497793"/>
                  <a:pt x="939948" y="480043"/>
                </a:cubicBezTo>
                <a:cubicBezTo>
                  <a:pt x="980289" y="463906"/>
                  <a:pt x="1016596" y="476008"/>
                  <a:pt x="1032733" y="520384"/>
                </a:cubicBezTo>
                <a:lnTo>
                  <a:pt x="1113415" y="718068"/>
                </a:lnTo>
                <a:cubicBezTo>
                  <a:pt x="1132241" y="777226"/>
                  <a:pt x="1169893" y="906032"/>
                  <a:pt x="1169893" y="948000"/>
                </a:cubicBezTo>
                <a:lnTo>
                  <a:pt x="1169893" y="1089194"/>
                </a:lnTo>
                <a:lnTo>
                  <a:pt x="1202166" y="1171087"/>
                </a:lnTo>
                <a:close/>
                <a:moveTo>
                  <a:pt x="831025" y="16136"/>
                </a:moveTo>
                <a:cubicBezTo>
                  <a:pt x="860070" y="32272"/>
                  <a:pt x="870021" y="60521"/>
                  <a:pt x="871366" y="72628"/>
                </a:cubicBezTo>
                <a:cubicBezTo>
                  <a:pt x="874055" y="83386"/>
                  <a:pt x="872979" y="112162"/>
                  <a:pt x="847161" y="141208"/>
                </a:cubicBezTo>
                <a:cubicBezTo>
                  <a:pt x="821343" y="170254"/>
                  <a:pt x="789341" y="207099"/>
                  <a:pt x="778583" y="221890"/>
                </a:cubicBezTo>
                <a:lnTo>
                  <a:pt x="730172" y="48409"/>
                </a:lnTo>
                <a:lnTo>
                  <a:pt x="750342" y="28238"/>
                </a:lnTo>
                <a:cubicBezTo>
                  <a:pt x="770516" y="8053"/>
                  <a:pt x="801979" y="0"/>
                  <a:pt x="831025" y="16136"/>
                </a:cubicBezTo>
                <a:close/>
                <a:moveTo>
                  <a:pt x="871366" y="262232"/>
                </a:moveTo>
                <a:cubicBezTo>
                  <a:pt x="911707" y="286436"/>
                  <a:pt x="914396" y="316020"/>
                  <a:pt x="911707" y="326778"/>
                </a:cubicBezTo>
                <a:cubicBezTo>
                  <a:pt x="909018" y="337535"/>
                  <a:pt x="895727" y="366910"/>
                  <a:pt x="871366" y="403426"/>
                </a:cubicBezTo>
                <a:cubicBezTo>
                  <a:pt x="847163" y="439703"/>
                  <a:pt x="843130" y="459874"/>
                  <a:pt x="810857" y="476011"/>
                </a:cubicBezTo>
                <a:lnTo>
                  <a:pt x="778584" y="488112"/>
                </a:lnTo>
                <a:cubicBezTo>
                  <a:pt x="778584" y="488112"/>
                  <a:pt x="734983" y="492147"/>
                  <a:pt x="714038" y="463938"/>
                </a:cubicBezTo>
                <a:cubicBezTo>
                  <a:pt x="675099" y="411495"/>
                  <a:pt x="742274" y="326778"/>
                  <a:pt x="742274" y="326778"/>
                </a:cubicBezTo>
                <a:lnTo>
                  <a:pt x="790686" y="262232"/>
                </a:lnTo>
                <a:cubicBezTo>
                  <a:pt x="802788" y="250129"/>
                  <a:pt x="838974" y="242797"/>
                  <a:pt x="871366" y="262232"/>
                </a:cubicBezTo>
                <a:close/>
                <a:moveTo>
                  <a:pt x="508298" y="701934"/>
                </a:moveTo>
                <a:lnTo>
                  <a:pt x="576878" y="859251"/>
                </a:lnTo>
                <a:moveTo>
                  <a:pt x="625287" y="641407"/>
                </a:moveTo>
                <a:lnTo>
                  <a:pt x="624599" y="639547"/>
                </a:lnTo>
                <a:cubicBezTo>
                  <a:pt x="624828" y="640174"/>
                  <a:pt x="625057" y="640795"/>
                  <a:pt x="625287" y="641407"/>
                </a:cubicBezTo>
                <a:close/>
              </a:path>
            </a:pathLst>
          </a:custGeom>
          <a:noFill/>
          <a:ln w="12102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0" name="Rounded Rectangle 9"/>
          <p:cNvSpPr/>
          <p:nvPr/>
        </p:nvSpPr>
        <p:spPr>
          <a:xfrm>
            <a:off x="7637517" y="2722625"/>
            <a:ext cx="580912" cy="580912"/>
          </a:xfrm>
          <a:custGeom>
            <a:avLst/>
            <a:gdLst/>
            <a:ahLst/>
            <a:cxnLst/>
            <a:rect l="0" t="0" r="0" b="0"/>
            <a:pathLst>
              <a:path w="580912" h="580912">
                <a:moveTo>
                  <a:pt x="0" y="290456"/>
                </a:moveTo>
                <a:cubicBezTo>
                  <a:pt x="0" y="130041"/>
                  <a:pt x="130041" y="0"/>
                  <a:pt x="290456" y="0"/>
                </a:cubicBezTo>
                <a:cubicBezTo>
                  <a:pt x="450871" y="0"/>
                  <a:pt x="580912" y="130041"/>
                  <a:pt x="580912" y="290456"/>
                </a:cubicBezTo>
                <a:cubicBezTo>
                  <a:pt x="580912" y="450871"/>
                  <a:pt x="450871" y="580912"/>
                  <a:pt x="290456" y="580912"/>
                </a:cubicBezTo>
                <a:cubicBezTo>
                  <a:pt x="130041" y="580912"/>
                  <a:pt x="0" y="450871"/>
                  <a:pt x="0" y="290456"/>
                </a:cubicBezTo>
              </a:path>
            </a:pathLst>
          </a:custGeom>
          <a:noFill/>
          <a:ln w="12102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1" name="Rounded Rectangle 10"/>
          <p:cNvSpPr/>
          <p:nvPr/>
        </p:nvSpPr>
        <p:spPr>
          <a:xfrm>
            <a:off x="7056604" y="2952571"/>
            <a:ext cx="484094" cy="584947"/>
          </a:xfrm>
          <a:custGeom>
            <a:avLst/>
            <a:gdLst/>
            <a:ahLst/>
            <a:cxnLst/>
            <a:rect l="0" t="0" r="0" b="0"/>
            <a:pathLst>
              <a:path w="484094" h="584947">
                <a:moveTo>
                  <a:pt x="0" y="149262"/>
                </a:moveTo>
                <a:cubicBezTo>
                  <a:pt x="0" y="95790"/>
                  <a:pt x="43347" y="52443"/>
                  <a:pt x="96818" y="52443"/>
                </a:cubicBezTo>
                <a:lnTo>
                  <a:pt x="484094" y="52443"/>
                </a:lnTo>
                <a:moveTo>
                  <a:pt x="432010" y="0"/>
                </a:moveTo>
                <a:lnTo>
                  <a:pt x="484094" y="52801"/>
                </a:lnTo>
                <a:lnTo>
                  <a:pt x="431292" y="104884"/>
                </a:lnTo>
                <a:moveTo>
                  <a:pt x="0" y="149262"/>
                </a:moveTo>
                <a:lnTo>
                  <a:pt x="0" y="584947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2" name="Rounded Rectangle 11"/>
          <p:cNvSpPr/>
          <p:nvPr/>
        </p:nvSpPr>
        <p:spPr>
          <a:xfrm>
            <a:off x="3667945" y="3690813"/>
            <a:ext cx="580912" cy="580912"/>
          </a:xfrm>
          <a:custGeom>
            <a:avLst/>
            <a:gdLst/>
            <a:ahLst/>
            <a:cxnLst/>
            <a:rect l="0" t="0" r="0" b="0"/>
            <a:pathLst>
              <a:path w="580912" h="580912">
                <a:moveTo>
                  <a:pt x="0" y="290456"/>
                </a:moveTo>
                <a:cubicBezTo>
                  <a:pt x="0" y="130041"/>
                  <a:pt x="130041" y="0"/>
                  <a:pt x="290456" y="0"/>
                </a:cubicBezTo>
                <a:cubicBezTo>
                  <a:pt x="450871" y="0"/>
                  <a:pt x="580912" y="130041"/>
                  <a:pt x="580912" y="290456"/>
                </a:cubicBezTo>
                <a:cubicBezTo>
                  <a:pt x="580912" y="450871"/>
                  <a:pt x="450871" y="580912"/>
                  <a:pt x="290456" y="580912"/>
                </a:cubicBezTo>
                <a:cubicBezTo>
                  <a:pt x="130041" y="580912"/>
                  <a:pt x="0" y="450871"/>
                  <a:pt x="0" y="290456"/>
                </a:cubicBezTo>
              </a:path>
            </a:pathLst>
          </a:custGeom>
          <a:noFill/>
          <a:ln w="1210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3" name="Rounded Rectangle 12"/>
          <p:cNvSpPr/>
          <p:nvPr/>
        </p:nvSpPr>
        <p:spPr>
          <a:xfrm>
            <a:off x="4345682" y="3545586"/>
            <a:ext cx="484097" cy="488125"/>
          </a:xfrm>
          <a:custGeom>
            <a:avLst/>
            <a:gdLst/>
            <a:ahLst/>
            <a:cxnLst/>
            <a:rect l="0" t="0" r="0" b="0"/>
            <a:pathLst>
              <a:path w="484097" h="488125">
                <a:moveTo>
                  <a:pt x="484097" y="338865"/>
                </a:moveTo>
                <a:cubicBezTo>
                  <a:pt x="484097" y="392337"/>
                  <a:pt x="440749" y="435684"/>
                  <a:pt x="387278" y="435684"/>
                </a:cubicBezTo>
                <a:lnTo>
                  <a:pt x="1" y="435684"/>
                </a:lnTo>
                <a:moveTo>
                  <a:pt x="52801" y="383241"/>
                </a:moveTo>
                <a:lnTo>
                  <a:pt x="0" y="435324"/>
                </a:lnTo>
                <a:lnTo>
                  <a:pt x="52082" y="488125"/>
                </a:lnTo>
                <a:moveTo>
                  <a:pt x="484097" y="0"/>
                </a:moveTo>
                <a:lnTo>
                  <a:pt x="484097" y="338865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4" name="Rounded Rectangle 13"/>
          <p:cNvSpPr/>
          <p:nvPr/>
        </p:nvSpPr>
        <p:spPr>
          <a:xfrm>
            <a:off x="7637517" y="3690813"/>
            <a:ext cx="580912" cy="580912"/>
          </a:xfrm>
          <a:custGeom>
            <a:avLst/>
            <a:gdLst/>
            <a:ahLst/>
            <a:cxnLst/>
            <a:rect l="0" t="0" r="0" b="0"/>
            <a:pathLst>
              <a:path w="580912" h="580912">
                <a:moveTo>
                  <a:pt x="0" y="290456"/>
                </a:moveTo>
                <a:cubicBezTo>
                  <a:pt x="0" y="130041"/>
                  <a:pt x="130041" y="0"/>
                  <a:pt x="290456" y="0"/>
                </a:cubicBezTo>
                <a:cubicBezTo>
                  <a:pt x="450871" y="0"/>
                  <a:pt x="580912" y="130041"/>
                  <a:pt x="580912" y="290456"/>
                </a:cubicBezTo>
                <a:cubicBezTo>
                  <a:pt x="580912" y="450871"/>
                  <a:pt x="450871" y="580912"/>
                  <a:pt x="290456" y="580912"/>
                </a:cubicBezTo>
                <a:cubicBezTo>
                  <a:pt x="130041" y="580912"/>
                  <a:pt x="0" y="450871"/>
                  <a:pt x="0" y="290456"/>
                </a:cubicBezTo>
              </a:path>
            </a:pathLst>
          </a:custGeom>
          <a:noFill/>
          <a:ln w="1210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5" name="Rounded Rectangle 14"/>
          <p:cNvSpPr/>
          <p:nvPr/>
        </p:nvSpPr>
        <p:spPr>
          <a:xfrm>
            <a:off x="7056605" y="3545586"/>
            <a:ext cx="484097" cy="488125"/>
          </a:xfrm>
          <a:custGeom>
            <a:avLst/>
            <a:gdLst/>
            <a:ahLst/>
            <a:cxnLst/>
            <a:rect l="0" t="0" r="0" b="0"/>
            <a:pathLst>
              <a:path w="484097" h="488125">
                <a:moveTo>
                  <a:pt x="484095" y="435684"/>
                </a:moveTo>
                <a:lnTo>
                  <a:pt x="96818" y="435684"/>
                </a:lnTo>
                <a:cubicBezTo>
                  <a:pt x="43347" y="435684"/>
                  <a:pt x="0" y="392337"/>
                  <a:pt x="0" y="338865"/>
                </a:cubicBezTo>
                <a:moveTo>
                  <a:pt x="432014" y="488125"/>
                </a:moveTo>
                <a:lnTo>
                  <a:pt x="484097" y="435324"/>
                </a:lnTo>
                <a:lnTo>
                  <a:pt x="431296" y="383241"/>
                </a:lnTo>
                <a:moveTo>
                  <a:pt x="0" y="0"/>
                </a:moveTo>
                <a:lnTo>
                  <a:pt x="0" y="338865"/>
                </a:lnTo>
              </a:path>
            </a:pathLst>
          </a:custGeom>
          <a:noFill/>
          <a:ln w="1210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16" name="TextBox 15"/>
          <p:cNvSpPr txBox="1"/>
          <p:nvPr/>
        </p:nvSpPr>
        <p:spPr>
          <a:xfrm>
            <a:off x="8428204" y="2925139"/>
            <a:ext cx="1331258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DE8431"/>
                </a:solidFill>
                <a:latin typeface="Roboto"/>
              </a:rPr>
              <a:t>LangChain + OpenAI
GPT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202592" y="3215595"/>
            <a:ext cx="1512794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Provides workflow
insights and prediction.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413013" y="2949343"/>
            <a:ext cx="122233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E55753"/>
                </a:solidFill>
                <a:latin typeface="Roboto"/>
              </a:rPr>
              <a:t>Pandas, scikit-learn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8428205" y="3336618"/>
            <a:ext cx="156120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Understands user intent.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2622303" y="2368430"/>
            <a:ext cx="883471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Runs REST API.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037091" y="2077973"/>
            <a:ext cx="44778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E0CB15"/>
                </a:solidFill>
                <a:latin typeface="Roboto"/>
              </a:rPr>
              <a:t>FastAPI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362748" y="3917531"/>
            <a:ext cx="1270747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3CC583"/>
                </a:solidFill>
                <a:latin typeface="Roboto"/>
              </a:rPr>
              <a:t>VS Code, Git, Docker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946438" y="1311491"/>
            <a:ext cx="2226832" cy="23083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Software components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8428205" y="3917531"/>
            <a:ext cx="73824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E88E7"/>
                </a:solidFill>
                <a:latin typeface="Roboto"/>
              </a:rPr>
              <a:t>PostgreSQL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2241079" y="4183784"/>
            <a:ext cx="1476487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r"/>
            <a:r>
              <a:rPr sz="900" b="0">
                <a:solidFill>
                  <a:srgbClr val="484848"/>
                </a:solidFill>
                <a:latin typeface="Roboto"/>
              </a:rPr>
              <a:t>Used to build, test, and
deploy the application.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428205" y="4207987"/>
            <a:ext cx="1355463" cy="1384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900" b="0">
                <a:solidFill>
                  <a:srgbClr val="484848"/>
                </a:solidFill>
                <a:latin typeface="Roboto"/>
              </a:rPr>
              <a:t>Stores tasks and logs.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7742405" y="2827504"/>
            <a:ext cx="371143" cy="371147"/>
          </a:xfrm>
          <a:custGeom>
            <a:avLst/>
            <a:gdLst/>
            <a:ahLst/>
            <a:cxnLst/>
            <a:rect l="0" t="0" r="0" b="0"/>
            <a:pathLst>
              <a:path w="371143" h="371147">
                <a:moveTo>
                  <a:pt x="134465" y="104896"/>
                </a:moveTo>
                <a:lnTo>
                  <a:pt x="134465" y="21518"/>
                </a:lnTo>
                <a:cubicBezTo>
                  <a:pt x="134465" y="9632"/>
                  <a:pt x="144105" y="0"/>
                  <a:pt x="155991" y="8"/>
                </a:cubicBezTo>
                <a:lnTo>
                  <a:pt x="349628" y="8"/>
                </a:lnTo>
                <a:cubicBezTo>
                  <a:pt x="361508" y="8"/>
                  <a:pt x="371138" y="9639"/>
                  <a:pt x="371138" y="21518"/>
                </a:cubicBezTo>
                <a:lnTo>
                  <a:pt x="371138" y="150610"/>
                </a:lnTo>
                <a:cubicBezTo>
                  <a:pt x="371143" y="156332"/>
                  <a:pt x="368867" y="161819"/>
                  <a:pt x="364815" y="165859"/>
                </a:cubicBezTo>
                <a:cubicBezTo>
                  <a:pt x="360764" y="169899"/>
                  <a:pt x="355269" y="172158"/>
                  <a:pt x="349548" y="172136"/>
                </a:cubicBezTo>
                <a:lnTo>
                  <a:pt x="283388" y="172136"/>
                </a:lnTo>
                <a:lnTo>
                  <a:pt x="220456" y="225919"/>
                </a:lnTo>
                <a:lnTo>
                  <a:pt x="222070" y="172136"/>
                </a:lnTo>
                <a:lnTo>
                  <a:pt x="157330" y="172136"/>
                </a:lnTo>
                <a:moveTo>
                  <a:pt x="298524" y="129100"/>
                </a:moveTo>
                <a:lnTo>
                  <a:pt x="258183" y="40350"/>
                </a:lnTo>
                <a:lnTo>
                  <a:pt x="217842" y="129100"/>
                </a:lnTo>
                <a:moveTo>
                  <a:pt x="226781" y="109430"/>
                </a:moveTo>
                <a:lnTo>
                  <a:pt x="289585" y="109430"/>
                </a:lnTo>
                <a:moveTo>
                  <a:pt x="177501" y="355011"/>
                </a:moveTo>
                <a:cubicBezTo>
                  <a:pt x="177501" y="363923"/>
                  <a:pt x="170276" y="371147"/>
                  <a:pt x="161364" y="371147"/>
                </a:cubicBezTo>
                <a:lnTo>
                  <a:pt x="16136" y="371147"/>
                </a:lnTo>
                <a:cubicBezTo>
                  <a:pt x="7224" y="371147"/>
                  <a:pt x="0" y="363923"/>
                  <a:pt x="0" y="355011"/>
                </a:cubicBezTo>
                <a:lnTo>
                  <a:pt x="0" y="298533"/>
                </a:lnTo>
                <a:cubicBezTo>
                  <a:pt x="0" y="249518"/>
                  <a:pt x="39735" y="209783"/>
                  <a:pt x="88750" y="209783"/>
                </a:cubicBezTo>
                <a:cubicBezTo>
                  <a:pt x="137766" y="209783"/>
                  <a:pt x="177501" y="249518"/>
                  <a:pt x="177501" y="298533"/>
                </a:cubicBezTo>
                <a:close/>
                <a:moveTo>
                  <a:pt x="177501" y="322738"/>
                </a:moveTo>
                <a:lnTo>
                  <a:pt x="0" y="322738"/>
                </a:lnTo>
                <a:moveTo>
                  <a:pt x="48409" y="278363"/>
                </a:moveTo>
                <a:cubicBezTo>
                  <a:pt x="48409" y="280591"/>
                  <a:pt x="50215" y="282397"/>
                  <a:pt x="52443" y="282397"/>
                </a:cubicBezTo>
                <a:cubicBezTo>
                  <a:pt x="54671" y="282397"/>
                  <a:pt x="56477" y="280591"/>
                  <a:pt x="56477" y="278363"/>
                </a:cubicBezTo>
                <a:cubicBezTo>
                  <a:pt x="56477" y="276135"/>
                  <a:pt x="54671" y="274328"/>
                  <a:pt x="52443" y="274328"/>
                </a:cubicBezTo>
                <a:cubicBezTo>
                  <a:pt x="50215" y="274328"/>
                  <a:pt x="48409" y="276135"/>
                  <a:pt x="48409" y="278363"/>
                </a:cubicBezTo>
                <a:moveTo>
                  <a:pt x="121023" y="278363"/>
                </a:moveTo>
                <a:cubicBezTo>
                  <a:pt x="121023" y="280591"/>
                  <a:pt x="122829" y="282397"/>
                  <a:pt x="125057" y="282397"/>
                </a:cubicBezTo>
                <a:cubicBezTo>
                  <a:pt x="127285" y="282397"/>
                  <a:pt x="129091" y="280591"/>
                  <a:pt x="129091" y="278363"/>
                </a:cubicBezTo>
                <a:cubicBezTo>
                  <a:pt x="129091" y="276135"/>
                  <a:pt x="127285" y="274328"/>
                  <a:pt x="125057" y="274328"/>
                </a:cubicBezTo>
                <a:cubicBezTo>
                  <a:pt x="122829" y="274328"/>
                  <a:pt x="121023" y="276135"/>
                  <a:pt x="121023" y="278363"/>
                </a:cubicBezTo>
                <a:moveTo>
                  <a:pt x="88750" y="177510"/>
                </a:moveTo>
                <a:lnTo>
                  <a:pt x="88750" y="209783"/>
                </a:lnTo>
                <a:moveTo>
                  <a:pt x="64545" y="153305"/>
                </a:moveTo>
                <a:cubicBezTo>
                  <a:pt x="64545" y="139937"/>
                  <a:pt x="75382" y="129100"/>
                  <a:pt x="88750" y="129100"/>
                </a:cubicBezTo>
                <a:cubicBezTo>
                  <a:pt x="102118" y="129100"/>
                  <a:pt x="112955" y="139937"/>
                  <a:pt x="112955" y="153305"/>
                </a:cubicBezTo>
                <a:cubicBezTo>
                  <a:pt x="112955" y="166673"/>
                  <a:pt x="102118" y="177510"/>
                  <a:pt x="88750" y="177510"/>
                </a:cubicBezTo>
                <a:cubicBezTo>
                  <a:pt x="75382" y="177510"/>
                  <a:pt x="64545" y="166673"/>
                  <a:pt x="64545" y="153305"/>
                </a:cubicBezTo>
              </a:path>
            </a:pathLst>
          </a:custGeom>
          <a:noFill/>
          <a:ln w="12102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8" name="Rounded Rectangle 27"/>
          <p:cNvSpPr/>
          <p:nvPr/>
        </p:nvSpPr>
        <p:spPr>
          <a:xfrm>
            <a:off x="3764764" y="1948075"/>
            <a:ext cx="375172" cy="375172"/>
          </a:xfrm>
          <a:custGeom>
            <a:avLst/>
            <a:gdLst/>
            <a:ahLst/>
            <a:cxnLst/>
            <a:rect l="0" t="0" r="0" b="0"/>
            <a:pathLst>
              <a:path w="375172" h="375172">
                <a:moveTo>
                  <a:pt x="278354" y="342900"/>
                </a:moveTo>
                <a:cubicBezTo>
                  <a:pt x="278354" y="360650"/>
                  <a:pt x="263831" y="375172"/>
                  <a:pt x="246081" y="375172"/>
                </a:cubicBezTo>
                <a:lnTo>
                  <a:pt x="68580" y="375172"/>
                </a:lnTo>
                <a:cubicBezTo>
                  <a:pt x="50829" y="375172"/>
                  <a:pt x="36307" y="360650"/>
                  <a:pt x="36307" y="342900"/>
                </a:cubicBezTo>
                <a:lnTo>
                  <a:pt x="36307" y="44375"/>
                </a:lnTo>
                <a:cubicBezTo>
                  <a:pt x="36307" y="26625"/>
                  <a:pt x="50829" y="12102"/>
                  <a:pt x="68580" y="12102"/>
                </a:cubicBezTo>
                <a:lnTo>
                  <a:pt x="246081" y="12102"/>
                </a:lnTo>
                <a:cubicBezTo>
                  <a:pt x="263831" y="12102"/>
                  <a:pt x="278354" y="26625"/>
                  <a:pt x="278354" y="44375"/>
                </a:cubicBezTo>
                <a:lnTo>
                  <a:pt x="278354" y="147648"/>
                </a:lnTo>
                <a:moveTo>
                  <a:pt x="157330" y="84716"/>
                </a:moveTo>
                <a:lnTo>
                  <a:pt x="12102" y="84716"/>
                </a:lnTo>
                <a:moveTo>
                  <a:pt x="375172" y="84716"/>
                </a:moveTo>
                <a:lnTo>
                  <a:pt x="278354" y="84716"/>
                </a:lnTo>
                <a:moveTo>
                  <a:pt x="0" y="0"/>
                </a:moveTo>
                <a:moveTo>
                  <a:pt x="326763" y="36307"/>
                </a:moveTo>
                <a:lnTo>
                  <a:pt x="375172" y="84716"/>
                </a:lnTo>
                <a:lnTo>
                  <a:pt x="326763" y="133125"/>
                </a:lnTo>
                <a:moveTo>
                  <a:pt x="0" y="0"/>
                </a:moveTo>
                <a:moveTo>
                  <a:pt x="375172" y="193637"/>
                </a:moveTo>
                <a:lnTo>
                  <a:pt x="326763" y="193637"/>
                </a:lnTo>
                <a:moveTo>
                  <a:pt x="326763" y="290456"/>
                </a:moveTo>
                <a:lnTo>
                  <a:pt x="375172" y="290456"/>
                </a:lnTo>
                <a:moveTo>
                  <a:pt x="0" y="0"/>
                </a:moveTo>
                <a:moveTo>
                  <a:pt x="350968" y="290456"/>
                </a:moveTo>
                <a:lnTo>
                  <a:pt x="350968" y="193637"/>
                </a:lnTo>
                <a:moveTo>
                  <a:pt x="0" y="0"/>
                </a:moveTo>
                <a:moveTo>
                  <a:pt x="183153" y="290456"/>
                </a:moveTo>
                <a:lnTo>
                  <a:pt x="153432" y="201291"/>
                </a:lnTo>
                <a:cubicBezTo>
                  <a:pt x="151909" y="196721"/>
                  <a:pt x="147631" y="193637"/>
                  <a:pt x="142813" y="193637"/>
                </a:cubicBezTo>
                <a:lnTo>
                  <a:pt x="142813" y="193637"/>
                </a:lnTo>
                <a:cubicBezTo>
                  <a:pt x="137995" y="193637"/>
                  <a:pt x="133717" y="196721"/>
                  <a:pt x="132193" y="201291"/>
                </a:cubicBezTo>
                <a:lnTo>
                  <a:pt x="102472" y="290456"/>
                </a:lnTo>
                <a:moveTo>
                  <a:pt x="113229" y="258183"/>
                </a:moveTo>
                <a:lnTo>
                  <a:pt x="172397" y="258183"/>
                </a:lnTo>
                <a:moveTo>
                  <a:pt x="0" y="0"/>
                </a:moveTo>
                <a:moveTo>
                  <a:pt x="222683" y="250115"/>
                </a:moveTo>
                <a:lnTo>
                  <a:pt x="222683" y="290456"/>
                </a:lnTo>
                <a:moveTo>
                  <a:pt x="263024" y="250115"/>
                </a:moveTo>
                <a:cubicBezTo>
                  <a:pt x="276391" y="250115"/>
                  <a:pt x="287229" y="239278"/>
                  <a:pt x="287229" y="225910"/>
                </a:cubicBezTo>
                <a:lnTo>
                  <a:pt x="287229" y="217842"/>
                </a:lnTo>
                <a:cubicBezTo>
                  <a:pt x="287229" y="204474"/>
                  <a:pt x="276391" y="193637"/>
                  <a:pt x="263024" y="193637"/>
                </a:cubicBezTo>
                <a:lnTo>
                  <a:pt x="222683" y="193637"/>
                </a:lnTo>
                <a:lnTo>
                  <a:pt x="222683" y="250115"/>
                </a:lnTo>
                <a:close/>
              </a:path>
            </a:pathLst>
          </a:custGeom>
          <a:noFill/>
          <a:ln w="12102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29" name="Rounded Rectangle 28"/>
          <p:cNvSpPr/>
          <p:nvPr/>
        </p:nvSpPr>
        <p:spPr>
          <a:xfrm>
            <a:off x="3772740" y="3811838"/>
            <a:ext cx="371150" cy="338865"/>
          </a:xfrm>
          <a:custGeom>
            <a:avLst/>
            <a:gdLst/>
            <a:ahLst/>
            <a:cxnLst/>
            <a:rect l="0" t="0" r="0" b="0"/>
            <a:pathLst>
              <a:path w="371150" h="338865">
                <a:moveTo>
                  <a:pt x="250207" y="193637"/>
                </a:moveTo>
                <a:cubicBezTo>
                  <a:pt x="282480" y="193637"/>
                  <a:pt x="274412" y="153296"/>
                  <a:pt x="274412" y="153296"/>
                </a:cubicBezTo>
                <a:cubicBezTo>
                  <a:pt x="250207" y="121023"/>
                  <a:pt x="274412" y="80682"/>
                  <a:pt x="274412" y="80682"/>
                </a:cubicBezTo>
                <a:cubicBezTo>
                  <a:pt x="274412" y="80682"/>
                  <a:pt x="322821" y="96818"/>
                  <a:pt x="314753" y="137160"/>
                </a:cubicBezTo>
                <a:cubicBezTo>
                  <a:pt x="325420" y="132649"/>
                  <a:pt x="337465" y="132681"/>
                  <a:pt x="348107" y="137249"/>
                </a:cubicBezTo>
                <a:cubicBezTo>
                  <a:pt x="358750" y="141817"/>
                  <a:pt x="367071" y="150525"/>
                  <a:pt x="371150" y="161364"/>
                </a:cubicBezTo>
                <a:cubicBezTo>
                  <a:pt x="367072" y="172224"/>
                  <a:pt x="358738" y="180948"/>
                  <a:pt x="348076" y="185517"/>
                </a:cubicBezTo>
                <a:cubicBezTo>
                  <a:pt x="337414" y="190087"/>
                  <a:pt x="325349" y="190105"/>
                  <a:pt x="314672" y="185569"/>
                </a:cubicBezTo>
                <a:cubicBezTo>
                  <a:pt x="314672" y="270237"/>
                  <a:pt x="221823" y="338865"/>
                  <a:pt x="137171" y="338865"/>
                </a:cubicBezTo>
                <a:cubicBezTo>
                  <a:pt x="55343" y="338865"/>
                  <a:pt x="3561" y="282291"/>
                  <a:pt x="92" y="202044"/>
                </a:cubicBezTo>
                <a:cubicBezTo>
                  <a:pt x="0" y="199846"/>
                  <a:pt x="809" y="197706"/>
                  <a:pt x="2332" y="196119"/>
                </a:cubicBezTo>
                <a:cubicBezTo>
                  <a:pt x="3855" y="194532"/>
                  <a:pt x="5960" y="193635"/>
                  <a:pt x="8160" y="193637"/>
                </a:cubicBezTo>
                <a:close/>
                <a:moveTo>
                  <a:pt x="96830" y="250115"/>
                </a:moveTo>
                <a:cubicBezTo>
                  <a:pt x="96830" y="254571"/>
                  <a:pt x="100442" y="258183"/>
                  <a:pt x="104898" y="258183"/>
                </a:cubicBezTo>
                <a:cubicBezTo>
                  <a:pt x="109354" y="258183"/>
                  <a:pt x="112966" y="254571"/>
                  <a:pt x="112966" y="250115"/>
                </a:cubicBezTo>
                <a:cubicBezTo>
                  <a:pt x="112966" y="245659"/>
                  <a:pt x="109354" y="242047"/>
                  <a:pt x="104898" y="242047"/>
                </a:cubicBezTo>
                <a:cubicBezTo>
                  <a:pt x="100442" y="242047"/>
                  <a:pt x="96830" y="245659"/>
                  <a:pt x="96830" y="250115"/>
                </a:cubicBezTo>
                <a:moveTo>
                  <a:pt x="32284" y="129091"/>
                </a:moveTo>
                <a:lnTo>
                  <a:pt x="96830" y="129091"/>
                </a:lnTo>
                <a:lnTo>
                  <a:pt x="96830" y="193637"/>
                </a:lnTo>
                <a:lnTo>
                  <a:pt x="32284" y="193637"/>
                </a:lnTo>
                <a:close/>
                <a:moveTo>
                  <a:pt x="96830" y="129091"/>
                </a:moveTo>
                <a:lnTo>
                  <a:pt x="161376" y="129091"/>
                </a:lnTo>
                <a:lnTo>
                  <a:pt x="161376" y="193637"/>
                </a:lnTo>
                <a:lnTo>
                  <a:pt x="96830" y="193637"/>
                </a:lnTo>
                <a:close/>
                <a:moveTo>
                  <a:pt x="161376" y="129091"/>
                </a:moveTo>
                <a:lnTo>
                  <a:pt x="225922" y="129091"/>
                </a:lnTo>
                <a:lnTo>
                  <a:pt x="225922" y="193637"/>
                </a:lnTo>
                <a:lnTo>
                  <a:pt x="161376" y="193637"/>
                </a:lnTo>
                <a:close/>
                <a:moveTo>
                  <a:pt x="96830" y="64545"/>
                </a:moveTo>
                <a:lnTo>
                  <a:pt x="161376" y="64545"/>
                </a:lnTo>
                <a:lnTo>
                  <a:pt x="161376" y="129091"/>
                </a:lnTo>
                <a:lnTo>
                  <a:pt x="96830" y="129091"/>
                </a:lnTo>
                <a:close/>
                <a:moveTo>
                  <a:pt x="96830" y="0"/>
                </a:moveTo>
                <a:lnTo>
                  <a:pt x="161376" y="0"/>
                </a:lnTo>
                <a:lnTo>
                  <a:pt x="161376" y="64545"/>
                </a:lnTo>
                <a:lnTo>
                  <a:pt x="96830" y="64545"/>
                </a:lnTo>
                <a:close/>
                <a:moveTo>
                  <a:pt x="161376" y="64545"/>
                </a:moveTo>
                <a:lnTo>
                  <a:pt x="225922" y="64545"/>
                </a:lnTo>
                <a:lnTo>
                  <a:pt x="225922" y="129091"/>
                </a:lnTo>
                <a:lnTo>
                  <a:pt x="161376" y="129091"/>
                </a:lnTo>
                <a:close/>
              </a:path>
            </a:pathLst>
          </a:custGeom>
          <a:noFill/>
          <a:ln w="12102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0" name="Rounded Rectangle 29"/>
          <p:cNvSpPr/>
          <p:nvPr/>
        </p:nvSpPr>
        <p:spPr>
          <a:xfrm>
            <a:off x="7774678" y="3811854"/>
            <a:ext cx="306609" cy="338849"/>
          </a:xfrm>
          <a:custGeom>
            <a:avLst/>
            <a:gdLst/>
            <a:ahLst/>
            <a:cxnLst/>
            <a:rect l="0" t="0" r="0" b="0"/>
            <a:pathLst>
              <a:path w="306609" h="338849">
                <a:moveTo>
                  <a:pt x="16" y="64545"/>
                </a:moveTo>
                <a:cubicBezTo>
                  <a:pt x="16" y="100193"/>
                  <a:pt x="68649" y="129091"/>
                  <a:pt x="153312" y="129091"/>
                </a:cubicBezTo>
                <a:cubicBezTo>
                  <a:pt x="237975" y="129091"/>
                  <a:pt x="306609" y="100193"/>
                  <a:pt x="306609" y="64545"/>
                </a:cubicBezTo>
                <a:cubicBezTo>
                  <a:pt x="306609" y="28898"/>
                  <a:pt x="237975" y="0"/>
                  <a:pt x="153312" y="0"/>
                </a:cubicBezTo>
                <a:cubicBezTo>
                  <a:pt x="68649" y="0"/>
                  <a:pt x="16" y="28898"/>
                  <a:pt x="16" y="64545"/>
                </a:cubicBezTo>
                <a:close/>
                <a:moveTo>
                  <a:pt x="0" y="129075"/>
                </a:moveTo>
                <a:cubicBezTo>
                  <a:pt x="0" y="164737"/>
                  <a:pt x="68644" y="193621"/>
                  <a:pt x="153296" y="193621"/>
                </a:cubicBezTo>
                <a:cubicBezTo>
                  <a:pt x="237948" y="193621"/>
                  <a:pt x="306592" y="164737"/>
                  <a:pt x="306592" y="129075"/>
                </a:cubicBezTo>
                <a:moveTo>
                  <a:pt x="0" y="201689"/>
                </a:moveTo>
                <a:cubicBezTo>
                  <a:pt x="0" y="237351"/>
                  <a:pt x="68644" y="266235"/>
                  <a:pt x="153296" y="266235"/>
                </a:cubicBezTo>
                <a:cubicBezTo>
                  <a:pt x="237948" y="266235"/>
                  <a:pt x="306592" y="237351"/>
                  <a:pt x="306592" y="201689"/>
                </a:cubicBezTo>
                <a:moveTo>
                  <a:pt x="306592" y="64529"/>
                </a:moveTo>
                <a:lnTo>
                  <a:pt x="306592" y="274303"/>
                </a:lnTo>
                <a:cubicBezTo>
                  <a:pt x="306592" y="309965"/>
                  <a:pt x="237948" y="338849"/>
                  <a:pt x="153296" y="338849"/>
                </a:cubicBezTo>
                <a:cubicBezTo>
                  <a:pt x="68644" y="338849"/>
                  <a:pt x="0" y="309965"/>
                  <a:pt x="0" y="274303"/>
                </a:cubicBezTo>
                <a:lnTo>
                  <a:pt x="0" y="64529"/>
                </a:lnTo>
              </a:path>
            </a:pathLst>
          </a:custGeom>
          <a:noFill/>
          <a:ln w="12102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  <p:sp>
        <p:nvSpPr>
          <p:cNvPr id="31" name="Rounded Rectangle 30"/>
          <p:cNvSpPr/>
          <p:nvPr/>
        </p:nvSpPr>
        <p:spPr>
          <a:xfrm>
            <a:off x="3776866" y="2831546"/>
            <a:ext cx="363070" cy="363070"/>
          </a:xfrm>
          <a:custGeom>
            <a:avLst/>
            <a:gdLst/>
            <a:ahLst/>
            <a:cxnLst/>
            <a:rect l="0" t="0" r="0" b="0"/>
            <a:pathLst>
              <a:path w="363070" h="363070">
                <a:moveTo>
                  <a:pt x="363070" y="82296"/>
                </a:moveTo>
                <a:lnTo>
                  <a:pt x="340479" y="82296"/>
                </a:lnTo>
                <a:cubicBezTo>
                  <a:pt x="250115" y="82296"/>
                  <a:pt x="185569" y="45182"/>
                  <a:pt x="185569" y="0"/>
                </a:cubicBezTo>
                <a:moveTo>
                  <a:pt x="363070" y="130707"/>
                </a:moveTo>
                <a:cubicBezTo>
                  <a:pt x="203319" y="130707"/>
                  <a:pt x="80682" y="75843"/>
                  <a:pt x="80682" y="9683"/>
                </a:cubicBezTo>
                <a:moveTo>
                  <a:pt x="4841" y="292071"/>
                </a:moveTo>
                <a:cubicBezTo>
                  <a:pt x="4841" y="235594"/>
                  <a:pt x="83910" y="187183"/>
                  <a:pt x="232366" y="174273"/>
                </a:cubicBezTo>
                <a:moveTo>
                  <a:pt x="80682" y="338865"/>
                </a:moveTo>
                <a:cubicBezTo>
                  <a:pt x="80682" y="306592"/>
                  <a:pt x="112955" y="275933"/>
                  <a:pt x="166205" y="254956"/>
                </a:cubicBezTo>
                <a:moveTo>
                  <a:pt x="346934" y="177501"/>
                </a:moveTo>
                <a:lnTo>
                  <a:pt x="363070" y="177501"/>
                </a:lnTo>
                <a:moveTo>
                  <a:pt x="232365" y="174273"/>
                </a:moveTo>
                <a:cubicBezTo>
                  <a:pt x="80682" y="161364"/>
                  <a:pt x="0" y="112955"/>
                  <a:pt x="0" y="56477"/>
                </a:cubicBezTo>
                <a:moveTo>
                  <a:pt x="217842" y="290456"/>
                </a:moveTo>
                <a:cubicBezTo>
                  <a:pt x="217842" y="250352"/>
                  <a:pt x="250352" y="217842"/>
                  <a:pt x="290456" y="217842"/>
                </a:cubicBezTo>
                <a:cubicBezTo>
                  <a:pt x="330560" y="217842"/>
                  <a:pt x="363070" y="250352"/>
                  <a:pt x="363070" y="290456"/>
                </a:cubicBezTo>
                <a:cubicBezTo>
                  <a:pt x="363070" y="330560"/>
                  <a:pt x="330560" y="363070"/>
                  <a:pt x="290456" y="363070"/>
                </a:cubicBezTo>
                <a:cubicBezTo>
                  <a:pt x="250352" y="363070"/>
                  <a:pt x="217842" y="330560"/>
                  <a:pt x="217842" y="290456"/>
                </a:cubicBezTo>
                <a:close/>
                <a:moveTo>
                  <a:pt x="290456" y="217842"/>
                </a:moveTo>
                <a:lnTo>
                  <a:pt x="290456" y="290456"/>
                </a:lnTo>
                <a:lnTo>
                  <a:pt x="362692" y="283082"/>
                </a:lnTo>
              </a:path>
            </a:pathLst>
          </a:custGeom>
          <a:noFill/>
          <a:ln w="12102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 sz="1800"/>
          </a:p>
        </p:txBody>
      </p:sp>
    </p:spTree>
    <p:extLst>
      <p:ext uri="{BB962C8B-B14F-4D97-AF65-F5344CB8AC3E}">
        <p14:creationId xmlns:p14="http://schemas.microsoft.com/office/powerpoint/2010/main" val="1172785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95795" y="3485198"/>
            <a:ext cx="914400" cy="114300"/>
            <a:chOff x="571500" y="2571750"/>
            <a:chExt cx="914400" cy="114300"/>
          </a:xfrm>
        </p:grpSpPr>
        <p:sp>
          <p:nvSpPr>
            <p:cNvPr id="2" name="Rounded Rectangle 1"/>
            <p:cNvSpPr/>
            <p:nvPr/>
          </p:nvSpPr>
          <p:spPr>
            <a:xfrm>
              <a:off x="5715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5715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714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610195" y="3485198"/>
            <a:ext cx="914400" cy="114300"/>
            <a:chOff x="1485900" y="2571750"/>
            <a:chExt cx="914400" cy="114300"/>
          </a:xfrm>
        </p:grpSpPr>
        <p:sp>
          <p:nvSpPr>
            <p:cNvPr id="5" name="Rounded Rectangle 4"/>
            <p:cNvSpPr/>
            <p:nvPr/>
          </p:nvSpPr>
          <p:spPr>
            <a:xfrm>
              <a:off x="14859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859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714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524595" y="3485198"/>
            <a:ext cx="914400" cy="114300"/>
            <a:chOff x="2400300" y="2571750"/>
            <a:chExt cx="914400" cy="114300"/>
          </a:xfrm>
        </p:grpSpPr>
        <p:sp>
          <p:nvSpPr>
            <p:cNvPr id="8" name="Rounded Rectangle 7"/>
            <p:cNvSpPr/>
            <p:nvPr/>
          </p:nvSpPr>
          <p:spPr>
            <a:xfrm>
              <a:off x="24003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4003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714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438995" y="3485198"/>
            <a:ext cx="914400" cy="114300"/>
            <a:chOff x="3314700" y="2571750"/>
            <a:chExt cx="914400" cy="114300"/>
          </a:xfrm>
        </p:grpSpPr>
        <p:sp>
          <p:nvSpPr>
            <p:cNvPr id="11" name="Rounded Rectangle 10"/>
            <p:cNvSpPr/>
            <p:nvPr/>
          </p:nvSpPr>
          <p:spPr>
            <a:xfrm>
              <a:off x="33147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314700" y="2571750"/>
              <a:ext cx="914400" cy="114300"/>
            </a:xfrm>
            <a:custGeom>
              <a:avLst/>
              <a:gdLst/>
              <a:ahLst/>
              <a:cxnLst/>
              <a:rect l="0" t="0" r="0" b="0"/>
              <a:pathLst>
                <a:path w="914400" h="114300">
                  <a:moveTo>
                    <a:pt x="0" y="0"/>
                  </a:moveTo>
                  <a:lnTo>
                    <a:pt x="914400" y="0"/>
                  </a:lnTo>
                  <a:lnTo>
                    <a:pt x="914400" y="11430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714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353395" y="3423286"/>
            <a:ext cx="914400" cy="238125"/>
            <a:chOff x="4229100" y="2509837"/>
            <a:chExt cx="914400" cy="238125"/>
          </a:xfrm>
        </p:grpSpPr>
        <p:sp>
          <p:nvSpPr>
            <p:cNvPr id="14" name="Rounded Rectangle 13"/>
            <p:cNvSpPr/>
            <p:nvPr/>
          </p:nvSpPr>
          <p:spPr>
            <a:xfrm>
              <a:off x="4229100" y="2509837"/>
              <a:ext cx="914400" cy="238125"/>
            </a:xfrm>
            <a:custGeom>
              <a:avLst/>
              <a:gdLst/>
              <a:ahLst/>
              <a:cxnLst/>
              <a:rect l="0" t="0" r="0" b="0"/>
              <a:pathLst>
                <a:path w="914400" h="238125">
                  <a:moveTo>
                    <a:pt x="0" y="61912"/>
                  </a:moveTo>
                  <a:lnTo>
                    <a:pt x="740228" y="61912"/>
                  </a:lnTo>
                  <a:lnTo>
                    <a:pt x="740228" y="0"/>
                  </a:lnTo>
                  <a:lnTo>
                    <a:pt x="914400" y="119062"/>
                  </a:lnTo>
                  <a:lnTo>
                    <a:pt x="740228" y="238125"/>
                  </a:lnTo>
                  <a:lnTo>
                    <a:pt x="740228" y="176212"/>
                  </a:lnTo>
                  <a:lnTo>
                    <a:pt x="0" y="176212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229100" y="2509837"/>
              <a:ext cx="914400" cy="238125"/>
            </a:xfrm>
            <a:custGeom>
              <a:avLst/>
              <a:gdLst/>
              <a:ahLst/>
              <a:cxnLst/>
              <a:rect l="0" t="0" r="0" b="0"/>
              <a:pathLst>
                <a:path w="914400" h="238125">
                  <a:moveTo>
                    <a:pt x="0" y="61912"/>
                  </a:moveTo>
                  <a:lnTo>
                    <a:pt x="740228" y="61912"/>
                  </a:lnTo>
                  <a:lnTo>
                    <a:pt x="740228" y="0"/>
                  </a:lnTo>
                  <a:lnTo>
                    <a:pt x="914400" y="119062"/>
                  </a:lnTo>
                  <a:lnTo>
                    <a:pt x="740228" y="238125"/>
                  </a:lnTo>
                  <a:lnTo>
                    <a:pt x="740228" y="176212"/>
                  </a:lnTo>
                  <a:lnTo>
                    <a:pt x="0" y="176212"/>
                  </a:lnTo>
                  <a:close/>
                </a:path>
              </a:pathLst>
            </a:custGeom>
            <a:noFill/>
            <a:ln w="7143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 sz="1800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888295" y="1419226"/>
            <a:ext cx="4572000" cy="276999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Streamlined Leave Application Process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536918" y="1952625"/>
            <a:ext cx="141446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User initiates leave
request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2952" y="1952625"/>
            <a:ext cx="148590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AI identifies request
type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560730" y="2418398"/>
            <a:ext cx="1314450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User sends
message:
*“Apply leave
for 2 days”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344191" y="2418398"/>
            <a:ext cx="1314450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LangChain +
GPT classifies
it →
`apply_leave`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183469" y="2409825"/>
            <a:ext cx="1471612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User receives leave
status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33082" y="2875598"/>
            <a:ext cx="1457325" cy="46166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Status returned
to chat UI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05623" y="3789999"/>
            <a:ext cx="957262" cy="1154162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FastAPI
receives
request at
`/process-
message`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268689" y="3789998"/>
            <a:ext cx="1385887" cy="92333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500" b="1">
                <a:solidFill>
                  <a:srgbClr val="484848"/>
                </a:solidFill>
                <a:latin typeface="Roboto"/>
              </a:rPr>
              <a:t>JSON payload
triggers
backend SAP
simulation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55365" y="4810125"/>
            <a:ext cx="1200150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Backend system
simulates leave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485608" y="5038725"/>
            <a:ext cx="1328737" cy="33855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100" b="0">
                <a:solidFill>
                  <a:srgbClr val="484848"/>
                </a:solidFill>
                <a:latin typeface="Roboto"/>
              </a:rPr>
              <a:t>Request routed to
backend</a:t>
            </a:r>
          </a:p>
        </p:txBody>
      </p:sp>
    </p:spTree>
    <p:extLst>
      <p:ext uri="{BB962C8B-B14F-4D97-AF65-F5344CB8AC3E}">
        <p14:creationId xmlns:p14="http://schemas.microsoft.com/office/powerpoint/2010/main" val="1489757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2FFA1F5-415D-2E8C-9E7D-EA23F6F2C65A}"/>
              </a:ext>
            </a:extLst>
          </p:cNvPr>
          <p:cNvSpPr txBox="1"/>
          <p:nvPr/>
        </p:nvSpPr>
        <p:spPr>
          <a:xfrm>
            <a:off x="5498560" y="160666"/>
            <a:ext cx="161235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DevOps 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506E49-77D6-3C3C-8F13-EFEB584FB582}"/>
              </a:ext>
            </a:extLst>
          </p:cNvPr>
          <p:cNvSpPr txBox="1"/>
          <p:nvPr/>
        </p:nvSpPr>
        <p:spPr>
          <a:xfrm>
            <a:off x="3786493" y="722531"/>
            <a:ext cx="82174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Networking And Server Setup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BD043E-90BA-1C71-D61F-EE90EE2DF4BE}"/>
              </a:ext>
            </a:extLst>
          </p:cNvPr>
          <p:cNvSpPr txBox="1"/>
          <p:nvPr/>
        </p:nvSpPr>
        <p:spPr>
          <a:xfrm>
            <a:off x="4848024" y="1255331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VPC &amp; Subnets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8">
            <a:extLst>
              <a:ext uri="{FF2B5EF4-FFF2-40B4-BE49-F238E27FC236}">
                <a16:creationId xmlns:a16="http://schemas.microsoft.com/office/drawing/2014/main" id="{1B89DBCE-618B-A2FE-F38B-0C59742E879E}"/>
              </a:ext>
            </a:extLst>
          </p:cNvPr>
          <p:cNvSpPr>
            <a:spLocks noGrp="1"/>
          </p:cNvSpPr>
          <p:nvPr/>
        </p:nvSpPr>
        <p:spPr>
          <a:xfrm>
            <a:off x="1436426" y="2372907"/>
            <a:ext cx="5903917" cy="3696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93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73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73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SUBNETS</a:t>
            </a:r>
          </a:p>
        </p:txBody>
      </p:sp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1B89DBCE-618B-A2FE-F38B-0C59742E879E}"/>
              </a:ext>
            </a:extLst>
          </p:cNvPr>
          <p:cNvSpPr>
            <a:spLocks noGrp="1"/>
          </p:cNvSpPr>
          <p:nvPr/>
        </p:nvSpPr>
        <p:spPr>
          <a:xfrm>
            <a:off x="1436426" y="2900488"/>
            <a:ext cx="5343753" cy="13054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46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93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73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46" rtl="0" eaLnBrk="1" latinLnBrk="0" hangingPunct="1">
              <a:lnSpc>
                <a:spcPct val="130000"/>
              </a:lnSpc>
              <a:spcBef>
                <a:spcPts val="500"/>
              </a:spcBef>
              <a:buFont typeface="Arial" panose="020B0604020202020204" pitchFamily="34" charset="0"/>
              <a:buNone/>
              <a:defRPr sz="733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726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949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171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394" indent="-228611" algn="l" defTabSz="914446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public subnets, techtitan-1 and techtitan-2, are configured for accessible resources, allowing seamless communication while ensuring isolation within the VPC framework.​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721A18-23CA-69F1-A4D9-13867F1FE26C}"/>
              </a:ext>
            </a:extLst>
          </p:cNvPr>
          <p:cNvSpPr txBox="1"/>
          <p:nvPr/>
        </p:nvSpPr>
        <p:spPr>
          <a:xfrm>
            <a:off x="1436426" y="4363918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VPC DESIGN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6A314F-4CEA-6321-E9FF-074E7A2A0D05}"/>
              </a:ext>
            </a:extLst>
          </p:cNvPr>
          <p:cNvSpPr txBox="1"/>
          <p:nvPr/>
        </p:nvSpPr>
        <p:spPr>
          <a:xfrm>
            <a:off x="1436426" y="4891231"/>
            <a:ext cx="534375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VPC, named Tech-Titan, provides a secure and robust network environment vital for application hosting, 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enhanceing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performance and security through effective design principles.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DA0162E-7A9B-7E92-8BFC-BF5A005C94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119" y="2463467"/>
            <a:ext cx="5156815" cy="35815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D7B49532-AFDB-FD3A-8CBF-C612499F91EC}"/>
              </a:ext>
            </a:extLst>
          </p:cNvPr>
          <p:cNvSpPr txBox="1"/>
          <p:nvPr/>
        </p:nvSpPr>
        <p:spPr>
          <a:xfrm>
            <a:off x="9005380" y="5729386"/>
            <a:ext cx="328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FIG.VPC</a:t>
            </a:r>
          </a:p>
        </p:txBody>
      </p:sp>
    </p:spTree>
    <p:extLst>
      <p:ext uri="{BB962C8B-B14F-4D97-AF65-F5344CB8AC3E}">
        <p14:creationId xmlns:p14="http://schemas.microsoft.com/office/powerpoint/2010/main" val="1737241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40804D4-023A-C421-80FE-B007A173EF53}"/>
              </a:ext>
            </a:extLst>
          </p:cNvPr>
          <p:cNvSpPr txBox="1"/>
          <p:nvPr/>
        </p:nvSpPr>
        <p:spPr>
          <a:xfrm>
            <a:off x="4525793" y="219032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Objective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537A54-A8C6-D5E0-9AEB-86B7A5305DC0}"/>
              </a:ext>
            </a:extLst>
          </p:cNvPr>
          <p:cNvSpPr txBox="1"/>
          <p:nvPr/>
        </p:nvSpPr>
        <p:spPr>
          <a:xfrm>
            <a:off x="2918297" y="1394413"/>
            <a:ext cx="7118214" cy="2912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Build a smart Slack-like web platform integrating: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Assistant (Natural Language → Action)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SAP-style business workflows (HR, Procurement, Inventory)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 chat &amp; workflow status tracking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dashboards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Dockerized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CI/CD pipeline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testing</a:t>
            </a:r>
          </a:p>
        </p:txBody>
      </p:sp>
    </p:spTree>
    <p:extLst>
      <p:ext uri="{BB962C8B-B14F-4D97-AF65-F5344CB8AC3E}">
        <p14:creationId xmlns:p14="http://schemas.microsoft.com/office/powerpoint/2010/main" val="14646658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0079E0-A6AC-B406-A20E-1793344FB6F3}"/>
              </a:ext>
            </a:extLst>
          </p:cNvPr>
          <p:cNvSpPr txBox="1"/>
          <p:nvPr/>
        </p:nvSpPr>
        <p:spPr>
          <a:xfrm>
            <a:off x="4019955" y="141211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EC2 Instance Launch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2BC85E-9FB3-158E-36CE-F3A82725EFD7}"/>
              </a:ext>
            </a:extLst>
          </p:cNvPr>
          <p:cNvSpPr txBox="1"/>
          <p:nvPr/>
        </p:nvSpPr>
        <p:spPr>
          <a:xfrm>
            <a:off x="1310575" y="2048791"/>
            <a:ext cx="554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LAUNCH STEPS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5E9237-B05E-D582-2841-EBFF1A86C4B5}"/>
              </a:ext>
            </a:extLst>
          </p:cNvPr>
          <p:cNvSpPr txBox="1"/>
          <p:nvPr/>
        </p:nvSpPr>
        <p:spPr>
          <a:xfrm>
            <a:off x="1310575" y="2550245"/>
            <a:ext cx="5540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launch an EC2 instance, log into AWS, select EC2 from services, click 'Launch Instance', choose Ubuntu from Amazon Machine Images, and configure the instance settings.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827695-096A-92BA-D2E5-047459C77094}"/>
              </a:ext>
            </a:extLst>
          </p:cNvPr>
          <p:cNvSpPr txBox="1"/>
          <p:nvPr/>
        </p:nvSpPr>
        <p:spPr>
          <a:xfrm>
            <a:off x="1310575" y="3954296"/>
            <a:ext cx="55403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NETWORK SETTINGS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373AD7-3D69-24CE-23AB-2C2EB0E3B093}"/>
              </a:ext>
            </a:extLst>
          </p:cNvPr>
          <p:cNvSpPr txBox="1"/>
          <p:nvPr/>
        </p:nvSpPr>
        <p:spPr>
          <a:xfrm>
            <a:off x="1310575" y="4377848"/>
            <a:ext cx="55403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 networking, select the VPC named </a:t>
            </a:r>
            <a:r>
              <a:rPr lang="en-US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ech-Titan, and use the subnet identified as Tech-Titan-1 to ensure proper connectivity and resource allocation for your instance.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create EC2 instance">
            <a:extLst>
              <a:ext uri="{FF2B5EF4-FFF2-40B4-BE49-F238E27FC236}">
                <a16:creationId xmlns:a16="http://schemas.microsoft.com/office/drawing/2014/main" id="{7B6F2304-6F58-3FCD-56F8-624BE98D3F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68804" y="1608930"/>
            <a:ext cx="4258988" cy="37292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1250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2A6107E-538D-D69A-EB90-42E4D4153E1C}"/>
              </a:ext>
            </a:extLst>
          </p:cNvPr>
          <p:cNvSpPr txBox="1"/>
          <p:nvPr/>
        </p:nvSpPr>
        <p:spPr>
          <a:xfrm>
            <a:off x="2755360" y="501135"/>
            <a:ext cx="81298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Server Preparation &amp; Security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CD6E29-BFBE-5A71-B7F5-1AE4F454DEA6}"/>
              </a:ext>
            </a:extLst>
          </p:cNvPr>
          <p:cNvSpPr txBox="1"/>
          <p:nvPr/>
        </p:nvSpPr>
        <p:spPr>
          <a:xfrm>
            <a:off x="2660194" y="2244817"/>
            <a:ext cx="737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manage your servers, use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MobaXterm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secure connection, entering the public IP of the server.​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A52B1F-ACAB-6021-E550-097A912708A4}"/>
              </a:ext>
            </a:extLst>
          </p:cNvPr>
          <p:cNvSpPr txBox="1"/>
          <p:nvPr/>
        </p:nvSpPr>
        <p:spPr>
          <a:xfrm>
            <a:off x="2660194" y="1923844"/>
            <a:ext cx="73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CONNECTION METHOD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5E688D-7B9F-5B6D-B903-891DC80509A2}"/>
              </a:ext>
            </a:extLst>
          </p:cNvPr>
          <p:cNvSpPr txBox="1"/>
          <p:nvPr/>
        </p:nvSpPr>
        <p:spPr>
          <a:xfrm>
            <a:off x="2660194" y="2983481"/>
            <a:ext cx="73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UPDATE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0BC4C32-ED8A-4496-A89D-D37E55B52B8B}"/>
              </a:ext>
            </a:extLst>
          </p:cNvPr>
          <p:cNvSpPr txBox="1"/>
          <p:nvPr/>
        </p:nvSpPr>
        <p:spPr>
          <a:xfrm>
            <a:off x="2660194" y="3445146"/>
            <a:ext cx="737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Ensure all systems are current by running necessary updates before proceeding with software installations.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835716-67CC-EB70-3180-3A3D4346F33A}"/>
              </a:ext>
            </a:extLst>
          </p:cNvPr>
          <p:cNvSpPr txBox="1"/>
          <p:nvPr/>
        </p:nvSpPr>
        <p:spPr>
          <a:xfrm>
            <a:off x="2660194" y="4183810"/>
            <a:ext cx="73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SECURITY GROUP RULES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C84F2A-6553-0C67-1CCA-0AF9A1D801EC}"/>
              </a:ext>
            </a:extLst>
          </p:cNvPr>
          <p:cNvSpPr txBox="1"/>
          <p:nvPr/>
        </p:nvSpPr>
        <p:spPr>
          <a:xfrm>
            <a:off x="2660194" y="4645475"/>
            <a:ext cx="7374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Set up specific inbound and outbound rules in the security group to manage network traffic effectively.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959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C9ECED-3009-7D9D-0093-F2BA962E8C6F}"/>
              </a:ext>
            </a:extLst>
          </p:cNvPr>
          <p:cNvSpPr txBox="1"/>
          <p:nvPr/>
        </p:nvSpPr>
        <p:spPr>
          <a:xfrm>
            <a:off x="4596137" y="325979"/>
            <a:ext cx="811598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Update &amp; Tools</a:t>
            </a:r>
            <a:r>
              <a:rPr lang="en-US" sz="32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DB13FC-41A6-7614-BD1E-E0FB019033CD}"/>
              </a:ext>
            </a:extLst>
          </p:cNvPr>
          <p:cNvSpPr txBox="1"/>
          <p:nvPr/>
        </p:nvSpPr>
        <p:spPr>
          <a:xfrm>
            <a:off x="2359582" y="3431430"/>
            <a:ext cx="8111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DOCKER &amp; JAVA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2FB1CD-4089-2A03-BB73-BBE648E23F63}"/>
              </a:ext>
            </a:extLst>
          </p:cNvPr>
          <p:cNvSpPr txBox="1"/>
          <p:nvPr/>
        </p:nvSpPr>
        <p:spPr>
          <a:xfrm>
            <a:off x="2359582" y="3800762"/>
            <a:ext cx="8111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essential tools with the following commands: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docker.io -y: Sets up Docker for easy container management. 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openjdk-21-jdk –y: Installs Java Development Kit for Jenkins. Both enhance CI/CD processes.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70C1A2-6338-79B8-743E-5D61054C0DAC}"/>
              </a:ext>
            </a:extLst>
          </p:cNvPr>
          <p:cNvSpPr txBox="1"/>
          <p:nvPr/>
        </p:nvSpPr>
        <p:spPr>
          <a:xfrm>
            <a:off x="2359582" y="1627869"/>
            <a:ext cx="8111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UPDATE COMMANDS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2DBD37-C87C-DAF4-DBCE-C81AF7AF72DF}"/>
              </a:ext>
            </a:extLst>
          </p:cNvPr>
          <p:cNvSpPr txBox="1"/>
          <p:nvPr/>
        </p:nvSpPr>
        <p:spPr>
          <a:xfrm>
            <a:off x="2359582" y="1954102"/>
            <a:ext cx="8111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ensure your server is up-to-date and secure, use these commands: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apt update: Refreshes package index.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b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apt upgrade –y: Installs available upgrades automatically. This maintains optimal server performance and stability.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215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616B00F-F724-3149-3CC7-A5A1A9DC1AEC}"/>
              </a:ext>
            </a:extLst>
          </p:cNvPr>
          <p:cNvSpPr txBox="1"/>
          <p:nvPr/>
        </p:nvSpPr>
        <p:spPr>
          <a:xfrm>
            <a:off x="1354150" y="1209460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REPOSITORY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61FB37-373D-C099-54BA-C541E87A5803}"/>
              </a:ext>
            </a:extLst>
          </p:cNvPr>
          <p:cNvSpPr txBox="1"/>
          <p:nvPr/>
        </p:nvSpPr>
        <p:spPr>
          <a:xfrm>
            <a:off x="1354150" y="1578792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setup Jenkins, add the official Jenkins repository and its key for secure installation on your server. This ensures all packages are trusted.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095AB9-ADFF-4618-69CC-E7E9C3C8A6FE}"/>
              </a:ext>
            </a:extLst>
          </p:cNvPr>
          <p:cNvSpPr txBox="1"/>
          <p:nvPr/>
        </p:nvSpPr>
        <p:spPr>
          <a:xfrm>
            <a:off x="1354150" y="2502122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INSTALLATIONS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EE3ED5-B50D-5229-CC0B-77E92E4B71C2}"/>
              </a:ext>
            </a:extLst>
          </p:cNvPr>
          <p:cNvSpPr txBox="1"/>
          <p:nvPr/>
        </p:nvSpPr>
        <p:spPr>
          <a:xfrm>
            <a:off x="1354150" y="2930459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Proceed to install Jenkins alongside Docker and JDK 21. This combination enables robust CI/CD pipelines and containerization for development.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2BB03C-C49F-5BAD-8757-72C2ACBB7719}"/>
              </a:ext>
            </a:extLst>
          </p:cNvPr>
          <p:cNvSpPr txBox="1"/>
          <p:nvPr/>
        </p:nvSpPr>
        <p:spPr>
          <a:xfrm>
            <a:off x="1354150" y="3912794"/>
            <a:ext cx="6094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PERMISSIONS SETUP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A6F722-17EE-1277-90F3-F873891FE833}"/>
              </a:ext>
            </a:extLst>
          </p:cNvPr>
          <p:cNvSpPr txBox="1"/>
          <p:nvPr/>
        </p:nvSpPr>
        <p:spPr>
          <a:xfrm>
            <a:off x="1354150" y="4341131"/>
            <a:ext cx="6094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permissions by granting Docker access rights to the Jenkins user. This allows Jenkins jobs to run Docker commands without issues.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A cartoon of a person holding a bowl of water&#10;&#10;AI-generated content may be incorrect.">
            <a:extLst>
              <a:ext uri="{FF2B5EF4-FFF2-40B4-BE49-F238E27FC236}">
                <a16:creationId xmlns:a16="http://schemas.microsoft.com/office/drawing/2014/main" id="{DF6CFFE4-A51E-6022-D309-591BB3A1F4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85" t="3382" r="10574"/>
          <a:stretch>
            <a:fillRect/>
          </a:stretch>
        </p:blipFill>
        <p:spPr bwMode="auto">
          <a:xfrm>
            <a:off x="7647525" y="1605386"/>
            <a:ext cx="4378706" cy="3296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221E90A-9064-B3C9-A3CE-76993ED70F15}"/>
              </a:ext>
            </a:extLst>
          </p:cNvPr>
          <p:cNvSpPr txBox="1"/>
          <p:nvPr/>
        </p:nvSpPr>
        <p:spPr>
          <a:xfrm>
            <a:off x="3393706" y="147632"/>
            <a:ext cx="768364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Software Installation &amp; Configuration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818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79D5D9-7100-5960-6163-C86EADF5AEF9}"/>
              </a:ext>
            </a:extLst>
          </p:cNvPr>
          <p:cNvSpPr txBox="1"/>
          <p:nvPr/>
        </p:nvSpPr>
        <p:spPr>
          <a:xfrm>
            <a:off x="3623239" y="121756"/>
            <a:ext cx="737419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 Jenkins Repository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1AABF-2630-1CC8-74BF-60EFF0705093}"/>
              </a:ext>
            </a:extLst>
          </p:cNvPr>
          <p:cNvSpPr txBox="1"/>
          <p:nvPr/>
        </p:nvSpPr>
        <p:spPr>
          <a:xfrm>
            <a:off x="2524013" y="1264354"/>
            <a:ext cx="73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ADDING JENKINS REPOSITORY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871143-78B8-79C3-A8E4-7A323E977178}"/>
              </a:ext>
            </a:extLst>
          </p:cNvPr>
          <p:cNvSpPr txBox="1"/>
          <p:nvPr/>
        </p:nvSpPr>
        <p:spPr>
          <a:xfrm>
            <a:off x="2524013" y="1750259"/>
            <a:ext cx="737419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install Jenkins securely, first add its official 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repository.Execute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these commands: 1. `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wget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-O/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jenkins-keyring.aschttps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://pkg.jenkins.io/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debian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-stable/jenkins.io-2023.key`.2. `echo "deb [signed-by=/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/apt/keyrings/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jenkins-keyring.asc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 https://pkg.jenkins.io/debian-stable binary/ |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tee 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/apt/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sources.list.d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jenkins.list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&gt; /dev/null`. 3.Update with `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apt-get update`.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3841D-B873-A36C-CDA3-9F2657CA23C8}"/>
              </a:ext>
            </a:extLst>
          </p:cNvPr>
          <p:cNvSpPr txBox="1"/>
          <p:nvPr/>
        </p:nvSpPr>
        <p:spPr>
          <a:xfrm>
            <a:off x="2524013" y="4175156"/>
            <a:ext cx="73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SECURE INSTALLATION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F3C25E-34D2-0136-7DCC-BA8E1D9E6FC6}"/>
              </a:ext>
            </a:extLst>
          </p:cNvPr>
          <p:cNvSpPr txBox="1"/>
          <p:nvPr/>
        </p:nvSpPr>
        <p:spPr>
          <a:xfrm>
            <a:off x="2524013" y="4661061"/>
            <a:ext cx="7374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keyring prevents tampering by ensuring the 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installedJenkins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packages are authentic and maintained by the 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officialJenkins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repository. This step is critical for securing your CI/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CDpipeline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7681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11FB782-E9D1-9D64-9ECB-F31CEA5CC2C1}"/>
              </a:ext>
            </a:extLst>
          </p:cNvPr>
          <p:cNvSpPr txBox="1"/>
          <p:nvPr/>
        </p:nvSpPr>
        <p:spPr>
          <a:xfrm>
            <a:off x="3426972" y="209305"/>
            <a:ext cx="558084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Jenkins &amp; Permissions</a:t>
            </a:r>
            <a:r>
              <a:rPr lang="en-US" sz="3200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034307-396F-B4AA-4B14-5A81D73A929F}"/>
              </a:ext>
            </a:extLst>
          </p:cNvPr>
          <p:cNvSpPr txBox="1"/>
          <p:nvPr/>
        </p:nvSpPr>
        <p:spPr>
          <a:xfrm>
            <a:off x="2407279" y="1711114"/>
            <a:ext cx="73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Granting Permissions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991FBA-8940-719C-691B-4665551CD6E6}"/>
              </a:ext>
            </a:extLst>
          </p:cNvPr>
          <p:cNvSpPr txBox="1"/>
          <p:nvPr/>
        </p:nvSpPr>
        <p:spPr>
          <a:xfrm>
            <a:off x="2407279" y="2171423"/>
            <a:ext cx="73741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enable Docker access for Jenkins and the current user, add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themto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Docker group. Use '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docker $USER' and’ 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usermod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-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docker </a:t>
            </a:r>
            <a:r>
              <a:rPr lang="en-US" sz="1800" b="0" i="0" u="none" strike="noStrike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US" sz="1800" b="0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 to modify group memberships.</a:t>
            </a:r>
            <a:r>
              <a:rPr lang="en-US" sz="1800" b="0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0CB1B-4EF3-CDF7-6D50-C53B4CD3D7B5}"/>
              </a:ext>
            </a:extLst>
          </p:cNvPr>
          <p:cNvSpPr txBox="1"/>
          <p:nvPr/>
        </p:nvSpPr>
        <p:spPr>
          <a:xfrm>
            <a:off x="2407279" y="3462729"/>
            <a:ext cx="7374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INSTALLING JENKINS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F32176-0E01-FC75-B64C-A79745399C77}"/>
              </a:ext>
            </a:extLst>
          </p:cNvPr>
          <p:cNvSpPr txBox="1"/>
          <p:nvPr/>
        </p:nvSpPr>
        <p:spPr>
          <a:xfrm>
            <a:off x="2407279" y="3923038"/>
            <a:ext cx="73741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Install Jenkins on your server using the command: '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apt-get install </a:t>
            </a:r>
            <a:r>
              <a:rPr lang="en-US" sz="1800" b="0" i="0" u="none" strike="noStrike" dirty="0" err="1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US" sz="1800" b="0" i="0" u="none" strike="noStrike" dirty="0">
                <a:solidFill>
                  <a:srgbClr val="262626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'. This will set up Jenkins for automation and CI/CD environments. Ensure prerequisites are met beforehand.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​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1668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2943B1-BB96-1731-65D8-8D43B3C07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813" y="147484"/>
            <a:ext cx="11838039" cy="6617110"/>
          </a:xfrm>
        </p:spPr>
        <p:txBody>
          <a:bodyPr>
            <a:normAutofit/>
          </a:bodyPr>
          <a:lstStyle/>
          <a:p>
            <a:pPr algn="ctr"/>
            <a:r>
              <a:rPr lang="en-US" sz="4000" dirty="0"/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webpage on chrome browser with positive test case and negative test case and check the all the flow of application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Testing-to test the user interface on webpage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Testing-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test the functionals of the application as per our requirement is working or not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Testing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test the request from front end and test the response from backend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Testing</a:t>
            </a:r>
          </a:p>
          <a:p>
            <a:pPr marL="2974975" indent="-401638" algn="l">
              <a:buFont typeface="+mj-lt"/>
              <a:buAutoNum type="arabicPeriod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-to test data  the data is correctly load in database or not</a:t>
            </a:r>
          </a:p>
          <a:p>
            <a:pPr marL="514350" indent="-514350" algn="l">
              <a:buFont typeface="+mj-lt"/>
              <a:buAutoNum type="arabicPeriod"/>
            </a:pPr>
            <a:endParaRPr lang="en-US" sz="3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804743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4F10B8-6416-4E46-21D4-82E74AA511FC}"/>
              </a:ext>
            </a:extLst>
          </p:cNvPr>
          <p:cNvSpPr txBox="1"/>
          <p:nvPr/>
        </p:nvSpPr>
        <p:spPr>
          <a:xfrm>
            <a:off x="4107504" y="90887"/>
            <a:ext cx="6094378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Final Demo Overview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C6AF0F-260B-7DE3-F620-11B268C39470}"/>
              </a:ext>
            </a:extLst>
          </p:cNvPr>
          <p:cNvSpPr txBox="1"/>
          <p:nvPr/>
        </p:nvSpPr>
        <p:spPr>
          <a:xfrm>
            <a:off x="2685448" y="1175398"/>
            <a:ext cx="6094378" cy="1552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Live Chat → AI Assistant → SAP Workflow → DB Update → Power BI Refresh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Tests Execution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Integration Proof</a:t>
            </a:r>
          </a:p>
        </p:txBody>
      </p:sp>
    </p:spTree>
    <p:extLst>
      <p:ext uri="{BB962C8B-B14F-4D97-AF65-F5344CB8AC3E}">
        <p14:creationId xmlns:p14="http://schemas.microsoft.com/office/powerpoint/2010/main" val="36334925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9E8F536-4D1A-5090-767C-D9570242AC90}"/>
              </a:ext>
            </a:extLst>
          </p:cNvPr>
          <p:cNvSpPr txBox="1"/>
          <p:nvPr/>
        </p:nvSpPr>
        <p:spPr>
          <a:xfrm>
            <a:off x="3757308" y="209304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Folder Structure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1B8BF3-2DBD-9618-504C-D08C446FFE44}"/>
              </a:ext>
            </a:extLst>
          </p:cNvPr>
          <p:cNvSpPr txBox="1"/>
          <p:nvPr/>
        </p:nvSpPr>
        <p:spPr>
          <a:xfrm>
            <a:off x="3047189" y="916646"/>
            <a:ext cx="6094378" cy="50247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(Visual or list view of folder structure)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PriaccEnterpriseAI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frontend/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backend/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ai-assistant/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sap-simulation/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database/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powerbi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testing/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devops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├── docs/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└── README.md</a:t>
            </a:r>
          </a:p>
        </p:txBody>
      </p:sp>
    </p:spTree>
    <p:extLst>
      <p:ext uri="{BB962C8B-B14F-4D97-AF65-F5344CB8AC3E}">
        <p14:creationId xmlns:p14="http://schemas.microsoft.com/office/powerpoint/2010/main" val="17519686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EBD2FAF-1900-0398-3AC3-EF9C44D3D2DF}"/>
              </a:ext>
            </a:extLst>
          </p:cNvPr>
          <p:cNvSpPr txBox="1"/>
          <p:nvPr/>
        </p:nvSpPr>
        <p:spPr>
          <a:xfrm>
            <a:off x="3048811" y="121755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 &amp; Team Contribution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1D4E43-9A2B-54F6-AF53-6AFEE7B0DD31}"/>
              </a:ext>
            </a:extLst>
          </p:cNvPr>
          <p:cNvSpPr txBox="1"/>
          <p:nvPr/>
        </p:nvSpPr>
        <p:spPr>
          <a:xfrm>
            <a:off x="3048811" y="1245626"/>
            <a:ext cx="6094378" cy="12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completed work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learnings / challenges faced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Next steps or future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495816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3AA949-E336-CF17-D2E2-94F73944B34B}"/>
              </a:ext>
            </a:extLst>
          </p:cNvPr>
          <p:cNvSpPr txBox="1"/>
          <p:nvPr/>
        </p:nvSpPr>
        <p:spPr>
          <a:xfrm>
            <a:off x="4399334" y="184825"/>
            <a:ext cx="6094378" cy="625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System Overview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4545B5-CDF7-732B-2157-EB270B570C41}"/>
              </a:ext>
            </a:extLst>
          </p:cNvPr>
          <p:cNvSpPr txBox="1"/>
          <p:nvPr/>
        </p:nvSpPr>
        <p:spPr>
          <a:xfrm>
            <a:off x="2147786" y="1216028"/>
            <a:ext cx="7896427" cy="39928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Architecture Diagram</a:t>
            </a: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(from doc's folder, or create a simple flow diagram)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High-level components: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 (React)</a:t>
            </a:r>
          </a:p>
          <a:p>
            <a:pPr marL="742950" marR="0" lvl="1" indent="-285750">
              <a:lnSpc>
                <a:spcPct val="115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 (Spring Boot)</a:t>
            </a:r>
          </a:p>
          <a:p>
            <a:pPr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Assistant (Python + </a:t>
            </a:r>
            <a:r>
              <a:rPr lang="en-US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LangChain</a:t>
            </a: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SAP Simulation Module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PostgreSQL Database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 Dashboards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CI/CD (Docker + GitHub Actions)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(Selenium,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JUnit)</a:t>
            </a:r>
          </a:p>
          <a:p>
            <a:pPr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5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2C43E8E-4A91-C5E8-54E9-C4BA07654BB1}"/>
              </a:ext>
            </a:extLst>
          </p:cNvPr>
          <p:cNvSpPr txBox="1"/>
          <p:nvPr/>
        </p:nvSpPr>
        <p:spPr>
          <a:xfrm>
            <a:off x="4973266" y="180121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B1AA1E-D53A-4149-C61D-BD579505F763}"/>
              </a:ext>
            </a:extLst>
          </p:cNvPr>
          <p:cNvSpPr txBox="1"/>
          <p:nvPr/>
        </p:nvSpPr>
        <p:spPr>
          <a:xfrm>
            <a:off x="3368202" y="1393814"/>
            <a:ext cx="6094378" cy="24910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Chat Interface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AI-driven Command Execution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 Workflow Simulation (HR, Procurement, Inventory)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Business Intelligence via Power BI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Fully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Dockerized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Deployment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Automated UI, API, and Functional Testing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520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37344F-0449-9B65-D0A2-40264EB9AB3D}"/>
              </a:ext>
            </a:extLst>
          </p:cNvPr>
          <p:cNvSpPr txBox="1"/>
          <p:nvPr/>
        </p:nvSpPr>
        <p:spPr>
          <a:xfrm>
            <a:off x="4204781" y="199577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Breakdown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95A93C-7310-FCA6-B584-1C2168AAFBE1}"/>
              </a:ext>
            </a:extLst>
          </p:cNvPr>
          <p:cNvSpPr txBox="1"/>
          <p:nvPr/>
        </p:nvSpPr>
        <p:spPr>
          <a:xfrm>
            <a:off x="3071509" y="932082"/>
            <a:ext cx="7422204" cy="59259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 Developer (React.js)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Chat UI, workflow trigger forms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status updates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 Developer (Spring Boot)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REST APIs, WebSocket backend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Assistant Developer (Python + </a:t>
            </a:r>
            <a:r>
              <a:rPr lang="en-US" sz="1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LangChain</a:t>
            </a: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Natural Language to Action using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 Simulation Developer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HR, Procurement, Inventory, Vendor workflows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Engineer (PostgreSQL)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 schemas, logs, BI views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Developer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 dashboards, AI usage analytics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QA Tester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UI/API tests using Selenium, JUnit, </a:t>
            </a: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PyTest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DevOps Engineer</a:t>
            </a:r>
            <a:endParaRPr lang="en-US" sz="1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Dockerfiles</a:t>
            </a:r>
            <a:r>
              <a:rPr lang="en-US" sz="1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CI/CD with GitHub Actions</a:t>
            </a:r>
          </a:p>
        </p:txBody>
      </p:sp>
    </p:spTree>
    <p:extLst>
      <p:ext uri="{BB962C8B-B14F-4D97-AF65-F5344CB8AC3E}">
        <p14:creationId xmlns:p14="http://schemas.microsoft.com/office/powerpoint/2010/main" val="24951741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259986-44CC-1547-55CB-1CB5611A5B08}"/>
              </a:ext>
            </a:extLst>
          </p:cNvPr>
          <p:cNvSpPr txBox="1"/>
          <p:nvPr/>
        </p:nvSpPr>
        <p:spPr>
          <a:xfrm>
            <a:off x="3737852" y="120070"/>
            <a:ext cx="6094378" cy="6132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32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SAP Workflow Modules</a:t>
            </a:r>
            <a:endParaRPr lang="en-US" sz="3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B5AE6E-B055-972F-40B6-243D6C98F47A}"/>
              </a:ext>
            </a:extLst>
          </p:cNvPr>
          <p:cNvSpPr txBox="1"/>
          <p:nvPr/>
        </p:nvSpPr>
        <p:spPr>
          <a:xfrm>
            <a:off x="3048811" y="1651337"/>
            <a:ext cx="6094378" cy="2076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HR Module: Apply Leave, View Profile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Procurement Module: Create/Cancel PO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Inventory Module: View/Update Stock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Vendor Management Module: Add/View Vendors</a:t>
            </a:r>
          </a:p>
          <a:p>
            <a:pPr marL="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(Consider adding icons or simple diagrams to explain)</a:t>
            </a:r>
          </a:p>
        </p:txBody>
      </p:sp>
    </p:spTree>
    <p:extLst>
      <p:ext uri="{BB962C8B-B14F-4D97-AF65-F5344CB8AC3E}">
        <p14:creationId xmlns:p14="http://schemas.microsoft.com/office/powerpoint/2010/main" val="3764243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5D9E4-661F-C999-FF5C-BCEC4C21A893}"/>
              </a:ext>
            </a:extLst>
          </p:cNvPr>
          <p:cNvSpPr txBox="1"/>
          <p:nvPr/>
        </p:nvSpPr>
        <p:spPr>
          <a:xfrm>
            <a:off x="3494661" y="141211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Assistant Capabilities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36D64-B861-FD14-D70C-E3156F15622F}"/>
              </a:ext>
            </a:extLst>
          </p:cNvPr>
          <p:cNvSpPr txBox="1"/>
          <p:nvPr/>
        </p:nvSpPr>
        <p:spPr>
          <a:xfrm>
            <a:off x="3048811" y="1333176"/>
            <a:ext cx="6094378" cy="1234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Intent recognition (6+ natural commands)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Converts chat requests to backend actions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Built using Python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r>
              <a:rPr lang="en-US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</a:t>
            </a:r>
            <a:r>
              <a:rPr lang="en-US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LangChain</a:t>
            </a:r>
            <a:endParaRPr lang="en-US" sz="18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557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3FFCD0-F114-A97C-B07B-FF9F62C66CAF}"/>
              </a:ext>
            </a:extLst>
          </p:cNvPr>
          <p:cNvSpPr txBox="1"/>
          <p:nvPr/>
        </p:nvSpPr>
        <p:spPr>
          <a:xfrm>
            <a:off x="3874040" y="150938"/>
            <a:ext cx="609437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 BI Dashboards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96F476-5728-9981-2A57-3DE4F3478C8D}"/>
              </a:ext>
            </a:extLst>
          </p:cNvPr>
          <p:cNvSpPr txBox="1"/>
          <p:nvPr/>
        </p:nvSpPr>
        <p:spPr>
          <a:xfrm>
            <a:off x="3048811" y="1316531"/>
            <a:ext cx="6094378" cy="1909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Requests by Type/Department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Workflow Completion Times</a:t>
            </a:r>
          </a:p>
          <a:p>
            <a:pPr marL="342900" marR="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Status Trends (Approved, Pending, Rejected)</a:t>
            </a:r>
          </a:p>
          <a:p>
            <a:pPr>
              <a:buNone/>
            </a:pPr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AI Assistant Usage Statistics</a:t>
            </a:r>
            <a:b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(Add sample screenshots if available)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881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184BD68-0FA5-3779-4FE7-3838FC854831}"/>
              </a:ext>
            </a:extLst>
          </p:cNvPr>
          <p:cNvSpPr txBox="1"/>
          <p:nvPr/>
        </p:nvSpPr>
        <p:spPr>
          <a:xfrm>
            <a:off x="2560320" y="1117600"/>
            <a:ext cx="6604000" cy="32316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                            </a:t>
            </a:r>
            <a:r>
              <a:rPr lang="en-US" sz="2400" dirty="0">
                <a:latin typeface="Times New Roman"/>
                <a:cs typeface="Times New Roman"/>
              </a:rPr>
              <a:t> Frontend Technologies</a:t>
            </a:r>
            <a:endParaRPr lang="en-US" sz="2400" dirty="0">
              <a:latin typeface="Corbel" panose="020B0503020204020204"/>
              <a:cs typeface="Times New Roman"/>
            </a:endParaRPr>
          </a:p>
          <a:p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Built using </a:t>
            </a:r>
            <a:r>
              <a:rPr lang="en-US" sz="2000" b="1" dirty="0">
                <a:latin typeface="Times New Roman"/>
                <a:cs typeface="Times New Roman"/>
              </a:rPr>
              <a:t>React.js</a:t>
            </a:r>
            <a:endParaRPr lang="en-US"/>
          </a:p>
          <a:p>
            <a:pPr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Fully responsive, single-page dashboard layout</a:t>
            </a:r>
          </a:p>
          <a:p>
            <a:pPr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Modules supported: </a:t>
            </a:r>
            <a:r>
              <a:rPr lang="en-US" sz="2000" b="1" dirty="0">
                <a:latin typeface="Times New Roman"/>
                <a:cs typeface="Times New Roman"/>
              </a:rPr>
              <a:t>Chat, HR, Procurement, Inventory, Vendors</a:t>
            </a:r>
          </a:p>
          <a:p>
            <a:pPr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Integrated </a:t>
            </a:r>
            <a:r>
              <a:rPr lang="en-US" sz="2000" b="1" dirty="0">
                <a:latin typeface="Times New Roman"/>
                <a:cs typeface="Times New Roman"/>
              </a:rPr>
              <a:t>WebSocket</a:t>
            </a:r>
            <a:r>
              <a:rPr lang="en-US" sz="2000" dirty="0">
                <a:latin typeface="Times New Roman"/>
                <a:cs typeface="Times New Roman"/>
              </a:rPr>
              <a:t> for real-time communication</a:t>
            </a:r>
          </a:p>
          <a:p>
            <a:pPr>
              <a:buFont typeface=""/>
              <a:buChar char="•"/>
            </a:pPr>
            <a:r>
              <a:rPr lang="en-US" sz="2000" dirty="0">
                <a:latin typeface="Times New Roman"/>
                <a:cs typeface="Times New Roman"/>
              </a:rPr>
              <a:t>Clean and modern UI using only </a:t>
            </a:r>
            <a:r>
              <a:rPr lang="en-US" sz="2000" b="1" dirty="0">
                <a:latin typeface="Times New Roman"/>
                <a:cs typeface="Times New Roman"/>
              </a:rPr>
              <a:t>React + inline CSS</a:t>
            </a:r>
          </a:p>
          <a:p>
            <a:pPr marL="228600" indent="-228600"/>
            <a:r>
              <a:rPr lang="en-US" sz="2000" b="1" dirty="0">
                <a:latin typeface="Times New Roman"/>
                <a:cs typeface="Times New Roman"/>
              </a:rPr>
              <a:t>Visual</a:t>
            </a:r>
            <a:r>
              <a:rPr lang="en-US" sz="2000" dirty="0">
                <a:latin typeface="Times New Roman"/>
                <a:cs typeface="Times New Roman"/>
              </a:rPr>
              <a:t>: Screenshot of your full UI with sidebar + chat +</a:t>
            </a:r>
          </a:p>
          <a:p>
            <a:pPr marL="228600" indent="-228600"/>
            <a:r>
              <a:rPr lang="en-US" sz="2000" dirty="0">
                <a:latin typeface="Times New Roman"/>
                <a:cs typeface="Times New Roman"/>
              </a:rPr>
              <a:t>workflow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8910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0AB10D1-912A-44C1-874E-467F7CDD2D7F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140</TotalTime>
  <Words>1767</Words>
  <Application>Microsoft Office PowerPoint</Application>
  <PresentationFormat>Widescreen</PresentationFormat>
  <Paragraphs>248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Arial</vt:lpstr>
      <vt:lpstr>Consolas</vt:lpstr>
      <vt:lpstr>Corbel</vt:lpstr>
      <vt:lpstr>Courier New</vt:lpstr>
      <vt:lpstr>Roboto</vt:lpstr>
      <vt:lpstr>Shantell Sans</vt:lpstr>
      <vt:lpstr>Symbol</vt:lpstr>
      <vt:lpstr>Times New Roman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Ganesh Priaccinnovations</dc:creator>
  <cp:lastModifiedBy>Keerthi priaccinnovations</cp:lastModifiedBy>
  <cp:revision>113</cp:revision>
  <dcterms:created xsi:type="dcterms:W3CDTF">2025-07-14T08:03:51Z</dcterms:created>
  <dcterms:modified xsi:type="dcterms:W3CDTF">2025-07-14T12:34:40Z</dcterms:modified>
</cp:coreProperties>
</file>