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Robo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c329193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c329193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c51aacf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c51aacf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c32f126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c32f126b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c32f126b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c32f126b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c32f126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c32f126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c32f126b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c32f126b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c32f126b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c32f126b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c32f126b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c32f126b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c32f126b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c32f126b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c32f126b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c32f126b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c32f126b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c32f126b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c32f126b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c32f126b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779C7"/>
            </a:gs>
            <a:gs pos="100000">
              <a:srgbClr val="00276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738700" y="1194675"/>
            <a:ext cx="77724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Breast Cancer Prediction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762675" y="2180975"/>
            <a:ext cx="3989700" cy="3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D87A5"/>
                </a:solidFill>
              </a:rPr>
              <a:t>GIVE UP</a:t>
            </a:r>
            <a:r>
              <a:rPr lang="en-US" sz="2400"/>
              <a:t> is </a:t>
            </a:r>
            <a:r>
              <a:rPr lang="en-US" sz="2400">
                <a:solidFill>
                  <a:srgbClr val="FD87A5"/>
                </a:solidFill>
              </a:rPr>
              <a:t>NOT</a:t>
            </a:r>
            <a:r>
              <a:rPr lang="en-US" sz="2400"/>
              <a:t> an </a:t>
            </a:r>
            <a:r>
              <a:rPr lang="en-US" sz="2400">
                <a:solidFill>
                  <a:srgbClr val="FD87A5"/>
                </a:solidFill>
              </a:rPr>
              <a:t>OPTION</a:t>
            </a:r>
            <a:endParaRPr sz="2400">
              <a:solidFill>
                <a:srgbClr val="FD87A5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774575" y="5940275"/>
            <a:ext cx="20022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ctrTitle"/>
          </p:nvPr>
        </p:nvSpPr>
        <p:spPr>
          <a:xfrm>
            <a:off x="141175" y="82150"/>
            <a:ext cx="8651700" cy="73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D87A5"/>
                </a:solidFill>
                <a:latin typeface="Roboto"/>
                <a:ea typeface="Roboto"/>
                <a:cs typeface="Roboto"/>
                <a:sym typeface="Roboto"/>
              </a:rPr>
              <a:t>Machine Learning Algorithms after enhancement</a:t>
            </a:r>
            <a:endParaRPr sz="3000">
              <a:solidFill>
                <a:srgbClr val="FD87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Feature Importance and Hyper parameter tuning</a:t>
            </a:r>
            <a:endParaRPr sz="4800">
              <a:solidFill>
                <a:srgbClr val="FD87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882675" y="4936825"/>
            <a:ext cx="800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0.97 %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098" y="3963125"/>
            <a:ext cx="3791450" cy="2694750"/>
          </a:xfrm>
          <a:prstGeom prst="rect">
            <a:avLst/>
          </a:prstGeom>
          <a:noFill/>
          <a:ln w="28575" cap="flat" cmpd="sng">
            <a:solidFill>
              <a:srgbClr val="FD87A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302" y="1128450"/>
            <a:ext cx="3791450" cy="2527875"/>
          </a:xfrm>
          <a:prstGeom prst="rect">
            <a:avLst/>
          </a:prstGeom>
          <a:noFill/>
          <a:ln w="28575" cap="flat" cmpd="sng">
            <a:solidFill>
              <a:srgbClr val="FD87A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300" y="3963125"/>
            <a:ext cx="3899850" cy="2694750"/>
          </a:xfrm>
          <a:prstGeom prst="rect">
            <a:avLst/>
          </a:prstGeom>
          <a:noFill/>
          <a:ln w="28575" cap="flat" cmpd="sng">
            <a:solidFill>
              <a:srgbClr val="FD87A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300" y="1109500"/>
            <a:ext cx="3899850" cy="2565775"/>
          </a:xfrm>
          <a:prstGeom prst="rect">
            <a:avLst/>
          </a:prstGeom>
          <a:noFill/>
          <a:ln w="28575" cap="flat" cmpd="sng">
            <a:solidFill>
              <a:srgbClr val="FD87A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22"/>
          <p:cNvSpPr txBox="1"/>
          <p:nvPr/>
        </p:nvSpPr>
        <p:spPr>
          <a:xfrm>
            <a:off x="274300" y="3173250"/>
            <a:ext cx="8001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0.97 %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698300" y="3173250"/>
            <a:ext cx="14397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0.97 %   </a:t>
            </a:r>
            <a:r>
              <a:rPr lang="en-US" sz="1600" b="1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 rot="10800000">
            <a:off x="5418150" y="3305850"/>
            <a:ext cx="0" cy="2463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22"/>
          <p:cNvSpPr txBox="1"/>
          <p:nvPr/>
        </p:nvSpPr>
        <p:spPr>
          <a:xfrm>
            <a:off x="4774100" y="6146375"/>
            <a:ext cx="14397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0.96 %   </a:t>
            </a:r>
            <a:r>
              <a:rPr lang="en-US" sz="1600" b="1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2"/>
          <p:cNvCxnSpPr/>
          <p:nvPr/>
        </p:nvCxnSpPr>
        <p:spPr>
          <a:xfrm rot="10800000">
            <a:off x="5493950" y="6278975"/>
            <a:ext cx="0" cy="2463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2"/>
          <p:cNvSpPr txBox="1"/>
          <p:nvPr/>
        </p:nvSpPr>
        <p:spPr>
          <a:xfrm>
            <a:off x="274300" y="6146375"/>
            <a:ext cx="8001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0.98 %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0" y="6491100"/>
            <a:ext cx="1970100" cy="36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220">
                <a:solidFill>
                  <a:srgbClr val="FD87A5"/>
                </a:solidFill>
              </a:rPr>
              <a:t>GIVE UP</a:t>
            </a:r>
            <a:r>
              <a:rPr lang="en-US" sz="1220"/>
              <a:t> is </a:t>
            </a:r>
            <a:r>
              <a:rPr lang="en-US" sz="1220">
                <a:solidFill>
                  <a:srgbClr val="FD87A5"/>
                </a:solidFill>
              </a:rPr>
              <a:t>NOT</a:t>
            </a:r>
            <a:r>
              <a:rPr lang="en-US" sz="1220"/>
              <a:t> an </a:t>
            </a:r>
            <a:r>
              <a:rPr lang="en-US" sz="1220">
                <a:solidFill>
                  <a:srgbClr val="FD87A5"/>
                </a:solidFill>
              </a:rPr>
              <a:t>OPTION</a:t>
            </a:r>
            <a:endParaRPr sz="1220">
              <a:solidFill>
                <a:srgbClr val="FD87A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ctrTitle"/>
          </p:nvPr>
        </p:nvSpPr>
        <p:spPr>
          <a:xfrm>
            <a:off x="533375" y="265600"/>
            <a:ext cx="7772400" cy="102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D87A5"/>
                </a:solidFill>
              </a:rPr>
              <a:t>Future Scope</a:t>
            </a:r>
            <a:endParaRPr sz="4800">
              <a:solidFill>
                <a:srgbClr val="FD87A5"/>
              </a:solidFill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1"/>
          </p:nvPr>
        </p:nvSpPr>
        <p:spPr>
          <a:xfrm>
            <a:off x="547650" y="1518100"/>
            <a:ext cx="8048700" cy="238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400"/>
              <a:t>Modeling:</a:t>
            </a:r>
            <a:endParaRPr sz="3400"/>
          </a:p>
          <a:p>
            <a:pPr marL="457200" lvl="0" indent="-387350" algn="l" rtl="0">
              <a:spcBef>
                <a:spcPts val="64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More data (personal info, digitized images of cells)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Database based on Liquid biopsies.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Deep learning algorithms (eg: keras - sigmoid, CNNs, GANs)</a:t>
            </a:r>
            <a:endParaRPr sz="2500"/>
          </a:p>
        </p:txBody>
      </p:sp>
      <p:sp>
        <p:nvSpPr>
          <p:cNvPr id="183" name="Google Shape;183;p23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0" y="6491100"/>
            <a:ext cx="1970100" cy="36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220">
                <a:solidFill>
                  <a:srgbClr val="FD87A5"/>
                </a:solidFill>
              </a:rPr>
              <a:t>GIVE UP</a:t>
            </a:r>
            <a:r>
              <a:rPr lang="en-US" sz="1220"/>
              <a:t> is </a:t>
            </a:r>
            <a:r>
              <a:rPr lang="en-US" sz="1220">
                <a:solidFill>
                  <a:srgbClr val="FD87A5"/>
                </a:solidFill>
              </a:rPr>
              <a:t>NOT</a:t>
            </a:r>
            <a:r>
              <a:rPr lang="en-US" sz="1220"/>
              <a:t> an </a:t>
            </a:r>
            <a:r>
              <a:rPr lang="en-US" sz="1220">
                <a:solidFill>
                  <a:srgbClr val="FD87A5"/>
                </a:solidFill>
              </a:rPr>
              <a:t>OPTION</a:t>
            </a:r>
            <a:endParaRPr sz="1220">
              <a:solidFill>
                <a:srgbClr val="FD87A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ctrTitle"/>
          </p:nvPr>
        </p:nvSpPr>
        <p:spPr>
          <a:xfrm>
            <a:off x="552300" y="625525"/>
            <a:ext cx="4019700" cy="104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D87A5"/>
                </a:solidFill>
              </a:rPr>
              <a:t>Conclusion</a:t>
            </a:r>
            <a:endParaRPr sz="4800">
              <a:solidFill>
                <a:srgbClr val="FD87A5"/>
              </a:solidFill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1"/>
          </p:nvPr>
        </p:nvSpPr>
        <p:spPr>
          <a:xfrm>
            <a:off x="0" y="6491100"/>
            <a:ext cx="1970100" cy="36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220">
                <a:solidFill>
                  <a:srgbClr val="FD87A5"/>
                </a:solidFill>
              </a:rPr>
              <a:t>GIVE UP</a:t>
            </a:r>
            <a:r>
              <a:rPr lang="en-US" sz="1220"/>
              <a:t> is </a:t>
            </a:r>
            <a:r>
              <a:rPr lang="en-US" sz="1220">
                <a:solidFill>
                  <a:srgbClr val="FD87A5"/>
                </a:solidFill>
              </a:rPr>
              <a:t>NOT</a:t>
            </a:r>
            <a:r>
              <a:rPr lang="en-US" sz="1220"/>
              <a:t> an </a:t>
            </a:r>
            <a:r>
              <a:rPr lang="en-US" sz="1220">
                <a:solidFill>
                  <a:srgbClr val="FD87A5"/>
                </a:solidFill>
              </a:rPr>
              <a:t>OPTION</a:t>
            </a:r>
            <a:endParaRPr sz="1220">
              <a:solidFill>
                <a:srgbClr val="FD87A5"/>
              </a:solidFill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757800" y="2064975"/>
            <a:ext cx="54561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repository link </a:t>
            </a:r>
            <a:r>
              <a:rPr lang="en-US" sz="2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https://github.com/swap1688/Final_Project.git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514425" y="1137050"/>
            <a:ext cx="6706200" cy="399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8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AutoNum type="arabicPeriod"/>
            </a:pPr>
            <a:r>
              <a:rPr lang="en-US" sz="33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AutoNum type="arabicPeriod"/>
            </a:pPr>
            <a:r>
              <a:rPr lang="en-US" sz="3300">
                <a:latin typeface="Roboto"/>
                <a:ea typeface="Roboto"/>
                <a:cs typeface="Roboto"/>
                <a:sym typeface="Roboto"/>
              </a:rPr>
              <a:t>Data Collection 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AutoNum type="arabicPeriod"/>
            </a:pPr>
            <a:r>
              <a:rPr lang="en-US" sz="3300">
                <a:latin typeface="Roboto"/>
                <a:ea typeface="Roboto"/>
                <a:cs typeface="Roboto"/>
                <a:sym typeface="Roboto"/>
              </a:rPr>
              <a:t>Data Analysis 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AutoNum type="arabicPeriod"/>
            </a:pPr>
            <a:r>
              <a:rPr lang="en-US" sz="3300">
                <a:latin typeface="Roboto"/>
                <a:ea typeface="Roboto"/>
                <a:cs typeface="Roboto"/>
                <a:sym typeface="Roboto"/>
              </a:rPr>
              <a:t>Machine Learning Algorithms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AutoNum type="arabicPeriod"/>
            </a:pPr>
            <a:r>
              <a:rPr lang="en-US" sz="3300">
                <a:latin typeface="Roboto"/>
                <a:ea typeface="Roboto"/>
                <a:cs typeface="Roboto"/>
                <a:sym typeface="Roboto"/>
              </a:rPr>
              <a:t>Performance Comparison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AutoNum type="arabicPeriod"/>
            </a:pPr>
            <a:r>
              <a:rPr lang="en-US" sz="3300"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AutoNum type="arabicPeriod"/>
            </a:pPr>
            <a:r>
              <a:rPr lang="en-US" sz="33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0" y="6491100"/>
            <a:ext cx="1970100" cy="36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220">
                <a:solidFill>
                  <a:srgbClr val="FD87A5"/>
                </a:solidFill>
              </a:rPr>
              <a:t>GIVE UP</a:t>
            </a:r>
            <a:r>
              <a:rPr lang="en-US" sz="1220"/>
              <a:t> is </a:t>
            </a:r>
            <a:r>
              <a:rPr lang="en-US" sz="1220">
                <a:solidFill>
                  <a:srgbClr val="FD87A5"/>
                </a:solidFill>
              </a:rPr>
              <a:t>NOT</a:t>
            </a:r>
            <a:r>
              <a:rPr lang="en-US" sz="1220"/>
              <a:t> an </a:t>
            </a:r>
            <a:r>
              <a:rPr lang="en-US" sz="1220">
                <a:solidFill>
                  <a:srgbClr val="FD87A5"/>
                </a:solidFill>
              </a:rPr>
              <a:t>OPTION</a:t>
            </a:r>
            <a:endParaRPr sz="1220">
              <a:solidFill>
                <a:srgbClr val="FD87A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552325" y="461825"/>
            <a:ext cx="7772400" cy="73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D87A5"/>
                </a:solidFill>
              </a:rPr>
              <a:t>Introduction</a:t>
            </a:r>
            <a:endParaRPr sz="4800">
              <a:solidFill>
                <a:srgbClr val="FD87A5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552325" y="1592700"/>
            <a:ext cx="7073100" cy="297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76237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Breast cancer and its prevalence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62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Importance of early detection and prediction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62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Overview of machine learning in medical applications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811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188"/>
              <a:buFont typeface="Roboto"/>
              <a:buChar char="●"/>
            </a:pPr>
            <a:r>
              <a:rPr lang="en-US" sz="3028">
                <a:latin typeface="Roboto"/>
                <a:ea typeface="Roboto"/>
                <a:cs typeface="Roboto"/>
                <a:sym typeface="Roboto"/>
              </a:rPr>
              <a:t>Machine Learning and Breast Cancer Prediction</a:t>
            </a:r>
            <a:endParaRPr sz="2428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0" y="6491100"/>
            <a:ext cx="1970100" cy="36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220">
                <a:solidFill>
                  <a:srgbClr val="FD87A5"/>
                </a:solidFill>
              </a:rPr>
              <a:t>GIVE UP</a:t>
            </a:r>
            <a:r>
              <a:rPr lang="en-US" sz="1220"/>
              <a:t> is </a:t>
            </a:r>
            <a:r>
              <a:rPr lang="en-US" sz="1220">
                <a:solidFill>
                  <a:srgbClr val="FD87A5"/>
                </a:solidFill>
              </a:rPr>
              <a:t>NOT</a:t>
            </a:r>
            <a:r>
              <a:rPr lang="en-US" sz="1220"/>
              <a:t> an </a:t>
            </a:r>
            <a:r>
              <a:rPr lang="en-US" sz="1220">
                <a:solidFill>
                  <a:srgbClr val="FD87A5"/>
                </a:solidFill>
              </a:rPr>
              <a:t>OPTION</a:t>
            </a:r>
            <a:endParaRPr sz="1220">
              <a:solidFill>
                <a:srgbClr val="FD87A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ctrTitle"/>
          </p:nvPr>
        </p:nvSpPr>
        <p:spPr>
          <a:xfrm>
            <a:off x="552325" y="286792"/>
            <a:ext cx="7772400" cy="73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D87A5"/>
                </a:solidFill>
              </a:rPr>
              <a:t>Data Collection</a:t>
            </a:r>
            <a:endParaRPr sz="4800">
              <a:solidFill>
                <a:srgbClr val="FD87A5"/>
              </a:solidFill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>
            <a:off x="566392" y="1136971"/>
            <a:ext cx="7073100" cy="485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Roboto"/>
                <a:ea typeface="Roboto"/>
                <a:cs typeface="Roboto"/>
                <a:sym typeface="Roboto"/>
              </a:rPr>
              <a:t>Breast Cancer Wisconsin (Diagnostic)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It includes variables such as radius, texture, perimeter, area, smoothness, compactness, concavity, concave points, symmetry, and fractal dimension.</a:t>
            </a:r>
            <a:endParaRPr sz="2000">
              <a:highlight>
                <a:srgbClr val="F5FF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5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5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5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5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5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Missing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Outliers detection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0" y="6491100"/>
            <a:ext cx="1970100" cy="36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220">
                <a:solidFill>
                  <a:srgbClr val="FD87A5"/>
                </a:solidFill>
              </a:rPr>
              <a:t>GIVE UP</a:t>
            </a:r>
            <a:r>
              <a:rPr lang="en-US" sz="1220"/>
              <a:t> is </a:t>
            </a:r>
            <a:r>
              <a:rPr lang="en-US" sz="1220">
                <a:solidFill>
                  <a:srgbClr val="FD87A5"/>
                </a:solidFill>
              </a:rPr>
              <a:t>NOT</a:t>
            </a:r>
            <a:r>
              <a:rPr lang="en-US" sz="1220"/>
              <a:t> an </a:t>
            </a:r>
            <a:r>
              <a:rPr lang="en-US" sz="1220">
                <a:solidFill>
                  <a:srgbClr val="FD87A5"/>
                </a:solidFill>
              </a:rPr>
              <a:t>OPTION</a:t>
            </a:r>
            <a:endParaRPr sz="1220">
              <a:solidFill>
                <a:srgbClr val="FD87A5"/>
              </a:solidFill>
            </a:endParaRPr>
          </a:p>
        </p:txBody>
      </p:sp>
      <p:pic>
        <p:nvPicPr>
          <p:cNvPr id="6" name="Picture 5" descr="0_b10UHrarzk6D1oX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83" y="2679313"/>
            <a:ext cx="4079630" cy="213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216925" y="212775"/>
            <a:ext cx="7772400" cy="73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D87A5"/>
                </a:solidFill>
              </a:rPr>
              <a:t>Data Analysis</a:t>
            </a:r>
            <a:endParaRPr sz="4800">
              <a:solidFill>
                <a:srgbClr val="FD87A5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25" y="1052400"/>
            <a:ext cx="6560643" cy="47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0" y="6491100"/>
            <a:ext cx="1970100" cy="36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220">
                <a:solidFill>
                  <a:srgbClr val="FD87A5"/>
                </a:solidFill>
              </a:rPr>
              <a:t>GIVE UP</a:t>
            </a:r>
            <a:r>
              <a:rPr lang="en-US" sz="1220"/>
              <a:t> is </a:t>
            </a:r>
            <a:r>
              <a:rPr lang="en-US" sz="1220">
                <a:solidFill>
                  <a:srgbClr val="FD87A5"/>
                </a:solidFill>
              </a:rPr>
              <a:t>NOT</a:t>
            </a:r>
            <a:r>
              <a:rPr lang="en-US" sz="1220"/>
              <a:t> an </a:t>
            </a:r>
            <a:r>
              <a:rPr lang="en-US" sz="1220">
                <a:solidFill>
                  <a:srgbClr val="FD87A5"/>
                </a:solidFill>
              </a:rPr>
              <a:t>OPTION</a:t>
            </a:r>
            <a:endParaRPr sz="1220">
              <a:solidFill>
                <a:srgbClr val="FD87A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50" y="685250"/>
            <a:ext cx="6463625" cy="54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subTitle" idx="1"/>
          </p:nvPr>
        </p:nvSpPr>
        <p:spPr>
          <a:xfrm>
            <a:off x="0" y="6491100"/>
            <a:ext cx="1970100" cy="36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220">
                <a:solidFill>
                  <a:srgbClr val="FD87A5"/>
                </a:solidFill>
              </a:rPr>
              <a:t>GIVE UP</a:t>
            </a:r>
            <a:r>
              <a:rPr lang="en-US" sz="1220"/>
              <a:t> is </a:t>
            </a:r>
            <a:r>
              <a:rPr lang="en-US" sz="1220">
                <a:solidFill>
                  <a:srgbClr val="FD87A5"/>
                </a:solidFill>
              </a:rPr>
              <a:t>NOT</a:t>
            </a:r>
            <a:r>
              <a:rPr lang="en-US" sz="1220"/>
              <a:t> an </a:t>
            </a:r>
            <a:r>
              <a:rPr lang="en-US" sz="1220">
                <a:solidFill>
                  <a:srgbClr val="FD87A5"/>
                </a:solidFill>
              </a:rPr>
              <a:t>OPTION</a:t>
            </a:r>
            <a:endParaRPr sz="1220">
              <a:solidFill>
                <a:srgbClr val="FD87A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00" y="565850"/>
            <a:ext cx="6430274" cy="54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0" y="6491100"/>
            <a:ext cx="1970100" cy="36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220">
                <a:solidFill>
                  <a:srgbClr val="FD87A5"/>
                </a:solidFill>
              </a:rPr>
              <a:t>GIVE UP</a:t>
            </a:r>
            <a:r>
              <a:rPr lang="en-US" sz="1220"/>
              <a:t> is </a:t>
            </a:r>
            <a:r>
              <a:rPr lang="en-US" sz="1220">
                <a:solidFill>
                  <a:srgbClr val="FD87A5"/>
                </a:solidFill>
              </a:rPr>
              <a:t>NOT</a:t>
            </a:r>
            <a:r>
              <a:rPr lang="en-US" sz="1220"/>
              <a:t> an </a:t>
            </a:r>
            <a:r>
              <a:rPr lang="en-US" sz="1220">
                <a:solidFill>
                  <a:srgbClr val="FD87A5"/>
                </a:solidFill>
              </a:rPr>
              <a:t>OPTION</a:t>
            </a:r>
            <a:endParaRPr sz="1220">
              <a:solidFill>
                <a:srgbClr val="FD87A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35463"/>
            <a:ext cx="6530375" cy="535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>
            <a:spLocks noGrp="1"/>
          </p:cNvSpPr>
          <p:nvPr>
            <p:ph type="subTitle" idx="1"/>
          </p:nvPr>
        </p:nvSpPr>
        <p:spPr>
          <a:xfrm>
            <a:off x="0" y="6491100"/>
            <a:ext cx="1970100" cy="36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220">
                <a:solidFill>
                  <a:srgbClr val="FD87A5"/>
                </a:solidFill>
              </a:rPr>
              <a:t>GIVE UP</a:t>
            </a:r>
            <a:r>
              <a:rPr lang="en-US" sz="1220"/>
              <a:t> is </a:t>
            </a:r>
            <a:r>
              <a:rPr lang="en-US" sz="1220">
                <a:solidFill>
                  <a:srgbClr val="FD87A5"/>
                </a:solidFill>
              </a:rPr>
              <a:t>NOT</a:t>
            </a:r>
            <a:r>
              <a:rPr lang="en-US" sz="1220"/>
              <a:t> an </a:t>
            </a:r>
            <a:r>
              <a:rPr lang="en-US" sz="1220">
                <a:solidFill>
                  <a:srgbClr val="FD87A5"/>
                </a:solidFill>
              </a:rPr>
              <a:t>OPTION</a:t>
            </a:r>
            <a:endParaRPr sz="1220">
              <a:solidFill>
                <a:srgbClr val="FD87A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ctrTitle"/>
          </p:nvPr>
        </p:nvSpPr>
        <p:spPr>
          <a:xfrm>
            <a:off x="141175" y="82150"/>
            <a:ext cx="8651700" cy="73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D87A5"/>
                </a:solidFill>
                <a:latin typeface="Roboto"/>
                <a:ea typeface="Roboto"/>
                <a:cs typeface="Roboto"/>
                <a:sym typeface="Roboto"/>
              </a:rPr>
              <a:t>Machine Learning Algorithms</a:t>
            </a:r>
            <a:endParaRPr sz="4800">
              <a:solidFill>
                <a:srgbClr val="FD87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ANOVA test, Standard Scalar , Random Over-Sampling</a:t>
            </a:r>
            <a:endParaRPr sz="4800">
              <a:solidFill>
                <a:srgbClr val="FD87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682775" y="5756975"/>
            <a:ext cx="2185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Swapnali Hongekar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 29 2023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725" y="3942700"/>
            <a:ext cx="2875099" cy="2715175"/>
          </a:xfrm>
          <a:prstGeom prst="rect">
            <a:avLst/>
          </a:prstGeom>
          <a:noFill/>
          <a:ln w="19050" cap="flat" cmpd="sng">
            <a:solidFill>
              <a:srgbClr val="FD87A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175" y="3942700"/>
            <a:ext cx="2875101" cy="2715175"/>
          </a:xfrm>
          <a:prstGeom prst="rect">
            <a:avLst/>
          </a:prstGeom>
          <a:noFill/>
          <a:ln w="19050" cap="flat" cmpd="sng">
            <a:solidFill>
              <a:srgbClr val="FD87A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9475" y="1235050"/>
            <a:ext cx="2965800" cy="2523625"/>
          </a:xfrm>
          <a:prstGeom prst="rect">
            <a:avLst/>
          </a:prstGeom>
          <a:noFill/>
          <a:ln w="19050" cap="flat" cmpd="sng">
            <a:solidFill>
              <a:srgbClr val="FD87A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9100" y="3942701"/>
            <a:ext cx="2965800" cy="2715175"/>
          </a:xfrm>
          <a:prstGeom prst="rect">
            <a:avLst/>
          </a:prstGeom>
          <a:noFill/>
          <a:ln w="19050" cap="flat" cmpd="sng">
            <a:solidFill>
              <a:srgbClr val="FD87A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175" y="1237500"/>
            <a:ext cx="2790200" cy="2518725"/>
          </a:xfrm>
          <a:prstGeom prst="rect">
            <a:avLst/>
          </a:prstGeom>
          <a:noFill/>
          <a:ln w="19050" cap="flat" cmpd="sng">
            <a:solidFill>
              <a:srgbClr val="FD87A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3375" y="1237500"/>
            <a:ext cx="2875100" cy="2518725"/>
          </a:xfrm>
          <a:prstGeom prst="rect">
            <a:avLst/>
          </a:prstGeom>
          <a:noFill/>
          <a:ln w="19050" cap="flat" cmpd="sng">
            <a:solidFill>
              <a:srgbClr val="FD87A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" name="Google Shape;152;p21"/>
          <p:cNvSpPr txBox="1"/>
          <p:nvPr/>
        </p:nvSpPr>
        <p:spPr>
          <a:xfrm>
            <a:off x="141175" y="3364425"/>
            <a:ext cx="800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0.98 %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016275" y="3364425"/>
            <a:ext cx="800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0.98 %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093375" y="3364425"/>
            <a:ext cx="800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0.97 %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41175" y="6266075"/>
            <a:ext cx="800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0.95 %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134450" y="6266075"/>
            <a:ext cx="800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0.96 %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6127725" y="6266075"/>
            <a:ext cx="800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0.95 %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"/>
          </p:nvPr>
        </p:nvSpPr>
        <p:spPr>
          <a:xfrm>
            <a:off x="0" y="6491100"/>
            <a:ext cx="1970100" cy="36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220">
                <a:solidFill>
                  <a:srgbClr val="FD87A5"/>
                </a:solidFill>
              </a:rPr>
              <a:t>GIVE UP</a:t>
            </a:r>
            <a:r>
              <a:rPr lang="en-US" sz="1220"/>
              <a:t> is </a:t>
            </a:r>
            <a:r>
              <a:rPr lang="en-US" sz="1220">
                <a:solidFill>
                  <a:srgbClr val="FD87A5"/>
                </a:solidFill>
              </a:rPr>
              <a:t>NOT</a:t>
            </a:r>
            <a:r>
              <a:rPr lang="en-US" sz="1220"/>
              <a:t> an </a:t>
            </a:r>
            <a:r>
              <a:rPr lang="en-US" sz="1220">
                <a:solidFill>
                  <a:srgbClr val="FD87A5"/>
                </a:solidFill>
              </a:rPr>
              <a:t>OPTION</a:t>
            </a:r>
            <a:endParaRPr sz="1220">
              <a:solidFill>
                <a:srgbClr val="FD87A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New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334</Words>
  <PresentationFormat>On-screen Show (4:3)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</vt:lpstr>
      <vt:lpstr>1_Office Theme</vt:lpstr>
      <vt:lpstr>Breast Cancer Prediction</vt:lpstr>
      <vt:lpstr>Introduction Data Collection  Data Analysis  Machine Learning Algorithms Performance Comparison Future Scope Conclusion</vt:lpstr>
      <vt:lpstr>Introduction</vt:lpstr>
      <vt:lpstr>Data Collection</vt:lpstr>
      <vt:lpstr>Data Analysis</vt:lpstr>
      <vt:lpstr>Slide 6</vt:lpstr>
      <vt:lpstr>Slide 7</vt:lpstr>
      <vt:lpstr>Slide 8</vt:lpstr>
      <vt:lpstr>Machine Learning Algorithms ANOVA test, Standard Scalar , Random Over-Sampling</vt:lpstr>
      <vt:lpstr>Machine Learning Algorithms after enhancement Feature Importance and Hyper parameter tuning</vt:lpstr>
      <vt:lpstr>Future Scope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Swapnali</dc:creator>
  <cp:lastModifiedBy>Swapnali</cp:lastModifiedBy>
  <cp:revision>3</cp:revision>
  <dcterms:modified xsi:type="dcterms:W3CDTF">2023-07-28T14:07:54Z</dcterms:modified>
</cp:coreProperties>
</file>