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27"/>
  </p:notesMasterIdLst>
  <p:sldIdLst>
    <p:sldId id="256" r:id="rId4"/>
    <p:sldId id="257" r:id="rId5"/>
    <p:sldId id="258" r:id="rId6"/>
    <p:sldId id="259" r:id="rId7"/>
    <p:sldId id="300" r:id="rId8"/>
    <p:sldId id="260" r:id="rId9"/>
    <p:sldId id="261" r:id="rId10"/>
    <p:sldId id="262" r:id="rId11"/>
    <p:sldId id="264" r:id="rId12"/>
    <p:sldId id="265" r:id="rId13"/>
    <p:sldId id="266" r:id="rId14"/>
    <p:sldId id="267" r:id="rId15"/>
    <p:sldId id="268" r:id="rId16"/>
    <p:sldId id="269" r:id="rId17"/>
    <p:sldId id="279" r:id="rId18"/>
    <p:sldId id="270" r:id="rId19"/>
    <p:sldId id="301" r:id="rId20"/>
    <p:sldId id="263" r:id="rId21"/>
    <p:sldId id="273" r:id="rId22"/>
    <p:sldId id="275" r:id="rId23"/>
    <p:sldId id="276" r:id="rId24"/>
    <p:sldId id="277" r:id="rId25"/>
    <p:sldId id="278"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Constantia" panose="02030602050306030303" pitchFamily="18" charset="0"/>
      <p:regular r:id="rId32"/>
      <p:bold r:id="rId33"/>
      <p:italic r:id="rId34"/>
      <p:boldItalic r:id="rId35"/>
    </p:embeddedFont>
    <p:embeddedFont>
      <p:font typeface="Palatino Linotype" panose="02040502050505030304"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41B03CA-0472-4D58-8393-45E09EE2B99E}" styleName="Table_0">
    <a:wholeTbl>
      <a:tcTxStyle>
        <a:font>
          <a:latin typeface="Constantia"/>
          <a:ea typeface="Constantia"/>
          <a:cs typeface="Constant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5"/>
          </a:solidFill>
        </a:fill>
      </a:tcStyle>
    </a:wholeTbl>
    <a:band1H>
      <a:tcStyle>
        <a:tcBdr/>
        <a:fill>
          <a:solidFill>
            <a:srgbClr val="CAD4EA"/>
          </a:solidFill>
        </a:fill>
      </a:tcStyle>
    </a:band1H>
    <a:band2H>
      <a:tcStyle>
        <a:tcBdr/>
      </a:tcStyle>
    </a:band2H>
    <a:band1V>
      <a:tcStyle>
        <a:tcBdr/>
        <a:fill>
          <a:solidFill>
            <a:srgbClr val="CAD4EA"/>
          </a:solidFill>
        </a:fill>
      </a:tcStyle>
    </a:band1V>
    <a:band2V>
      <a:tcStyle>
        <a:tcBdr/>
      </a:tcStyle>
    </a:band2V>
    <a:lastCol>
      <a:tcTxStyle b="on">
        <a:font>
          <a:latin typeface="Constantia"/>
          <a:ea typeface="Constantia"/>
          <a:cs typeface="Constantia"/>
        </a:font>
        <a:schemeClr val="lt1"/>
      </a:tcTxStyle>
      <a:tcStyle>
        <a:tcBdr/>
        <a:fill>
          <a:solidFill>
            <a:schemeClr val="accent1"/>
          </a:solidFill>
        </a:fill>
      </a:tcStyle>
    </a:lastCol>
    <a:firstCol>
      <a:tcTxStyle b="on">
        <a:font>
          <a:latin typeface="Constantia"/>
          <a:ea typeface="Constantia"/>
          <a:cs typeface="Constantia"/>
        </a:font>
        <a:schemeClr val="lt1"/>
      </a:tcTxStyle>
      <a:tcStyle>
        <a:tcBdr/>
        <a:fill>
          <a:solidFill>
            <a:schemeClr val="accent1"/>
          </a:solidFill>
        </a:fill>
      </a:tcStyle>
    </a:firstCol>
    <a:lastRow>
      <a:tcTxStyle b="on">
        <a:font>
          <a:latin typeface="Constantia"/>
          <a:ea typeface="Constantia"/>
          <a:cs typeface="Constant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onstantia"/>
          <a:ea typeface="Constantia"/>
          <a:cs typeface="Constant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2.fntdata"/><Relationship Id="rId21" Type="http://schemas.openxmlformats.org/officeDocument/2006/relationships/slide" Target="slides/slide18.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192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6092bbf946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6092bbf9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9" name="Google Shape;19;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3" name="Google Shape;103;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panose="020F0502020204030204"/>
              <a:buNone/>
              <a:defRPr sz="5600" b="1">
                <a:solidFill>
                  <a:srgbClr val="4CE0EA"/>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09" name="Google Shape;109;p1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panose="020F0502020204030204"/>
              <a:buNone/>
              <a:defRPr sz="5600" b="1" cap="none">
                <a:solidFill>
                  <a:srgbClr val="4AE3AC"/>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5" name="Google Shape;115;p1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1" name="Google Shape;121;p1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2" name="Google Shape;122;p1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8" name="Google Shape;128;p1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9" name="Google Shape;129;p1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0" name="Google Shape;130;p1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1" name="Google Shape;131;p1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panose="020F0502020204030204"/>
              <a:buNone/>
              <a:defRPr sz="5000" b="0">
                <a:solidFill>
                  <a:schemeClr val="dk2"/>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2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panose="020F0502020204030204"/>
              <a:buNone/>
              <a:defRPr sz="2600" b="0">
                <a:solidFill>
                  <a:schemeClr val="dk2"/>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46" name="Google Shape;146;p2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47" name="Google Shape;147;p2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panose="020F0502020204030204"/>
              <a:buNone/>
              <a:defRPr sz="5600" b="1">
                <a:solidFill>
                  <a:srgbClr val="4CE0EA"/>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50"/>
        <p:cNvGrpSpPr/>
        <p:nvPr/>
      </p:nvGrpSpPr>
      <p:grpSpPr>
        <a:xfrm>
          <a:off x="0" y="0"/>
          <a:ext cx="0" cy="0"/>
          <a:chOff x="0" y="0"/>
          <a:chExt cx="0" cy="0"/>
        </a:xfrm>
      </p:grpSpPr>
      <p:sp>
        <p:nvSpPr>
          <p:cNvPr id="151" name="Google Shape;151;p22"/>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onstantia" panose="02030602050306030303"/>
              <a:ea typeface="Constantia" panose="02030602050306030303"/>
              <a:cs typeface="Constantia" panose="02030602050306030303"/>
              <a:sym typeface="Constantia" panose="02030602050306030303"/>
            </a:endParaRPr>
          </a:p>
        </p:txBody>
      </p:sp>
      <p:sp>
        <p:nvSpPr>
          <p:cNvPr id="152" name="Google Shape;152;p22"/>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onstantia" panose="02030602050306030303"/>
              <a:ea typeface="Constantia" panose="02030602050306030303"/>
              <a:cs typeface="Constantia" panose="02030602050306030303"/>
              <a:sym typeface="Constantia" panose="02030602050306030303"/>
            </a:endParaRPr>
          </a:p>
        </p:txBody>
      </p:sp>
      <p:sp>
        <p:nvSpPr>
          <p:cNvPr id="153" name="Google Shape;153;p2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154" name="Google Shape;154;p2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155" name="Google Shape;155;p2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Calibri" panose="020F0502020204030204"/>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SzPts val="1235"/>
              <a:buFont typeface="Constantia" panose="02030602050306030303"/>
              <a:buNone/>
              <a:defRPr sz="1300"/>
            </a:lvl1pPr>
            <a:lvl2pPr marL="914400" lvl="1" indent="-293370"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430" algn="l">
              <a:spcBef>
                <a:spcPts val="180"/>
              </a:spcBef>
              <a:spcAft>
                <a:spcPts val="0"/>
              </a:spcAft>
              <a:buSzPts val="585"/>
              <a:buChar char="⚫"/>
              <a:defRPr sz="900"/>
            </a:lvl4pPr>
            <a:lvl5pPr marL="2286000" lvl="4" indent="-265430" algn="l">
              <a:spcBef>
                <a:spcPts val="180"/>
              </a:spcBef>
              <a:spcAft>
                <a:spcPts val="0"/>
              </a:spcAft>
              <a:buSzPts val="585"/>
              <a:buChar char="⚫"/>
              <a:defRPr sz="9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57" name="Google Shape;157;p2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158" name="Google Shape;158;p2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2"/>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3"/>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4" name="Google Shape;164;p2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24"/>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70" name="Google Shape;170;p2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3"/>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7"/>
          <p:cNvSpPr txBox="1">
            <a:spLocks noGrp="1"/>
          </p:cNvSpPr>
          <p:nvPr>
            <p:ph type="subTitle" idx="1"/>
          </p:nvPr>
        </p:nvSpPr>
        <p:spPr>
          <a:xfrm>
            <a:off x="457200" y="1935000"/>
            <a:ext cx="8229240" cy="43894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8"/>
          <p:cNvSpPr txBox="1">
            <a:spLocks noGrp="1"/>
          </p:cNvSpPr>
          <p:nvPr>
            <p:ph type="body" idx="1"/>
          </p:nvPr>
        </p:nvSpPr>
        <p:spPr>
          <a:xfrm>
            <a:off x="457200" y="1935000"/>
            <a:ext cx="822924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9"/>
          <p:cNvSpPr txBox="1">
            <a:spLocks noGrp="1"/>
          </p:cNvSpPr>
          <p:nvPr>
            <p:ph type="body" idx="1"/>
          </p:nvPr>
        </p:nvSpPr>
        <p:spPr>
          <a:xfrm>
            <a:off x="457200" y="1935000"/>
            <a:ext cx="401580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29"/>
          <p:cNvSpPr txBox="1">
            <a:spLocks noGrp="1"/>
          </p:cNvSpPr>
          <p:nvPr>
            <p:ph type="body" idx="2"/>
          </p:nvPr>
        </p:nvSpPr>
        <p:spPr>
          <a:xfrm>
            <a:off x="4674240" y="1935000"/>
            <a:ext cx="401580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6"/>
        <p:cNvGrpSpPr/>
        <p:nvPr/>
      </p:nvGrpSpPr>
      <p:grpSpPr>
        <a:xfrm>
          <a:off x="0" y="0"/>
          <a:ext cx="0" cy="0"/>
          <a:chOff x="0" y="0"/>
          <a:chExt cx="0" cy="0"/>
        </a:xfrm>
      </p:grpSpPr>
      <p:sp>
        <p:nvSpPr>
          <p:cNvPr id="197" name="Google Shape;197;p31"/>
          <p:cNvSpPr txBox="1">
            <a:spLocks noGrp="1"/>
          </p:cNvSpPr>
          <p:nvPr>
            <p:ph type="subTitle" idx="1"/>
          </p:nvPr>
        </p:nvSpPr>
        <p:spPr>
          <a:xfrm>
            <a:off x="457200" y="704880"/>
            <a:ext cx="8229240" cy="529812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32"/>
          <p:cNvSpPr txBox="1">
            <a:spLocks noGrp="1"/>
          </p:cNvSpPr>
          <p:nvPr>
            <p:ph type="body" idx="1"/>
          </p:nvPr>
        </p:nvSpPr>
        <p:spPr>
          <a:xfrm>
            <a:off x="45720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 name="Google Shape;201;p32"/>
          <p:cNvSpPr txBox="1">
            <a:spLocks noGrp="1"/>
          </p:cNvSpPr>
          <p:nvPr>
            <p:ph type="body" idx="2"/>
          </p:nvPr>
        </p:nvSpPr>
        <p:spPr>
          <a:xfrm>
            <a:off x="457200" y="422784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32"/>
          <p:cNvSpPr txBox="1">
            <a:spLocks noGrp="1"/>
          </p:cNvSpPr>
          <p:nvPr>
            <p:ph type="body" idx="3"/>
          </p:nvPr>
        </p:nvSpPr>
        <p:spPr>
          <a:xfrm>
            <a:off x="4674240" y="1935000"/>
            <a:ext cx="401580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panose="020F0502020204030204"/>
              <a:buNone/>
              <a:defRPr sz="5600" b="1" cap="none">
                <a:solidFill>
                  <a:srgbClr val="4AE3AC"/>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D1EAEE"/>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33"/>
          <p:cNvSpPr txBox="1">
            <a:spLocks noGrp="1"/>
          </p:cNvSpPr>
          <p:nvPr>
            <p:ph type="body" idx="1"/>
          </p:nvPr>
        </p:nvSpPr>
        <p:spPr>
          <a:xfrm>
            <a:off x="457200" y="1935000"/>
            <a:ext cx="401580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33"/>
          <p:cNvSpPr txBox="1">
            <a:spLocks noGrp="1"/>
          </p:cNvSpPr>
          <p:nvPr>
            <p:ph type="body" idx="2"/>
          </p:nvPr>
        </p:nvSpPr>
        <p:spPr>
          <a:xfrm>
            <a:off x="467424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33"/>
          <p:cNvSpPr txBox="1">
            <a:spLocks noGrp="1"/>
          </p:cNvSpPr>
          <p:nvPr>
            <p:ph type="body" idx="3"/>
          </p:nvPr>
        </p:nvSpPr>
        <p:spPr>
          <a:xfrm>
            <a:off x="4674240" y="422784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34"/>
          <p:cNvSpPr txBox="1">
            <a:spLocks noGrp="1"/>
          </p:cNvSpPr>
          <p:nvPr>
            <p:ph type="body" idx="1"/>
          </p:nvPr>
        </p:nvSpPr>
        <p:spPr>
          <a:xfrm>
            <a:off x="45720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34"/>
          <p:cNvSpPr txBox="1">
            <a:spLocks noGrp="1"/>
          </p:cNvSpPr>
          <p:nvPr>
            <p:ph type="body" idx="2"/>
          </p:nvPr>
        </p:nvSpPr>
        <p:spPr>
          <a:xfrm>
            <a:off x="467424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34"/>
          <p:cNvSpPr txBox="1">
            <a:spLocks noGrp="1"/>
          </p:cNvSpPr>
          <p:nvPr>
            <p:ph type="body" idx="3"/>
          </p:nvPr>
        </p:nvSpPr>
        <p:spPr>
          <a:xfrm>
            <a:off x="457200" y="4227840"/>
            <a:ext cx="822924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35"/>
          <p:cNvSpPr txBox="1">
            <a:spLocks noGrp="1"/>
          </p:cNvSpPr>
          <p:nvPr>
            <p:ph type="body" idx="1"/>
          </p:nvPr>
        </p:nvSpPr>
        <p:spPr>
          <a:xfrm>
            <a:off x="457200" y="1935000"/>
            <a:ext cx="822924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35"/>
          <p:cNvSpPr txBox="1">
            <a:spLocks noGrp="1"/>
          </p:cNvSpPr>
          <p:nvPr>
            <p:ph type="body" idx="2"/>
          </p:nvPr>
        </p:nvSpPr>
        <p:spPr>
          <a:xfrm>
            <a:off x="457200" y="4227840"/>
            <a:ext cx="822924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9" name="Google Shape;219;p36"/>
          <p:cNvSpPr txBox="1">
            <a:spLocks noGrp="1"/>
          </p:cNvSpPr>
          <p:nvPr>
            <p:ph type="body" idx="1"/>
          </p:nvPr>
        </p:nvSpPr>
        <p:spPr>
          <a:xfrm>
            <a:off x="45720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36"/>
          <p:cNvSpPr txBox="1">
            <a:spLocks noGrp="1"/>
          </p:cNvSpPr>
          <p:nvPr>
            <p:ph type="body" idx="2"/>
          </p:nvPr>
        </p:nvSpPr>
        <p:spPr>
          <a:xfrm>
            <a:off x="467424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36"/>
          <p:cNvSpPr txBox="1">
            <a:spLocks noGrp="1"/>
          </p:cNvSpPr>
          <p:nvPr>
            <p:ph type="body" idx="3"/>
          </p:nvPr>
        </p:nvSpPr>
        <p:spPr>
          <a:xfrm>
            <a:off x="4674240" y="422784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36"/>
          <p:cNvSpPr txBox="1">
            <a:spLocks noGrp="1"/>
          </p:cNvSpPr>
          <p:nvPr>
            <p:ph type="body" idx="4"/>
          </p:nvPr>
        </p:nvSpPr>
        <p:spPr>
          <a:xfrm>
            <a:off x="457200" y="422784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37"/>
          <p:cNvSpPr txBox="1">
            <a:spLocks noGrp="1"/>
          </p:cNvSpPr>
          <p:nvPr>
            <p:ph type="body" idx="1"/>
          </p:nvPr>
        </p:nvSpPr>
        <p:spPr>
          <a:xfrm>
            <a:off x="457200" y="1935000"/>
            <a:ext cx="822924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37"/>
          <p:cNvSpPr txBox="1">
            <a:spLocks noGrp="1"/>
          </p:cNvSpPr>
          <p:nvPr>
            <p:ph type="body" idx="2"/>
          </p:nvPr>
        </p:nvSpPr>
        <p:spPr>
          <a:xfrm>
            <a:off x="457200" y="1935000"/>
            <a:ext cx="822924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7" name="Google Shape;227;p37"/>
          <p:cNvPicPr preferRelativeResize="0"/>
          <p:nvPr/>
        </p:nvPicPr>
        <p:blipFill rotWithShape="1">
          <a:blip r:embed="rId2"/>
          <a:srcRect/>
          <a:stretch>
            <a:fillRect/>
          </a:stretch>
        </p:blipFill>
        <p:spPr>
          <a:xfrm>
            <a:off x="1821240" y="1935000"/>
            <a:ext cx="5500800" cy="4389120"/>
          </a:xfrm>
          <a:prstGeom prst="rect">
            <a:avLst/>
          </a:prstGeom>
          <a:noFill/>
          <a:ln>
            <a:noFill/>
          </a:ln>
        </p:spPr>
      </p:pic>
      <p:pic>
        <p:nvPicPr>
          <p:cNvPr id="228" name="Google Shape;228;p37"/>
          <p:cNvPicPr preferRelativeResize="0"/>
          <p:nvPr/>
        </p:nvPicPr>
        <p:blipFill rotWithShape="1">
          <a:blip r:embed="rId2"/>
          <a:srcRect/>
          <a:stretch>
            <a:fillRect/>
          </a:stretch>
        </p:blipFill>
        <p:spPr>
          <a:xfrm>
            <a:off x="1821240" y="1935000"/>
            <a:ext cx="5500800" cy="43891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5"/>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4" name="Google Shape;44;p6"/>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 name="Google Shape;45;p6"/>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6"/>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panose="020F0502020204030204"/>
              <a:buNone/>
              <a:defRPr sz="5000" b="0">
                <a:solidFill>
                  <a:schemeClr val="dk2"/>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panose="020F0502020204030204"/>
              <a:buNone/>
              <a:defRPr sz="2600" b="0">
                <a:solidFill>
                  <a:schemeClr val="dk2"/>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onstantia" panose="02030602050306030303"/>
              <a:ea typeface="Constantia" panose="02030602050306030303"/>
              <a:cs typeface="Constantia" panose="02030602050306030303"/>
              <a:sym typeface="Constantia" panose="02030602050306030303"/>
            </a:endParaRPr>
          </a:p>
        </p:txBody>
      </p:sp>
      <p:sp>
        <p:nvSpPr>
          <p:cNvPr id="68" name="Google Shape;68;p10"/>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onstantia" panose="02030602050306030303"/>
              <a:ea typeface="Constantia" panose="02030602050306030303"/>
              <a:cs typeface="Constantia" panose="02030602050306030303"/>
              <a:sym typeface="Constantia" panose="02030602050306030303"/>
            </a:endParaRPr>
          </a:p>
        </p:txBody>
      </p:sp>
      <p:sp>
        <p:nvSpPr>
          <p:cNvPr id="69" name="Google Shape;69;p1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70" name="Google Shape;70;p10"/>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71" name="Google Shape;71;p10"/>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Calibri" panose="020F0502020204030204"/>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SzPts val="1235"/>
              <a:buFont typeface="Constantia" panose="02030602050306030303"/>
              <a:buNone/>
              <a:defRPr sz="1300"/>
            </a:lvl1pPr>
            <a:lvl2pPr marL="914400" lvl="1" indent="-293370"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430" algn="l">
              <a:spcBef>
                <a:spcPts val="180"/>
              </a:spcBef>
              <a:spcAft>
                <a:spcPts val="0"/>
              </a:spcAft>
              <a:buSzPts val="585"/>
              <a:buChar char="⚫"/>
              <a:defRPr sz="900"/>
            </a:lvl4pPr>
            <a:lvl5pPr marL="2286000" lvl="4" indent="-265430" algn="l">
              <a:spcBef>
                <a:spcPts val="180"/>
              </a:spcBef>
              <a:spcAft>
                <a:spcPts val="0"/>
              </a:spcAft>
              <a:buSzPts val="585"/>
              <a:buChar char="⚫"/>
              <a:defRPr sz="9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0"/>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74" name="Google Shape;74;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tile tx="0" ty="0" sx="65000" sy="65000" flip="none" algn="tl"/>
        </a:blipFill>
        <a:effectLst/>
      </p:bgPr>
    </p:bg>
    <p:spTree>
      <p:nvGrpSpPr>
        <p:cNvPr id="1" name="Shape 5"/>
        <p:cNvGrpSpPr/>
        <p:nvPr/>
      </p:nvGrpSpPr>
      <p:grpSpPr>
        <a:xfrm>
          <a:off x="0" y="0"/>
          <a:ext cx="0" cy="0"/>
          <a:chOff x="0" y="0"/>
          <a:chExt cx="0" cy="0"/>
        </a:xfrm>
      </p:grpSpPr>
      <p:sp>
        <p:nvSpPr>
          <p:cNvPr id="6" name="Google Shape;6;p1"/>
          <p:cNvSpPr/>
          <p:nvPr/>
        </p:nvSpPr>
        <p:spPr>
          <a:xfrm>
            <a:off x="-9525" y="-7938"/>
            <a:ext cx="9163050" cy="1041401"/>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7" name="Google Shape;7;p1"/>
          <p:cNvSpPr/>
          <p:nvPr/>
        </p:nvSpPr>
        <p:spPr>
          <a:xfrm>
            <a:off x="4381500" y="-7938"/>
            <a:ext cx="4762500" cy="638176"/>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8" name="Google Shape;8;p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L="1371600" marR="0" lvl="2" indent="-321945"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L="2743200" marR="0" lvl="5" indent="-320040"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L="3200400" marR="0" lvl="6" indent="-309880"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L="3657600" marR="0" lvl="7" indent="-330200" algn="l" rtl="0">
              <a:spcBef>
                <a:spcPts val="320"/>
              </a:spcBef>
              <a:spcAft>
                <a:spcPts val="0"/>
              </a:spcAft>
              <a:buClr>
                <a:schemeClr val="dk2"/>
              </a:buClr>
              <a:buSzPts val="1600"/>
              <a:buFont typeface="Constantia" panose="02030602050306030303"/>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L="4114800" marR="0" lvl="8" indent="-317500" algn="l" rtl="0">
              <a:spcBef>
                <a:spcPts val="280"/>
              </a:spcBef>
              <a:spcAft>
                <a:spcPts val="0"/>
              </a:spcAft>
              <a:buClr>
                <a:schemeClr val="dk2"/>
              </a:buClr>
              <a:buSzPts val="1400"/>
              <a:buFont typeface="Constantia" panose="02030602050306030303"/>
              <a:buChar char="•"/>
              <a:defRPr sz="1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a:endParaRPr/>
          </a:p>
        </p:txBody>
      </p:sp>
      <p:sp>
        <p:nvSpPr>
          <p:cNvPr id="10" name="Google Shape;10;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R="0" lvl="1"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R="0" lvl="2"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R="0" lvl="3"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R="0" lvl="4"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R="0" lvl="5"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R="0" lvl="6"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R="0" lvl="7"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R="0" lvl="8"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a:endParaRPr/>
          </a:p>
        </p:txBody>
      </p:sp>
      <p:sp>
        <p:nvSpPr>
          <p:cNvPr id="11" name="Google Shape;11;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R="0" lvl="1"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R="0" lvl="2"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R="0" lvl="3"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R="0" lvl="4"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R="0" lvl="5"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R="0" lvl="6"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R="0" lvl="7"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R="0" lvl="8"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a:endParaRPr/>
          </a:p>
        </p:txBody>
      </p:sp>
      <p:sp>
        <p:nvSpPr>
          <p:cNvPr id="12" name="Google Shape;12;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grpSp>
        <p:nvGrpSpPr>
          <p:cNvPr id="13" name="Google Shape;13;p1"/>
          <p:cNvGrpSpPr/>
          <p:nvPr/>
        </p:nvGrpSpPr>
        <p:grpSpPr>
          <a:xfrm>
            <a:off x="-29327" y="-14808"/>
            <a:ext cx="9198220" cy="1083716"/>
            <a:chOff x="-29322" y="-1971"/>
            <a:chExt cx="9198255" cy="1086266"/>
          </a:xfrm>
        </p:grpSpPr>
        <p:sp>
          <p:nvSpPr>
            <p:cNvPr id="14" name="Google Shape;14;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15" name="Google Shape;15;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panose="02030602050306030303"/>
                <a:ea typeface="Constantia" panose="02030602050306030303"/>
                <a:cs typeface="Constantia" panose="02030602050306030303"/>
                <a:sym typeface="Constantia" panose="02030602050306030303"/>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tile tx="0" ty="0" sx="65000" sy="65000" flip="none" algn="tl"/>
        </a:blipFill>
        <a:effectLst/>
      </p:bgPr>
    </p:bg>
    <p:spTree>
      <p:nvGrpSpPr>
        <p:cNvPr id="1" name="Shape 89"/>
        <p:cNvGrpSpPr/>
        <p:nvPr/>
      </p:nvGrpSpPr>
      <p:grpSpPr>
        <a:xfrm>
          <a:off x="0" y="0"/>
          <a:ext cx="0" cy="0"/>
          <a:chOff x="0" y="0"/>
          <a:chExt cx="0" cy="0"/>
        </a:xfrm>
      </p:grpSpPr>
      <p:sp>
        <p:nvSpPr>
          <p:cNvPr id="90" name="Google Shape;90;p13"/>
          <p:cNvSpPr/>
          <p:nvPr/>
        </p:nvSpPr>
        <p:spPr>
          <a:xfrm>
            <a:off x="-9525" y="-7938"/>
            <a:ext cx="9163050" cy="1041401"/>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91" name="Google Shape;91;p13"/>
          <p:cNvSpPr/>
          <p:nvPr/>
        </p:nvSpPr>
        <p:spPr>
          <a:xfrm>
            <a:off x="4381500" y="-7938"/>
            <a:ext cx="4762500" cy="638176"/>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92" name="Google Shape;92;p1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3" name="Google Shape;93;p13"/>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L="1371600" marR="0" lvl="2" indent="-321945"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L="2743200" marR="0" lvl="5" indent="-320040"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L="3200400" marR="0" lvl="6" indent="-309880"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L="3657600" marR="0" lvl="7" indent="-330200" algn="l" rtl="0">
              <a:spcBef>
                <a:spcPts val="320"/>
              </a:spcBef>
              <a:spcAft>
                <a:spcPts val="0"/>
              </a:spcAft>
              <a:buClr>
                <a:schemeClr val="dk2"/>
              </a:buClr>
              <a:buSzPts val="1600"/>
              <a:buFont typeface="Constantia" panose="02030602050306030303"/>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L="4114800" marR="0" lvl="8" indent="-317500" algn="l" rtl="0">
              <a:spcBef>
                <a:spcPts val="280"/>
              </a:spcBef>
              <a:spcAft>
                <a:spcPts val="0"/>
              </a:spcAft>
              <a:buClr>
                <a:schemeClr val="dk2"/>
              </a:buClr>
              <a:buSzPts val="1400"/>
              <a:buFont typeface="Constantia" panose="02030602050306030303"/>
              <a:buChar char="•"/>
              <a:defRPr sz="1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a:endParaRPr/>
          </a:p>
        </p:txBody>
      </p:sp>
      <p:sp>
        <p:nvSpPr>
          <p:cNvPr id="94" name="Google Shape;94;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R="0" lvl="1"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R="0" lvl="2"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R="0" lvl="3"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R="0" lvl="4"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R="0" lvl="5"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R="0" lvl="6"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R="0" lvl="7"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R="0" lvl="8"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a:endParaRPr/>
          </a:p>
        </p:txBody>
      </p:sp>
      <p:sp>
        <p:nvSpPr>
          <p:cNvPr id="95" name="Google Shape;95;p1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R="0" lvl="1"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R="0" lvl="2"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R="0" lvl="3"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R="0" lvl="4"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R="0" lvl="5"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R="0" lvl="6"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R="0" lvl="7"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R="0" lvl="8" algn="l" rtl="0">
              <a:spcBef>
                <a:spcPts val="0"/>
              </a:spcBef>
              <a:spcAft>
                <a:spcPts val="0"/>
              </a:spcAft>
              <a:buSzPts val="1400"/>
              <a:buNone/>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a:endParaRPr/>
          </a:p>
        </p:txBody>
      </p:sp>
      <p:sp>
        <p:nvSpPr>
          <p:cNvPr id="96" name="Google Shape;96;p1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r" rtl="0">
              <a:spcBef>
                <a:spcPts val="0"/>
              </a:spcBef>
              <a:spcAft>
                <a:spcPts val="0"/>
              </a:spcAft>
              <a:buNone/>
              <a:defRPr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r" rtl="0">
              <a:spcBef>
                <a:spcPts val="0"/>
              </a:spcBef>
              <a:spcAft>
                <a:spcPts val="0"/>
              </a:spcAft>
              <a:buNone/>
            </a:pPr>
            <a:fld id="{00000000-1234-1234-1234-123412341234}" type="slidenum">
              <a:rPr lang="en-US"/>
              <a:t>‹#›</a:t>
            </a:fld>
            <a:endParaRPr lang="en-US"/>
          </a:p>
        </p:txBody>
      </p:sp>
      <p:grpSp>
        <p:nvGrpSpPr>
          <p:cNvPr id="97" name="Google Shape;97;p13"/>
          <p:cNvGrpSpPr/>
          <p:nvPr/>
        </p:nvGrpSpPr>
        <p:grpSpPr>
          <a:xfrm>
            <a:off x="-29327" y="-14808"/>
            <a:ext cx="9198220" cy="1083716"/>
            <a:chOff x="-29322" y="-1971"/>
            <a:chExt cx="9198255" cy="1086266"/>
          </a:xfrm>
        </p:grpSpPr>
        <p:sp>
          <p:nvSpPr>
            <p:cNvPr id="98" name="Google Shape;98;p1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panose="02030602050306030303"/>
                <a:ea typeface="Constantia" panose="02030602050306030303"/>
                <a:cs typeface="Constantia" panose="02030602050306030303"/>
                <a:sym typeface="Constantia" panose="02030602050306030303"/>
              </a:endParaRPr>
            </a:p>
          </p:txBody>
        </p:sp>
        <p:sp>
          <p:nvSpPr>
            <p:cNvPr id="99" name="Google Shape;99;p1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panose="02030602050306030303"/>
                <a:ea typeface="Constantia" panose="02030602050306030303"/>
                <a:cs typeface="Constantia" panose="02030602050306030303"/>
                <a:sym typeface="Constantia" panose="02030602050306030303"/>
              </a:endParaRPr>
            </a:p>
          </p:txBody>
        </p:sp>
      </p:gr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Shape 173"/>
        <p:cNvGrpSpPr/>
        <p:nvPr/>
      </p:nvGrpSpPr>
      <p:grpSpPr>
        <a:xfrm>
          <a:off x="0" y="0"/>
          <a:ext cx="0" cy="0"/>
          <a:chOff x="0" y="0"/>
          <a:chExt cx="0" cy="0"/>
        </a:xfrm>
      </p:grpSpPr>
      <p:sp>
        <p:nvSpPr>
          <p:cNvPr id="174" name="Google Shape;174;p25"/>
          <p:cNvSpPr/>
          <p:nvPr/>
        </p:nvSpPr>
        <p:spPr>
          <a:xfrm>
            <a:off x="-9360" y="-7920"/>
            <a:ext cx="9162720" cy="1041120"/>
          </a:xfrm>
          <a:prstGeom prst="rect">
            <a:avLst/>
          </a:prstGeom>
          <a:gradFill>
            <a:gsLst>
              <a:gs pos="0">
                <a:srgbClr val="0074A0"/>
              </a:gs>
              <a:gs pos="100000">
                <a:srgbClr val="00C4CD"/>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4381560" y="-7920"/>
            <a:ext cx="4762080" cy="637920"/>
          </a:xfrm>
          <a:prstGeom prst="rect">
            <a:avLst/>
          </a:prstGeom>
          <a:gradFill>
            <a:gsLst>
              <a:gs pos="0">
                <a:srgbClr val="008ABF"/>
              </a:gs>
              <a:gs pos="100000">
                <a:srgbClr val="00A0A8"/>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rot="-163800">
            <a:off x="-18720" y="203040"/>
            <a:ext cx="9162720" cy="647280"/>
          </a:xfrm>
          <a:prstGeom prst="rect">
            <a:avLst/>
          </a:prstGeom>
          <a:noFill/>
          <a:ln w="10800" cap="flat" cmpd="sng">
            <a:solidFill>
              <a:srgbClr val="09B7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rot="-163800">
            <a:off x="-14040" y="276480"/>
            <a:ext cx="9175320" cy="528840"/>
          </a:xfrm>
          <a:prstGeom prst="rect">
            <a:avLst/>
          </a:prstGeom>
          <a:noFill/>
          <a:ln w="9525" cap="flat" cmpd="sng">
            <a:solidFill>
              <a:srgbClr val="0F6F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txBox="1">
            <a:spLocks noGrp="1"/>
          </p:cNvSpPr>
          <p:nvPr>
            <p:ph type="title"/>
          </p:nvPr>
        </p:nvSpPr>
        <p:spPr>
          <a:xfrm>
            <a:off x="457200" y="704880"/>
            <a:ext cx="8229240" cy="1142640"/>
          </a:xfrm>
          <a:prstGeom prst="rect">
            <a:avLst/>
          </a:prstGeom>
          <a:noFill/>
          <a:ln>
            <a:noFill/>
          </a:ln>
        </p:spPr>
        <p:txBody>
          <a:bodyPr spcFirstLastPara="1" wrap="square" lIns="0" tIns="45700" rIns="0" bIns="0" anchor="b"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9" name="Google Shape;179;p25"/>
          <p:cNvSpPr txBox="1">
            <a:spLocks noGrp="1"/>
          </p:cNvSpPr>
          <p:nvPr>
            <p:ph type="body" idx="1"/>
          </p:nvPr>
        </p:nvSpPr>
        <p:spPr>
          <a:xfrm>
            <a:off x="457200" y="1935000"/>
            <a:ext cx="8229240" cy="438912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80" name="Google Shape;180;p25"/>
          <p:cNvSpPr txBox="1">
            <a:spLocks noGrp="1"/>
          </p:cNvSpPr>
          <p:nvPr>
            <p:ph type="dt" idx="10"/>
          </p:nvPr>
        </p:nvSpPr>
        <p:spPr>
          <a:xfrm>
            <a:off x="457200" y="6356520"/>
            <a:ext cx="2133360" cy="36468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81" name="Google Shape;181;p25"/>
          <p:cNvSpPr txBox="1">
            <a:spLocks noGrp="1"/>
          </p:cNvSpPr>
          <p:nvPr>
            <p:ph type="ftr" idx="11"/>
          </p:nvPr>
        </p:nvSpPr>
        <p:spPr>
          <a:xfrm>
            <a:off x="2666880" y="6356520"/>
            <a:ext cx="3352320" cy="36468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82" name="Google Shape;182;p25"/>
          <p:cNvSpPr txBox="1">
            <a:spLocks noGrp="1"/>
          </p:cNvSpPr>
          <p:nvPr>
            <p:ph type="sldNum" idx="12"/>
          </p:nvPr>
        </p:nvSpPr>
        <p:spPr>
          <a:xfrm>
            <a:off x="7924680" y="6356520"/>
            <a:ext cx="761760" cy="36468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1pPr>
            <a:lvl2pPr marL="0" marR="0" lvl="1"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2pPr>
            <a:lvl3pPr marL="0" marR="0" lvl="2"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3pPr>
            <a:lvl4pPr marL="0" marR="0" lvl="3"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4pPr>
            <a:lvl5pPr marL="0" marR="0" lvl="4"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5pPr>
            <a:lvl6pPr marL="0" marR="0" lvl="5"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6pPr>
            <a:lvl7pPr marL="0" marR="0" lvl="6"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7pPr>
            <a:lvl8pPr marL="0" marR="0" lvl="7"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8pPr>
            <a:lvl9pPr marL="0" marR="0" lvl="8" indent="0" algn="l" rtl="0">
              <a:lnSpc>
                <a:spcPct val="100000"/>
              </a:lnSpc>
              <a:spcBef>
                <a:spcPts val="0"/>
              </a:spcBef>
              <a:buNone/>
              <a:defRPr sz="1200">
                <a:solidFill>
                  <a:srgbClr val="045C75"/>
                </a:solidFill>
                <a:latin typeface="Constantia" panose="02030602050306030303"/>
                <a:ea typeface="Constantia" panose="02030602050306030303"/>
                <a:cs typeface="Constantia" panose="02030602050306030303"/>
                <a:sym typeface="Constantia" panose="02030602050306030303"/>
              </a:defRPr>
            </a:lvl9pPr>
          </a:lstStyle>
          <a:p>
            <a:pPr marL="0" lvl="0" indent="0" algn="l" rtl="0">
              <a:spcBef>
                <a:spcPts val="0"/>
              </a:spcBef>
              <a:spcAft>
                <a:spcPts val="0"/>
              </a:spcAft>
              <a:buNone/>
            </a:pPr>
            <a:fld id="{00000000-1234-1234-1234-123412341234}" type="slidenum">
              <a:rPr lang="en-US"/>
              <a:t>‹#›</a:t>
            </a:fld>
            <a:endParaRPr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doi.org/10.1109/ISMSIT.2019.8932878" TargetMode="External"/><Relationship Id="rId5" Type="http://schemas.openxmlformats.org/officeDocument/2006/relationships/hyperlink" Target="https://doi.org/10.1109/COMITCon.2019.8862209" TargetMode="External"/><Relationship Id="rId4" Type="http://schemas.openxmlformats.org/officeDocument/2006/relationships/hyperlink" Target="https://doi.org/10.1109/ICOEI.2019.8862553"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234" name="Google Shape;234;p38"/>
          <p:cNvSpPr/>
          <p:nvPr/>
        </p:nvSpPr>
        <p:spPr>
          <a:xfrm>
            <a:off x="634286" y="886918"/>
            <a:ext cx="7851240" cy="607031"/>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1100"/>
              <a:buFont typeface="Arial" panose="020B0604020202020204"/>
              <a:buNone/>
            </a:pPr>
            <a:endParaRPr sz="4000">
              <a:solidFill>
                <a:srgbClr val="7030A0"/>
              </a:solidFill>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Clr>
                <a:schemeClr val="dk1"/>
              </a:buClr>
              <a:buSzPts val="1100"/>
              <a:buFont typeface="Arial" panose="020B0604020202020204"/>
              <a:buNone/>
            </a:pPr>
            <a:endParaRPr sz="4000">
              <a:solidFill>
                <a:srgbClr val="7030A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None/>
            </a:pPr>
            <a:r>
              <a:rPr lang="en-US" sz="4000">
                <a:solidFill>
                  <a:srgbClr val="7030A0"/>
                </a:solidFill>
                <a:latin typeface="Calibri" panose="020F0502020204030204"/>
                <a:ea typeface="Calibri" panose="020F0502020204030204"/>
                <a:cs typeface="Calibri" panose="020F0502020204030204"/>
                <a:sym typeface="Calibri" panose="020F0502020204030204"/>
              </a:rPr>
              <a:t>BRAIN TUM</a:t>
            </a:r>
            <a:r>
              <a:rPr lang="en-IN" altLang="en-US" sz="4000">
                <a:solidFill>
                  <a:srgbClr val="7030A0"/>
                </a:solidFill>
                <a:latin typeface="Calibri" panose="020F0502020204030204"/>
                <a:ea typeface="Calibri" panose="020F0502020204030204"/>
                <a:cs typeface="Calibri" panose="020F0502020204030204"/>
                <a:sym typeface="Calibri" panose="020F0502020204030204"/>
              </a:rPr>
              <a:t>O</a:t>
            </a:r>
            <a:r>
              <a:rPr lang="en-US" sz="4000">
                <a:solidFill>
                  <a:srgbClr val="7030A0"/>
                </a:solidFill>
                <a:latin typeface="Calibri" panose="020F0502020204030204"/>
                <a:ea typeface="Calibri" panose="020F0502020204030204"/>
                <a:cs typeface="Calibri" panose="020F0502020204030204"/>
                <a:sym typeface="Calibri" panose="020F0502020204030204"/>
              </a:rPr>
              <a:t>R DETECTION</a:t>
            </a:r>
            <a:r>
              <a:rPr lang="en-US" sz="4000" b="0" i="0" u="none" strike="noStrike" cap="none">
                <a:solidFill>
                  <a:srgbClr val="7030A0"/>
                </a:solidFill>
                <a:latin typeface="Calibri" panose="020F0502020204030204"/>
                <a:ea typeface="Calibri" panose="020F0502020204030204"/>
                <a:cs typeface="Calibri" panose="020F0502020204030204"/>
                <a:sym typeface="Calibri" panose="020F0502020204030204"/>
              </a:rPr>
              <a:t> </a:t>
            </a:r>
            <a:endParaRPr sz="4000" b="0" i="0" u="none" strike="noStrike" cap="none">
              <a:solidFill>
                <a:srgbClr val="7030A0"/>
              </a:solidFill>
              <a:latin typeface="Constantia" panose="02030602050306030303"/>
              <a:ea typeface="Constantia" panose="02030602050306030303"/>
              <a:cs typeface="Constantia" panose="02030602050306030303"/>
              <a:sym typeface="Constantia" panose="02030602050306030303"/>
            </a:endParaRPr>
          </a:p>
        </p:txBody>
      </p:sp>
      <p:sp>
        <p:nvSpPr>
          <p:cNvPr id="235" name="Google Shape;235;p38"/>
          <p:cNvSpPr/>
          <p:nvPr/>
        </p:nvSpPr>
        <p:spPr>
          <a:xfrm>
            <a:off x="373933" y="1413790"/>
            <a:ext cx="8628666" cy="449001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0"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By</a:t>
            </a:r>
            <a:endPara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0" marR="0" lvl="0" indent="0" algn="ctr" rtl="0">
              <a:lnSpc>
                <a:spcPct val="100000"/>
              </a:lnSpc>
              <a:spcBef>
                <a:spcPts val="0"/>
              </a:spcBef>
              <a:spcAft>
                <a:spcPts val="0"/>
              </a:spcAft>
              <a:buNone/>
            </a:pPr>
            <a:r>
              <a:rPr lang="en-US" sz="24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Swapan Kumar Shee</a:t>
            </a:r>
          </a:p>
          <a:p>
            <a:pPr marL="0" marR="0" lvl="0" indent="0" algn="ctr" rtl="0">
              <a:spcBef>
                <a:spcPts val="0"/>
              </a:spcBef>
              <a:spcAft>
                <a:spcPts val="0"/>
              </a:spcAft>
              <a:buNone/>
            </a:pPr>
            <a:r>
              <a:rPr lang="en-US" sz="24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(B.Tech </a:t>
            </a:r>
            <a:r>
              <a:rPr lang="en-US" sz="2400" b="1">
                <a:solidFill>
                  <a:srgbClr val="7030A0"/>
                </a:solidFill>
                <a:latin typeface="Times New Roman" panose="02020603050405020304"/>
                <a:ea typeface="Times New Roman" panose="02020603050405020304"/>
                <a:cs typeface="Times New Roman" panose="02020603050405020304"/>
                <a:sym typeface="Times New Roman" panose="02020603050405020304"/>
              </a:rPr>
              <a:t>3</a:t>
            </a:r>
            <a:r>
              <a:rPr lang="en-IN" altLang="en-US" sz="2400" b="1">
                <a:solidFill>
                  <a:srgbClr val="7030A0"/>
                </a:solidFill>
                <a:latin typeface="Times New Roman" panose="02020603050405020304"/>
                <a:ea typeface="Times New Roman" panose="02020603050405020304"/>
                <a:cs typeface="Times New Roman" panose="02020603050405020304"/>
                <a:sym typeface="Times New Roman" panose="02020603050405020304"/>
              </a:rPr>
              <a:t>rd</a:t>
            </a:r>
            <a:r>
              <a:rPr lang="en-US" sz="24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 Year</a:t>
            </a:r>
            <a:r>
              <a:rPr lang="en-IN" altLang="en-US" sz="24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 CSE</a:t>
            </a:r>
            <a:r>
              <a:rPr lang="en-US" sz="24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 Enrollment No.:12021002001009 )</a:t>
            </a:r>
          </a:p>
          <a:p>
            <a:pPr marL="0" marR="0" lvl="0" indent="0" algn="ctr" rtl="0">
              <a:lnSpc>
                <a:spcPct val="100000"/>
              </a:lnSpc>
              <a:spcBef>
                <a:spcPts val="0"/>
              </a:spcBef>
              <a:spcAft>
                <a:spcPts val="0"/>
              </a:spcAft>
              <a:buNone/>
            </a:pPr>
            <a:r>
              <a:rPr lang="en-US" sz="24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Shivam Kumar Mishra</a:t>
            </a:r>
          </a:p>
          <a:p>
            <a:pPr marL="0" marR="0" lvl="0" indent="0" algn="ctr" rtl="0">
              <a:spcBef>
                <a:spcPts val="0"/>
              </a:spcBef>
              <a:spcAft>
                <a:spcPts val="0"/>
              </a:spcAft>
              <a:buNone/>
            </a:pPr>
            <a:r>
              <a:rPr lang="en-US" sz="24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(B.Tech </a:t>
            </a:r>
            <a:r>
              <a:rPr lang="en-US" sz="2400" b="1">
                <a:solidFill>
                  <a:srgbClr val="7030A0"/>
                </a:solidFill>
                <a:latin typeface="Times New Roman" panose="02020603050405020304"/>
                <a:ea typeface="Times New Roman" panose="02020603050405020304"/>
                <a:cs typeface="Times New Roman" panose="02020603050405020304"/>
                <a:sym typeface="Times New Roman" panose="02020603050405020304"/>
              </a:rPr>
              <a:t>3</a:t>
            </a:r>
            <a:r>
              <a:rPr lang="en-IN" altLang="en-US" sz="2400" b="1">
                <a:solidFill>
                  <a:srgbClr val="7030A0"/>
                </a:solidFill>
                <a:latin typeface="Times New Roman" panose="02020603050405020304"/>
                <a:ea typeface="Times New Roman" panose="02020603050405020304"/>
                <a:cs typeface="Times New Roman" panose="02020603050405020304"/>
                <a:sym typeface="Times New Roman" panose="02020603050405020304"/>
              </a:rPr>
              <a:t>rd</a:t>
            </a:r>
            <a:r>
              <a:rPr lang="en-US" sz="24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 Year</a:t>
            </a:r>
            <a:r>
              <a:rPr lang="en-IN" altLang="en-US" sz="24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 AIML,</a:t>
            </a:r>
            <a:r>
              <a:rPr lang="en-US" sz="24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 Enrollment No.:12021002001042 )</a:t>
            </a:r>
          </a:p>
          <a:p>
            <a:pPr marL="0" marR="0" lvl="0" indent="0" algn="ctr" rtl="0">
              <a:lnSpc>
                <a:spcPct val="100000"/>
              </a:lnSpc>
              <a:spcBef>
                <a:spcPts val="0"/>
              </a:spcBef>
              <a:spcAft>
                <a:spcPts val="0"/>
              </a:spcAft>
              <a:buNone/>
            </a:pPr>
            <a:endParaRPr sz="2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0" marR="0" lvl="0" indent="0" algn="ctr" rtl="0">
              <a:lnSpc>
                <a:spcPct val="100000"/>
              </a:lnSpc>
              <a:spcBef>
                <a:spcPts val="0"/>
              </a:spcBef>
              <a:spcAft>
                <a:spcPts val="0"/>
              </a:spcAft>
              <a:buNone/>
            </a:pPr>
            <a:r>
              <a:rPr lang="en-US" sz="28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Under the Supervision of</a:t>
            </a:r>
          </a:p>
          <a:p>
            <a:pPr marL="0" marR="0" lvl="0" indent="0" algn="ctr" rtl="0">
              <a:spcBef>
                <a:spcPts val="0"/>
              </a:spcBef>
              <a:spcAft>
                <a:spcPts val="0"/>
              </a:spcAft>
              <a:buNone/>
            </a:pPr>
            <a:r>
              <a:rPr lang="en-US" sz="18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Prof. Jyoti Khandelwal</a:t>
            </a:r>
          </a:p>
          <a:p>
            <a:pPr marL="0" marR="0" lvl="0" indent="0" algn="ctr" rtl="0">
              <a:lnSpc>
                <a:spcPct val="100000"/>
              </a:lnSpc>
              <a:spcBef>
                <a:spcPts val="0"/>
              </a:spcBef>
              <a:spcAft>
                <a:spcPts val="0"/>
              </a:spcAft>
              <a:buNone/>
            </a:pPr>
            <a:r>
              <a:rPr lang="en-US" sz="30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Dept. of Computer Science &amp; Engineering</a:t>
            </a:r>
            <a:endPara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0" marR="0" lvl="0" indent="0" algn="ctr" rtl="0">
              <a:lnSpc>
                <a:spcPct val="100000"/>
              </a:lnSpc>
              <a:spcBef>
                <a:spcPts val="0"/>
              </a:spcBef>
              <a:spcAft>
                <a:spcPts val="0"/>
              </a:spcAft>
              <a:buNone/>
            </a:pPr>
            <a:r>
              <a:rPr lang="en-US" sz="30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University of Engineering &amp; Management, Jaipur</a:t>
            </a:r>
            <a:endPara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0" marR="0" lvl="0" indent="0" algn="ctr" rtl="0">
              <a:lnSpc>
                <a:spcPct val="100000"/>
              </a:lnSpc>
              <a:spcBef>
                <a:spcPts val="0"/>
              </a:spcBef>
              <a:spcAft>
                <a:spcPts val="0"/>
              </a:spcAft>
              <a:buNone/>
            </a:pPr>
            <a:endPara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236" name="Google Shape;236;p38"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7"/>
          <p:cNvSpPr txBox="1">
            <a:spLocks noGrp="1"/>
          </p:cNvSpPr>
          <p:nvPr>
            <p:ph type="title"/>
          </p:nvPr>
        </p:nvSpPr>
        <p:spPr>
          <a:xfrm>
            <a:off x="457199" y="21079"/>
            <a:ext cx="8229600" cy="490194"/>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Result </a:t>
            </a:r>
            <a:r>
              <a:rPr lang="en-IN" alt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C</a:t>
            </a: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ont.…..    </a:t>
            </a:r>
            <a:r>
              <a:rPr lang="en-US" sz="4000" b="1" dirty="0">
                <a:solidFill>
                  <a:srgbClr val="00B0F0"/>
                </a:solidFill>
                <a:latin typeface="Times New Roman" panose="02020603050405020304"/>
                <a:ea typeface="Times New Roman" panose="02020603050405020304"/>
                <a:cs typeface="Times New Roman" panose="02020603050405020304"/>
                <a:sym typeface="Times New Roman" panose="02020603050405020304"/>
              </a:rPr>
              <a:t>         </a:t>
            </a:r>
            <a:endParaRPr sz="4000" b="1" dirty="0">
              <a:solidFill>
                <a:srgbClr val="00B0F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4" name="Google Shape;314;p47"/>
          <p:cNvSpPr txBox="1">
            <a:spLocks noGrp="1"/>
          </p:cNvSpPr>
          <p:nvPr>
            <p:ph type="ftr" idx="11"/>
          </p:nvPr>
        </p:nvSpPr>
        <p:spPr>
          <a:xfrm>
            <a:off x="3776980" y="6306820"/>
            <a:ext cx="2769870" cy="55118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a:t>
            </a:r>
          </a:p>
          <a:p>
            <a:pPr marL="0" lvl="0" indent="0" algn="l" rtl="0">
              <a:spcBef>
                <a:spcPts val="0"/>
              </a:spcBef>
              <a:spcAft>
                <a:spcPts val="0"/>
              </a:spcAft>
              <a:buNone/>
            </a:pPr>
            <a:r>
              <a:rPr lang="en-US">
                <a:solidFill>
                  <a:srgbClr val="045C75"/>
                </a:solidFill>
                <a:latin typeface="Constantia" panose="02030602050306030303"/>
                <a:ea typeface="Constantia" panose="02030602050306030303"/>
                <a:cs typeface="Constantia" panose="02030602050306030303"/>
                <a:sym typeface="Constantia" panose="02030602050306030303"/>
              </a:rPr>
              <a:t> </a:t>
            </a:r>
            <a:r>
              <a:rPr lang="en-IN" altLang="en-US">
                <a:solidFill>
                  <a:srgbClr val="045C75"/>
                </a:solidFill>
                <a:latin typeface="Constantia" panose="02030602050306030303"/>
                <a:ea typeface="Constantia" panose="02030602050306030303"/>
                <a:cs typeface="Constantia" panose="02030602050306030303"/>
                <a:sym typeface="Constantia" panose="02030602050306030303"/>
              </a:rPr>
              <a:t>                Management Jaipur</a:t>
            </a:r>
            <a:endParaRPr lang="en-US">
              <a:solidFill>
                <a:srgbClr val="045C75"/>
              </a:solidFill>
              <a:latin typeface="Constantia" panose="02030602050306030303"/>
              <a:ea typeface="Constantia" panose="02030602050306030303"/>
              <a:cs typeface="Constantia" panose="02030602050306030303"/>
              <a:sym typeface="Constantia" panose="02030602050306030303"/>
            </a:endParaRPr>
          </a:p>
          <a:p>
            <a:pPr marL="0" lvl="0" indent="0" algn="l" rtl="0">
              <a:spcBef>
                <a:spcPts val="0"/>
              </a:spcBef>
              <a:spcAft>
                <a:spcPts val="0"/>
              </a:spcAft>
              <a:buNone/>
            </a:pPr>
            <a:endParaRPr lang="en-US">
              <a:solidFill>
                <a:srgbClr val="045C75"/>
              </a:solidFill>
              <a:latin typeface="Constantia" panose="02030602050306030303"/>
              <a:ea typeface="Constantia" panose="02030602050306030303"/>
              <a:cs typeface="Constantia" panose="02030602050306030303"/>
              <a:sym typeface="Constantia" panose="02030602050306030303"/>
            </a:endParaRPr>
          </a:p>
        </p:txBody>
      </p:sp>
      <p:sp>
        <p:nvSpPr>
          <p:cNvPr id="315" name="Google Shape;315;p47"/>
          <p:cNvSpPr txBox="1"/>
          <p:nvPr/>
        </p:nvSpPr>
        <p:spPr>
          <a:xfrm>
            <a:off x="705485" y="4892675"/>
            <a:ext cx="7753350"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altLang="en-US"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    (a)                                                                            (b) </a:t>
            </a:r>
            <a:endParaRPr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endParaRPr>
          </a:p>
        </p:txBody>
      </p:sp>
      <p:pic>
        <p:nvPicPr>
          <p:cNvPr id="316" name="Google Shape;316;p47"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pic>
        <p:nvPicPr>
          <p:cNvPr id="317" name="Google Shape;317;p47"/>
          <p:cNvPicPr preferRelativeResize="0"/>
          <p:nvPr/>
        </p:nvPicPr>
        <p:blipFill>
          <a:blip r:embed="rId4"/>
          <a:stretch>
            <a:fillRect/>
          </a:stretch>
        </p:blipFill>
        <p:spPr>
          <a:xfrm>
            <a:off x="326675" y="1705800"/>
            <a:ext cx="8490649" cy="3051225"/>
          </a:xfrm>
          <a:prstGeom prst="rect">
            <a:avLst/>
          </a:prstGeom>
          <a:noFill/>
          <a:ln>
            <a:noFill/>
          </a:ln>
        </p:spPr>
      </p:pic>
      <p:sp>
        <p:nvSpPr>
          <p:cNvPr id="2" name="Text Box 1"/>
          <p:cNvSpPr txBox="1"/>
          <p:nvPr/>
        </p:nvSpPr>
        <p:spPr>
          <a:xfrm>
            <a:off x="2557145" y="5536565"/>
            <a:ext cx="5535930" cy="530860"/>
          </a:xfrm>
          <a:prstGeom prst="rect">
            <a:avLst/>
          </a:prstGeom>
          <a:noFill/>
        </p:spPr>
        <p:txBody>
          <a:bodyPr wrap="square" rtlCol="0" anchor="t">
            <a:noAutofit/>
          </a:bodyPr>
          <a:lstStyle/>
          <a:p>
            <a:r>
              <a:rPr lang="en-US"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Fig.</a:t>
            </a:r>
            <a:r>
              <a:rPr lang="en-IN" altLang="en-US"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3 </a:t>
            </a:r>
            <a:r>
              <a:rPr lang="en-IN" altLang="en-US" sz="1800"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Data set partitions (a) Train Data; (b) Test Data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8"/>
          <p:cNvSpPr txBox="1">
            <a:spLocks noGrp="1"/>
          </p:cNvSpPr>
          <p:nvPr>
            <p:ph type="title"/>
          </p:nvPr>
        </p:nvSpPr>
        <p:spPr>
          <a:xfrm>
            <a:off x="914400" y="61156"/>
            <a:ext cx="8229600" cy="533399"/>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Result </a:t>
            </a:r>
            <a:r>
              <a:rPr lang="en-IN" alt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C</a:t>
            </a: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ont.….          </a:t>
            </a:r>
            <a:endParaRPr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3" name="Google Shape;323;p48"/>
          <p:cNvSpPr txBox="1">
            <a:spLocks noGrp="1"/>
          </p:cNvSpPr>
          <p:nvPr>
            <p:ph type="ftr" idx="11"/>
          </p:nvPr>
        </p:nvSpPr>
        <p:spPr>
          <a:xfrm>
            <a:off x="3340735" y="6324600"/>
            <a:ext cx="2871470" cy="533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dirty="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a:t>
            </a:r>
          </a:p>
          <a:p>
            <a:pPr marL="0" lvl="0" indent="0" algn="l" rtl="0">
              <a:spcBef>
                <a:spcPts val="0"/>
              </a:spcBef>
              <a:spcAft>
                <a:spcPts val="0"/>
              </a:spcAft>
              <a:buNone/>
            </a:pPr>
            <a:r>
              <a:rPr lang="en-US" dirty="0">
                <a:solidFill>
                  <a:srgbClr val="045C75"/>
                </a:solidFill>
                <a:latin typeface="Constantia" panose="02030602050306030303"/>
                <a:ea typeface="Constantia" panose="02030602050306030303"/>
                <a:cs typeface="Constantia" panose="02030602050306030303"/>
                <a:sym typeface="Constantia" panose="02030602050306030303"/>
              </a:rPr>
              <a:t> </a:t>
            </a:r>
            <a:r>
              <a:rPr lang="en-IN" altLang="en-US" dirty="0">
                <a:solidFill>
                  <a:srgbClr val="045C75"/>
                </a:solidFill>
                <a:latin typeface="Constantia" panose="02030602050306030303"/>
                <a:ea typeface="Constantia" panose="02030602050306030303"/>
                <a:cs typeface="Constantia" panose="02030602050306030303"/>
                <a:sym typeface="Constantia" panose="02030602050306030303"/>
              </a:rPr>
              <a:t>                Management Jaipur</a:t>
            </a:r>
            <a:endParaRPr lang="en-US" dirty="0">
              <a:solidFill>
                <a:srgbClr val="045C75"/>
              </a:solidFill>
              <a:latin typeface="Constantia" panose="02030602050306030303"/>
              <a:ea typeface="Constantia" panose="02030602050306030303"/>
              <a:cs typeface="Constantia" panose="02030602050306030303"/>
              <a:sym typeface="Constantia" panose="02030602050306030303"/>
            </a:endParaRPr>
          </a:p>
          <a:p>
            <a:pPr marL="0" lvl="0" indent="0" algn="l" rtl="0">
              <a:spcBef>
                <a:spcPts val="0"/>
              </a:spcBef>
              <a:spcAft>
                <a:spcPts val="0"/>
              </a:spcAft>
              <a:buNone/>
            </a:pPr>
            <a:endParaRPr lang="en-US" dirty="0">
              <a:solidFill>
                <a:srgbClr val="045C75"/>
              </a:solidFill>
              <a:latin typeface="Constantia" panose="02030602050306030303"/>
              <a:ea typeface="Constantia" panose="02030602050306030303"/>
              <a:cs typeface="Constantia" panose="02030602050306030303"/>
              <a:sym typeface="Constantia" panose="02030602050306030303"/>
            </a:endParaRPr>
          </a:p>
        </p:txBody>
      </p:sp>
      <p:sp>
        <p:nvSpPr>
          <p:cNvPr id="324" name="Google Shape;324;p48"/>
          <p:cNvSpPr txBox="1"/>
          <p:nvPr/>
        </p:nvSpPr>
        <p:spPr>
          <a:xfrm>
            <a:off x="377269" y="4680938"/>
            <a:ext cx="3855562"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(a)</a:t>
            </a:r>
          </a:p>
        </p:txBody>
      </p:sp>
      <p:pic>
        <p:nvPicPr>
          <p:cNvPr id="325" name="Google Shape;325;p48"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pic>
        <p:nvPicPr>
          <p:cNvPr id="326" name="Google Shape;326;p48"/>
          <p:cNvPicPr preferRelativeResize="0"/>
          <p:nvPr/>
        </p:nvPicPr>
        <p:blipFill>
          <a:blip r:embed="rId4"/>
          <a:stretch>
            <a:fillRect/>
          </a:stretch>
        </p:blipFill>
        <p:spPr>
          <a:xfrm>
            <a:off x="230686" y="1268572"/>
            <a:ext cx="4149636" cy="2869794"/>
          </a:xfrm>
          <a:prstGeom prst="rect">
            <a:avLst/>
          </a:prstGeom>
          <a:noFill/>
          <a:ln>
            <a:noFill/>
          </a:ln>
        </p:spPr>
      </p:pic>
      <p:pic>
        <p:nvPicPr>
          <p:cNvPr id="3" name="Picture 2"/>
          <p:cNvPicPr>
            <a:picLocks noChangeAspect="1"/>
          </p:cNvPicPr>
          <p:nvPr/>
        </p:nvPicPr>
        <p:blipFill>
          <a:blip r:embed="rId5"/>
          <a:stretch>
            <a:fillRect/>
          </a:stretch>
        </p:blipFill>
        <p:spPr>
          <a:xfrm>
            <a:off x="4503656" y="1268572"/>
            <a:ext cx="4288813" cy="2869794"/>
          </a:xfrm>
          <a:prstGeom prst="rect">
            <a:avLst/>
          </a:prstGeom>
        </p:spPr>
      </p:pic>
      <p:sp>
        <p:nvSpPr>
          <p:cNvPr id="4" name="Google Shape;324;p48"/>
          <p:cNvSpPr txBox="1"/>
          <p:nvPr/>
        </p:nvSpPr>
        <p:spPr>
          <a:xfrm>
            <a:off x="4713401" y="4680938"/>
            <a:ext cx="4600281"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(b)</a:t>
            </a:r>
          </a:p>
        </p:txBody>
      </p:sp>
      <p:sp>
        <p:nvSpPr>
          <p:cNvPr id="2" name="Text Box 1"/>
          <p:cNvSpPr txBox="1"/>
          <p:nvPr/>
        </p:nvSpPr>
        <p:spPr>
          <a:xfrm>
            <a:off x="230505" y="5486400"/>
            <a:ext cx="8560435" cy="534670"/>
          </a:xfrm>
          <a:prstGeom prst="rect">
            <a:avLst/>
          </a:prstGeom>
          <a:noFill/>
        </p:spPr>
        <p:txBody>
          <a:bodyPr wrap="square" rtlCol="0">
            <a:noAutofit/>
          </a:bodyPr>
          <a:lstStyle/>
          <a:p>
            <a:r>
              <a:rPr lang="en-IN" altLang="en-US" sz="1800" b="1" dirty="0">
                <a:sym typeface="+mn-ea"/>
              </a:rPr>
              <a:t>  Fig. 4</a:t>
            </a:r>
            <a:r>
              <a:rPr lang="en-IN" altLang="en-US" sz="1800" dirty="0">
                <a:sym typeface="+mn-ea"/>
              </a:rPr>
              <a:t> </a:t>
            </a:r>
            <a:r>
              <a:rPr lang="en-US" altLang="en-US" sz="1800" dirty="0">
                <a:latin typeface="Times New Roman" panose="02020603050405020304" pitchFamily="18" charset="0"/>
                <a:cs typeface="Times New Roman" panose="02020603050405020304" pitchFamily="18" charset="0"/>
                <a:sym typeface="Times New Roman" panose="02020603050405020304"/>
              </a:rPr>
              <a:t>Logistic Regression</a:t>
            </a: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IN" altLang="en-US" sz="1800" dirty="0">
                <a:sym typeface="+mn-ea"/>
              </a:rPr>
              <a:t>results (a) Confusion matrix; (b) Classification report.</a:t>
            </a:r>
            <a:endParaRPr lang="en-US" sz="1800" dirty="0"/>
          </a:p>
          <a:p>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9"/>
          <p:cNvSpPr txBox="1">
            <a:spLocks noGrp="1"/>
          </p:cNvSpPr>
          <p:nvPr>
            <p:ph type="ftr" idx="11"/>
          </p:nvPr>
        </p:nvSpPr>
        <p:spPr>
          <a:xfrm>
            <a:off x="3074035" y="640588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332" name="Google Shape;332;p49"/>
          <p:cNvSpPr/>
          <p:nvPr/>
        </p:nvSpPr>
        <p:spPr>
          <a:xfrm>
            <a:off x="604431" y="86995"/>
            <a:ext cx="8076960" cy="518474"/>
          </a:xfrm>
          <a:prstGeom prst="rect">
            <a:avLst/>
          </a:prstGeom>
          <a:noFill/>
          <a:ln>
            <a:noFill/>
          </a:ln>
        </p:spPr>
        <p:txBody>
          <a:bodyPr spcFirstLastPara="1" wrap="square" lIns="0" tIns="45000" rIns="0" bIns="0" anchor="b" anchorCtr="0">
            <a:noAutofit/>
          </a:bodyPr>
          <a:lstStyle/>
          <a:p>
            <a:pPr marL="0" marR="0" lvl="0" indent="0" algn="ctr" rtl="0">
              <a:lnSpc>
                <a:spcPct val="100000"/>
              </a:lnSpc>
              <a:spcBef>
                <a:spcPts val="0"/>
              </a:spcBef>
              <a:spcAft>
                <a:spcPts val="0"/>
              </a:spcAft>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Result </a:t>
            </a:r>
            <a:r>
              <a:rPr lang="en-IN" alt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C</a:t>
            </a: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ont.….</a:t>
            </a:r>
            <a:endParaRPr sz="4000" b="1" dirty="0">
              <a:solidFill>
                <a:srgbClr val="7030A0"/>
              </a:solidFill>
              <a:latin typeface="Constantia" panose="02030602050306030303"/>
              <a:ea typeface="Constantia" panose="02030602050306030303"/>
              <a:cs typeface="Constantia" panose="02030602050306030303"/>
              <a:sym typeface="Constantia" panose="02030602050306030303"/>
            </a:endParaRPr>
          </a:p>
        </p:txBody>
      </p:sp>
      <p:pic>
        <p:nvPicPr>
          <p:cNvPr id="333" name="Google Shape;333;p49"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334" name="Google Shape;334;p49"/>
          <p:cNvSpPr txBox="1"/>
          <p:nvPr/>
        </p:nvSpPr>
        <p:spPr>
          <a:xfrm>
            <a:off x="56515" y="4549775"/>
            <a:ext cx="4248150"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(a)</a:t>
            </a:r>
          </a:p>
        </p:txBody>
      </p:sp>
      <p:pic>
        <p:nvPicPr>
          <p:cNvPr id="335" name="Google Shape;335;p49"/>
          <p:cNvPicPr preferRelativeResize="0"/>
          <p:nvPr/>
        </p:nvPicPr>
        <p:blipFill>
          <a:blip r:embed="rId4"/>
          <a:stretch>
            <a:fillRect/>
          </a:stretch>
        </p:blipFill>
        <p:spPr>
          <a:xfrm>
            <a:off x="462609" y="1547533"/>
            <a:ext cx="3842251" cy="2700688"/>
          </a:xfrm>
          <a:prstGeom prst="rect">
            <a:avLst/>
          </a:prstGeom>
          <a:noFill/>
          <a:ln>
            <a:noFill/>
          </a:ln>
        </p:spPr>
      </p:pic>
      <p:pic>
        <p:nvPicPr>
          <p:cNvPr id="3" name="Picture 2"/>
          <p:cNvPicPr>
            <a:picLocks noChangeAspect="1"/>
          </p:cNvPicPr>
          <p:nvPr/>
        </p:nvPicPr>
        <p:blipFill>
          <a:blip r:embed="rId5"/>
          <a:stretch>
            <a:fillRect/>
          </a:stretch>
        </p:blipFill>
        <p:spPr>
          <a:xfrm>
            <a:off x="4839140" y="1611645"/>
            <a:ext cx="3842251" cy="2700688"/>
          </a:xfrm>
          <a:prstGeom prst="rect">
            <a:avLst/>
          </a:prstGeom>
        </p:spPr>
      </p:pic>
      <p:sp>
        <p:nvSpPr>
          <p:cNvPr id="4" name="Google Shape;334;p49"/>
          <p:cNvSpPr txBox="1"/>
          <p:nvPr/>
        </p:nvSpPr>
        <p:spPr>
          <a:xfrm>
            <a:off x="4304860" y="4548556"/>
            <a:ext cx="4248300"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(b)</a:t>
            </a:r>
          </a:p>
        </p:txBody>
      </p:sp>
      <p:sp>
        <p:nvSpPr>
          <p:cNvPr id="6" name="Text Box 5"/>
          <p:cNvSpPr txBox="1"/>
          <p:nvPr/>
        </p:nvSpPr>
        <p:spPr>
          <a:xfrm>
            <a:off x="267335" y="5600065"/>
            <a:ext cx="8165465" cy="436880"/>
          </a:xfrm>
          <a:prstGeom prst="rect">
            <a:avLst/>
          </a:prstGeom>
          <a:noFill/>
        </p:spPr>
        <p:txBody>
          <a:bodyPr wrap="square" rtlCol="0">
            <a:noAutofit/>
          </a:bodyPr>
          <a:lstStyle/>
          <a:p>
            <a:r>
              <a:rPr lang="en-IN" altLang="en-US" b="1">
                <a:sym typeface="+mn-ea"/>
              </a:rPr>
              <a:t>   </a:t>
            </a:r>
            <a:r>
              <a:rPr lang="en-IN" altLang="en-US" sz="1800" b="1">
                <a:sym typeface="+mn-ea"/>
              </a:rPr>
              <a:t> Fig. 5</a:t>
            </a:r>
            <a:r>
              <a:rPr lang="en-IN" altLang="en-US" sz="1800">
                <a:sym typeface="+mn-ea"/>
              </a:rPr>
              <a:t> </a:t>
            </a: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Random Forest</a:t>
            </a:r>
            <a:r>
              <a:rPr lang="en-IN" alt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IN" altLang="en-US" sz="1800">
                <a:sym typeface="+mn-ea"/>
              </a:rPr>
              <a:t>results (a) Confusion martrix; (b) Classification report.</a:t>
            </a:r>
            <a:endParaRPr lang="en-US" sz="1800"/>
          </a:p>
          <a:p>
            <a:endParaRPr 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0"/>
          <p:cNvSpPr txBox="1">
            <a:spLocks noGrp="1"/>
          </p:cNvSpPr>
          <p:nvPr>
            <p:ph type="ftr" idx="11"/>
          </p:nvPr>
        </p:nvSpPr>
        <p:spPr>
          <a:xfrm>
            <a:off x="3337560" y="6405245"/>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341" name="Google Shape;341;p50"/>
          <p:cNvSpPr/>
          <p:nvPr/>
        </p:nvSpPr>
        <p:spPr>
          <a:xfrm>
            <a:off x="533550" y="68776"/>
            <a:ext cx="8076900" cy="469400"/>
          </a:xfrm>
          <a:prstGeom prst="rect">
            <a:avLst/>
          </a:prstGeom>
          <a:noFill/>
          <a:ln>
            <a:noFill/>
          </a:ln>
        </p:spPr>
        <p:txBody>
          <a:bodyPr spcFirstLastPara="1" wrap="square" lIns="0" tIns="45000" rIns="0" bIns="0" anchor="b" anchorCtr="0">
            <a:noAutofit/>
          </a:bodyPr>
          <a:lstStyle/>
          <a:p>
            <a:pPr marL="0" marR="0" lvl="0" indent="0" algn="ctr" rtl="0">
              <a:lnSpc>
                <a:spcPct val="100000"/>
              </a:lnSpc>
              <a:spcBef>
                <a:spcPts val="0"/>
              </a:spcBef>
              <a:spcAft>
                <a:spcPts val="0"/>
              </a:spcAft>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Result </a:t>
            </a:r>
            <a:r>
              <a:rPr lang="en-IN" alt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C</a:t>
            </a: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ont.….</a:t>
            </a:r>
            <a:endParaRPr sz="4000" dirty="0">
              <a:solidFill>
                <a:srgbClr val="7030A0"/>
              </a:solidFill>
              <a:latin typeface="Constantia" panose="02030602050306030303"/>
              <a:ea typeface="Constantia" panose="02030602050306030303"/>
              <a:cs typeface="Constantia" panose="02030602050306030303"/>
              <a:sym typeface="Constantia" panose="02030602050306030303"/>
            </a:endParaRPr>
          </a:p>
        </p:txBody>
      </p:sp>
      <p:pic>
        <p:nvPicPr>
          <p:cNvPr id="342" name="Google Shape;342;p50"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pic>
        <p:nvPicPr>
          <p:cNvPr id="344" name="Google Shape;344;p50"/>
          <p:cNvPicPr preferRelativeResize="0"/>
          <p:nvPr/>
        </p:nvPicPr>
        <p:blipFill>
          <a:blip r:embed="rId4"/>
          <a:stretch>
            <a:fillRect/>
          </a:stretch>
        </p:blipFill>
        <p:spPr>
          <a:xfrm>
            <a:off x="278550" y="1243461"/>
            <a:ext cx="4081689" cy="3139623"/>
          </a:xfrm>
          <a:prstGeom prst="rect">
            <a:avLst/>
          </a:prstGeom>
          <a:noFill/>
          <a:ln>
            <a:noFill/>
          </a:ln>
        </p:spPr>
      </p:pic>
      <p:pic>
        <p:nvPicPr>
          <p:cNvPr id="3" name="Picture 2"/>
          <p:cNvPicPr>
            <a:picLocks noChangeAspect="1"/>
          </p:cNvPicPr>
          <p:nvPr/>
        </p:nvPicPr>
        <p:blipFill>
          <a:blip r:embed="rId5"/>
          <a:stretch>
            <a:fillRect/>
          </a:stretch>
        </p:blipFill>
        <p:spPr>
          <a:xfrm>
            <a:off x="4783762" y="1243461"/>
            <a:ext cx="4081687" cy="3139623"/>
          </a:xfrm>
          <a:prstGeom prst="rect">
            <a:avLst/>
          </a:prstGeom>
        </p:spPr>
      </p:pic>
      <p:sp>
        <p:nvSpPr>
          <p:cNvPr id="4" name="Google Shape;334;p49"/>
          <p:cNvSpPr txBox="1"/>
          <p:nvPr/>
        </p:nvSpPr>
        <p:spPr>
          <a:xfrm>
            <a:off x="306600" y="4960488"/>
            <a:ext cx="4053527"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alt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a:t>
            </a: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endParaRPr>
          </a:p>
        </p:txBody>
      </p:sp>
      <p:sp>
        <p:nvSpPr>
          <p:cNvPr id="5" name="Google Shape;334;p49"/>
          <p:cNvSpPr txBox="1"/>
          <p:nvPr/>
        </p:nvSpPr>
        <p:spPr>
          <a:xfrm>
            <a:off x="4359802" y="4960488"/>
            <a:ext cx="4053527"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alt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(b)</a:t>
            </a: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sz="1800"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endParaRPr>
          </a:p>
        </p:txBody>
      </p:sp>
      <p:sp>
        <p:nvSpPr>
          <p:cNvPr id="9" name="Text Box 8"/>
          <p:cNvSpPr txBox="1"/>
          <p:nvPr/>
        </p:nvSpPr>
        <p:spPr>
          <a:xfrm>
            <a:off x="278765" y="5741035"/>
            <a:ext cx="8770620" cy="368300"/>
          </a:xfrm>
          <a:prstGeom prst="rect">
            <a:avLst/>
          </a:prstGeom>
          <a:noFill/>
        </p:spPr>
        <p:txBody>
          <a:bodyPr wrap="square" rtlCol="0">
            <a:spAutoFit/>
          </a:bodyPr>
          <a:lstStyle/>
          <a:p>
            <a:r>
              <a:rPr lang="en-IN" altLang="en-US" sz="1800" b="1">
                <a:sym typeface="+mn-ea"/>
              </a:rPr>
              <a:t>Fig. 6</a:t>
            </a:r>
            <a:r>
              <a:rPr lang="en-IN" altLang="en-US" sz="1800">
                <a:sym typeface="+mn-ea"/>
              </a:rPr>
              <a:t> </a:t>
            </a: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Support </a:t>
            </a:r>
            <a:r>
              <a:rPr lang="en-IN" alt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v</a:t>
            </a: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ector </a:t>
            </a:r>
            <a:r>
              <a:rPr lang="en-IN" alt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m</a:t>
            </a: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achine </a:t>
            </a:r>
            <a:r>
              <a:rPr lang="en-IN" altLang="en-US" sz="1800">
                <a:sym typeface="+mn-ea"/>
              </a:rPr>
              <a:t>results (a) Confusion martrix; (b) Classification report.</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1"/>
          <p:cNvSpPr txBox="1">
            <a:spLocks noGrp="1"/>
          </p:cNvSpPr>
          <p:nvPr>
            <p:ph type="title"/>
          </p:nvPr>
        </p:nvSpPr>
        <p:spPr>
          <a:xfrm>
            <a:off x="228524" y="92324"/>
            <a:ext cx="8229600" cy="542041"/>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dirty="0"/>
              <a:t>            </a:t>
            </a: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Result </a:t>
            </a:r>
            <a:r>
              <a:rPr lang="en-IN" alt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C</a:t>
            </a: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ont.….                  </a:t>
            </a:r>
            <a:endParaRPr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2" name="Google Shape;352;p51"/>
          <p:cNvSpPr txBox="1">
            <a:spLocks noGrp="1"/>
          </p:cNvSpPr>
          <p:nvPr>
            <p:ph type="ftr" idx="11"/>
          </p:nvPr>
        </p:nvSpPr>
        <p:spPr>
          <a:xfrm>
            <a:off x="3382010" y="6315710"/>
            <a:ext cx="2842260" cy="54229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a:t>
            </a:r>
          </a:p>
          <a:p>
            <a:pPr marL="0" lvl="0" indent="0" algn="l" rtl="0">
              <a:spcBef>
                <a:spcPts val="0"/>
              </a:spcBef>
              <a:spcAft>
                <a:spcPts val="0"/>
              </a:spcAft>
              <a:buNone/>
            </a:pPr>
            <a:r>
              <a:rPr lang="en-US">
                <a:solidFill>
                  <a:srgbClr val="045C75"/>
                </a:solidFill>
                <a:latin typeface="Constantia" panose="02030602050306030303"/>
                <a:ea typeface="Constantia" panose="02030602050306030303"/>
                <a:cs typeface="Constantia" panose="02030602050306030303"/>
                <a:sym typeface="Constantia" panose="02030602050306030303"/>
              </a:rPr>
              <a:t> </a:t>
            </a:r>
            <a:r>
              <a:rPr lang="en-IN" altLang="en-US">
                <a:solidFill>
                  <a:srgbClr val="045C75"/>
                </a:solidFill>
                <a:latin typeface="Constantia" panose="02030602050306030303"/>
                <a:ea typeface="Constantia" panose="02030602050306030303"/>
                <a:cs typeface="Constantia" panose="02030602050306030303"/>
                <a:sym typeface="Constantia" panose="02030602050306030303"/>
              </a:rPr>
              <a:t>                Management Jaipur</a:t>
            </a:r>
            <a:endParaRPr lang="en-US">
              <a:solidFill>
                <a:srgbClr val="045C75"/>
              </a:solidFill>
              <a:latin typeface="Constantia" panose="02030602050306030303"/>
              <a:ea typeface="Constantia" panose="02030602050306030303"/>
              <a:cs typeface="Constantia" panose="02030602050306030303"/>
              <a:sym typeface="Constantia" panose="02030602050306030303"/>
            </a:endParaRPr>
          </a:p>
          <a:p>
            <a:pPr marL="0" lvl="0" indent="0" algn="l" rtl="0">
              <a:spcBef>
                <a:spcPts val="0"/>
              </a:spcBef>
              <a:spcAft>
                <a:spcPts val="0"/>
              </a:spcAft>
              <a:buNone/>
            </a:pPr>
            <a:endParaRPr lang="en-US">
              <a:solidFill>
                <a:srgbClr val="045C75"/>
              </a:solidFill>
              <a:latin typeface="Constantia" panose="02030602050306030303"/>
              <a:ea typeface="Constantia" panose="02030602050306030303"/>
              <a:cs typeface="Constantia" panose="02030602050306030303"/>
              <a:sym typeface="Constantia" panose="02030602050306030303"/>
            </a:endParaRPr>
          </a:p>
        </p:txBody>
      </p:sp>
      <p:pic>
        <p:nvPicPr>
          <p:cNvPr id="353" name="Google Shape;353;p51"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354" name="Google Shape;354;p51"/>
          <p:cNvSpPr txBox="1"/>
          <p:nvPr/>
        </p:nvSpPr>
        <p:spPr>
          <a:xfrm>
            <a:off x="228524" y="4914821"/>
            <a:ext cx="3922975"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(a)</a:t>
            </a:r>
          </a:p>
        </p:txBody>
      </p:sp>
      <p:pic>
        <p:nvPicPr>
          <p:cNvPr id="4" name="Picture 3"/>
          <p:cNvPicPr>
            <a:picLocks noChangeAspect="1"/>
          </p:cNvPicPr>
          <p:nvPr/>
        </p:nvPicPr>
        <p:blipFill>
          <a:blip r:embed="rId4"/>
          <a:stretch>
            <a:fillRect/>
          </a:stretch>
        </p:blipFill>
        <p:spPr>
          <a:xfrm>
            <a:off x="517050" y="1437638"/>
            <a:ext cx="3659026" cy="2966251"/>
          </a:xfrm>
          <a:prstGeom prst="rect">
            <a:avLst/>
          </a:prstGeom>
        </p:spPr>
      </p:pic>
      <p:pic>
        <p:nvPicPr>
          <p:cNvPr id="6" name="Picture 5"/>
          <p:cNvPicPr>
            <a:picLocks noChangeAspect="1"/>
          </p:cNvPicPr>
          <p:nvPr/>
        </p:nvPicPr>
        <p:blipFill>
          <a:blip r:embed="rId5"/>
          <a:stretch>
            <a:fillRect/>
          </a:stretch>
        </p:blipFill>
        <p:spPr>
          <a:xfrm>
            <a:off x="4572000" y="1437638"/>
            <a:ext cx="4196537" cy="2979057"/>
          </a:xfrm>
          <a:prstGeom prst="rect">
            <a:avLst/>
          </a:prstGeom>
        </p:spPr>
      </p:pic>
      <p:sp>
        <p:nvSpPr>
          <p:cNvPr id="7" name="Google Shape;354;p51"/>
          <p:cNvSpPr txBox="1"/>
          <p:nvPr/>
        </p:nvSpPr>
        <p:spPr>
          <a:xfrm>
            <a:off x="4151885" y="4914821"/>
            <a:ext cx="3922975"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(b)</a:t>
            </a:r>
          </a:p>
        </p:txBody>
      </p:sp>
      <p:sp>
        <p:nvSpPr>
          <p:cNvPr id="2" name="Text Box 1"/>
          <p:cNvSpPr txBox="1"/>
          <p:nvPr/>
        </p:nvSpPr>
        <p:spPr>
          <a:xfrm>
            <a:off x="847725" y="5793740"/>
            <a:ext cx="8111490" cy="429895"/>
          </a:xfrm>
          <a:prstGeom prst="rect">
            <a:avLst/>
          </a:prstGeom>
          <a:noFill/>
        </p:spPr>
        <p:txBody>
          <a:bodyPr wrap="square" rtlCol="0">
            <a:noAutofit/>
          </a:bodyPr>
          <a:lstStyle/>
          <a:p>
            <a:r>
              <a:rPr lang="en-IN" altLang="en-US" sz="1800" b="1">
                <a:latin typeface="Times New Roman" panose="02020603050405020304" pitchFamily="18" charset="0"/>
                <a:cs typeface="Times New Roman" panose="02020603050405020304" pitchFamily="18" charset="0"/>
                <a:sym typeface="+mn-ea"/>
              </a:rPr>
              <a:t>Fig. 7</a:t>
            </a:r>
            <a:r>
              <a:rPr lang="en-IN" altLang="en-US" sz="1800">
                <a:latin typeface="Times New Roman" panose="02020603050405020304" pitchFamily="18" charset="0"/>
                <a:cs typeface="Times New Roman" panose="02020603050405020304" pitchFamily="18" charset="0"/>
                <a:sym typeface="+mn-ea"/>
              </a:rPr>
              <a:t> KNN Classifier results (a) Confusion martrix; (b) Classification report</a:t>
            </a:r>
            <a:r>
              <a:rPr lang="en-IN" altLang="en-US" sz="1800">
                <a:sym typeface="+mn-ea"/>
              </a:rPr>
              <a:t>.</a:t>
            </a:r>
            <a:endParaRPr lang="en-IN" altLang="en-US" sz="1800"/>
          </a:p>
          <a:p>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1"/>
          <p:cNvSpPr txBox="1">
            <a:spLocks noGrp="1"/>
          </p:cNvSpPr>
          <p:nvPr>
            <p:ph type="title"/>
          </p:nvPr>
        </p:nvSpPr>
        <p:spPr>
          <a:xfrm>
            <a:off x="228600" y="75415"/>
            <a:ext cx="8229600" cy="542041"/>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dirty="0"/>
              <a:t>            </a:t>
            </a: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Result </a:t>
            </a:r>
            <a:r>
              <a:rPr lang="en-IN" alt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C</a:t>
            </a: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ont.….                  </a:t>
            </a:r>
            <a:endParaRPr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2" name="Google Shape;352;p51"/>
          <p:cNvSpPr txBox="1">
            <a:spLocks noGrp="1"/>
          </p:cNvSpPr>
          <p:nvPr>
            <p:ph type="ftr" idx="11"/>
          </p:nvPr>
        </p:nvSpPr>
        <p:spPr>
          <a:xfrm>
            <a:off x="3323590" y="6312535"/>
            <a:ext cx="2783840" cy="54229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a:t>
            </a:r>
          </a:p>
          <a:p>
            <a:pPr marL="0" lvl="0" indent="0" algn="l" rtl="0">
              <a:spcBef>
                <a:spcPts val="0"/>
              </a:spcBef>
              <a:spcAft>
                <a:spcPts val="0"/>
              </a:spcAft>
              <a:buNone/>
            </a:pPr>
            <a:r>
              <a:rPr lang="en-US">
                <a:solidFill>
                  <a:srgbClr val="045C75"/>
                </a:solidFill>
                <a:latin typeface="Constantia" panose="02030602050306030303"/>
                <a:ea typeface="Constantia" panose="02030602050306030303"/>
                <a:cs typeface="Constantia" panose="02030602050306030303"/>
                <a:sym typeface="Constantia" panose="02030602050306030303"/>
              </a:rPr>
              <a:t> </a:t>
            </a:r>
            <a:r>
              <a:rPr lang="en-IN" altLang="en-US">
                <a:solidFill>
                  <a:srgbClr val="045C75"/>
                </a:solidFill>
                <a:latin typeface="Constantia" panose="02030602050306030303"/>
                <a:ea typeface="Constantia" panose="02030602050306030303"/>
                <a:cs typeface="Constantia" panose="02030602050306030303"/>
                <a:sym typeface="Constantia" panose="02030602050306030303"/>
              </a:rPr>
              <a:t>               Management Jaipur</a:t>
            </a:r>
            <a:endParaRPr lang="en-US">
              <a:solidFill>
                <a:srgbClr val="045C75"/>
              </a:solidFill>
              <a:latin typeface="Constantia" panose="02030602050306030303"/>
              <a:ea typeface="Constantia" panose="02030602050306030303"/>
              <a:cs typeface="Constantia" panose="02030602050306030303"/>
              <a:sym typeface="Constantia" panose="02030602050306030303"/>
            </a:endParaRPr>
          </a:p>
          <a:p>
            <a:pPr marL="0" lvl="0" indent="0" algn="l" rtl="0">
              <a:spcBef>
                <a:spcPts val="0"/>
              </a:spcBef>
              <a:spcAft>
                <a:spcPts val="0"/>
              </a:spcAft>
              <a:buNone/>
            </a:pPr>
            <a:endParaRPr lang="en-US">
              <a:solidFill>
                <a:srgbClr val="045C75"/>
              </a:solidFill>
              <a:latin typeface="Constantia" panose="02030602050306030303"/>
              <a:ea typeface="Constantia" panose="02030602050306030303"/>
              <a:cs typeface="Constantia" panose="02030602050306030303"/>
              <a:sym typeface="Constantia" panose="02030602050306030303"/>
            </a:endParaRPr>
          </a:p>
        </p:txBody>
      </p:sp>
      <p:pic>
        <p:nvPicPr>
          <p:cNvPr id="353" name="Google Shape;353;p51"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354" name="Google Shape;354;p51"/>
          <p:cNvSpPr txBox="1"/>
          <p:nvPr/>
        </p:nvSpPr>
        <p:spPr>
          <a:xfrm>
            <a:off x="228600" y="4998695"/>
            <a:ext cx="4270342"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(a)</a:t>
            </a:r>
          </a:p>
        </p:txBody>
      </p:sp>
      <p:pic>
        <p:nvPicPr>
          <p:cNvPr id="355" name="Google Shape;355;p51"/>
          <p:cNvPicPr preferRelativeResize="0"/>
          <p:nvPr/>
        </p:nvPicPr>
        <p:blipFill>
          <a:blip r:embed="rId4"/>
          <a:stretch>
            <a:fillRect/>
          </a:stretch>
        </p:blipFill>
        <p:spPr>
          <a:xfrm>
            <a:off x="495988" y="1492275"/>
            <a:ext cx="3359576" cy="3202274"/>
          </a:xfrm>
          <a:prstGeom prst="rect">
            <a:avLst/>
          </a:prstGeom>
          <a:noFill/>
          <a:ln>
            <a:noFill/>
          </a:ln>
        </p:spPr>
      </p:pic>
      <p:pic>
        <p:nvPicPr>
          <p:cNvPr id="3" name="Picture 2"/>
          <p:cNvPicPr>
            <a:picLocks noChangeAspect="1"/>
          </p:cNvPicPr>
          <p:nvPr/>
        </p:nvPicPr>
        <p:blipFill>
          <a:blip r:embed="rId5"/>
          <a:stretch>
            <a:fillRect/>
          </a:stretch>
        </p:blipFill>
        <p:spPr>
          <a:xfrm>
            <a:off x="4685772" y="1492275"/>
            <a:ext cx="4062303" cy="2836816"/>
          </a:xfrm>
          <a:prstGeom prst="rect">
            <a:avLst/>
          </a:prstGeom>
        </p:spPr>
      </p:pic>
      <p:sp>
        <p:nvSpPr>
          <p:cNvPr id="4" name="Google Shape;354;p51"/>
          <p:cNvSpPr txBox="1"/>
          <p:nvPr/>
        </p:nvSpPr>
        <p:spPr>
          <a:xfrm>
            <a:off x="4531936" y="4998695"/>
            <a:ext cx="4270342"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(b)</a:t>
            </a:r>
          </a:p>
        </p:txBody>
      </p:sp>
      <p:sp>
        <p:nvSpPr>
          <p:cNvPr id="2" name="Text Box 1"/>
          <p:cNvSpPr txBox="1"/>
          <p:nvPr/>
        </p:nvSpPr>
        <p:spPr>
          <a:xfrm>
            <a:off x="671195" y="5753100"/>
            <a:ext cx="8076565" cy="368300"/>
          </a:xfrm>
          <a:prstGeom prst="rect">
            <a:avLst/>
          </a:prstGeom>
          <a:noFill/>
        </p:spPr>
        <p:txBody>
          <a:bodyPr wrap="square" rtlCol="0">
            <a:spAutoFit/>
          </a:bodyPr>
          <a:lstStyle/>
          <a:p>
            <a:r>
              <a:rPr lang="en-IN" altLang="en-US"/>
              <a:t>      </a:t>
            </a:r>
            <a:r>
              <a:rPr lang="en-IN" altLang="en-US" sz="1800"/>
              <a:t> </a:t>
            </a:r>
            <a:r>
              <a:rPr lang="en-IN" altLang="en-US" sz="1800" b="1"/>
              <a:t>Fig. 8</a:t>
            </a:r>
            <a:r>
              <a:rPr lang="en-IN" altLang="en-US" sz="1800"/>
              <a:t> Naive bayes results (a) Confusion martrix; (b) Classification report.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2"/>
          <p:cNvSpPr txBox="1">
            <a:spLocks noGrp="1"/>
          </p:cNvSpPr>
          <p:nvPr>
            <p:ph type="ftr" idx="11"/>
          </p:nvPr>
        </p:nvSpPr>
        <p:spPr>
          <a:xfrm>
            <a:off x="317754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361" name="Google Shape;361;p52"/>
          <p:cNvSpPr/>
          <p:nvPr/>
        </p:nvSpPr>
        <p:spPr>
          <a:xfrm>
            <a:off x="722056" y="0"/>
            <a:ext cx="8076960" cy="528958"/>
          </a:xfrm>
          <a:prstGeom prst="rect">
            <a:avLst/>
          </a:prstGeom>
          <a:noFill/>
          <a:ln>
            <a:noFill/>
          </a:ln>
        </p:spPr>
        <p:txBody>
          <a:bodyPr spcFirstLastPara="1" wrap="square" lIns="0" tIns="45000" rIns="0" bIns="0" anchor="b" anchorCtr="0">
            <a:noAutofit/>
          </a:bodyPr>
          <a:lstStyle/>
          <a:p>
            <a:pPr marL="0" marR="0" lvl="0" indent="0" algn="ctr" rtl="0">
              <a:lnSpc>
                <a:spcPct val="100000"/>
              </a:lnSpc>
              <a:spcBef>
                <a:spcPts val="0"/>
              </a:spcBef>
              <a:spcAft>
                <a:spcPts val="0"/>
              </a:spcAft>
              <a:buNone/>
            </a:pPr>
            <a:endParaRPr sz="4000" b="1"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sz="4000" b="1"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sz="4000" b="1"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sz="4000" b="1"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Result </a:t>
            </a:r>
            <a:r>
              <a:rPr lang="en-IN" alt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C</a:t>
            </a: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ont.….</a:t>
            </a:r>
          </a:p>
        </p:txBody>
      </p:sp>
      <p:pic>
        <p:nvPicPr>
          <p:cNvPr id="362" name="Google Shape;362;p52"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363" name="Google Shape;363;p52"/>
          <p:cNvSpPr txBox="1"/>
          <p:nvPr/>
        </p:nvSpPr>
        <p:spPr>
          <a:xfrm>
            <a:off x="188536" y="5113725"/>
            <a:ext cx="4572000"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(a)</a:t>
            </a:r>
          </a:p>
        </p:txBody>
      </p:sp>
      <p:pic>
        <p:nvPicPr>
          <p:cNvPr id="364" name="Google Shape;364;p52"/>
          <p:cNvPicPr preferRelativeResize="0"/>
          <p:nvPr/>
        </p:nvPicPr>
        <p:blipFill>
          <a:blip r:embed="rId4"/>
          <a:stretch>
            <a:fillRect/>
          </a:stretch>
        </p:blipFill>
        <p:spPr>
          <a:xfrm>
            <a:off x="161925" y="1437838"/>
            <a:ext cx="4495800" cy="3562350"/>
          </a:xfrm>
          <a:prstGeom prst="rect">
            <a:avLst/>
          </a:prstGeom>
          <a:noFill/>
          <a:ln>
            <a:noFill/>
          </a:ln>
        </p:spPr>
      </p:pic>
      <p:pic>
        <p:nvPicPr>
          <p:cNvPr id="2" name="Google Shape;373;p53"/>
          <p:cNvPicPr preferRelativeResize="0"/>
          <p:nvPr/>
        </p:nvPicPr>
        <p:blipFill>
          <a:blip r:embed="rId5"/>
          <a:stretch>
            <a:fillRect/>
          </a:stretch>
        </p:blipFill>
        <p:spPr>
          <a:xfrm>
            <a:off x="4987664" y="1437838"/>
            <a:ext cx="3892386" cy="3562350"/>
          </a:xfrm>
          <a:prstGeom prst="rect">
            <a:avLst/>
          </a:prstGeom>
          <a:noFill/>
          <a:ln>
            <a:noFill/>
          </a:ln>
        </p:spPr>
      </p:pic>
      <p:sp>
        <p:nvSpPr>
          <p:cNvPr id="3" name="Google Shape;363;p52"/>
          <p:cNvSpPr txBox="1"/>
          <p:nvPr/>
        </p:nvSpPr>
        <p:spPr>
          <a:xfrm>
            <a:off x="4856375" y="5113725"/>
            <a:ext cx="4023675"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(b)</a:t>
            </a:r>
          </a:p>
        </p:txBody>
      </p:sp>
      <p:sp>
        <p:nvSpPr>
          <p:cNvPr id="4" name="Text Box 3"/>
          <p:cNvSpPr txBox="1"/>
          <p:nvPr/>
        </p:nvSpPr>
        <p:spPr>
          <a:xfrm>
            <a:off x="357505" y="5706745"/>
            <a:ext cx="8691245" cy="423545"/>
          </a:xfrm>
          <a:prstGeom prst="rect">
            <a:avLst/>
          </a:prstGeom>
          <a:noFill/>
        </p:spPr>
        <p:txBody>
          <a:bodyPr wrap="square" rtlCol="0">
            <a:noAutofit/>
          </a:bodyPr>
          <a:lstStyle/>
          <a:p>
            <a:r>
              <a:rPr lang="en-IN" altLang="en-US" sz="1800" b="1" dirty="0"/>
              <a:t>Fig.10</a:t>
            </a:r>
            <a:r>
              <a:rPr lang="en-IN" altLang="en-US" sz="1800" dirty="0"/>
              <a:t> Training and Validation Model results (a) Accuracy of CNN; (b) Loss of CNN</a:t>
            </a:r>
            <a:r>
              <a:rPr lang="en-IN" alt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2"/>
          <p:cNvSpPr txBox="1">
            <a:spLocks noGrp="1"/>
          </p:cNvSpPr>
          <p:nvPr>
            <p:ph type="ftr" idx="11"/>
          </p:nvPr>
        </p:nvSpPr>
        <p:spPr>
          <a:xfrm>
            <a:off x="317754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361" name="Google Shape;361;p52"/>
          <p:cNvSpPr/>
          <p:nvPr/>
        </p:nvSpPr>
        <p:spPr>
          <a:xfrm>
            <a:off x="722056" y="0"/>
            <a:ext cx="8076960" cy="528958"/>
          </a:xfrm>
          <a:prstGeom prst="rect">
            <a:avLst/>
          </a:prstGeom>
          <a:noFill/>
          <a:ln>
            <a:noFill/>
          </a:ln>
        </p:spPr>
        <p:txBody>
          <a:bodyPr spcFirstLastPara="1" wrap="square" lIns="0" tIns="45000" rIns="0" bIns="0" anchor="b" anchorCtr="0">
            <a:noAutofit/>
          </a:bodyPr>
          <a:lstStyle/>
          <a:p>
            <a:pPr marL="0" marR="0" lvl="0" indent="0" algn="ctr" rtl="0">
              <a:lnSpc>
                <a:spcPct val="100000"/>
              </a:lnSpc>
              <a:spcBef>
                <a:spcPts val="0"/>
              </a:spcBef>
              <a:spcAft>
                <a:spcPts val="0"/>
              </a:spcAft>
              <a:buNone/>
            </a:pPr>
            <a:endParaRPr sz="4000" b="1"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sz="4000" b="1"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sz="4000" b="1"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sz="4000" b="1"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Result </a:t>
            </a:r>
            <a:r>
              <a:rPr lang="en-IN" alt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C</a:t>
            </a: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ont.….</a:t>
            </a:r>
          </a:p>
        </p:txBody>
      </p:sp>
      <p:pic>
        <p:nvPicPr>
          <p:cNvPr id="362" name="Google Shape;362;p52"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363" name="Google Shape;363;p52"/>
          <p:cNvSpPr txBox="1"/>
          <p:nvPr/>
        </p:nvSpPr>
        <p:spPr>
          <a:xfrm>
            <a:off x="188536" y="5113725"/>
            <a:ext cx="4572000"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(a)</a:t>
            </a:r>
          </a:p>
        </p:txBody>
      </p:sp>
      <p:sp>
        <p:nvSpPr>
          <p:cNvPr id="3" name="Google Shape;363;p52"/>
          <p:cNvSpPr txBox="1"/>
          <p:nvPr/>
        </p:nvSpPr>
        <p:spPr>
          <a:xfrm>
            <a:off x="4856375" y="5113725"/>
            <a:ext cx="4023675"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(b)</a:t>
            </a:r>
          </a:p>
        </p:txBody>
      </p:sp>
      <p:sp>
        <p:nvSpPr>
          <p:cNvPr id="4" name="Text Box 3"/>
          <p:cNvSpPr txBox="1"/>
          <p:nvPr/>
        </p:nvSpPr>
        <p:spPr>
          <a:xfrm>
            <a:off x="357505" y="5706745"/>
            <a:ext cx="8691245" cy="423545"/>
          </a:xfrm>
          <a:prstGeom prst="rect">
            <a:avLst/>
          </a:prstGeom>
          <a:noFill/>
        </p:spPr>
        <p:txBody>
          <a:bodyPr wrap="square" rtlCol="0">
            <a:noAutofit/>
          </a:bodyPr>
          <a:lstStyle/>
          <a:p>
            <a:pPr algn="ctr"/>
            <a:r>
              <a:rPr lang="en-IN" altLang="en-US" sz="1800" b="1" dirty="0"/>
              <a:t>Fig.9</a:t>
            </a:r>
            <a:r>
              <a:rPr lang="en-IN" altLang="en-US" sz="1800" dirty="0"/>
              <a:t> CNN Results (a) Confusion Matrix; (b) Classification Report</a:t>
            </a:r>
            <a:endParaRPr lang="en-IN" altLang="en-US" dirty="0"/>
          </a:p>
        </p:txBody>
      </p:sp>
      <p:pic>
        <p:nvPicPr>
          <p:cNvPr id="6" name="Picture 5">
            <a:extLst>
              <a:ext uri="{FF2B5EF4-FFF2-40B4-BE49-F238E27FC236}">
                <a16:creationId xmlns:a16="http://schemas.microsoft.com/office/drawing/2014/main" id="{BD25194A-9018-C0C2-8347-9FDC563ABBCF}"/>
              </a:ext>
            </a:extLst>
          </p:cNvPr>
          <p:cNvPicPr>
            <a:picLocks noChangeAspect="1"/>
          </p:cNvPicPr>
          <p:nvPr/>
        </p:nvPicPr>
        <p:blipFill>
          <a:blip r:embed="rId4"/>
          <a:stretch>
            <a:fillRect/>
          </a:stretch>
        </p:blipFill>
        <p:spPr>
          <a:xfrm>
            <a:off x="477576" y="1248296"/>
            <a:ext cx="4282960" cy="3065513"/>
          </a:xfrm>
          <a:prstGeom prst="rect">
            <a:avLst/>
          </a:prstGeom>
        </p:spPr>
      </p:pic>
      <p:pic>
        <p:nvPicPr>
          <p:cNvPr id="8" name="Picture 7">
            <a:extLst>
              <a:ext uri="{FF2B5EF4-FFF2-40B4-BE49-F238E27FC236}">
                <a16:creationId xmlns:a16="http://schemas.microsoft.com/office/drawing/2014/main" id="{329CED80-199C-FDB2-E792-3B35309122AE}"/>
              </a:ext>
            </a:extLst>
          </p:cNvPr>
          <p:cNvPicPr>
            <a:picLocks noChangeAspect="1"/>
          </p:cNvPicPr>
          <p:nvPr/>
        </p:nvPicPr>
        <p:blipFill>
          <a:blip r:embed="rId5"/>
          <a:stretch>
            <a:fillRect/>
          </a:stretch>
        </p:blipFill>
        <p:spPr>
          <a:xfrm>
            <a:off x="5078517" y="1248295"/>
            <a:ext cx="3587907" cy="3065513"/>
          </a:xfrm>
          <a:prstGeom prst="rect">
            <a:avLst/>
          </a:prstGeom>
        </p:spPr>
      </p:pic>
    </p:spTree>
    <p:extLst>
      <p:ext uri="{BB962C8B-B14F-4D97-AF65-F5344CB8AC3E}">
        <p14:creationId xmlns:p14="http://schemas.microsoft.com/office/powerpoint/2010/main" val="2373762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457200" y="87668"/>
            <a:ext cx="8229600" cy="509047"/>
          </a:xfrm>
          <a:prstGeom prst="rect">
            <a:avLst/>
          </a:prstGeom>
        </p:spPr>
        <p:txBody>
          <a:bodyPr spcFirstLastPara="1" wrap="square" lIns="0" tIns="45700" rIns="0" bIns="0" anchor="b" anchorCtr="0">
            <a:noAutofit/>
          </a:bodyPr>
          <a:lstStyle/>
          <a:p>
            <a:pPr marL="0" lvl="0" indent="0" algn="ctr" rtl="0">
              <a:spcBef>
                <a:spcPts val="0"/>
              </a:spcBef>
              <a:spcAft>
                <a:spcPts val="0"/>
              </a:spcAft>
              <a:buClr>
                <a:schemeClr val="dk1"/>
              </a:buClr>
              <a:buFont typeface="Arial" panose="020B0604020202020204"/>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Result Cont.…</a:t>
            </a:r>
            <a:endParaRPr b="1" dirty="0"/>
          </a:p>
        </p:txBody>
      </p:sp>
      <p:sp>
        <p:nvSpPr>
          <p:cNvPr id="295" name="Google Shape;295;p45"/>
          <p:cNvSpPr txBox="1">
            <a:spLocks noGrp="1"/>
          </p:cNvSpPr>
          <p:nvPr>
            <p:ph type="body" idx="1"/>
          </p:nvPr>
        </p:nvSpPr>
        <p:spPr>
          <a:xfrm>
            <a:off x="1272540" y="5220335"/>
            <a:ext cx="2369820" cy="451485"/>
          </a:xfrm>
          <a:prstGeom prst="rect">
            <a:avLst/>
          </a:prstGeom>
        </p:spPr>
        <p:txBody>
          <a:bodyPr spcFirstLastPara="1" wrap="square" lIns="91425" tIns="45700" rIns="91425" bIns="45700" anchor="t" anchorCtr="0">
            <a:noAutofit/>
          </a:bodyPr>
          <a:lstStyle/>
          <a:p>
            <a:pPr marL="0" lvl="0" indent="0" algn="ctr" rtl="0">
              <a:spcBef>
                <a:spcPts val="36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  </a:t>
            </a:r>
            <a:r>
              <a:rPr lang="en-US" sz="1800" b="1" dirty="0">
                <a:latin typeface="Times New Roman" panose="02020603050405020304"/>
                <a:ea typeface="Times New Roman" panose="02020603050405020304"/>
                <a:cs typeface="Times New Roman" panose="02020603050405020304"/>
                <a:sym typeface="Times New Roman" panose="02020603050405020304"/>
              </a:rPr>
              <a:t> </a:t>
            </a:r>
            <a:r>
              <a:rPr lang="en-IN" altLang="en-US" sz="1800" b="1" dirty="0">
                <a:latin typeface="Times New Roman" panose="02020603050405020304"/>
                <a:ea typeface="Times New Roman" panose="02020603050405020304"/>
                <a:cs typeface="Times New Roman" panose="02020603050405020304"/>
                <a:sym typeface="Times New Roman" panose="02020603050405020304"/>
              </a:rPr>
              <a:t>(a)</a:t>
            </a:r>
          </a:p>
        </p:txBody>
      </p:sp>
      <p:pic>
        <p:nvPicPr>
          <p:cNvPr id="297" name="Google Shape;297;p45"/>
          <p:cNvPicPr preferRelativeResize="0"/>
          <p:nvPr/>
        </p:nvPicPr>
        <p:blipFill>
          <a:blip r:embed="rId3"/>
          <a:stretch>
            <a:fillRect/>
          </a:stretch>
        </p:blipFill>
        <p:spPr>
          <a:xfrm>
            <a:off x="683260" y="1285875"/>
            <a:ext cx="3409315" cy="3732530"/>
          </a:xfrm>
          <a:prstGeom prst="rect">
            <a:avLst/>
          </a:prstGeom>
          <a:noFill/>
          <a:ln>
            <a:noFill/>
          </a:ln>
        </p:spPr>
      </p:pic>
      <p:sp>
        <p:nvSpPr>
          <p:cNvPr id="298" name="Google Shape;298;p45"/>
          <p:cNvSpPr txBox="1"/>
          <p:nvPr/>
        </p:nvSpPr>
        <p:spPr>
          <a:xfrm>
            <a:off x="3642360" y="6268905"/>
            <a:ext cx="3000000" cy="550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a:t>
            </a:r>
          </a:p>
          <a:p>
            <a:pPr marL="0" lvl="0" indent="0" algn="l" rtl="0">
              <a:spcBef>
                <a:spcPts val="0"/>
              </a:spcBef>
              <a:spcAft>
                <a:spcPts val="0"/>
              </a:spcAft>
              <a:buNone/>
            </a:pPr>
            <a:r>
              <a:rPr lang="en-IN" altLang="en-US" sz="1200">
                <a:solidFill>
                  <a:srgbClr val="045C75"/>
                </a:solidFill>
                <a:latin typeface="Constantia" panose="02030602050306030303"/>
                <a:ea typeface="Constantia" panose="02030602050306030303"/>
                <a:cs typeface="Constantia" panose="02030602050306030303"/>
                <a:sym typeface="Constantia" panose="02030602050306030303"/>
              </a:rPr>
              <a:t>                Management Jaipur</a:t>
            </a:r>
          </a:p>
        </p:txBody>
      </p:sp>
      <p:pic>
        <p:nvPicPr>
          <p:cNvPr id="2" name="Google Shape;372;p53" descr="D:\logo.jpg"/>
          <p:cNvPicPr preferRelativeResize="0"/>
          <p:nvPr/>
        </p:nvPicPr>
        <p:blipFill rotWithShape="1">
          <a:blip r:embed="rId4"/>
          <a:srcRect l="2734" t="4678" r="2295" b="3926"/>
          <a:stretch>
            <a:fillRect/>
          </a:stretch>
        </p:blipFill>
        <p:spPr>
          <a:xfrm>
            <a:off x="7543800" y="0"/>
            <a:ext cx="1600200" cy="1041400"/>
          </a:xfrm>
          <a:prstGeom prst="rect">
            <a:avLst/>
          </a:prstGeom>
          <a:noFill/>
          <a:ln>
            <a:noFill/>
          </a:ln>
        </p:spPr>
      </p:pic>
      <p:pic>
        <p:nvPicPr>
          <p:cNvPr id="3" name="Picture 2"/>
          <p:cNvPicPr>
            <a:picLocks noChangeAspect="1"/>
          </p:cNvPicPr>
          <p:nvPr/>
        </p:nvPicPr>
        <p:blipFill>
          <a:blip r:embed="rId5"/>
          <a:stretch>
            <a:fillRect/>
          </a:stretch>
        </p:blipFill>
        <p:spPr>
          <a:xfrm>
            <a:off x="5146040" y="1278890"/>
            <a:ext cx="3439795" cy="3702050"/>
          </a:xfrm>
          <a:prstGeom prst="rect">
            <a:avLst/>
          </a:prstGeom>
        </p:spPr>
      </p:pic>
      <p:sp>
        <p:nvSpPr>
          <p:cNvPr id="5" name="Text Box 4"/>
          <p:cNvSpPr txBox="1"/>
          <p:nvPr/>
        </p:nvSpPr>
        <p:spPr>
          <a:xfrm>
            <a:off x="6488430" y="5218430"/>
            <a:ext cx="1968500" cy="368300"/>
          </a:xfrm>
          <a:prstGeom prst="rect">
            <a:avLst/>
          </a:prstGeom>
          <a:noFill/>
        </p:spPr>
        <p:txBody>
          <a:bodyPr wrap="square" rtlCol="0" anchor="t">
            <a:spAutoFit/>
          </a:bodyPr>
          <a:lstStyle/>
          <a:p>
            <a:r>
              <a:rPr lang="en-IN" altLang="en-US" sz="1800" b="1" dirty="0">
                <a:latin typeface="Times New Roman" panose="02020603050405020304"/>
                <a:ea typeface="Times New Roman" panose="02020603050405020304"/>
                <a:cs typeface="Times New Roman" panose="02020603050405020304"/>
                <a:sym typeface="Times New Roman" panose="02020603050405020304"/>
              </a:rPr>
              <a:t>(b)</a:t>
            </a:r>
          </a:p>
        </p:txBody>
      </p:sp>
      <p:sp>
        <p:nvSpPr>
          <p:cNvPr id="6" name="Text Box 5"/>
          <p:cNvSpPr txBox="1"/>
          <p:nvPr/>
        </p:nvSpPr>
        <p:spPr>
          <a:xfrm>
            <a:off x="3440430" y="5777865"/>
            <a:ext cx="3048000" cy="368300"/>
          </a:xfrm>
          <a:prstGeom prst="rect">
            <a:avLst/>
          </a:prstGeom>
          <a:noFill/>
        </p:spPr>
        <p:txBody>
          <a:bodyPr wrap="square" rtlCol="0">
            <a:spAutoFit/>
          </a:bodyPr>
          <a:lstStyle/>
          <a:p>
            <a:r>
              <a:rPr lang="en-IN" altLang="en-US" sz="1800" b="1" dirty="0"/>
              <a:t>Fig.11</a:t>
            </a:r>
            <a:r>
              <a:rPr lang="en-IN" altLang="en-US" sz="1800" dirty="0"/>
              <a:t> (a)Test1; (b)Test2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5"/>
          <p:cNvSpPr txBox="1">
            <a:spLocks noGrp="1"/>
          </p:cNvSpPr>
          <p:nvPr>
            <p:ph type="title"/>
          </p:nvPr>
        </p:nvSpPr>
        <p:spPr>
          <a:xfrm>
            <a:off x="457200" y="55219"/>
            <a:ext cx="8229600" cy="1168923"/>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54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       </a:t>
            </a: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Result Analysis     </a:t>
            </a:r>
            <a:br>
              <a:rPr lang="en-US" sz="4000" dirty="0">
                <a:latin typeface="Times New Roman" panose="02020603050405020304"/>
                <a:ea typeface="Times New Roman" panose="02020603050405020304"/>
                <a:cs typeface="Times New Roman" panose="02020603050405020304"/>
                <a:sym typeface="Times New Roman" panose="02020603050405020304"/>
              </a:rPr>
            </a:br>
            <a:endParaRPr sz="4000" dirty="0"/>
          </a:p>
        </p:txBody>
      </p:sp>
      <p:sp>
        <p:nvSpPr>
          <p:cNvPr id="387" name="Google Shape;387;p55"/>
          <p:cNvSpPr txBox="1">
            <a:spLocks noGrp="1"/>
          </p:cNvSpPr>
          <p:nvPr>
            <p:ph type="body" idx="1"/>
          </p:nvPr>
        </p:nvSpPr>
        <p:spPr>
          <a:xfrm>
            <a:off x="457200" y="1406885"/>
            <a:ext cx="8229600" cy="4389437"/>
          </a:xfrm>
          <a:prstGeom prst="rect">
            <a:avLst/>
          </a:prstGeom>
          <a:noFill/>
          <a:ln>
            <a:noFill/>
          </a:ln>
        </p:spPr>
        <p:txBody>
          <a:bodyPr spcFirstLastPara="1" wrap="square" lIns="91425" tIns="45700" rIns="91425" bIns="45700" anchor="t" anchorCtr="0">
            <a:noAutofit/>
          </a:bodyPr>
          <a:lstStyle/>
          <a:p>
            <a:pPr marL="400050" lvl="0" indent="-285750" algn="just" rtl="0">
              <a:spcBef>
                <a:spcPts val="360"/>
              </a:spcBef>
              <a:spcAft>
                <a:spcPts val="0"/>
              </a:spcAft>
              <a:buClr>
                <a:srgbClr val="00B0F0"/>
              </a:buClr>
              <a:buSzPts val="1800"/>
              <a:buFont typeface="Wingdings" panose="05000000000000000000" charset="0"/>
              <a:buChar char="Ø"/>
            </a:pPr>
            <a:r>
              <a:rPr lang="en-US" sz="1800"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This proposed brain tumor detection model achieved an </a:t>
            </a:r>
            <a:r>
              <a:rPr lang="en-US" sz="1800" b="1"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accuracy of 98.73%</a:t>
            </a:r>
            <a:r>
              <a:rPr lang="en-US" sz="1800"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on a </a:t>
            </a:r>
            <a:r>
              <a:rPr lang="en-US" sz="1800" b="1"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Test Dataset of 394</a:t>
            </a:r>
            <a:r>
              <a:rPr lang="en-US" sz="1800"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This indicates that the model is able to accurately detect brain tumors. The</a:t>
            </a:r>
            <a:r>
              <a:rPr lang="en-US" sz="1800" b="1"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high sensitivity</a:t>
            </a:r>
            <a:r>
              <a:rPr lang="en-US" sz="1800"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of the model suggests that it is able to correctly identify most brain tumors, while the </a:t>
            </a:r>
            <a:r>
              <a:rPr lang="en-US" sz="1800" b="1"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high specificity</a:t>
            </a:r>
            <a:r>
              <a:rPr lang="en-US" sz="1800"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suggests that it is able to </a:t>
            </a:r>
            <a:r>
              <a:rPr lang="en-IN" altLang="en-US" sz="1800"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a:t>
            </a:r>
            <a:r>
              <a:rPr lang="en-US" sz="1800" dirty="0">
                <a:solidFill>
                  <a:schemeClr val="tx1"/>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rPr>
              <a:t>orrectly identify most non-tumorous </a:t>
            </a:r>
            <a:r>
              <a:rPr lang="en-US" sz="1800"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cases</a:t>
            </a:r>
            <a:r>
              <a:rPr lang="en-IN" altLang="en-US" sz="1800"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
            </a:r>
          </a:p>
          <a:p>
            <a:pPr marL="400050" lvl="0" indent="-285750" algn="just" rtl="0">
              <a:spcBef>
                <a:spcPts val="360"/>
              </a:spcBef>
              <a:spcAft>
                <a:spcPts val="0"/>
              </a:spcAft>
              <a:buClr>
                <a:srgbClr val="00B0F0"/>
              </a:buClr>
              <a:buSzPts val="1800"/>
              <a:buFont typeface="Wingdings" panose="05000000000000000000" charset="0"/>
              <a:buChar char="Ø"/>
            </a:pPr>
            <a:r>
              <a:rPr lang="en-IN" altLang="en-US" sz="1800"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Kaggle data set: - </a:t>
            </a:r>
            <a:r>
              <a:rPr lang="en-IN" altLang="en-US" sz="1800" dirty="0">
                <a:solidFill>
                  <a:schemeClr val="bg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https://www.kaggle.com/datasets/sartajbhuvaji/brain-tumor-classification-mri</a:t>
            </a:r>
            <a:endParaRPr lang="en-IN" altLang="en-US" sz="1800"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00050" lvl="0" indent="-285750" algn="just" rtl="0">
              <a:spcBef>
                <a:spcPts val="360"/>
              </a:spcBef>
              <a:spcAft>
                <a:spcPts val="0"/>
              </a:spcAft>
              <a:buClr>
                <a:srgbClr val="00B0F0"/>
              </a:buClr>
              <a:buSzPts val="1800"/>
              <a:buFont typeface="Wingdings" panose="05000000000000000000" charset="0"/>
              <a:buChar char="Ø"/>
            </a:pPr>
            <a:r>
              <a:rPr lang="en-US" sz="1800" dirty="0">
                <a:solidFill>
                  <a:srgbClr val="1F1F1F"/>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results of this study suggest that the proposed brain tumor detection model is a </a:t>
            </a:r>
            <a:r>
              <a:rPr lang="en-US" sz="1800" b="1" dirty="0">
                <a:solidFill>
                  <a:srgbClr val="1F1F1F"/>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promising tool</a:t>
            </a:r>
            <a:r>
              <a:rPr lang="en-US" sz="1800" dirty="0">
                <a:solidFill>
                  <a:srgbClr val="1F1F1F"/>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for the diagnosis of brain tumors. The model is able to </a:t>
            </a:r>
            <a:r>
              <a:rPr lang="en-US" sz="1800" b="1" dirty="0">
                <a:solidFill>
                  <a:srgbClr val="1F1F1F"/>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accurately detect </a:t>
            </a:r>
            <a:r>
              <a:rPr lang="en-US" sz="1800" dirty="0">
                <a:solidFill>
                  <a:srgbClr val="1F1F1F"/>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brain tumors in most cases, and it is also able to perform well on challenging cases.</a:t>
            </a:r>
          </a:p>
          <a:p>
            <a:pPr marL="400050" lvl="0" indent="-285750" algn="just" rtl="0">
              <a:spcBef>
                <a:spcPts val="360"/>
              </a:spcBef>
              <a:spcAft>
                <a:spcPts val="0"/>
              </a:spcAft>
              <a:buClr>
                <a:srgbClr val="00B0F0"/>
              </a:buClr>
              <a:buSzPts val="1800"/>
              <a:buFont typeface="Wingdings" panose="05000000000000000000" charset="0"/>
              <a:buChar char="Ø"/>
            </a:pPr>
            <a:r>
              <a:rPr lang="en-US" sz="1800" dirty="0">
                <a:latin typeface="Times New Roman" panose="02020603050405020304"/>
                <a:ea typeface="Times New Roman" panose="02020603050405020304"/>
                <a:cs typeface="Times New Roman" panose="02020603050405020304"/>
                <a:sym typeface="Times New Roman" panose="02020603050405020304"/>
              </a:rPr>
              <a:t>The GUI provided a </a:t>
            </a:r>
            <a:r>
              <a:rPr lang="en-US" sz="1800" b="1" dirty="0">
                <a:latin typeface="Times New Roman" panose="02020603050405020304"/>
                <a:ea typeface="Times New Roman" panose="02020603050405020304"/>
                <a:cs typeface="Times New Roman" panose="02020603050405020304"/>
                <a:sym typeface="Times New Roman" panose="02020603050405020304"/>
              </a:rPr>
              <a:t>user-friendly interface</a:t>
            </a:r>
            <a:r>
              <a:rPr lang="en-US" sz="1800" dirty="0">
                <a:latin typeface="Times New Roman" panose="02020603050405020304"/>
                <a:ea typeface="Times New Roman" panose="02020603050405020304"/>
                <a:cs typeface="Times New Roman" panose="02020603050405020304"/>
                <a:sym typeface="Times New Roman" panose="02020603050405020304"/>
              </a:rPr>
              <a:t> for individuals to interact with the model, making predictions on new MRI images without the need to run the entire script.</a:t>
            </a:r>
          </a:p>
        </p:txBody>
      </p:sp>
      <p:sp>
        <p:nvSpPr>
          <p:cNvPr id="388" name="Google Shape;388;p55"/>
          <p:cNvSpPr txBox="1">
            <a:spLocks noGrp="1"/>
          </p:cNvSpPr>
          <p:nvPr>
            <p:ph type="ftr" idx="11"/>
          </p:nvPr>
        </p:nvSpPr>
        <p:spPr>
          <a:xfrm>
            <a:off x="2782478" y="6386153"/>
            <a:ext cx="3352800" cy="365125"/>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pic>
        <p:nvPicPr>
          <p:cNvPr id="389" name="Google Shape;389;p55"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242" name="Google Shape;242;p39"/>
          <p:cNvSpPr txBox="1"/>
          <p:nvPr/>
        </p:nvSpPr>
        <p:spPr>
          <a:xfrm>
            <a:off x="457200" y="42257"/>
            <a:ext cx="8076960" cy="443725"/>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40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Outlines</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39"/>
          <p:cNvSpPr txBox="1"/>
          <p:nvPr/>
        </p:nvSpPr>
        <p:spPr>
          <a:xfrm>
            <a:off x="457200" y="1035930"/>
            <a:ext cx="8229240" cy="5105160"/>
          </a:xfrm>
          <a:prstGeom prst="rect">
            <a:avLst/>
          </a:prstGeom>
          <a:noFill/>
          <a:ln>
            <a:noFill/>
          </a:ln>
        </p:spPr>
        <p:txBody>
          <a:bodyPr spcFirstLastPara="1" wrap="square" lIns="91425" tIns="45700" rIns="91425" bIns="45700" anchor="t" anchorCtr="0">
            <a:noAutofit/>
          </a:bodyPr>
          <a:lstStyle/>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18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18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Review</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18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Objectives</a:t>
            </a:r>
            <a:endPar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18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Model</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18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Experimental Setup</a:t>
            </a:r>
            <a:endPar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18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Result Analysis</a:t>
            </a: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18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 &amp; Future Scope</a:t>
            </a:r>
            <a:endPar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18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227965" marR="0" lvl="0" indent="-285750" algn="just" rtl="0">
              <a:spcBef>
                <a:spcPts val="0"/>
              </a:spcBef>
              <a:spcAft>
                <a:spcPts val="0"/>
              </a:spcAft>
              <a:buClr>
                <a:srgbClr val="00B0F0"/>
              </a:buClr>
              <a:buSzPct val="104000"/>
              <a:buFont typeface="Wingdings" panose="05000000000000000000" pitchFamily="2" charset="2"/>
              <a:buChar char="Ø"/>
            </a:pPr>
            <a:r>
              <a:rPr lang="en-US" sz="18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Acknowledgement</a:t>
            </a:r>
            <a:endParaRPr sz="18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710"/>
              <a:buFont typeface="Noto Sans Symbols"/>
              <a:buNone/>
            </a:pP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44" name="Google Shape;244;p39"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7"/>
          <p:cNvSpPr txBox="1">
            <a:spLocks noGrp="1"/>
          </p:cNvSpPr>
          <p:nvPr>
            <p:ph type="title"/>
          </p:nvPr>
        </p:nvSpPr>
        <p:spPr>
          <a:xfrm>
            <a:off x="457200" y="533400"/>
            <a:ext cx="8229600" cy="131445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None/>
            </a:pPr>
            <a:br>
              <a:rPr lang="en-US" sz="5400">
                <a:solidFill>
                  <a:srgbClr val="000000"/>
                </a:solidFill>
              </a:rPr>
            </a:br>
            <a:endParaRPr lang="en-US" sz="5400">
              <a:solidFill>
                <a:srgbClr val="000000"/>
              </a:solidFill>
            </a:endParaRPr>
          </a:p>
        </p:txBody>
      </p:sp>
      <p:sp>
        <p:nvSpPr>
          <p:cNvPr id="403" name="Google Shape;403;p57"/>
          <p:cNvSpPr txBox="1">
            <a:spLocks noGrp="1"/>
          </p:cNvSpPr>
          <p:nvPr>
            <p:ph type="body" idx="1"/>
          </p:nvPr>
        </p:nvSpPr>
        <p:spPr>
          <a:xfrm>
            <a:off x="457200" y="1216006"/>
            <a:ext cx="8229600" cy="3281680"/>
          </a:xfrm>
          <a:prstGeom prst="rect">
            <a:avLst/>
          </a:prstGeom>
          <a:noFill/>
          <a:ln>
            <a:noFill/>
          </a:ln>
        </p:spPr>
        <p:txBody>
          <a:bodyPr spcFirstLastPara="1" wrap="square" lIns="91425" tIns="45700" rIns="91425" bIns="45700" anchor="t" anchorCtr="0">
            <a:noAutofit/>
          </a:bodyPr>
          <a:lstStyle/>
          <a:p>
            <a:pPr marL="285750" lvl="0" indent="-285750" algn="just" rtl="0">
              <a:spcBef>
                <a:spcPts val="1360"/>
              </a:spcBef>
              <a:spcAft>
                <a:spcPts val="0"/>
              </a:spcAft>
              <a:buSzPts val="171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Our project achieved success in implementing a robust CNN for brain tumor classification in MRI scans, demonstrating promising performance.</a:t>
            </a:r>
          </a:p>
          <a:p>
            <a:pPr marL="285750" lvl="0" indent="-285750" algn="just" rtl="0">
              <a:spcBef>
                <a:spcPts val="1360"/>
              </a:spcBef>
              <a:spcAft>
                <a:spcPts val="0"/>
              </a:spcAft>
              <a:buSzPts val="171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Acknowledging limitations like dataset size and interpretability issues, the project sets the stage for future enhancements in this critical medical field.</a:t>
            </a:r>
          </a:p>
          <a:p>
            <a:pPr marL="285750" lvl="0" indent="-285750" algn="just" rtl="0">
              <a:spcBef>
                <a:spcPts val="1360"/>
              </a:spcBef>
              <a:spcAft>
                <a:spcPts val="0"/>
              </a:spcAft>
              <a:buSzPts val="171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Build an app-based user interface in hospitals which allows doctors to easily determine the impact of tumor and suggest treatment accordingly.</a:t>
            </a:r>
          </a:p>
          <a:p>
            <a:pPr marL="285750" lvl="0" indent="-285750" algn="just" rtl="0">
              <a:spcBef>
                <a:spcPts val="1360"/>
              </a:spcBef>
              <a:spcAft>
                <a:spcPts val="0"/>
              </a:spcAft>
              <a:buSzPts val="171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Collaborating with healthcare institutions for extensive clinical validation will validate the model's efficacy in real-world scenarios, ensuring its practical utility and compliance with medical standards.</a:t>
            </a:r>
          </a:p>
          <a:p>
            <a:pPr marL="0" lvl="0" indent="0" algn="just" rtl="0">
              <a:spcBef>
                <a:spcPts val="1360"/>
              </a:spcBef>
              <a:spcAft>
                <a:spcPts val="0"/>
              </a:spcAft>
              <a:buSzPts val="1710"/>
              <a:buNone/>
            </a:pPr>
            <a:endParaRPr lang="en-US" sz="1800" dirty="0"/>
          </a:p>
          <a:p>
            <a:pPr marL="0" lvl="0" indent="0" algn="just" rtl="0">
              <a:spcBef>
                <a:spcPts val="1360"/>
              </a:spcBef>
              <a:spcAft>
                <a:spcPts val="0"/>
              </a:spcAft>
              <a:buSzPts val="1710"/>
              <a:buNone/>
            </a:pPr>
            <a:endParaRPr lang="en-US" sz="1800" dirty="0"/>
          </a:p>
          <a:p>
            <a:pPr marL="0" lvl="0" indent="0" algn="just" rtl="0">
              <a:spcBef>
                <a:spcPts val="1360"/>
              </a:spcBef>
              <a:spcAft>
                <a:spcPts val="0"/>
              </a:spcAft>
              <a:buSzPts val="1710"/>
              <a:buNone/>
            </a:pPr>
            <a:endParaRPr sz="1800" dirty="0"/>
          </a:p>
        </p:txBody>
      </p:sp>
      <p:sp>
        <p:nvSpPr>
          <p:cNvPr id="404" name="Google Shape;404;p57"/>
          <p:cNvSpPr txBox="1">
            <a:spLocks noGrp="1"/>
          </p:cNvSpPr>
          <p:nvPr>
            <p:ph type="ftr" idx="11"/>
          </p:nvPr>
        </p:nvSpPr>
        <p:spPr>
          <a:xfrm>
            <a:off x="3347720" y="6324600"/>
            <a:ext cx="2856865" cy="53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a:t>
            </a:r>
          </a:p>
          <a:p>
            <a:pPr marL="0" lvl="0" indent="0" algn="ctr" rtl="0">
              <a:spcBef>
                <a:spcPts val="0"/>
              </a:spcBef>
              <a:spcAft>
                <a:spcPts val="0"/>
              </a:spcAft>
              <a:buNone/>
            </a:pPr>
            <a:r>
              <a:rPr lang="en-IN" altLang="en-US">
                <a:solidFill>
                  <a:srgbClr val="045C75"/>
                </a:solidFill>
                <a:latin typeface="Constantia" panose="02030602050306030303"/>
                <a:ea typeface="Constantia" panose="02030602050306030303"/>
                <a:cs typeface="Constantia" panose="02030602050306030303"/>
                <a:sym typeface="Constantia" panose="02030602050306030303"/>
              </a:rPr>
              <a:t>                   Management Jaipur</a:t>
            </a:r>
            <a:r>
              <a:rPr lang="en-US">
                <a:solidFill>
                  <a:srgbClr val="045C75"/>
                </a:solidFill>
                <a:latin typeface="Constantia" panose="02030602050306030303"/>
                <a:ea typeface="Constantia" panose="02030602050306030303"/>
                <a:cs typeface="Constantia" panose="02030602050306030303"/>
                <a:sym typeface="Constantia" panose="02030602050306030303"/>
              </a:rPr>
              <a:t> </a:t>
            </a:r>
          </a:p>
          <a:p>
            <a:pPr marL="0" lvl="0" indent="0" algn="ctr" rtl="0">
              <a:spcBef>
                <a:spcPts val="0"/>
              </a:spcBef>
              <a:spcAft>
                <a:spcPts val="0"/>
              </a:spcAft>
              <a:buNone/>
            </a:pPr>
            <a:endParaRPr lang="en-US">
              <a:solidFill>
                <a:srgbClr val="045C75"/>
              </a:solidFill>
              <a:latin typeface="Constantia" panose="02030602050306030303"/>
              <a:ea typeface="Constantia" panose="02030602050306030303"/>
              <a:cs typeface="Constantia" panose="02030602050306030303"/>
              <a:sym typeface="Constantia" panose="02030602050306030303"/>
            </a:endParaRPr>
          </a:p>
        </p:txBody>
      </p:sp>
      <p:sp>
        <p:nvSpPr>
          <p:cNvPr id="405" name="Google Shape;405;p57"/>
          <p:cNvSpPr txBox="1"/>
          <p:nvPr/>
        </p:nvSpPr>
        <p:spPr>
          <a:xfrm>
            <a:off x="350330" y="94268"/>
            <a:ext cx="8229240" cy="439132"/>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Conclusions &amp; Future Scope </a:t>
            </a:r>
            <a:endParaRPr sz="4000"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pic>
        <p:nvPicPr>
          <p:cNvPr id="406" name="Google Shape;406;p57" descr="D:\logo.jpg"/>
          <p:cNvPicPr preferRelativeResize="0"/>
          <p:nvPr/>
        </p:nvPicPr>
        <p:blipFill rotWithShape="1">
          <a:blip r:embed="rId3"/>
          <a:srcRect l="2734" t="4678" r="2295" b="3926"/>
          <a:stretch>
            <a:fillRect/>
          </a:stretch>
        </p:blipFill>
        <p:spPr>
          <a:xfrm>
            <a:off x="7779470" y="-30956"/>
            <a:ext cx="1600200" cy="104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58"/>
          <p:cNvSpPr txBox="1">
            <a:spLocks noGrp="1"/>
          </p:cNvSpPr>
          <p:nvPr>
            <p:ph type="ftr" idx="11"/>
          </p:nvPr>
        </p:nvSpPr>
        <p:spPr>
          <a:xfrm>
            <a:off x="3347720" y="6338570"/>
            <a:ext cx="2813685" cy="51943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a:t>
            </a:r>
          </a:p>
          <a:p>
            <a:pPr marL="0" lvl="0" indent="0" algn="ctr" rtl="0">
              <a:spcBef>
                <a:spcPts val="0"/>
              </a:spcBef>
              <a:spcAft>
                <a:spcPts val="0"/>
              </a:spcAft>
              <a:buNone/>
            </a:pPr>
            <a:r>
              <a:rPr lang="en-US">
                <a:solidFill>
                  <a:srgbClr val="045C75"/>
                </a:solidFill>
                <a:latin typeface="Constantia" panose="02030602050306030303"/>
                <a:ea typeface="Constantia" panose="02030602050306030303"/>
                <a:cs typeface="Constantia" panose="02030602050306030303"/>
                <a:sym typeface="Constantia" panose="02030602050306030303"/>
              </a:rPr>
              <a:t> </a:t>
            </a:r>
            <a:r>
              <a:rPr lang="en-IN" altLang="en-US">
                <a:solidFill>
                  <a:srgbClr val="045C75"/>
                </a:solidFill>
                <a:latin typeface="Constantia" panose="02030602050306030303"/>
                <a:ea typeface="Constantia" panose="02030602050306030303"/>
                <a:cs typeface="Constantia" panose="02030602050306030303"/>
                <a:sym typeface="Constantia" panose="02030602050306030303"/>
              </a:rPr>
              <a:t>               Management Jaipur</a:t>
            </a:r>
            <a:endParaRPr lang="en-US">
              <a:solidFill>
                <a:srgbClr val="045C75"/>
              </a:solidFill>
              <a:latin typeface="Constantia" panose="02030602050306030303"/>
              <a:ea typeface="Constantia" panose="02030602050306030303"/>
              <a:cs typeface="Constantia" panose="02030602050306030303"/>
              <a:sym typeface="Constantia" panose="02030602050306030303"/>
            </a:endParaRPr>
          </a:p>
          <a:p>
            <a:pPr marL="0" lvl="0" indent="0" algn="ctr" rtl="0">
              <a:spcBef>
                <a:spcPts val="0"/>
              </a:spcBef>
              <a:spcAft>
                <a:spcPts val="0"/>
              </a:spcAft>
              <a:buNone/>
            </a:pPr>
            <a:endParaRPr lang="en-US">
              <a:solidFill>
                <a:srgbClr val="045C75"/>
              </a:solidFill>
              <a:latin typeface="Constantia" panose="02030602050306030303"/>
              <a:ea typeface="Constantia" panose="02030602050306030303"/>
              <a:cs typeface="Constantia" panose="02030602050306030303"/>
              <a:sym typeface="Constantia" panose="02030602050306030303"/>
            </a:endParaRPr>
          </a:p>
        </p:txBody>
      </p:sp>
      <p:pic>
        <p:nvPicPr>
          <p:cNvPr id="413" name="Google Shape;413;p58" descr="D:\logo.jpg"/>
          <p:cNvPicPr preferRelativeResize="0"/>
          <p:nvPr/>
        </p:nvPicPr>
        <p:blipFill rotWithShape="1">
          <a:blip r:embed="rId3"/>
          <a:srcRect l="2734" t="4678" r="2295" b="3926"/>
          <a:stretch>
            <a:fillRect/>
          </a:stretch>
        </p:blipFill>
        <p:spPr>
          <a:xfrm>
            <a:off x="7305773" y="-30956"/>
            <a:ext cx="1668545" cy="1041400"/>
          </a:xfrm>
          <a:prstGeom prst="rect">
            <a:avLst/>
          </a:prstGeom>
          <a:noFill/>
          <a:ln>
            <a:noFill/>
          </a:ln>
        </p:spPr>
      </p:pic>
      <p:sp>
        <p:nvSpPr>
          <p:cNvPr id="414" name="Google Shape;414;p58"/>
          <p:cNvSpPr txBox="1">
            <a:spLocks noGrp="1"/>
          </p:cNvSpPr>
          <p:nvPr>
            <p:ph type="body" idx="1"/>
          </p:nvPr>
        </p:nvSpPr>
        <p:spPr>
          <a:xfrm>
            <a:off x="129538" y="1095286"/>
            <a:ext cx="8884920" cy="4392295"/>
          </a:xfrm>
          <a:prstGeom prst="rect">
            <a:avLst/>
          </a:prstGeom>
          <a:noFill/>
          <a:ln>
            <a:noFill/>
          </a:ln>
        </p:spPr>
        <p:txBody>
          <a:bodyPr spcFirstLastPara="1" wrap="square" lIns="91425" tIns="45700" rIns="91425" bIns="45700" anchor="t" anchorCtr="0">
            <a:noAutofit/>
          </a:bodyPr>
          <a:lstStyle/>
          <a:p>
            <a:pPr marL="774065" marR="1120140" indent="0" algn="ctr">
              <a:spcBef>
                <a:spcPts val="310"/>
              </a:spcBef>
              <a:spcAft>
                <a:spcPts val="0"/>
              </a:spcAft>
              <a:buNone/>
            </a:pPr>
            <a:endPar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342900" marR="0" lvl="0" indent="-342900" algn="just">
              <a:spcBef>
                <a:spcPts val="0"/>
              </a:spcBef>
              <a:spcAft>
                <a:spcPts val="0"/>
              </a:spcAft>
              <a:buClr>
                <a:srgbClr val="000000"/>
              </a:buClr>
              <a:buFont typeface="+mj-lt"/>
              <a:buAutoNum type="arabicPeriod"/>
            </a:pPr>
            <a:r>
              <a:rPr lang="en-US" sz="1800" dirty="0">
                <a:solidFill>
                  <a:srgbClr val="000000"/>
                </a:solidFill>
                <a:effectLst/>
                <a:latin typeface="Times New Roman" panose="02020603050405020304" pitchFamily="18" charset="0"/>
                <a:ea typeface="Segoe UI" panose="020B0502040204020203" pitchFamily="34" charset="0"/>
              </a:rPr>
              <a:t>Hemanth G, Janardhan M, </a:t>
            </a:r>
            <a:r>
              <a:rPr lang="en-US" sz="1800" dirty="0" err="1">
                <a:solidFill>
                  <a:srgbClr val="000000"/>
                </a:solidFill>
                <a:effectLst/>
                <a:latin typeface="Times New Roman" panose="02020603050405020304" pitchFamily="18" charset="0"/>
                <a:ea typeface="Segoe UI" panose="020B0502040204020203" pitchFamily="34" charset="0"/>
              </a:rPr>
              <a:t>Sujihelen</a:t>
            </a:r>
            <a:r>
              <a:rPr lang="en-US" sz="1800" dirty="0">
                <a:solidFill>
                  <a:srgbClr val="000000"/>
                </a:solidFill>
                <a:effectLst/>
                <a:latin typeface="Times New Roman" panose="02020603050405020304" pitchFamily="18" charset="0"/>
                <a:ea typeface="Segoe UI" panose="020B0502040204020203" pitchFamily="34" charset="0"/>
              </a:rPr>
              <a:t> L (2019) Design and implementing brain tumor detection using machine learning approach. In: 3rd international conference on trends in electronics and informatics (ICOEI).</a:t>
            </a:r>
            <a:r>
              <a:rPr lang="en-US" sz="1800" dirty="0">
                <a:solidFill>
                  <a:srgbClr val="333333"/>
                </a:solidFill>
                <a:effectLst/>
                <a:latin typeface="Times New Roman" panose="02020603050405020304" pitchFamily="18" charset="0"/>
                <a:ea typeface="Segoe UI" panose="020B0502040204020203" pitchFamily="34" charset="0"/>
              </a:rPr>
              <a:t> </a:t>
            </a:r>
            <a:r>
              <a:rPr lang="en-US" sz="1800" u="sng" dirty="0">
                <a:solidFill>
                  <a:schemeClr val="accent1"/>
                </a:solidFill>
                <a:effectLst/>
                <a:latin typeface="Times New Roman" panose="02020603050405020304" pitchFamily="18" charset="0"/>
                <a:ea typeface="Segoe UI" panose="020B0502040204020203" pitchFamily="34" charset="0"/>
                <a:hlinkClick r:id="rId4">
                  <a:extLst>
                    <a:ext uri="{A12FA001-AC4F-418D-AE19-62706E023703}">
                      <ahyp:hlinkClr xmlns:ahyp="http://schemas.microsoft.com/office/drawing/2018/hyperlinkcolor" val="tx"/>
                    </a:ext>
                  </a:extLst>
                </a:hlinkClick>
              </a:rPr>
              <a:t>https://doi.org/10.1109/ICOEI.2019.8862553</a:t>
            </a:r>
            <a:endParaRPr lang="en-US" sz="1800" dirty="0">
              <a:solidFill>
                <a:schemeClr val="accent1"/>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Clr>
                <a:srgbClr val="000000"/>
              </a:buClr>
              <a:buFont typeface="+mj-lt"/>
              <a:buAutoNum type="arabicPeriod"/>
            </a:pPr>
            <a:r>
              <a:rPr lang="en-US" sz="1800" dirty="0">
                <a:solidFill>
                  <a:srgbClr val="000000"/>
                </a:solidFill>
                <a:effectLst/>
                <a:latin typeface="Times New Roman" panose="02020603050405020304" pitchFamily="18" charset="0"/>
                <a:ea typeface="Segoe UI" panose="020B0502040204020203" pitchFamily="34" charset="0"/>
              </a:rPr>
              <a:t>Somasundaram S, </a:t>
            </a:r>
            <a:r>
              <a:rPr lang="en-US" sz="1800" dirty="0" err="1">
                <a:solidFill>
                  <a:srgbClr val="000000"/>
                </a:solidFill>
                <a:effectLst/>
                <a:latin typeface="Times New Roman" panose="02020603050405020304" pitchFamily="18" charset="0"/>
                <a:ea typeface="Segoe UI" panose="020B0502040204020203" pitchFamily="34" charset="0"/>
              </a:rPr>
              <a:t>Gobinath</a:t>
            </a:r>
            <a:r>
              <a:rPr lang="en-US" sz="1800" dirty="0">
                <a:solidFill>
                  <a:srgbClr val="000000"/>
                </a:solidFill>
                <a:effectLst/>
                <a:latin typeface="Times New Roman" panose="02020603050405020304" pitchFamily="18" charset="0"/>
                <a:ea typeface="Segoe UI" panose="020B0502040204020203" pitchFamily="34" charset="0"/>
              </a:rPr>
              <a:t> R (2019) Current trends on deep learning models for brain tumor segmentation and detection—a review. In: International conference on machine learning, big data, cloud and parallel computing (</a:t>
            </a:r>
            <a:r>
              <a:rPr lang="en-US" sz="1800" dirty="0" err="1">
                <a:solidFill>
                  <a:srgbClr val="000000"/>
                </a:solidFill>
                <a:effectLst/>
                <a:latin typeface="Times New Roman" panose="02020603050405020304" pitchFamily="18" charset="0"/>
                <a:ea typeface="Segoe UI" panose="020B0502040204020203" pitchFamily="34" charset="0"/>
              </a:rPr>
              <a:t>COMITCon</a:t>
            </a:r>
            <a:r>
              <a:rPr lang="en-US" sz="1800" dirty="0">
                <a:solidFill>
                  <a:srgbClr val="000000"/>
                </a:solidFill>
                <a:effectLst/>
                <a:latin typeface="Times New Roman" panose="02020603050405020304" pitchFamily="18" charset="0"/>
                <a:ea typeface="Segoe UI" panose="020B0502040204020203" pitchFamily="34" charset="0"/>
              </a:rPr>
              <a:t>).</a:t>
            </a:r>
            <a:r>
              <a:rPr lang="en-US" sz="1800" dirty="0">
                <a:latin typeface="Times New Roman" panose="02020603050405020304" pitchFamily="18" charset="0"/>
                <a:ea typeface="Segoe UI" panose="020B0502040204020203" pitchFamily="34" charset="0"/>
              </a:rPr>
              <a:t> </a:t>
            </a:r>
            <a:r>
              <a:rPr lang="en-US" sz="1800" u="sng" dirty="0">
                <a:solidFill>
                  <a:schemeClr val="accent1"/>
                </a:solidFill>
                <a:effectLst/>
                <a:latin typeface="Times New Roman" panose="02020603050405020304" pitchFamily="18" charset="0"/>
                <a:ea typeface="Segoe UI" panose="020B0502040204020203" pitchFamily="34" charset="0"/>
                <a:hlinkClick r:id="rId5">
                  <a:extLst>
                    <a:ext uri="{A12FA001-AC4F-418D-AE19-62706E023703}">
                      <ahyp:hlinkClr xmlns:ahyp="http://schemas.microsoft.com/office/drawing/2018/hyperlinkcolor" val="tx"/>
                    </a:ext>
                  </a:extLst>
                </a:hlinkClick>
              </a:rPr>
              <a:t>https://doi.org/10.1109/COMITCon.2019.8862209</a:t>
            </a:r>
            <a:endParaRPr lang="en-US" sz="1800" dirty="0">
              <a:solidFill>
                <a:schemeClr val="accent1"/>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Clr>
                <a:srgbClr val="000000"/>
              </a:buClr>
              <a:buFont typeface="+mj-lt"/>
              <a:buAutoNum type="arabicPeriod"/>
            </a:pPr>
            <a:r>
              <a:rPr lang="en-US" sz="1800" dirty="0" err="1">
                <a:solidFill>
                  <a:srgbClr val="000000"/>
                </a:solidFill>
                <a:effectLst/>
                <a:latin typeface="Times New Roman" panose="02020603050405020304" pitchFamily="18" charset="0"/>
                <a:ea typeface="Segoe UI" panose="020B0502040204020203" pitchFamily="34" charset="0"/>
              </a:rPr>
              <a:t>Çınarer</a:t>
            </a:r>
            <a:r>
              <a:rPr lang="en-US" sz="1800" dirty="0">
                <a:solidFill>
                  <a:srgbClr val="000000"/>
                </a:solidFill>
                <a:effectLst/>
                <a:latin typeface="Times New Roman" panose="02020603050405020304" pitchFamily="18" charset="0"/>
                <a:ea typeface="Segoe UI" panose="020B0502040204020203" pitchFamily="34" charset="0"/>
              </a:rPr>
              <a:t> G, </a:t>
            </a:r>
            <a:r>
              <a:rPr lang="en-US" sz="1800" dirty="0" err="1">
                <a:solidFill>
                  <a:srgbClr val="000000"/>
                </a:solidFill>
                <a:effectLst/>
                <a:latin typeface="Times New Roman" panose="02020603050405020304" pitchFamily="18" charset="0"/>
                <a:ea typeface="Segoe UI" panose="020B0502040204020203" pitchFamily="34" charset="0"/>
              </a:rPr>
              <a:t>Emiroğlu</a:t>
            </a:r>
            <a:r>
              <a:rPr lang="en-US" sz="1800" dirty="0">
                <a:solidFill>
                  <a:srgbClr val="000000"/>
                </a:solidFill>
                <a:effectLst/>
                <a:latin typeface="Times New Roman" panose="02020603050405020304" pitchFamily="18" charset="0"/>
                <a:ea typeface="Segoe UI" panose="020B0502040204020203" pitchFamily="34" charset="0"/>
              </a:rPr>
              <a:t> BG (2019) Classification of brain tumors by machine learning algorithms. In: 3rd international symposium on multidisciplinary studies and innovative technologies (ISMSIT).</a:t>
            </a:r>
            <a:r>
              <a:rPr lang="en-US" sz="1800" dirty="0">
                <a:solidFill>
                  <a:srgbClr val="333333"/>
                </a:solidFill>
                <a:effectLst/>
                <a:latin typeface="Times New Roman" panose="02020603050405020304" pitchFamily="18" charset="0"/>
                <a:ea typeface="Segoe UI" panose="020B0502040204020203" pitchFamily="34" charset="0"/>
              </a:rPr>
              <a:t> </a:t>
            </a:r>
            <a:r>
              <a:rPr lang="en-US" sz="1800" u="sng" dirty="0">
                <a:solidFill>
                  <a:schemeClr val="accent1"/>
                </a:solidFill>
                <a:effectLst/>
                <a:latin typeface="Times New Roman" panose="02020603050405020304" pitchFamily="18" charset="0"/>
                <a:ea typeface="Segoe UI" panose="020B0502040204020203" pitchFamily="34" charset="0"/>
                <a:hlinkClick r:id="rId6">
                  <a:extLst>
                    <a:ext uri="{A12FA001-AC4F-418D-AE19-62706E023703}">
                      <ahyp:hlinkClr xmlns:ahyp="http://schemas.microsoft.com/office/drawing/2018/hyperlinkcolor" val="tx"/>
                    </a:ext>
                  </a:extLst>
                </a:hlinkClick>
              </a:rPr>
              <a:t>https://doi.org/10.1109/ISMSIT.2019.8932878</a:t>
            </a:r>
            <a:endParaRPr lang="en-US" sz="1800" dirty="0">
              <a:solidFill>
                <a:schemeClr val="accent1"/>
              </a:solidFill>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Clr>
                <a:srgbClr val="000000"/>
              </a:buClr>
              <a:buFont typeface="+mj-lt"/>
              <a:buAutoNum type="arabicPeriod"/>
            </a:pPr>
            <a:r>
              <a:rPr lang="en-US" sz="1800" dirty="0">
                <a:solidFill>
                  <a:srgbClr val="000000"/>
                </a:solidFill>
                <a:effectLst/>
                <a:latin typeface="Times New Roman" panose="02020603050405020304" pitchFamily="18" charset="0"/>
                <a:ea typeface="Segoe UI" panose="020B0502040204020203" pitchFamily="34" charset="0"/>
              </a:rPr>
              <a:t>Wu, W., Li, D., Du, J., Gao, X., Gu, W., Zhao, F., Feng, X., &amp;amp; Yan, H. (2020, July 14). An intelligent diagnosis method of brain MRI tumor segmentation using deep convolutional neural network and SVM algorithm. Computational and Mathematical Methods in Medicine. </a:t>
            </a:r>
            <a:r>
              <a:rPr lang="en-US" sz="1800" dirty="0">
                <a:solidFill>
                  <a:srgbClr val="1F497D"/>
                </a:solidFill>
                <a:effectLst/>
                <a:latin typeface="Times New Roman" panose="02020603050405020304" pitchFamily="18" charset="0"/>
                <a:ea typeface="Segoe UI" panose="020B0502040204020203" pitchFamily="34" charset="0"/>
              </a:rPr>
              <a:t>https://www.hindawi.com/journals/cmmm/2020/6789306/ </a:t>
            </a:r>
            <a:endParaRPr lang="en-US" sz="1800" dirty="0">
              <a:effectLst/>
              <a:latin typeface="Times New Roman" panose="02020603050405020304" pitchFamily="18" charset="0"/>
              <a:ea typeface="Times New Roman" panose="02020603050405020304" pitchFamily="18" charset="0"/>
            </a:endParaRPr>
          </a:p>
        </p:txBody>
      </p:sp>
      <p:sp>
        <p:nvSpPr>
          <p:cNvPr id="4" name="Google Shape;405;p57">
            <a:extLst>
              <a:ext uri="{FF2B5EF4-FFF2-40B4-BE49-F238E27FC236}">
                <a16:creationId xmlns:a16="http://schemas.microsoft.com/office/drawing/2014/main" id="{E6E4943D-1162-72BA-9172-CD6067666E41}"/>
              </a:ext>
            </a:extLst>
          </p:cNvPr>
          <p:cNvSpPr txBox="1"/>
          <p:nvPr/>
        </p:nvSpPr>
        <p:spPr>
          <a:xfrm>
            <a:off x="350330" y="94268"/>
            <a:ext cx="8229240" cy="439132"/>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References </a:t>
            </a:r>
            <a:endParaRPr sz="4000" dirty="0">
              <a:solidFill>
                <a:srgbClr val="000000"/>
              </a:solidFill>
              <a:latin typeface="Constantia" panose="02030602050306030303"/>
              <a:ea typeface="Constantia" panose="02030602050306030303"/>
              <a:cs typeface="Constantia" panose="02030602050306030303"/>
              <a:sym typeface="Constantia" panose="02030602050306030303"/>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420" name="Google Shape;420;p59"/>
          <p:cNvSpPr txBox="1"/>
          <p:nvPr/>
        </p:nvSpPr>
        <p:spPr>
          <a:xfrm>
            <a:off x="685800" y="23760"/>
            <a:ext cx="8076960" cy="609120"/>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Acknowledgement</a:t>
            </a:r>
            <a:endParaRPr sz="4000"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21" name="Google Shape;421;p59"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422" name="Google Shape;422;p59"/>
          <p:cNvSpPr txBox="1"/>
          <p:nvPr/>
        </p:nvSpPr>
        <p:spPr>
          <a:xfrm>
            <a:off x="455389" y="1041400"/>
            <a:ext cx="8076900" cy="4224655"/>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The endless thanks goes to Lord Almighty for all the blessings he has showered onto me, which has enabled me to write this last note in my project work. During the period of my project, as in the rest of my life, I have been blessed by Almighty with some extraordinary people who have spun a web of support around me. Words can never be enough in expressing how grateful I am to those incredible people in my life who made this thesis possible. I would like an attempt to thank them for making my time during my project in the Institute a period I will treasure. I am deeply indebted to my research supervisor, Professor </a:t>
            </a:r>
            <a:r>
              <a:rPr lang="en-US" sz="1800">
                <a:solidFill>
                  <a:srgbClr val="0C0C0C"/>
                </a:solidFill>
                <a:latin typeface="Times New Roman" panose="02020603050405020304"/>
                <a:ea typeface="Times New Roman" panose="02020603050405020304"/>
                <a:cs typeface="Times New Roman" panose="02020603050405020304"/>
                <a:sym typeface="Times New Roman" panose="02020603050405020304"/>
              </a:rPr>
              <a:t>Jyoti Khandelwal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me such an interesting thesis topic. Each meeting with him added in valuable aspects to the implementation and broadened my perspective. He has guided me with his invaluable suggestions, lightened up the way in my darkest times and encouraged me a lot in the academic life.</a:t>
            </a:r>
            <a:endParaRPr sz="18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15000"/>
              </a:lnSpc>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427" name="Google Shape;427;p60"/>
          <p:cNvPicPr preferRelativeResize="0"/>
          <p:nvPr/>
        </p:nvPicPr>
        <p:blipFill rotWithShape="1">
          <a:blip r:embed="rId3"/>
          <a:srcRect/>
          <a:stretch>
            <a:fillRect/>
          </a:stretch>
        </p:blipFill>
        <p:spPr>
          <a:xfrm>
            <a:off x="0" y="1143000"/>
            <a:ext cx="9143640" cy="5714640"/>
          </a:xfrm>
          <a:prstGeom prst="rect">
            <a:avLst/>
          </a:prstGeom>
          <a:noFill/>
          <a:ln>
            <a:noFill/>
          </a:ln>
        </p:spPr>
      </p:pic>
      <p:sp>
        <p:nvSpPr>
          <p:cNvPr id="428" name="Google Shape;428;p60"/>
          <p:cNvSpPr txBox="1"/>
          <p:nvPr/>
        </p:nvSpPr>
        <p:spPr>
          <a:xfrm>
            <a:off x="2666880" y="6356520"/>
            <a:ext cx="3352320" cy="364680"/>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pic>
        <p:nvPicPr>
          <p:cNvPr id="429" name="Google Shape;429;p60" descr="D:\logo.jpg"/>
          <p:cNvPicPr preferRelativeResize="0"/>
          <p:nvPr/>
        </p:nvPicPr>
        <p:blipFill rotWithShape="1">
          <a:blip r:embed="rId4"/>
          <a:srcRect l="2734" t="4678" r="2295" b="3926"/>
          <a:stretch>
            <a:fillRect/>
          </a:stretch>
        </p:blipFill>
        <p:spPr>
          <a:xfrm>
            <a:off x="7543800" y="0"/>
            <a:ext cx="1600200" cy="104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p:nvPr/>
        </p:nvSpPr>
        <p:spPr>
          <a:xfrm>
            <a:off x="609480" y="-36253"/>
            <a:ext cx="8076960" cy="564154"/>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Introduction</a:t>
            </a:r>
            <a:endParaRPr sz="4000" b="0" i="0" u="none" strike="noStrike" cap="none" dirty="0">
              <a:solidFill>
                <a:schemeClr val="dk1"/>
              </a:solidFill>
              <a:latin typeface="Constantia" panose="02030602050306030303"/>
              <a:ea typeface="Constantia" panose="02030602050306030303"/>
              <a:cs typeface="Constantia" panose="02030602050306030303"/>
              <a:sym typeface="Constantia" panose="02030602050306030303"/>
            </a:endParaRPr>
          </a:p>
        </p:txBody>
      </p:sp>
      <p:sp>
        <p:nvSpPr>
          <p:cNvPr id="250" name="Google Shape;250;p40"/>
          <p:cNvSpPr txBox="1"/>
          <p:nvPr/>
        </p:nvSpPr>
        <p:spPr>
          <a:xfrm>
            <a:off x="457200" y="1077653"/>
            <a:ext cx="8229240" cy="2103429"/>
          </a:xfrm>
          <a:prstGeom prst="rect">
            <a:avLst/>
          </a:prstGeom>
          <a:noFill/>
          <a:ln>
            <a:noFill/>
          </a:ln>
        </p:spPr>
        <p:txBody>
          <a:bodyPr spcFirstLastPara="1" wrap="square" lIns="91425" tIns="45700" rIns="91425" bIns="45700" anchor="t" anchorCtr="0">
            <a:noAutofit/>
          </a:bodyPr>
          <a:lstStyle/>
          <a:p>
            <a:pPr marL="342900" marR="0" lvl="0" indent="-210185" algn="just" rtl="0">
              <a:spcBef>
                <a:spcPts val="0"/>
              </a:spcBef>
              <a:spcAft>
                <a:spcPts val="0"/>
              </a:spcAft>
              <a:buClr>
                <a:schemeClr val="dk1"/>
              </a:buClr>
              <a:buSzPts val="2090"/>
              <a:buFont typeface="Arial" panose="020B0604020202020204"/>
              <a:buNone/>
            </a:pPr>
            <a:endParaRPr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1" name="Google Shape;251;p40"/>
          <p:cNvSpPr txBox="1"/>
          <p:nvPr/>
        </p:nvSpPr>
        <p:spPr>
          <a:xfrm>
            <a:off x="1275007" y="3181082"/>
            <a:ext cx="7147775" cy="494966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100" b="0"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52" name="Google Shape;252;p40"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253" name="Google Shape;253;p40"/>
          <p:cNvSpPr txBox="1"/>
          <p:nvPr/>
        </p:nvSpPr>
        <p:spPr>
          <a:xfrm>
            <a:off x="377340" y="1316835"/>
            <a:ext cx="8309100" cy="3801000"/>
          </a:xfrm>
          <a:prstGeom prst="rect">
            <a:avLst/>
          </a:prstGeom>
          <a:noFill/>
          <a:ln>
            <a:noFill/>
          </a:ln>
        </p:spPr>
        <p:txBody>
          <a:bodyPr spcFirstLastPara="1" wrap="square" lIns="91425" tIns="45700" rIns="91425" bIns="45700" anchor="t" anchorCtr="0">
            <a:spAutoFit/>
          </a:bodyPr>
          <a:lstStyle/>
          <a:p>
            <a:pPr marL="285750" lvl="0" indent="-285750" algn="just" rtl="0">
              <a:spcBef>
                <a:spcPts val="600"/>
              </a:spcBef>
              <a:spcAft>
                <a:spcPts val="0"/>
              </a:spcAft>
              <a:buClr>
                <a:srgbClr val="00B0F0"/>
              </a:buClr>
              <a:buFont typeface="Wingdings" panose="05000000000000000000" charset="0"/>
              <a:buChar char="Ø"/>
            </a:pPr>
            <a:r>
              <a:rPr lang="en-IN" alt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a:t>
            </a:r>
            <a:r>
              <a:rPr 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rain MRI Images is helpful in brain tumor diagnosis process.</a:t>
            </a:r>
            <a:r>
              <a:rPr lang="en-IN" alt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Tumor and cancer is a harmful and death-defying disease for human life</a:t>
            </a:r>
            <a:r>
              <a:rPr lang="en-IN" alt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
            </a:r>
            <a:endParaRPr 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spcBef>
                <a:spcPts val="600"/>
              </a:spcBef>
              <a:spcAft>
                <a:spcPts val="0"/>
              </a:spcAft>
              <a:buClr>
                <a:srgbClr val="00B0F0"/>
              </a:buClr>
              <a:buFont typeface="Wingdings" panose="05000000000000000000" charset="0"/>
              <a:buChar char="Ø"/>
            </a:pPr>
            <a:r>
              <a:rPr lang="en-IN" alt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t</a:t>
            </a:r>
            <a:r>
              <a:rPr 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his study importance of the image classification in the world of the Biocomputing field</a:t>
            </a:r>
            <a:r>
              <a:rPr lang="en-IN" alt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explored.</a:t>
            </a:r>
            <a:endParaRPr lang="en-US" alt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spcBef>
                <a:spcPts val="600"/>
              </a:spcBef>
              <a:spcAft>
                <a:spcPts val="0"/>
              </a:spcAft>
              <a:buClr>
                <a:srgbClr val="00B0F0"/>
              </a:buClr>
              <a:buFont typeface="Wingdings" panose="05000000000000000000" charset="0"/>
              <a:buChar char="Ø"/>
            </a:pPr>
            <a:r>
              <a:rPr 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Image classification technique is efficiently improving the process of disease diagnosis. It is a process in which images are labeled into numerous predefined classes. </a:t>
            </a:r>
          </a:p>
          <a:p>
            <a:pPr marL="285750" lvl="0" indent="-285750" algn="just" rtl="0">
              <a:spcBef>
                <a:spcPts val="600"/>
              </a:spcBef>
              <a:spcAft>
                <a:spcPts val="0"/>
              </a:spcAft>
              <a:buClr>
                <a:srgbClr val="00B0F0"/>
              </a:buClr>
              <a:buFont typeface="Wingdings" panose="05000000000000000000" charset="0"/>
              <a:buChar char="Ø"/>
            </a:pPr>
            <a:r>
              <a:rPr 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Several techniques has been introduced for image classification like Logistic Regression, Random Forest, SVM,KNN and many others. </a:t>
            </a:r>
          </a:p>
          <a:p>
            <a:pPr marL="285750" lvl="0" indent="-285750" algn="just" rtl="0">
              <a:spcBef>
                <a:spcPts val="600"/>
              </a:spcBef>
              <a:spcAft>
                <a:spcPts val="0"/>
              </a:spcAft>
              <a:buClr>
                <a:srgbClr val="00B0F0"/>
              </a:buClr>
              <a:buFont typeface="Wingdings" panose="05000000000000000000" charset="0"/>
              <a:buChar char="Ø"/>
            </a:pPr>
            <a:r>
              <a:rPr lang="en-IN" alt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t</a:t>
            </a:r>
            <a:r>
              <a:rPr 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his study </a:t>
            </a:r>
            <a:r>
              <a:rPr lang="en-IN" alt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we </a:t>
            </a:r>
            <a:r>
              <a:rPr 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proposed a model in which deep neural network technique is used with grey scaled segmentation technique. Combination of these two techniques is giving better result in minimum computational time. </a:t>
            </a:r>
            <a:endParaRPr lang="en-IN" altLang="en-US" sz="1800" dirty="0">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54" name="Google Shape;254;p4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560900" y="1"/>
            <a:ext cx="8229600" cy="490194"/>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4000" b="1" dirty="0">
                <a:latin typeface="Times New Roman" panose="02020603050405020304" pitchFamily="18" charset="0"/>
                <a:cs typeface="Times New Roman" panose="02020603050405020304" pitchFamily="18" charset="0"/>
              </a:rPr>
              <a:t>   </a:t>
            </a:r>
            <a:r>
              <a:rPr lang="en-US" sz="4000" b="1" dirty="0">
                <a:solidFill>
                  <a:srgbClr val="7030A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Literature Review </a:t>
            </a:r>
            <a:endParaRPr sz="4000" b="1" dirty="0">
              <a:solidFill>
                <a:srgbClr val="7030A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60" name="Google Shape;260;p41"/>
          <p:cNvSpPr txBox="1">
            <a:spLocks noGrp="1"/>
          </p:cNvSpPr>
          <p:nvPr>
            <p:ph type="body" idx="1"/>
          </p:nvPr>
        </p:nvSpPr>
        <p:spPr>
          <a:xfrm>
            <a:off x="69850" y="792480"/>
            <a:ext cx="9074150" cy="4915535"/>
          </a:xfrm>
          <a:prstGeom prst="rect">
            <a:avLst/>
          </a:prstGeom>
          <a:noFill/>
          <a:ln>
            <a:noFill/>
          </a:ln>
        </p:spPr>
        <p:txBody>
          <a:bodyPr spcFirstLastPara="1" wrap="square" lIns="91425" tIns="45700" rIns="91425" bIns="45700" anchor="t" anchorCtr="0">
            <a:noAutofit/>
          </a:bodyPr>
          <a:lstStyle/>
          <a:p>
            <a:pPr marL="0" lvl="0" indent="0" algn="just" rtl="0">
              <a:spcBef>
                <a:spcPts val="1800"/>
              </a:spcBef>
              <a:spcAft>
                <a:spcPts val="0"/>
              </a:spcAft>
              <a:buNone/>
            </a:pPr>
            <a:endParaRPr sz="1800" dirty="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600"/>
              </a:spcBef>
              <a:spcAft>
                <a:spcPts val="0"/>
              </a:spcAft>
              <a:buNone/>
            </a:pPr>
            <a:endParaRPr sz="1800" dirty="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520"/>
              </a:spcBef>
              <a:spcAft>
                <a:spcPts val="0"/>
              </a:spcAft>
              <a:buSzPts val="2470"/>
              <a:buNone/>
            </a:pPr>
            <a:endParaRPr sz="1800" dirty="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61" name="Google Shape;261;p41"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262" name="Google Shape;262;p4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graphicFrame>
        <p:nvGraphicFramePr>
          <p:cNvPr id="3" name="Table 2"/>
          <p:cNvGraphicFramePr/>
          <p:nvPr/>
        </p:nvGraphicFramePr>
        <p:xfrm>
          <a:off x="249555" y="1512570"/>
          <a:ext cx="8706485" cy="3821430"/>
        </p:xfrm>
        <a:graphic>
          <a:graphicData uri="http://schemas.openxmlformats.org/drawingml/2006/table">
            <a:tbl>
              <a:tblPr firstRow="1" bandRow="1">
                <a:tableStyleId>{5C22544A-7EE6-4342-B048-85BDC9FD1C3A}</a:tableStyleId>
              </a:tblPr>
              <a:tblGrid>
                <a:gridCol w="1125855">
                  <a:extLst>
                    <a:ext uri="{9D8B030D-6E8A-4147-A177-3AD203B41FA5}">
                      <a16:colId xmlns:a16="http://schemas.microsoft.com/office/drawing/2014/main" val="20000"/>
                    </a:ext>
                  </a:extLst>
                </a:gridCol>
                <a:gridCol w="2474595">
                  <a:extLst>
                    <a:ext uri="{9D8B030D-6E8A-4147-A177-3AD203B41FA5}">
                      <a16:colId xmlns:a16="http://schemas.microsoft.com/office/drawing/2014/main" val="20001"/>
                    </a:ext>
                  </a:extLst>
                </a:gridCol>
                <a:gridCol w="2393315">
                  <a:extLst>
                    <a:ext uri="{9D8B030D-6E8A-4147-A177-3AD203B41FA5}">
                      <a16:colId xmlns:a16="http://schemas.microsoft.com/office/drawing/2014/main" val="20002"/>
                    </a:ext>
                  </a:extLst>
                </a:gridCol>
                <a:gridCol w="2712720">
                  <a:extLst>
                    <a:ext uri="{9D8B030D-6E8A-4147-A177-3AD203B41FA5}">
                      <a16:colId xmlns:a16="http://schemas.microsoft.com/office/drawing/2014/main" val="20003"/>
                    </a:ext>
                  </a:extLst>
                </a:gridCol>
              </a:tblGrid>
              <a:tr h="335280">
                <a:tc>
                  <a:txBody>
                    <a:bodyPr/>
                    <a:lstStyle/>
                    <a:p>
                      <a:pPr algn="just">
                        <a:buNone/>
                      </a:pPr>
                      <a:r>
                        <a:rPr lang="en-IN" altLang="en-US" sz="1600">
                          <a:latin typeface="Times New Roman" panose="02020603050405020304" pitchFamily="18" charset="0"/>
                          <a:cs typeface="Times New Roman" panose="02020603050405020304" pitchFamily="18" charset="0"/>
                        </a:rPr>
                        <a:t>Serial No.</a:t>
                      </a:r>
                    </a:p>
                  </a:txBody>
                  <a:tcPr/>
                </a:tc>
                <a:tc>
                  <a:txBody>
                    <a:bodyPr/>
                    <a:lstStyle/>
                    <a:p>
                      <a:pPr algn="just">
                        <a:buNone/>
                      </a:pPr>
                      <a:r>
                        <a:rPr lang="en-IN" altLang="en-US" sz="1600">
                          <a:latin typeface="Times New Roman" panose="02020603050405020304" pitchFamily="18" charset="0"/>
                          <a:cs typeface="Times New Roman" panose="02020603050405020304" pitchFamily="18" charset="0"/>
                        </a:rPr>
                        <a:t>Authors</a:t>
                      </a:r>
                    </a:p>
                  </a:txBody>
                  <a:tcPr/>
                </a:tc>
                <a:tc>
                  <a:txBody>
                    <a:bodyPr/>
                    <a:lstStyle/>
                    <a:p>
                      <a:pPr algn="just">
                        <a:buNone/>
                      </a:pPr>
                      <a:r>
                        <a:rPr lang="en-IN" altLang="en-US" sz="1600">
                          <a:latin typeface="Times New Roman" panose="02020603050405020304" pitchFamily="18" charset="0"/>
                          <a:cs typeface="Times New Roman" panose="02020603050405020304" pitchFamily="18" charset="0"/>
                        </a:rPr>
                        <a:t>Topic</a:t>
                      </a:r>
                    </a:p>
                  </a:txBody>
                  <a:tcPr/>
                </a:tc>
                <a:tc>
                  <a:txBody>
                    <a:bodyPr/>
                    <a:lstStyle/>
                    <a:p>
                      <a:pPr algn="just">
                        <a:buNone/>
                      </a:pPr>
                      <a:r>
                        <a:rPr lang="en-IN" altLang="en-US" sz="1600">
                          <a:latin typeface="Times New Roman" panose="02020603050405020304" pitchFamily="18" charset="0"/>
                          <a:cs typeface="Times New Roman" panose="02020603050405020304" pitchFamily="18" charset="0"/>
                        </a:rPr>
                        <a:t>Conclusion</a:t>
                      </a:r>
                    </a:p>
                  </a:txBody>
                  <a:tcPr/>
                </a:tc>
                <a:extLst>
                  <a:ext uri="{0D108BD9-81ED-4DB2-BD59-A6C34878D82A}">
                    <a16:rowId xmlns:a16="http://schemas.microsoft.com/office/drawing/2014/main" val="10000"/>
                  </a:ext>
                </a:extLst>
              </a:tr>
              <a:tr h="1604010">
                <a:tc>
                  <a:txBody>
                    <a:bodyPr/>
                    <a:lstStyle/>
                    <a:p>
                      <a:pPr algn="just">
                        <a:buNone/>
                      </a:pPr>
                      <a:r>
                        <a:rPr lang="en-IN" altLang="en-US" sz="1600">
                          <a:latin typeface="Times New Roman" panose="02020603050405020304" pitchFamily="18" charset="0"/>
                          <a:cs typeface="Times New Roman" panose="02020603050405020304" pitchFamily="18" charset="0"/>
                        </a:rPr>
                        <a:t>1.</a:t>
                      </a:r>
                    </a:p>
                  </a:txBody>
                  <a:tcPr/>
                </a:tc>
                <a:tc>
                  <a:txBody>
                    <a:bodyPr/>
                    <a:lstStyle/>
                    <a:p>
                      <a:pPr algn="just">
                        <a:buNone/>
                      </a:pPr>
                      <a:r>
                        <a:rPr lang="en-IN" altLang="en-US" sz="1600" b="0">
                          <a:latin typeface="Times New Roman" panose="02020603050405020304" pitchFamily="18" charset="0"/>
                          <a:cs typeface="Times New Roman" panose="02020603050405020304" pitchFamily="18" charset="0"/>
                        </a:rPr>
                        <a:t>Hemanth G, Janardhan M, Sujihelen L (2019) [1]</a:t>
                      </a:r>
                    </a:p>
                  </a:txBody>
                  <a:tcPr/>
                </a:tc>
                <a:tc>
                  <a:txBody>
                    <a:bodyPr/>
                    <a:lstStyle/>
                    <a:p>
                      <a:pPr algn="just">
                        <a:buNone/>
                      </a:pPr>
                      <a:r>
                        <a:rPr lang="en-IN" altLang="en-US" sz="1600">
                          <a:latin typeface="Times New Roman" panose="02020603050405020304" pitchFamily="18" charset="0"/>
                          <a:cs typeface="Times New Roman" panose="02020603050405020304" pitchFamily="18" charset="0"/>
                        </a:rPr>
                        <a:t>Design and implementing</a:t>
                      </a:r>
                    </a:p>
                    <a:p>
                      <a:pPr algn="just">
                        <a:buNone/>
                      </a:pPr>
                      <a:r>
                        <a:rPr lang="en-IN" altLang="en-US" sz="1600">
                          <a:latin typeface="Times New Roman" panose="02020603050405020304" pitchFamily="18" charset="0"/>
                          <a:cs typeface="Times New Roman" panose="02020603050405020304" pitchFamily="18" charset="0"/>
                        </a:rPr>
                        <a:t>brain tumor detection using machine learning approach.</a:t>
                      </a:r>
                    </a:p>
                  </a:txBody>
                  <a:tcPr/>
                </a:tc>
                <a:tc>
                  <a:txBody>
                    <a:bodyPr/>
                    <a:lstStyle/>
                    <a:p>
                      <a:pPr algn="just">
                        <a:buNone/>
                      </a:pPr>
                      <a:r>
                        <a:rPr lang="en-IN" altLang="en-US" sz="1600">
                          <a:latin typeface="Times New Roman" panose="02020603050405020304" pitchFamily="18" charset="0"/>
                          <a:cs typeface="Times New Roman" panose="02020603050405020304" pitchFamily="18" charset="0"/>
                        </a:rPr>
                        <a:t>By utilizing the DM (data mining) techniques, significant relations and patterns from the data can be extracted.</a:t>
                      </a:r>
                    </a:p>
                  </a:txBody>
                  <a:tcPr/>
                </a:tc>
                <a:extLst>
                  <a:ext uri="{0D108BD9-81ED-4DB2-BD59-A6C34878D82A}">
                    <a16:rowId xmlns:a16="http://schemas.microsoft.com/office/drawing/2014/main" val="10001"/>
                  </a:ext>
                </a:extLst>
              </a:tr>
              <a:tr h="1882140">
                <a:tc>
                  <a:txBody>
                    <a:bodyPr/>
                    <a:lstStyle/>
                    <a:p>
                      <a:pPr algn="just">
                        <a:buNone/>
                      </a:pPr>
                      <a:r>
                        <a:rPr lang="en-IN" altLang="en-US" sz="1600">
                          <a:latin typeface="Times New Roman" panose="02020603050405020304" pitchFamily="18" charset="0"/>
                          <a:cs typeface="Times New Roman" panose="02020603050405020304" pitchFamily="18" charset="0"/>
                        </a:rPr>
                        <a:t>2.</a:t>
                      </a:r>
                    </a:p>
                  </a:txBody>
                  <a:tcPr/>
                </a:tc>
                <a:tc>
                  <a:txBody>
                    <a:bodyPr/>
                    <a:lstStyle/>
                    <a:p>
                      <a:pPr algn="just">
                        <a:buNone/>
                      </a:pPr>
                      <a:r>
                        <a:rPr lang="en-IN" altLang="en-US" sz="1600">
                          <a:latin typeface="Times New Roman" panose="02020603050405020304" pitchFamily="18" charset="0"/>
                          <a:cs typeface="Times New Roman" panose="02020603050405020304" pitchFamily="18" charset="0"/>
                        </a:rPr>
                        <a:t>Somasundaram S, Gobinath R (2019) [2]</a:t>
                      </a:r>
                    </a:p>
                  </a:txBody>
                  <a:tcPr/>
                </a:tc>
                <a:tc>
                  <a:txBody>
                    <a:bodyPr/>
                    <a:lstStyle/>
                    <a:p>
                      <a:pPr algn="just">
                        <a:buNone/>
                      </a:pPr>
                      <a:r>
                        <a:rPr lang="en-IN" altLang="en-US" sz="1600">
                          <a:latin typeface="Times New Roman" panose="02020603050405020304" pitchFamily="18" charset="0"/>
                          <a:cs typeface="Times New Roman" panose="02020603050405020304" pitchFamily="18" charset="0"/>
                        </a:rPr>
                        <a:t>Current trends on deep learning models for brain tumor segmentation and detection—a review.</a:t>
                      </a:r>
                    </a:p>
                  </a:txBody>
                  <a:tcPr/>
                </a:tc>
                <a:tc>
                  <a:txBody>
                    <a:bodyPr/>
                    <a:lstStyle/>
                    <a:p>
                      <a:pPr algn="just">
                        <a:buNone/>
                      </a:pPr>
                      <a:r>
                        <a:rPr lang="en-IN" altLang="en-US" sz="1600">
                          <a:latin typeface="Times New Roman" panose="02020603050405020304" pitchFamily="18" charset="0"/>
                          <a:cs typeface="Times New Roman" panose="02020603050405020304" pitchFamily="18" charset="0"/>
                        </a:rPr>
                        <a:t>3D NN( Neural Network ) and Computational Machine learning that assists in processing the input images at multiple scales simultaneously.</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114300" y="-70168"/>
            <a:ext cx="8229600" cy="565785"/>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4000" b="1" dirty="0">
                <a:latin typeface="Times New Roman" panose="02020603050405020304" pitchFamily="18" charset="0"/>
                <a:cs typeface="Times New Roman" panose="02020603050405020304" pitchFamily="18" charset="0"/>
              </a:rPr>
              <a:t>   </a:t>
            </a:r>
            <a:r>
              <a:rPr lang="en-US" sz="4000" b="1" dirty="0">
                <a:solidFill>
                  <a:srgbClr val="7030A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Literature Review </a:t>
            </a:r>
            <a:r>
              <a:rPr lang="en-IN" altLang="en-US" sz="4000" b="1" dirty="0">
                <a:solidFill>
                  <a:srgbClr val="7030A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Cont...</a:t>
            </a:r>
          </a:p>
        </p:txBody>
      </p:sp>
      <p:sp>
        <p:nvSpPr>
          <p:cNvPr id="260" name="Google Shape;260;p41"/>
          <p:cNvSpPr txBox="1">
            <a:spLocks noGrp="1"/>
          </p:cNvSpPr>
          <p:nvPr>
            <p:ph type="body" idx="1"/>
          </p:nvPr>
        </p:nvSpPr>
        <p:spPr>
          <a:xfrm>
            <a:off x="69850" y="792480"/>
            <a:ext cx="9074150" cy="4915535"/>
          </a:xfrm>
          <a:prstGeom prst="rect">
            <a:avLst/>
          </a:prstGeom>
          <a:noFill/>
          <a:ln>
            <a:noFill/>
          </a:ln>
        </p:spPr>
        <p:txBody>
          <a:bodyPr spcFirstLastPara="1" wrap="square" lIns="91425" tIns="45700" rIns="91425" bIns="45700" anchor="t" anchorCtr="0">
            <a:noAutofit/>
          </a:bodyPr>
          <a:lstStyle/>
          <a:p>
            <a:pPr marL="0" lvl="0" indent="0" algn="just" rtl="0">
              <a:spcBef>
                <a:spcPts val="1800"/>
              </a:spcBef>
              <a:spcAft>
                <a:spcPts val="0"/>
              </a:spcAft>
              <a:buNone/>
            </a:pPr>
            <a:endParaRPr sz="1800" dirty="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600"/>
              </a:spcBef>
              <a:spcAft>
                <a:spcPts val="0"/>
              </a:spcAft>
              <a:buNone/>
            </a:pPr>
            <a:endParaRPr sz="1800" dirty="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520"/>
              </a:spcBef>
              <a:spcAft>
                <a:spcPts val="0"/>
              </a:spcAft>
              <a:buSzPts val="2470"/>
              <a:buNone/>
            </a:pPr>
            <a:endParaRPr sz="1800" dirty="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61" name="Google Shape;261;p41"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262" name="Google Shape;262;p4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graphicFrame>
        <p:nvGraphicFramePr>
          <p:cNvPr id="3" name="Table 2"/>
          <p:cNvGraphicFramePr/>
          <p:nvPr>
            <p:extLst>
              <p:ext uri="{D42A27DB-BD31-4B8C-83A1-F6EECF244321}">
                <p14:modId xmlns:p14="http://schemas.microsoft.com/office/powerpoint/2010/main" val="4110344809"/>
              </p:ext>
            </p:extLst>
          </p:nvPr>
        </p:nvGraphicFramePr>
        <p:xfrm>
          <a:off x="179108" y="1386205"/>
          <a:ext cx="8785784" cy="4095115"/>
        </p:xfrm>
        <a:graphic>
          <a:graphicData uri="http://schemas.openxmlformats.org/drawingml/2006/table">
            <a:tbl>
              <a:tblPr firstRow="1" bandRow="1">
                <a:tableStyleId>{5C22544A-7EE6-4342-B048-85BDC9FD1C3A}</a:tableStyleId>
              </a:tblPr>
              <a:tblGrid>
                <a:gridCol w="1358926">
                  <a:extLst>
                    <a:ext uri="{9D8B030D-6E8A-4147-A177-3AD203B41FA5}">
                      <a16:colId xmlns:a16="http://schemas.microsoft.com/office/drawing/2014/main" val="20000"/>
                    </a:ext>
                  </a:extLst>
                </a:gridCol>
                <a:gridCol w="2375758">
                  <a:extLst>
                    <a:ext uri="{9D8B030D-6E8A-4147-A177-3AD203B41FA5}">
                      <a16:colId xmlns:a16="http://schemas.microsoft.com/office/drawing/2014/main" val="20001"/>
                    </a:ext>
                  </a:extLst>
                </a:gridCol>
                <a:gridCol w="2746190">
                  <a:extLst>
                    <a:ext uri="{9D8B030D-6E8A-4147-A177-3AD203B41FA5}">
                      <a16:colId xmlns:a16="http://schemas.microsoft.com/office/drawing/2014/main" val="20002"/>
                    </a:ext>
                  </a:extLst>
                </a:gridCol>
                <a:gridCol w="2304910">
                  <a:extLst>
                    <a:ext uri="{9D8B030D-6E8A-4147-A177-3AD203B41FA5}">
                      <a16:colId xmlns:a16="http://schemas.microsoft.com/office/drawing/2014/main" val="20003"/>
                    </a:ext>
                  </a:extLst>
                </a:gridCol>
              </a:tblGrid>
              <a:tr h="335280">
                <a:tc>
                  <a:txBody>
                    <a:bodyPr/>
                    <a:lstStyle/>
                    <a:p>
                      <a:pPr>
                        <a:buNone/>
                      </a:pPr>
                      <a:r>
                        <a:rPr lang="en-IN" altLang="en-US" sz="1600">
                          <a:latin typeface="Times New Roman" panose="02020603050405020304" pitchFamily="18" charset="0"/>
                          <a:cs typeface="Times New Roman" panose="02020603050405020304" pitchFamily="18" charset="0"/>
                        </a:rPr>
                        <a:t>Serial No.</a:t>
                      </a:r>
                    </a:p>
                  </a:txBody>
                  <a:tcPr/>
                </a:tc>
                <a:tc>
                  <a:txBody>
                    <a:bodyPr/>
                    <a:lstStyle/>
                    <a:p>
                      <a:pPr>
                        <a:buNone/>
                      </a:pPr>
                      <a:r>
                        <a:rPr lang="en-IN" altLang="en-US" sz="1600">
                          <a:latin typeface="Times New Roman" panose="02020603050405020304" pitchFamily="18" charset="0"/>
                          <a:cs typeface="Times New Roman" panose="02020603050405020304" pitchFamily="18" charset="0"/>
                        </a:rPr>
                        <a:t>Author</a:t>
                      </a:r>
                    </a:p>
                  </a:txBody>
                  <a:tcPr/>
                </a:tc>
                <a:tc>
                  <a:txBody>
                    <a:bodyPr/>
                    <a:lstStyle/>
                    <a:p>
                      <a:pPr>
                        <a:buNone/>
                      </a:pPr>
                      <a:r>
                        <a:rPr lang="en-IN" altLang="en-US" sz="1600">
                          <a:latin typeface="Times New Roman" panose="02020603050405020304" pitchFamily="18" charset="0"/>
                          <a:cs typeface="Times New Roman" panose="02020603050405020304" pitchFamily="18" charset="0"/>
                        </a:rPr>
                        <a:t>Topic</a:t>
                      </a:r>
                    </a:p>
                  </a:txBody>
                  <a:tcPr/>
                </a:tc>
                <a:tc>
                  <a:txBody>
                    <a:bodyPr/>
                    <a:lstStyle/>
                    <a:p>
                      <a:pPr>
                        <a:buNone/>
                      </a:pPr>
                      <a:r>
                        <a:rPr lang="en-IN" altLang="en-US" sz="1600">
                          <a:latin typeface="Times New Roman" panose="02020603050405020304" pitchFamily="18" charset="0"/>
                          <a:cs typeface="Times New Roman" panose="02020603050405020304" pitchFamily="18" charset="0"/>
                        </a:rPr>
                        <a:t>Conclusion</a:t>
                      </a:r>
                    </a:p>
                  </a:txBody>
                  <a:tcPr/>
                </a:tc>
                <a:extLst>
                  <a:ext uri="{0D108BD9-81ED-4DB2-BD59-A6C34878D82A}">
                    <a16:rowId xmlns:a16="http://schemas.microsoft.com/office/drawing/2014/main" val="10000"/>
                  </a:ext>
                </a:extLst>
              </a:tr>
              <a:tr h="1734820">
                <a:tc>
                  <a:txBody>
                    <a:bodyPr/>
                    <a:lstStyle/>
                    <a:p>
                      <a:pPr algn="just">
                        <a:buNone/>
                      </a:pPr>
                      <a:r>
                        <a:rPr lang="en-IN" altLang="en-US" sz="1600">
                          <a:latin typeface="Times New Roman" panose="02020603050405020304" pitchFamily="18" charset="0"/>
                          <a:cs typeface="Times New Roman" panose="02020603050405020304" pitchFamily="18" charset="0"/>
                        </a:rPr>
                        <a:t>3.</a:t>
                      </a:r>
                    </a:p>
                  </a:txBody>
                  <a:tcPr/>
                </a:tc>
                <a:tc>
                  <a:txBody>
                    <a:bodyPr/>
                    <a:lstStyle/>
                    <a:p>
                      <a:pPr algn="just">
                        <a:buNone/>
                      </a:pPr>
                      <a:r>
                        <a:rPr lang="en-IN" altLang="en-US" sz="1600">
                          <a:latin typeface="Times New Roman" panose="02020603050405020304" pitchFamily="18" charset="0"/>
                          <a:cs typeface="Times New Roman" panose="02020603050405020304" pitchFamily="18" charset="0"/>
                          <a:sym typeface="+mn-ea"/>
                        </a:rPr>
                        <a:t>Çınarer G, Emiroğlu BG (2019) [3]</a:t>
                      </a:r>
                      <a:endParaRPr lang="en-IN" altLang="en-US" sz="1600">
                        <a:latin typeface="Times New Roman" panose="02020603050405020304" pitchFamily="18" charset="0"/>
                        <a:cs typeface="Times New Roman" panose="02020603050405020304" pitchFamily="18" charset="0"/>
                      </a:endParaRPr>
                    </a:p>
                    <a:p>
                      <a:pPr algn="just">
                        <a:buNone/>
                      </a:pPr>
                      <a:endParaRPr lang="en-IN" altLang="en-US" sz="1600">
                        <a:latin typeface="Times New Roman" panose="02020603050405020304" pitchFamily="18" charset="0"/>
                        <a:cs typeface="Times New Roman" panose="02020603050405020304" pitchFamily="18" charset="0"/>
                      </a:endParaRPr>
                    </a:p>
                  </a:txBody>
                  <a:tcPr/>
                </a:tc>
                <a:tc>
                  <a:txBody>
                    <a:bodyPr/>
                    <a:lstStyle/>
                    <a:p>
                      <a:pPr algn="just">
                        <a:buNone/>
                      </a:pPr>
                      <a:r>
                        <a:rPr lang="en-IN" altLang="en-US" sz="1600">
                          <a:latin typeface="Times New Roman" panose="02020603050405020304" pitchFamily="18" charset="0"/>
                          <a:cs typeface="Times New Roman" panose="02020603050405020304" pitchFamily="18" charset="0"/>
                          <a:sym typeface="+mn-ea"/>
                        </a:rPr>
                        <a:t>Classification of brain tumors by machine learning algorithms.</a:t>
                      </a:r>
                      <a:endParaRPr lang="en-IN" altLang="en-US" sz="1600">
                        <a:latin typeface="Times New Roman" panose="02020603050405020304" pitchFamily="18" charset="0"/>
                        <a:cs typeface="Times New Roman" panose="02020603050405020304" pitchFamily="18" charset="0"/>
                      </a:endParaRPr>
                    </a:p>
                  </a:txBody>
                  <a:tcPr/>
                </a:tc>
                <a:tc>
                  <a:txBody>
                    <a:bodyPr/>
                    <a:lstStyle/>
                    <a:p>
                      <a:pPr algn="just">
                        <a:buNone/>
                      </a:pPr>
                      <a:r>
                        <a:rPr lang="en-IN" altLang="en-US" sz="1600" dirty="0">
                          <a:latin typeface="Times New Roman" panose="02020603050405020304" pitchFamily="18" charset="0"/>
                          <a:cs typeface="Times New Roman" panose="02020603050405020304" pitchFamily="18" charset="0"/>
                          <a:sym typeface="+mn-ea"/>
                        </a:rPr>
                        <a:t>SVM (support vector machines) algorithm with 90% accuracy rate was found to be better compared to other algorithms.</a:t>
                      </a:r>
                      <a:endParaRPr lang="en-IN" altLang="en-US" sz="1600" dirty="0">
                        <a:latin typeface="Times New Roman" panose="02020603050405020304" pitchFamily="18" charset="0"/>
                        <a:cs typeface="Times New Roman" panose="02020603050405020304" pitchFamily="18" charset="0"/>
                      </a:endParaRPr>
                    </a:p>
                    <a:p>
                      <a:pPr algn="just">
                        <a:buNone/>
                      </a:pPr>
                      <a:endParaRPr lang="en-I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961515">
                <a:tc>
                  <a:txBody>
                    <a:bodyPr/>
                    <a:lstStyle/>
                    <a:p>
                      <a:pPr algn="just">
                        <a:buNone/>
                      </a:pPr>
                      <a:r>
                        <a:rPr lang="en-IN" altLang="en-US" sz="1600">
                          <a:latin typeface="Times New Roman" panose="02020603050405020304" pitchFamily="18" charset="0"/>
                          <a:cs typeface="Times New Roman" panose="02020603050405020304" pitchFamily="18" charset="0"/>
                        </a:rPr>
                        <a:t>4.</a:t>
                      </a:r>
                    </a:p>
                  </a:txBody>
                  <a:tcPr/>
                </a:tc>
                <a:tc>
                  <a:txBody>
                    <a:bodyPr/>
                    <a:lstStyle/>
                    <a:p>
                      <a:pPr algn="just">
                        <a:buNone/>
                      </a:pPr>
                      <a:r>
                        <a:rPr lang="en-IN" altLang="en-US" sz="1600" dirty="0">
                          <a:latin typeface="Times New Roman" panose="02020603050405020304" pitchFamily="18" charset="0"/>
                          <a:cs typeface="Times New Roman" panose="02020603050405020304" pitchFamily="18" charset="0"/>
                        </a:rPr>
                        <a:t>Wu W et al (2020) [4]</a:t>
                      </a:r>
                    </a:p>
                  </a:txBody>
                  <a:tcPr/>
                </a:tc>
                <a:tc>
                  <a:txBody>
                    <a:bodyPr/>
                    <a:lstStyle/>
                    <a:p>
                      <a:pPr algn="just">
                        <a:buNone/>
                      </a:pPr>
                      <a:r>
                        <a:rPr lang="en-IN" altLang="en-US" sz="1600">
                          <a:latin typeface="Times New Roman" panose="02020603050405020304" pitchFamily="18" charset="0"/>
                          <a:cs typeface="Times New Roman" panose="02020603050405020304" pitchFamily="18" charset="0"/>
                        </a:rPr>
                        <a:t>Intelligent diagnosis method</a:t>
                      </a:r>
                    </a:p>
                    <a:p>
                      <a:pPr algn="just">
                        <a:buNone/>
                      </a:pPr>
                      <a:r>
                        <a:rPr lang="en-IN" altLang="en-US" sz="1600">
                          <a:latin typeface="Times New Roman" panose="02020603050405020304" pitchFamily="18" charset="0"/>
                          <a:cs typeface="Times New Roman" panose="02020603050405020304" pitchFamily="18" charset="0"/>
                        </a:rPr>
                        <a:t>of brain MRI tumor segmen-tation using deep convoluti-onal neural network and SVM algorithm.</a:t>
                      </a:r>
                    </a:p>
                  </a:txBody>
                  <a:tcPr/>
                </a:tc>
                <a:tc>
                  <a:txBody>
                    <a:bodyPr/>
                    <a:lstStyle/>
                    <a:p>
                      <a:pPr algn="just">
                        <a:buNone/>
                      </a:pPr>
                      <a:r>
                        <a:rPr lang="en-IN" altLang="en-US" sz="1600" dirty="0">
                          <a:latin typeface="Times New Roman" panose="02020603050405020304" pitchFamily="18" charset="0"/>
                          <a:cs typeface="Times New Roman" panose="02020603050405020304" pitchFamily="18" charset="0"/>
                        </a:rPr>
                        <a:t>The performance of the proposed model is significantly better than the deep convolutional neural network and </a:t>
                      </a:r>
                    </a:p>
                    <a:p>
                      <a:pPr algn="just">
                        <a:buNone/>
                      </a:pPr>
                      <a:r>
                        <a:rPr lang="en-IN" altLang="en-US" sz="1600" dirty="0">
                          <a:latin typeface="Times New Roman" panose="02020603050405020304" pitchFamily="18" charset="0"/>
                          <a:cs typeface="Times New Roman" panose="02020603050405020304" pitchFamily="18" charset="0"/>
                        </a:rPr>
                        <a:t>the integrated SVM classifier.</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268" name="Google Shape;268;p42"/>
          <p:cNvSpPr txBox="1"/>
          <p:nvPr/>
        </p:nvSpPr>
        <p:spPr>
          <a:xfrm>
            <a:off x="533520" y="0"/>
            <a:ext cx="8229240" cy="520700"/>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Objectives</a:t>
            </a:r>
            <a:endParaRPr sz="4000" b="0" i="0" u="none" strike="noStrike" cap="none" dirty="0">
              <a:solidFill>
                <a:schemeClr val="dk1"/>
              </a:solidFill>
              <a:latin typeface="Constantia" panose="02030602050306030303"/>
              <a:ea typeface="Constantia" panose="02030602050306030303"/>
              <a:cs typeface="Constantia" panose="02030602050306030303"/>
              <a:sym typeface="Constantia" panose="02030602050306030303"/>
            </a:endParaRPr>
          </a:p>
        </p:txBody>
      </p:sp>
      <p:sp>
        <p:nvSpPr>
          <p:cNvPr id="269" name="Google Shape;269;p42"/>
          <p:cNvSpPr txBox="1"/>
          <p:nvPr/>
        </p:nvSpPr>
        <p:spPr>
          <a:xfrm>
            <a:off x="533520" y="1557535"/>
            <a:ext cx="8076960" cy="438912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710"/>
              <a:buFont typeface="Noto Sans Symbols"/>
              <a:buNone/>
            </a:pPr>
            <a:endPara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270" name="Google Shape;270;p42"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sp>
        <p:nvSpPr>
          <p:cNvPr id="271" name="Google Shape;271;p42"/>
          <p:cNvSpPr txBox="1"/>
          <p:nvPr/>
        </p:nvSpPr>
        <p:spPr>
          <a:xfrm>
            <a:off x="231140" y="1367790"/>
            <a:ext cx="8531225" cy="4317365"/>
          </a:xfrm>
          <a:prstGeom prst="rect">
            <a:avLst/>
          </a:prstGeom>
          <a:noFill/>
          <a:ln>
            <a:noFill/>
          </a:ln>
        </p:spPr>
        <p:txBody>
          <a:bodyPr spcFirstLastPara="1" wrap="square" lIns="91425" tIns="45700" rIns="91425" bIns="45700" anchor="t" anchorCtr="0">
            <a:noAutofit/>
          </a:bodyPr>
          <a:lstStyle/>
          <a:p>
            <a:pPr marL="457200" lvl="0" indent="-342900" algn="just" rtl="0">
              <a:spcBef>
                <a:spcPts val="1000"/>
              </a:spcBef>
              <a:spcAft>
                <a:spcPts val="0"/>
              </a:spcAft>
              <a:buClr>
                <a:srgbClr val="00B0F0"/>
              </a:buClr>
              <a:buSzPts val="1800"/>
              <a:buFont typeface="Wingdings" panose="05000000000000000000" pitchFamily="2" charset="2"/>
              <a:buChar char="v"/>
            </a:pPr>
            <a:r>
              <a:rPr lang="en-IN" alt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a:t>
            </a: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o accurately identify the presence and type of a tumor in the brain. This information is essential for developing an effective treatment plan.</a:t>
            </a:r>
          </a:p>
          <a:p>
            <a:pPr marL="457200" lvl="0" indent="-342900" algn="just" rtl="0">
              <a:spcBef>
                <a:spcPts val="1000"/>
              </a:spcBef>
              <a:spcAft>
                <a:spcPts val="0"/>
              </a:spcAft>
              <a:buClr>
                <a:srgbClr val="00B0F0"/>
              </a:buClr>
              <a:buSzPts val="1800"/>
              <a:buFont typeface="Wingdings" panose="05000000000000000000" pitchFamily="2" charset="2"/>
              <a:buChar char="v"/>
            </a:pPr>
            <a:r>
              <a:rPr lang="en-IN" alt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To </a:t>
            </a: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Early detection of brain tumors is crucial, as malignant tumors can quickly grow and spread. By detecting tumors early, doctors can intervene with treatment before they cause significant damage to the brain.</a:t>
            </a:r>
          </a:p>
          <a:p>
            <a:pPr marL="457200" lvl="0" indent="-342900" algn="just" rtl="0">
              <a:spcBef>
                <a:spcPts val="1000"/>
              </a:spcBef>
              <a:spcAft>
                <a:spcPts val="0"/>
              </a:spcAft>
              <a:buClr>
                <a:srgbClr val="00B0F0"/>
              </a:buClr>
              <a:buSzPts val="1800"/>
              <a:buFont typeface="Wingdings" panose="05000000000000000000" pitchFamily="2" charset="2"/>
              <a:buChar char="v"/>
            </a:pPr>
            <a:r>
              <a:rPr lang="en-IN" alt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a:t>
            </a: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o detect brain tumors, including MRI scans, CT scans, and PET scans. These imaging techniques can provide detailed images of the brain, which can be used to identify tumors and other abnormalities.</a:t>
            </a:r>
          </a:p>
          <a:p>
            <a:pPr marL="457200" lvl="0" indent="-342900" algn="just" rtl="0">
              <a:spcBef>
                <a:spcPts val="1000"/>
              </a:spcBef>
              <a:spcAft>
                <a:spcPts val="0"/>
              </a:spcAft>
              <a:buClr>
                <a:srgbClr val="00B0F0"/>
              </a:buClr>
              <a:buSzPts val="1800"/>
              <a:buFont typeface="Wingdings" panose="05000000000000000000" pitchFamily="2" charset="2"/>
              <a:buChar char="v"/>
            </a:pPr>
            <a:r>
              <a:rPr lang="en-IN" altLang="en-US" sz="1800" dirty="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Save patient’s time</a:t>
            </a:r>
            <a:r>
              <a:rPr lang="en-IN" altLang="en-US" sz="1800" dirty="0">
                <a:latin typeface="Times New Roman" panose="02020603050405020304" pitchFamily="18" charset="0"/>
                <a:cs typeface="Times New Roman" panose="02020603050405020304" pitchFamily="18" charset="0"/>
              </a:rPr>
              <a:t> and g</a:t>
            </a:r>
            <a:r>
              <a:rPr lang="en-US" sz="1800" dirty="0">
                <a:latin typeface="Times New Roman" panose="02020603050405020304" pitchFamily="18" charset="0"/>
                <a:cs typeface="Times New Roman" panose="02020603050405020304" pitchFamily="18" charset="0"/>
              </a:rPr>
              <a:t>et timely consultation.</a:t>
            </a:r>
            <a:endPar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spcBef>
                <a:spcPts val="1000"/>
              </a:spcBef>
              <a:spcAft>
                <a:spcPts val="0"/>
              </a:spcAft>
              <a:buNone/>
            </a:pPr>
            <a:endParaRPr lang="en-US" sz="1800" dirty="0">
              <a:solidFill>
                <a:schemeClr val="dk1"/>
              </a:solidFill>
              <a:latin typeface="Times New Roman" panose="02020603050405020304" pitchFamily="18" charset="0"/>
              <a:cs typeface="Times New Roman" panose="02020603050405020304" pitchFamily="18" charset="0"/>
            </a:endParaRPr>
          </a:p>
          <a:p>
            <a:pPr marL="0" marR="0" lvl="0" indent="0" algn="just" rtl="0">
              <a:spcBef>
                <a:spcPts val="1000"/>
              </a:spcBef>
              <a:spcAft>
                <a:spcPts val="0"/>
              </a:spcAft>
              <a:buNone/>
            </a:pPr>
            <a:endParaRPr sz="18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3"/>
          <p:cNvSpPr txBox="1">
            <a:spLocks noGrp="1"/>
          </p:cNvSpPr>
          <p:nvPr>
            <p:ph type="ftr" idx="11"/>
          </p:nvPr>
        </p:nvSpPr>
        <p:spPr>
          <a:xfrm>
            <a:off x="2961005"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&amp; Management Jaipur</a:t>
            </a:r>
          </a:p>
        </p:txBody>
      </p:sp>
      <p:sp>
        <p:nvSpPr>
          <p:cNvPr id="277" name="Google Shape;277;p43"/>
          <p:cNvSpPr txBox="1"/>
          <p:nvPr/>
        </p:nvSpPr>
        <p:spPr>
          <a:xfrm>
            <a:off x="735651" y="0"/>
            <a:ext cx="8229240" cy="518474"/>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Proposed Model</a:t>
            </a:r>
            <a:endParaRPr sz="4000" b="0" i="0" u="none" strike="noStrike" cap="none" dirty="0">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278" name="Google Shape;278;p43"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pic>
        <p:nvPicPr>
          <p:cNvPr id="3" name="Picture 2"/>
          <p:cNvPicPr>
            <a:picLocks noChangeAspect="1"/>
          </p:cNvPicPr>
          <p:nvPr/>
        </p:nvPicPr>
        <p:blipFill>
          <a:blip r:embed="rId4"/>
          <a:stretch>
            <a:fillRect/>
          </a:stretch>
        </p:blipFill>
        <p:spPr>
          <a:xfrm>
            <a:off x="442595" y="1061085"/>
            <a:ext cx="8388985" cy="4472305"/>
          </a:xfrm>
          <a:prstGeom prst="rect">
            <a:avLst/>
          </a:prstGeom>
        </p:spPr>
      </p:pic>
      <p:sp>
        <p:nvSpPr>
          <p:cNvPr id="2" name="Text Box 1"/>
          <p:cNvSpPr txBox="1"/>
          <p:nvPr/>
        </p:nvSpPr>
        <p:spPr>
          <a:xfrm>
            <a:off x="3133090" y="5533390"/>
            <a:ext cx="2620010" cy="368300"/>
          </a:xfrm>
          <a:prstGeom prst="rect">
            <a:avLst/>
          </a:prstGeom>
          <a:noFill/>
        </p:spPr>
        <p:txBody>
          <a:bodyPr wrap="square" rtlCol="0" anchor="t">
            <a:spAutoFit/>
          </a:bodyPr>
          <a:lstStyle/>
          <a:p>
            <a:r>
              <a:rPr lang="en-US"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Fig .</a:t>
            </a:r>
            <a:r>
              <a:rPr lang="en-IN" altLang="en-US" sz="1800" b="1"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1</a:t>
            </a:r>
            <a:r>
              <a:rPr lang="en-IN" altLang="en-US" sz="1800" dirty="0">
                <a:solidFill>
                  <a:schemeClr val="dk1"/>
                </a:solidFill>
                <a:latin typeface="Times New Roman" panose="02020603050405020304" pitchFamily="18" charset="0"/>
                <a:ea typeface="Constantia" panose="02030602050306030303"/>
                <a:cs typeface="Times New Roman" panose="02020603050405020304" pitchFamily="18" charset="0"/>
                <a:sym typeface="Constantia" panose="02030602050306030303"/>
              </a:rPr>
              <a:t> Proposed model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4"/>
          <p:cNvSpPr txBox="1">
            <a:spLocks noGrp="1"/>
          </p:cNvSpPr>
          <p:nvPr>
            <p:ph type="title"/>
          </p:nvPr>
        </p:nvSpPr>
        <p:spPr>
          <a:xfrm>
            <a:off x="711724" y="136526"/>
            <a:ext cx="8229600" cy="10414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4000" b="1" dirty="0">
                <a:solidFill>
                  <a:srgbClr val="7030A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Experimental Set-up </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87" name="Google Shape;287;p44"/>
          <p:cNvSpPr txBox="1">
            <a:spLocks noGrp="1"/>
          </p:cNvSpPr>
          <p:nvPr>
            <p:ph type="ftr" idx="11"/>
          </p:nvPr>
        </p:nvSpPr>
        <p:spPr>
          <a:xfrm>
            <a:off x="3231515" y="6007735"/>
            <a:ext cx="3343910" cy="71374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IN" altLang="en-US">
                <a:sym typeface="Constantia" panose="02030602050306030303"/>
              </a:rPr>
              <a:t>        </a:t>
            </a:r>
            <a:r>
              <a:rPr lang="en-US">
                <a:sym typeface="Constantia" panose="02030602050306030303"/>
              </a:rPr>
              <a:t>Dept. of CSE, University of Engineering &amp; </a:t>
            </a:r>
          </a:p>
          <a:p>
            <a:pPr marL="0" lvl="0" indent="0" algn="l" rtl="0">
              <a:spcBef>
                <a:spcPts val="0"/>
              </a:spcBef>
              <a:spcAft>
                <a:spcPts val="0"/>
              </a:spcAft>
              <a:buNone/>
            </a:pPr>
            <a:r>
              <a:rPr lang="en-US">
                <a:sym typeface="Constantia" panose="02030602050306030303"/>
              </a:rPr>
              <a:t> </a:t>
            </a:r>
            <a:r>
              <a:rPr lang="en-IN" altLang="en-US">
                <a:sym typeface="Constantia" panose="02030602050306030303"/>
              </a:rPr>
              <a:t>                      </a:t>
            </a:r>
            <a:r>
              <a:rPr lang="en-IN" altLang="en-US" b="0" i="0" u="none" strike="noStrike" cap="none">
                <a:solidFill>
                  <a:srgbClr val="045C75"/>
                </a:solidFill>
                <a:latin typeface="Constantia" panose="02030602050306030303"/>
                <a:ea typeface="Constantia" panose="02030602050306030303"/>
                <a:cs typeface="Constantia" panose="02030602050306030303"/>
                <a:sym typeface="Constantia" panose="02030602050306030303"/>
              </a:rPr>
              <a:t>Management Jaipur </a:t>
            </a:r>
          </a:p>
        </p:txBody>
      </p:sp>
      <p:pic>
        <p:nvPicPr>
          <p:cNvPr id="288" name="Google Shape;288;p44"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graphicFrame>
        <p:nvGraphicFramePr>
          <p:cNvPr id="297" name="Google Shape;297;p8"/>
          <p:cNvGraphicFramePr/>
          <p:nvPr/>
        </p:nvGraphicFramePr>
        <p:xfrm>
          <a:off x="1221740" y="1422400"/>
          <a:ext cx="7122160" cy="3208675"/>
        </p:xfrm>
        <a:graphic>
          <a:graphicData uri="http://schemas.openxmlformats.org/drawingml/2006/table">
            <a:tbl>
              <a:tblPr firstRow="1" bandRow="1">
                <a:noFill/>
                <a:tableStyleId>{941B03CA-0472-4D58-8393-45E09EE2B99E}</a:tableStyleId>
              </a:tblPr>
              <a:tblGrid>
                <a:gridCol w="3337560">
                  <a:extLst>
                    <a:ext uri="{9D8B030D-6E8A-4147-A177-3AD203B41FA5}">
                      <a16:colId xmlns:a16="http://schemas.microsoft.com/office/drawing/2014/main" val="20000"/>
                    </a:ext>
                  </a:extLst>
                </a:gridCol>
                <a:gridCol w="3784600">
                  <a:extLst>
                    <a:ext uri="{9D8B030D-6E8A-4147-A177-3AD203B41FA5}">
                      <a16:colId xmlns:a16="http://schemas.microsoft.com/office/drawing/2014/main" val="20001"/>
                    </a:ext>
                  </a:extLst>
                </a:gridCol>
              </a:tblGrid>
              <a:tr h="944880">
                <a:tc>
                  <a:txBody>
                    <a:bodyPr/>
                    <a:lstStyle/>
                    <a:p>
                      <a:pPr marL="0" marR="0" lvl="0" indent="0" algn="ctr" rtl="0">
                        <a:spcBef>
                          <a:spcPts val="0"/>
                        </a:spcBef>
                        <a:spcAft>
                          <a:spcPts val="0"/>
                        </a:spcAft>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Software Requirements</a:t>
                      </a:r>
                      <a:endParaRPr sz="2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2800">
                          <a:latin typeface="Times New Roman" panose="02020603050405020304"/>
                          <a:ea typeface="Times New Roman" panose="02020603050405020304"/>
                          <a:cs typeface="Times New Roman" panose="02020603050405020304"/>
                          <a:sym typeface="Times New Roman" panose="02020603050405020304"/>
                        </a:rPr>
                        <a:t>Hardware </a:t>
                      </a:r>
                    </a:p>
                    <a:p>
                      <a:pPr marL="0" marR="0" lvl="0" indent="0" algn="ctr" rtl="0">
                        <a:spcBef>
                          <a:spcPts val="0"/>
                        </a:spcBef>
                        <a:spcAft>
                          <a:spcPts val="0"/>
                        </a:spcAft>
                        <a:buNone/>
                      </a:pPr>
                      <a:r>
                        <a:rPr lang="en-US" sz="2800">
                          <a:latin typeface="Times New Roman" panose="02020603050405020304"/>
                          <a:ea typeface="Times New Roman" panose="02020603050405020304"/>
                          <a:cs typeface="Times New Roman" panose="02020603050405020304"/>
                          <a:sym typeface="Times New Roman" panose="02020603050405020304"/>
                        </a:rPr>
                        <a:t>Requirements</a:t>
                      </a:r>
                      <a:endParaRPr sz="2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extLst>
                  <a:ext uri="{0D108BD9-81ED-4DB2-BD59-A6C34878D82A}">
                    <a16:rowId xmlns:a16="http://schemas.microsoft.com/office/drawing/2014/main" val="10000"/>
                  </a:ext>
                </a:extLst>
              </a:tr>
              <a:tr h="830580">
                <a:tc>
                  <a:txBody>
                    <a:bodyPr/>
                    <a:lstStyle/>
                    <a:p>
                      <a:pPr marL="0" marR="0" lvl="0" indent="0" algn="ctr" rtl="0">
                        <a:spcBef>
                          <a:spcPts val="0"/>
                        </a:spcBef>
                        <a:spcAft>
                          <a:spcPts val="0"/>
                        </a:spcAft>
                        <a:buNone/>
                      </a:pPr>
                      <a:r>
                        <a:rPr lang="en-US" sz="1800"/>
                        <a:t>Operating system:</a:t>
                      </a:r>
                    </a:p>
                    <a:p>
                      <a:pPr marL="0" marR="0" lvl="0" indent="0" algn="ctr" rtl="0">
                        <a:spcBef>
                          <a:spcPts val="0"/>
                        </a:spcBef>
                        <a:spcAft>
                          <a:spcPts val="0"/>
                        </a:spcAft>
                        <a:buNone/>
                      </a:pPr>
                      <a:r>
                        <a:rPr lang="en-US" sz="1800"/>
                        <a:t>Windows(10) or Linux or MAC</a:t>
                      </a:r>
                    </a:p>
                  </a:txBody>
                  <a:tcPr marL="91450" marR="91450" marT="45725" marB="45725"/>
                </a:tc>
                <a:tc>
                  <a:txBody>
                    <a:bodyPr/>
                    <a:lstStyle/>
                    <a:p>
                      <a:pPr marL="0" marR="0" lvl="0" indent="0" algn="ctr" rtl="0">
                        <a:spcBef>
                          <a:spcPts val="0"/>
                        </a:spcBef>
                        <a:spcAft>
                          <a:spcPts val="0"/>
                        </a:spcAft>
                        <a:buNone/>
                      </a:pPr>
                      <a:r>
                        <a:rPr lang="en-US" sz="1800"/>
                        <a:t>Processor: intel core i5</a:t>
                      </a:r>
                    </a:p>
                  </a:txBody>
                  <a:tcPr marL="91450" marR="91450" marT="45725" marB="45725"/>
                </a:tc>
                <a:extLst>
                  <a:ext uri="{0D108BD9-81ED-4DB2-BD59-A6C34878D82A}">
                    <a16:rowId xmlns:a16="http://schemas.microsoft.com/office/drawing/2014/main" val="10001"/>
                  </a:ext>
                </a:extLst>
              </a:tr>
              <a:tr h="640080">
                <a:tc>
                  <a:txBody>
                    <a:bodyPr/>
                    <a:lstStyle/>
                    <a:p>
                      <a:pPr marL="0" marR="0" lvl="0" indent="0" algn="ctr" rtl="0">
                        <a:spcBef>
                          <a:spcPts val="0"/>
                        </a:spcBef>
                        <a:spcAft>
                          <a:spcPts val="0"/>
                        </a:spcAft>
                        <a:buNone/>
                      </a:pPr>
                      <a:r>
                        <a:rPr lang="en-US" sz="1800"/>
                        <a:t>Programming language:</a:t>
                      </a:r>
                    </a:p>
                    <a:p>
                      <a:pPr marL="0" marR="0" lvl="0" indent="0" algn="ctr" rtl="0">
                        <a:spcBef>
                          <a:spcPts val="0"/>
                        </a:spcBef>
                        <a:spcAft>
                          <a:spcPts val="0"/>
                        </a:spcAft>
                        <a:buNone/>
                      </a:pPr>
                      <a:r>
                        <a:rPr lang="en-US" sz="1800"/>
                        <a:t>p</a:t>
                      </a:r>
                      <a:r>
                        <a:rPr lang="en-IN" altLang="en-US" sz="1800"/>
                        <a:t>ython</a:t>
                      </a:r>
                    </a:p>
                  </a:txBody>
                  <a:tcPr marL="91450" marR="91450" marT="45725" marB="45725"/>
                </a:tc>
                <a:tc>
                  <a:txBody>
                    <a:bodyPr/>
                    <a:lstStyle/>
                    <a:p>
                      <a:pPr marL="0" marR="0" lvl="0" indent="0" algn="ctr"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Hard disk:10 GB minimum</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extLst>
                  <a:ext uri="{0D108BD9-81ED-4DB2-BD59-A6C34878D82A}">
                    <a16:rowId xmlns:a16="http://schemas.microsoft.com/office/drawing/2014/main" val="10002"/>
                  </a:ext>
                </a:extLst>
              </a:tr>
              <a:tr h="793115">
                <a:tc>
                  <a:txBody>
                    <a:bodyPr/>
                    <a:lstStyle/>
                    <a:p>
                      <a:pPr marL="0" marR="0" lvl="0" indent="0" algn="ctr" rtl="0">
                        <a:spcBef>
                          <a:spcPts val="0"/>
                        </a:spcBef>
                        <a:spcAft>
                          <a:spcPts val="0"/>
                        </a:spcAft>
                        <a:buNone/>
                      </a:pPr>
                      <a:r>
                        <a:rPr lang="en-US" sz="1800"/>
                        <a:t>Editor and compiler(IDE):</a:t>
                      </a:r>
                    </a:p>
                    <a:p>
                      <a:pPr marL="0" marR="0" lvl="0" indent="0" algn="ctr" rtl="0">
                        <a:spcBef>
                          <a:spcPts val="0"/>
                        </a:spcBef>
                        <a:spcAft>
                          <a:spcPts val="0"/>
                        </a:spcAft>
                        <a:buNone/>
                      </a:pPr>
                      <a:r>
                        <a:rPr lang="en-IN" sz="1800">
                          <a:sym typeface="+mn-ea"/>
                        </a:rPr>
                        <a:t>Juypter Notebook(6.5.3)</a:t>
                      </a:r>
                      <a:endParaRPr sz="1800"/>
                    </a:p>
                  </a:txBody>
                  <a:tcPr marL="91450" marR="91450" marT="45725" marB="45725"/>
                </a:tc>
                <a:tc>
                  <a:txBody>
                    <a:bodyPr/>
                    <a:lstStyle/>
                    <a:p>
                      <a:pPr marL="0" marR="0" lvl="0" indent="0" algn="ctr"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RAM:256 MB or more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6"/>
          <p:cNvSpPr txBox="1">
            <a:spLocks noGrp="1"/>
          </p:cNvSpPr>
          <p:nvPr>
            <p:ph type="title"/>
          </p:nvPr>
        </p:nvSpPr>
        <p:spPr>
          <a:xfrm>
            <a:off x="486659" y="130116"/>
            <a:ext cx="7857241" cy="10755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4000" b="1" dirty="0">
                <a:solidFill>
                  <a:srgbClr val="7030A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Result        </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04" name="Google Shape;304;p46"/>
          <p:cNvSpPr txBox="1">
            <a:spLocks noGrp="1"/>
          </p:cNvSpPr>
          <p:nvPr>
            <p:ph type="body" idx="1"/>
          </p:nvPr>
        </p:nvSpPr>
        <p:spPr>
          <a:xfrm>
            <a:off x="1904214" y="5117400"/>
            <a:ext cx="5316718" cy="6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70"/>
              <a:buNone/>
            </a:pPr>
            <a:r>
              <a:rPr lang="en-US" sz="1800" b="1" dirty="0">
                <a:latin typeface="Times New Roman" panose="02020603050405020304" pitchFamily="18" charset="0"/>
                <a:cs typeface="Times New Roman" panose="02020603050405020304" pitchFamily="18" charset="0"/>
              </a:rPr>
              <a:t>Fig.</a:t>
            </a:r>
            <a:r>
              <a:rPr lang="en-IN" altLang="en-US" sz="1800" b="1" dirty="0">
                <a:latin typeface="Times New Roman" panose="02020603050405020304" pitchFamily="18" charset="0"/>
                <a:cs typeface="Times New Roman" panose="02020603050405020304" pitchFamily="18" charset="0"/>
              </a:rPr>
              <a:t>2</a:t>
            </a: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Some sample MRI Images from Training Dataset</a:t>
            </a:r>
            <a:endParaRPr sz="1800" dirty="0">
              <a:latin typeface="Times New Roman" panose="02020603050405020304" pitchFamily="18" charset="0"/>
              <a:cs typeface="Times New Roman" panose="02020603050405020304" pitchFamily="18" charset="0"/>
            </a:endParaRPr>
          </a:p>
        </p:txBody>
      </p:sp>
      <p:sp>
        <p:nvSpPr>
          <p:cNvPr id="305" name="Google Shape;305;p46"/>
          <p:cNvSpPr txBox="1">
            <a:spLocks noGrp="1"/>
          </p:cNvSpPr>
          <p:nvPr>
            <p:ph type="ftr" idx="11"/>
          </p:nvPr>
        </p:nvSpPr>
        <p:spPr>
          <a:xfrm>
            <a:off x="3612515" y="6287135"/>
            <a:ext cx="2626360" cy="57086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solidFill>
                  <a:srgbClr val="045C75"/>
                </a:solidFill>
                <a:latin typeface="Constantia" panose="02030602050306030303"/>
                <a:ea typeface="Constantia" panose="02030602050306030303"/>
                <a:cs typeface="Constantia" panose="02030602050306030303"/>
                <a:sym typeface="Constantia" panose="02030602050306030303"/>
              </a:rPr>
              <a:t>Dept. of CSE, University of Engineering </a:t>
            </a:r>
          </a:p>
          <a:p>
            <a:pPr marL="0" lvl="0" indent="0" algn="l" rtl="0">
              <a:spcBef>
                <a:spcPts val="0"/>
              </a:spcBef>
              <a:spcAft>
                <a:spcPts val="0"/>
              </a:spcAft>
              <a:buNone/>
            </a:pPr>
            <a:r>
              <a:rPr lang="en-US">
                <a:solidFill>
                  <a:srgbClr val="045C75"/>
                </a:solidFill>
                <a:latin typeface="Constantia" panose="02030602050306030303"/>
                <a:ea typeface="Constantia" panose="02030602050306030303"/>
                <a:cs typeface="Constantia" panose="02030602050306030303"/>
                <a:sym typeface="Constantia" panose="02030602050306030303"/>
              </a:rPr>
              <a:t> </a:t>
            </a:r>
            <a:r>
              <a:rPr lang="en-IN" altLang="en-US">
                <a:solidFill>
                  <a:srgbClr val="045C75"/>
                </a:solidFill>
                <a:latin typeface="Constantia" panose="02030602050306030303"/>
                <a:ea typeface="Constantia" panose="02030602050306030303"/>
                <a:cs typeface="Constantia" panose="02030602050306030303"/>
                <a:sym typeface="Constantia" panose="02030602050306030303"/>
              </a:rPr>
              <a:t>             Management Jaipur</a:t>
            </a:r>
            <a:endParaRPr lang="en-US">
              <a:solidFill>
                <a:srgbClr val="045C75"/>
              </a:solidFill>
              <a:latin typeface="Constantia" panose="02030602050306030303"/>
              <a:ea typeface="Constantia" panose="02030602050306030303"/>
              <a:cs typeface="Constantia" panose="02030602050306030303"/>
              <a:sym typeface="Constantia" panose="02030602050306030303"/>
            </a:endParaRPr>
          </a:p>
          <a:p>
            <a:pPr marL="0" lvl="0" indent="0" algn="l" rtl="0">
              <a:spcBef>
                <a:spcPts val="0"/>
              </a:spcBef>
              <a:spcAft>
                <a:spcPts val="0"/>
              </a:spcAft>
              <a:buNone/>
            </a:pPr>
            <a:endParaRPr lang="en-US">
              <a:solidFill>
                <a:srgbClr val="045C75"/>
              </a:solidFill>
              <a:latin typeface="Constantia" panose="02030602050306030303"/>
              <a:ea typeface="Constantia" panose="02030602050306030303"/>
              <a:cs typeface="Constantia" panose="02030602050306030303"/>
              <a:sym typeface="Constantia" panose="02030602050306030303"/>
            </a:endParaRPr>
          </a:p>
        </p:txBody>
      </p:sp>
      <p:pic>
        <p:nvPicPr>
          <p:cNvPr id="306" name="Google Shape;306;p46" descr="D:\logo.jpg"/>
          <p:cNvPicPr preferRelativeResize="0"/>
          <p:nvPr/>
        </p:nvPicPr>
        <p:blipFill rotWithShape="1">
          <a:blip r:embed="rId3"/>
          <a:srcRect l="2734" t="4678" r="2295" b="3926"/>
          <a:stretch>
            <a:fillRect/>
          </a:stretch>
        </p:blipFill>
        <p:spPr>
          <a:xfrm>
            <a:off x="7543800" y="0"/>
            <a:ext cx="1600200" cy="1041400"/>
          </a:xfrm>
          <a:prstGeom prst="rect">
            <a:avLst/>
          </a:prstGeom>
          <a:noFill/>
          <a:ln>
            <a:noFill/>
          </a:ln>
        </p:spPr>
      </p:pic>
      <p:pic>
        <p:nvPicPr>
          <p:cNvPr id="2" name="Picture 1"/>
          <p:cNvPicPr>
            <a:picLocks noChangeAspect="1"/>
          </p:cNvPicPr>
          <p:nvPr/>
        </p:nvPicPr>
        <p:blipFill>
          <a:blip r:embed="rId4"/>
          <a:stretch>
            <a:fillRect/>
          </a:stretch>
        </p:blipFill>
        <p:spPr>
          <a:xfrm>
            <a:off x="897255" y="1729105"/>
            <a:ext cx="7590155" cy="3126105"/>
          </a:xfrm>
          <a:prstGeom prst="rect">
            <a:avLst/>
          </a:prstGeom>
        </p:spPr>
      </p:pic>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1786</Words>
  <Application>Microsoft Office PowerPoint</Application>
  <PresentationFormat>On-screen Show (4:3)</PresentationFormat>
  <Paragraphs>177</Paragraphs>
  <Slides>23</Slides>
  <Notes>23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Constantia</vt:lpstr>
      <vt:lpstr>Wingdings</vt:lpstr>
      <vt:lpstr>Calibri</vt:lpstr>
      <vt:lpstr>Arial</vt:lpstr>
      <vt:lpstr>Palatino Linotype</vt:lpstr>
      <vt:lpstr>Noto Sans Symbols</vt:lpstr>
      <vt:lpstr>Times New Roman</vt:lpstr>
      <vt:lpstr>Flow</vt:lpstr>
      <vt:lpstr>2_Flow</vt:lpstr>
      <vt:lpstr>Office Theme</vt:lpstr>
      <vt:lpstr>PowerPoint Presentation</vt:lpstr>
      <vt:lpstr>PowerPoint Presentation</vt:lpstr>
      <vt:lpstr>PowerPoint Presentation</vt:lpstr>
      <vt:lpstr>   Literature Review </vt:lpstr>
      <vt:lpstr>   Literature Review Cont...</vt:lpstr>
      <vt:lpstr>PowerPoint Presentation</vt:lpstr>
      <vt:lpstr>PowerPoint Presentation</vt:lpstr>
      <vt:lpstr>Experimental Set-up  </vt:lpstr>
      <vt:lpstr>     Result         </vt:lpstr>
      <vt:lpstr>Result Cont.…..             </vt:lpstr>
      <vt:lpstr>Result Cont.….          </vt:lpstr>
      <vt:lpstr>PowerPoint Presentation</vt:lpstr>
      <vt:lpstr>PowerPoint Presentation</vt:lpstr>
      <vt:lpstr>            Result Cont.….                  </vt:lpstr>
      <vt:lpstr>            Result Cont.….                  </vt:lpstr>
      <vt:lpstr>PowerPoint Presentation</vt:lpstr>
      <vt:lpstr>PowerPoint Presentation</vt:lpstr>
      <vt:lpstr>Result Cont.…</vt:lpstr>
      <vt:lpstr>       Result Analysis      </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SWAPAN KUMAR SHEE</dc:creator>
  <cp:lastModifiedBy>SWAPANKUMAR</cp:lastModifiedBy>
  <cp:revision>85</cp:revision>
  <dcterms:created xsi:type="dcterms:W3CDTF">2023-11-09T15:04:00Z</dcterms:created>
  <dcterms:modified xsi:type="dcterms:W3CDTF">2023-11-22T08:33:51Z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0383AFFF1E1C43A9B22CC508422104D2_12</vt:lpwstr>
  </property>
  <property fmtid="{D5CDD505-2E9C-101B-9397-08002B2CF9AE}" pid="3" name="KSOProductBuildVer">
    <vt:lpwstr>1033-12.2.0.13306</vt:lpwstr>
  </property>
</Properties>
</file>