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23"/>
  </p:notesMasterIdLst>
  <p:sldIdLst>
    <p:sldId id="315" r:id="rId4"/>
    <p:sldId id="316" r:id="rId5"/>
    <p:sldId id="317" r:id="rId6"/>
    <p:sldId id="319" r:id="rId7"/>
    <p:sldId id="324" r:id="rId8"/>
    <p:sldId id="325" r:id="rId9"/>
    <p:sldId id="369" r:id="rId10"/>
    <p:sldId id="347" r:id="rId11"/>
    <p:sldId id="348" r:id="rId12"/>
    <p:sldId id="353" r:id="rId13"/>
    <p:sldId id="370" r:id="rId14"/>
    <p:sldId id="356" r:id="rId15"/>
    <p:sldId id="371" r:id="rId16"/>
    <p:sldId id="372" r:id="rId17"/>
    <p:sldId id="373" r:id="rId18"/>
    <p:sldId id="378" r:id="rId19"/>
    <p:sldId id="376" r:id="rId20"/>
    <p:sldId id="377"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0692-4195-494F-B238-5E0F257AA998}">
          <p14:sldIdLst>
            <p14:sldId id="315"/>
            <p14:sldId id="316"/>
            <p14:sldId id="317"/>
            <p14:sldId id="319"/>
            <p14:sldId id="324"/>
            <p14:sldId id="325"/>
            <p14:sldId id="369"/>
            <p14:sldId id="347"/>
            <p14:sldId id="348"/>
            <p14:sldId id="353"/>
            <p14:sldId id="370"/>
            <p14:sldId id="356"/>
            <p14:sldId id="371"/>
            <p14:sldId id="372"/>
            <p14:sldId id="373"/>
            <p14:sldId id="378"/>
            <p14:sldId id="376"/>
            <p14:sldId id="377"/>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85" d="100"/>
          <a:sy n="85" d="100"/>
        </p:scale>
        <p:origin x="13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AN KUMAR SHEE" userId="26a75de39dd87173" providerId="LiveId" clId="{C14E9169-66D6-4E03-A98C-E6792250A761}"/>
    <pc:docChg chg="custSel modSld modShowInfo">
      <pc:chgData name="SWAPAN KUMAR SHEE" userId="26a75de39dd87173" providerId="LiveId" clId="{C14E9169-66D6-4E03-A98C-E6792250A761}" dt="2023-07-11T14:55:04.732" v="75"/>
      <pc:docMkLst>
        <pc:docMk/>
      </pc:docMkLst>
      <pc:sldChg chg="modTransition">
        <pc:chgData name="SWAPAN KUMAR SHEE" userId="26a75de39dd87173" providerId="LiveId" clId="{C14E9169-66D6-4E03-A98C-E6792250A761}" dt="2023-07-11T14:55:04.732" v="75"/>
        <pc:sldMkLst>
          <pc:docMk/>
          <pc:sldMk cId="0" sldId="295"/>
        </pc:sldMkLst>
      </pc:sldChg>
      <pc:sldChg chg="modTransition">
        <pc:chgData name="SWAPAN KUMAR SHEE" userId="26a75de39dd87173" providerId="LiveId" clId="{C14E9169-66D6-4E03-A98C-E6792250A761}" dt="2023-07-11T14:53:47.769" v="60"/>
        <pc:sldMkLst>
          <pc:docMk/>
          <pc:sldMk cId="2985185457" sldId="315"/>
        </pc:sldMkLst>
      </pc:sldChg>
      <pc:sldChg chg="modTransition">
        <pc:chgData name="SWAPAN KUMAR SHEE" userId="26a75de39dd87173" providerId="LiveId" clId="{C14E9169-66D6-4E03-A98C-E6792250A761}" dt="2023-07-11T14:53:53.460" v="61"/>
        <pc:sldMkLst>
          <pc:docMk/>
          <pc:sldMk cId="1474701428" sldId="316"/>
        </pc:sldMkLst>
      </pc:sldChg>
      <pc:sldChg chg="addSp delSp modSp mod modTransition">
        <pc:chgData name="SWAPAN KUMAR SHEE" userId="26a75de39dd87173" providerId="LiveId" clId="{C14E9169-66D6-4E03-A98C-E6792250A761}" dt="2023-07-11T14:53:57.984" v="62"/>
        <pc:sldMkLst>
          <pc:docMk/>
          <pc:sldMk cId="3150599034" sldId="317"/>
        </pc:sldMkLst>
        <pc:spChg chg="mod">
          <ac:chgData name="SWAPAN KUMAR SHEE" userId="26a75de39dd87173" providerId="LiveId" clId="{C14E9169-66D6-4E03-A98C-E6792250A761}" dt="2023-07-11T14:46:35.027" v="4" actId="2"/>
          <ac:spMkLst>
            <pc:docMk/>
            <pc:sldMk cId="3150599034" sldId="317"/>
            <ac:spMk id="11" creationId="{790BCE2A-3A5C-9FEA-EF3C-7A2A50A7D837}"/>
          </ac:spMkLst>
        </pc:spChg>
        <pc:picChg chg="del">
          <ac:chgData name="SWAPAN KUMAR SHEE" userId="26a75de39dd87173" providerId="LiveId" clId="{C14E9169-66D6-4E03-A98C-E6792250A761}" dt="2023-07-11T14:52:00.460" v="51" actId="478"/>
          <ac:picMkLst>
            <pc:docMk/>
            <pc:sldMk cId="3150599034" sldId="317"/>
            <ac:picMk id="12" creationId="{2F8C49F1-DDF4-D518-BA61-8FE7660074EE}"/>
          </ac:picMkLst>
        </pc:picChg>
        <pc:picChg chg="add mod">
          <ac:chgData name="SWAPAN KUMAR SHEE" userId="26a75de39dd87173" providerId="LiveId" clId="{C14E9169-66D6-4E03-A98C-E6792250A761}" dt="2023-07-11T14:52:26.033" v="57" actId="1076"/>
          <ac:picMkLst>
            <pc:docMk/>
            <pc:sldMk cId="3150599034" sldId="317"/>
            <ac:picMk id="13" creationId="{57292CC4-29CD-2693-C1E3-C987F9F7F22F}"/>
          </ac:picMkLst>
        </pc:picChg>
      </pc:sldChg>
      <pc:sldChg chg="modTransition">
        <pc:chgData name="SWAPAN KUMAR SHEE" userId="26a75de39dd87173" providerId="LiveId" clId="{C14E9169-66D6-4E03-A98C-E6792250A761}" dt="2023-07-11T14:54:01.417" v="63"/>
        <pc:sldMkLst>
          <pc:docMk/>
          <pc:sldMk cId="3415777630" sldId="319"/>
        </pc:sldMkLst>
      </pc:sldChg>
      <pc:sldChg chg="modSp mod modTransition">
        <pc:chgData name="SWAPAN KUMAR SHEE" userId="26a75de39dd87173" providerId="LiveId" clId="{C14E9169-66D6-4E03-A98C-E6792250A761}" dt="2023-07-11T14:54:04.864" v="64"/>
        <pc:sldMkLst>
          <pc:docMk/>
          <pc:sldMk cId="2884309146" sldId="324"/>
        </pc:sldMkLst>
        <pc:spChg chg="mod">
          <ac:chgData name="SWAPAN KUMAR SHEE" userId="26a75de39dd87173" providerId="LiveId" clId="{C14E9169-66D6-4E03-A98C-E6792250A761}" dt="2023-07-11T14:44:21.335" v="1" actId="20577"/>
          <ac:spMkLst>
            <pc:docMk/>
            <pc:sldMk cId="2884309146" sldId="324"/>
            <ac:spMk id="8" creationId="{07D47C0D-D4A1-2B4F-0891-01B7AEC985EB}"/>
          </ac:spMkLst>
        </pc:spChg>
      </pc:sldChg>
      <pc:sldChg chg="modTransition">
        <pc:chgData name="SWAPAN KUMAR SHEE" userId="26a75de39dd87173" providerId="LiveId" clId="{C14E9169-66D6-4E03-A98C-E6792250A761}" dt="2023-07-11T14:54:12.188" v="65"/>
        <pc:sldMkLst>
          <pc:docMk/>
          <pc:sldMk cId="273322456" sldId="325"/>
        </pc:sldMkLst>
      </pc:sldChg>
      <pc:sldChg chg="modTransition">
        <pc:chgData name="SWAPAN KUMAR SHEE" userId="26a75de39dd87173" providerId="LiveId" clId="{C14E9169-66D6-4E03-A98C-E6792250A761}" dt="2023-07-11T14:54:20.824" v="67"/>
        <pc:sldMkLst>
          <pc:docMk/>
          <pc:sldMk cId="1387313864" sldId="347"/>
        </pc:sldMkLst>
      </pc:sldChg>
      <pc:sldChg chg="modTransition">
        <pc:chgData name="SWAPAN KUMAR SHEE" userId="26a75de39dd87173" providerId="LiveId" clId="{C14E9169-66D6-4E03-A98C-E6792250A761}" dt="2023-07-11T14:54:23.750" v="68"/>
        <pc:sldMkLst>
          <pc:docMk/>
          <pc:sldMk cId="2581007727" sldId="348"/>
        </pc:sldMkLst>
      </pc:sldChg>
      <pc:sldChg chg="modTransition">
        <pc:chgData name="SWAPAN KUMAR SHEE" userId="26a75de39dd87173" providerId="LiveId" clId="{C14E9169-66D6-4E03-A98C-E6792250A761}" dt="2023-07-11T14:54:28.212" v="69"/>
        <pc:sldMkLst>
          <pc:docMk/>
          <pc:sldMk cId="1574916550" sldId="353"/>
        </pc:sldMkLst>
      </pc:sldChg>
      <pc:sldChg chg="modTransition">
        <pc:chgData name="SWAPAN KUMAR SHEE" userId="26a75de39dd87173" providerId="LiveId" clId="{C14E9169-66D6-4E03-A98C-E6792250A761}" dt="2023-07-11T14:54:36.542" v="71"/>
        <pc:sldMkLst>
          <pc:docMk/>
          <pc:sldMk cId="293280389" sldId="356"/>
        </pc:sldMkLst>
      </pc:sldChg>
      <pc:sldChg chg="modTransition">
        <pc:chgData name="SWAPAN KUMAR SHEE" userId="26a75de39dd87173" providerId="LiveId" clId="{C14E9169-66D6-4E03-A98C-E6792250A761}" dt="2023-07-11T14:54:15.954" v="66"/>
        <pc:sldMkLst>
          <pc:docMk/>
          <pc:sldMk cId="214472987" sldId="369"/>
        </pc:sldMkLst>
      </pc:sldChg>
      <pc:sldChg chg="modTransition">
        <pc:chgData name="SWAPAN KUMAR SHEE" userId="26a75de39dd87173" providerId="LiveId" clId="{C14E9169-66D6-4E03-A98C-E6792250A761}" dt="2023-07-11T14:54:32.958" v="70"/>
        <pc:sldMkLst>
          <pc:docMk/>
          <pc:sldMk cId="174767445" sldId="370"/>
        </pc:sldMkLst>
      </pc:sldChg>
      <pc:sldChg chg="modTransition">
        <pc:chgData name="SWAPAN KUMAR SHEE" userId="26a75de39dd87173" providerId="LiveId" clId="{C14E9169-66D6-4E03-A98C-E6792250A761}" dt="2023-07-11T14:53:40.424" v="59"/>
        <pc:sldMkLst>
          <pc:docMk/>
          <pc:sldMk cId="3161941845" sldId="371"/>
        </pc:sldMkLst>
      </pc:sldChg>
      <pc:sldChg chg="modSp mod modTransition">
        <pc:chgData name="SWAPAN KUMAR SHEE" userId="26a75de39dd87173" providerId="LiveId" clId="{C14E9169-66D6-4E03-A98C-E6792250A761}" dt="2023-07-11T14:53:36.519" v="58"/>
        <pc:sldMkLst>
          <pc:docMk/>
          <pc:sldMk cId="2850431383" sldId="372"/>
        </pc:sldMkLst>
        <pc:spChg chg="mod">
          <ac:chgData name="SWAPAN KUMAR SHEE" userId="26a75de39dd87173" providerId="LiveId" clId="{C14E9169-66D6-4E03-A98C-E6792250A761}" dt="2023-07-11T14:46:48.323" v="7" actId="20577"/>
          <ac:spMkLst>
            <pc:docMk/>
            <pc:sldMk cId="2850431383" sldId="372"/>
            <ac:spMk id="11" creationId="{247EDB4B-430B-E1B8-5637-80237AEF34E3}"/>
          </ac:spMkLst>
        </pc:spChg>
      </pc:sldChg>
      <pc:sldChg chg="modSp mod modTransition">
        <pc:chgData name="SWAPAN KUMAR SHEE" userId="26a75de39dd87173" providerId="LiveId" clId="{C14E9169-66D6-4E03-A98C-E6792250A761}" dt="2023-07-11T14:48:53.690" v="23"/>
        <pc:sldMkLst>
          <pc:docMk/>
          <pc:sldMk cId="3123468604" sldId="373"/>
        </pc:sldMkLst>
        <pc:spChg chg="mod">
          <ac:chgData name="SWAPAN KUMAR SHEE" userId="26a75de39dd87173" providerId="LiveId" clId="{C14E9169-66D6-4E03-A98C-E6792250A761}" dt="2023-07-11T14:47:10.900" v="12" actId="20577"/>
          <ac:spMkLst>
            <pc:docMk/>
            <pc:sldMk cId="3123468604" sldId="373"/>
            <ac:spMk id="7" creationId="{75F65C3C-6BE7-C6D8-8B0A-708E47CE9085}"/>
          </ac:spMkLst>
        </pc:spChg>
      </pc:sldChg>
      <pc:sldChg chg="modTransition">
        <pc:chgData name="SWAPAN KUMAR SHEE" userId="26a75de39dd87173" providerId="LiveId" clId="{C14E9169-66D6-4E03-A98C-E6792250A761}" dt="2023-07-11T14:54:56.218" v="73"/>
        <pc:sldMkLst>
          <pc:docMk/>
          <pc:sldMk cId="2339376477" sldId="376"/>
        </pc:sldMkLst>
      </pc:sldChg>
      <pc:sldChg chg="modTransition">
        <pc:chgData name="SWAPAN KUMAR SHEE" userId="26a75de39dd87173" providerId="LiveId" clId="{C14E9169-66D6-4E03-A98C-E6792250A761}" dt="2023-07-11T14:54:59.532" v="74"/>
        <pc:sldMkLst>
          <pc:docMk/>
          <pc:sldMk cId="113235713" sldId="377"/>
        </pc:sldMkLst>
      </pc:sldChg>
      <pc:sldChg chg="modTransition">
        <pc:chgData name="SWAPAN KUMAR SHEE" userId="26a75de39dd87173" providerId="LiveId" clId="{C14E9169-66D6-4E03-A98C-E6792250A761}" dt="2023-07-11T14:54:53.270" v="72"/>
        <pc:sldMkLst>
          <pc:docMk/>
          <pc:sldMk cId="401781226"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dirty="0">
                <a:latin typeface="Times New Roman"/>
              </a:rPr>
              <a:t>&lt;header&gt;</a:t>
            </a:r>
            <a:endParaRPr dirty="0"/>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dirty="0">
                <a:latin typeface="Times New Roman"/>
              </a:rPr>
              <a:t>&lt;date/time&gt;</a:t>
            </a:r>
            <a:endParaRPr dirty="0"/>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dirty="0">
                <a:latin typeface="Times New Roman"/>
              </a:rPr>
              <a:t>&lt;footer&gt;</a:t>
            </a:r>
            <a:endParaRPr dirty="0"/>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dirty="0"/>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1</a:t>
            </a:fld>
            <a:endParaRPr lang="en-IN" dirty="0"/>
          </a:p>
        </p:txBody>
      </p:sp>
    </p:spTree>
    <p:extLst>
      <p:ext uri="{BB962C8B-B14F-4D97-AF65-F5344CB8AC3E}">
        <p14:creationId xmlns:p14="http://schemas.microsoft.com/office/powerpoint/2010/main" val="203435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7</a:t>
            </a:fld>
            <a:endParaRPr lang="en-IN" dirty="0"/>
          </a:p>
        </p:txBody>
      </p:sp>
    </p:spTree>
    <p:extLst>
      <p:ext uri="{BB962C8B-B14F-4D97-AF65-F5344CB8AC3E}">
        <p14:creationId xmlns:p14="http://schemas.microsoft.com/office/powerpoint/2010/main" val="65976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C0FB3130-1534-498B-88FF-48AE367F82CC}" type="datetime1">
              <a:rPr lang="en-US" smtClean="0"/>
              <a:t>7/11/2023</a:t>
            </a:fld>
            <a:endParaRPr lang="en-US" dirty="0"/>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dirty="0"/>
              <a:t>Dept. of CSE, University of Engineering &amp; Management,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dirty="0"/>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33647EC-8C52-4A27-B747-9D0323ABFAF3}" type="datetime1">
              <a:rPr lang="en-US" smtClean="0"/>
              <a:t>7/11/2023</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dirty="0"/>
          </a:p>
        </p:txBody>
      </p:sp>
    </p:spTree>
    <p:extLst>
      <p:ext uri="{BB962C8B-B14F-4D97-AF65-F5344CB8AC3E}">
        <p14:creationId xmlns:p14="http://schemas.microsoft.com/office/powerpoint/2010/main"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4EE10B2D-3F55-47D7-91D9-737784FF0F2B}" type="datetime1">
              <a:rPr lang="en-US" smtClean="0"/>
              <a:t>7/11/2023</a:t>
            </a:fld>
            <a:endParaRPr lang="en-US" dirty="0"/>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dirty="0"/>
              <a:t>Dept. of CSE, University of Engineering &amp; Management,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dirty="0"/>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2ECA159-F860-4F83-9967-4FB45673EBB8}" type="datetime1">
              <a:rPr lang="en-US" smtClean="0"/>
              <a:t>7/11/2023</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dirty="0"/>
          </a:p>
        </p:txBody>
      </p:sp>
    </p:spTree>
    <p:extLst>
      <p:ext uri="{BB962C8B-B14F-4D97-AF65-F5344CB8AC3E}">
        <p14:creationId xmlns:p14="http://schemas.microsoft.com/office/powerpoint/2010/main"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D88BB86-FB31-42F6-B4D7-0B9FE0C8FB1B}" type="datetime1">
              <a:rPr lang="en-US" smtClean="0"/>
              <a:t>7/11/2023</a:t>
            </a:fld>
            <a:endParaRPr lang="en-US" dirty="0"/>
          </a:p>
        </p:txBody>
      </p:sp>
      <p:sp>
        <p:nvSpPr>
          <p:cNvPr id="8"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dirty="0"/>
          </a:p>
        </p:txBody>
      </p:sp>
    </p:spTree>
    <p:extLst>
      <p:ext uri="{BB962C8B-B14F-4D97-AF65-F5344CB8AC3E}">
        <p14:creationId xmlns:p14="http://schemas.microsoft.com/office/powerpoint/2010/main"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7718DF2-7239-44BA-A939-DC1FEB9DBE03}" type="datetime1">
              <a:rPr lang="en-US" smtClean="0"/>
              <a:t>7/11/2023</a:t>
            </a:fld>
            <a:endParaRPr lang="en-US" dirty="0"/>
          </a:p>
        </p:txBody>
      </p:sp>
      <p:sp>
        <p:nvSpPr>
          <p:cNvPr id="4"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dirty="0"/>
          </a:p>
        </p:txBody>
      </p:sp>
    </p:spTree>
    <p:extLst>
      <p:ext uri="{BB962C8B-B14F-4D97-AF65-F5344CB8AC3E}">
        <p14:creationId xmlns:p14="http://schemas.microsoft.com/office/powerpoint/2010/main"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6C58340-F648-433E-802F-26CB6A0C1093}" type="datetime1">
              <a:rPr lang="en-US" smtClean="0"/>
              <a:t>7/11/2023</a:t>
            </a:fld>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dirty="0"/>
          </a:p>
        </p:txBody>
      </p:sp>
    </p:spTree>
    <p:extLst>
      <p:ext uri="{BB962C8B-B14F-4D97-AF65-F5344CB8AC3E}">
        <p14:creationId xmlns:p14="http://schemas.microsoft.com/office/powerpoint/2010/main"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4B19526-2AD3-4C3C-AE34-05E285A0DD16}" type="datetime1">
              <a:rPr lang="en-US" smtClean="0"/>
              <a:t>7/11/2023</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dirty="0"/>
          </a:p>
        </p:txBody>
      </p:sp>
    </p:spTree>
    <p:extLst>
      <p:ext uri="{BB962C8B-B14F-4D97-AF65-F5344CB8AC3E}">
        <p14:creationId xmlns:p14="http://schemas.microsoft.com/office/powerpoint/2010/main"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A2F6E77-356A-46C1-95F5-C3FACECFDC97}" type="datetime1">
              <a:rPr lang="en-US" smtClean="0"/>
              <a:t>7/11/2023</a:t>
            </a:fld>
            <a:endParaRPr lang="en-US" dirty="0"/>
          </a:p>
        </p:txBody>
      </p:sp>
      <p:sp>
        <p:nvSpPr>
          <p:cNvPr id="10" name="Footer Placeholder 5"/>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dirty="0"/>
          </a:p>
        </p:txBody>
      </p:sp>
    </p:spTree>
    <p:extLst>
      <p:ext uri="{BB962C8B-B14F-4D97-AF65-F5344CB8AC3E}">
        <p14:creationId xmlns:p14="http://schemas.microsoft.com/office/powerpoint/2010/main"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7828029-73D6-4C20-9E1D-C1913DF5B40D}" type="datetime1">
              <a:rPr lang="en-US" smtClean="0"/>
              <a:t>7/11/2023</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dirty="0"/>
          </a:p>
        </p:txBody>
      </p:sp>
    </p:spTree>
    <p:extLst>
      <p:ext uri="{BB962C8B-B14F-4D97-AF65-F5344CB8AC3E}">
        <p14:creationId xmlns:p14="http://schemas.microsoft.com/office/powerpoint/2010/main"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756BA85-A6C7-4F4B-8F6A-5F1C4CA50ABB}" type="datetime1">
              <a:rPr lang="en-US" smtClean="0"/>
              <a:t>7/11/2023</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dirty="0"/>
          </a:p>
        </p:txBody>
      </p:sp>
    </p:spTree>
    <p:extLst>
      <p:ext uri="{BB962C8B-B14F-4D97-AF65-F5344CB8AC3E}">
        <p14:creationId xmlns:p14="http://schemas.microsoft.com/office/powerpoint/2010/main"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1A211483-5FFF-406A-B78D-656F89644DFF}" type="datetime1">
              <a:rPr lang="en-US" smtClean="0"/>
              <a:t>7/11/2023</a:t>
            </a:fld>
            <a:endParaRPr lang="en-US" dirty="0"/>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dirty="0"/>
              <a:t>Dept. of CSE, University of Engineering &amp; Management,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dirty="0"/>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0078DE-24C8-4482-8DA2-95C7D0C6BB79}" type="datetime1">
              <a:rPr lang="en-US" smtClean="0"/>
              <a:t>7/11/2023</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dirty="0"/>
          </a:p>
        </p:txBody>
      </p:sp>
    </p:spTree>
    <p:extLst>
      <p:ext uri="{BB962C8B-B14F-4D97-AF65-F5344CB8AC3E}">
        <p14:creationId xmlns:p14="http://schemas.microsoft.com/office/powerpoint/2010/main"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BA0A262-DCC6-48E5-B2CC-F9B65007BEE9}" type="datetime1">
              <a:rPr lang="en-US" smtClean="0"/>
              <a:t>7/11/2023</a:t>
            </a:fld>
            <a:endParaRPr lang="en-US" dirty="0"/>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dirty="0"/>
              <a:t>Dept. of CSE, University of Engineering &amp; Management,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dirty="0"/>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5E1F0E09-8C63-4CF0-9BC0-18FE1C905C99}" type="datetime1">
              <a:rPr lang="en-US" smtClean="0"/>
              <a:t>7/11/2023</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dirty="0"/>
          </a:p>
        </p:txBody>
      </p:sp>
    </p:spTree>
    <p:extLst>
      <p:ext uri="{BB962C8B-B14F-4D97-AF65-F5344CB8AC3E}">
        <p14:creationId xmlns:p14="http://schemas.microsoft.com/office/powerpoint/2010/main"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D712608-8470-449A-BB5E-B73A53C95887}" type="datetime1">
              <a:rPr lang="en-US" smtClean="0"/>
              <a:t>7/11/2023</a:t>
            </a:fld>
            <a:endParaRPr lang="en-US" dirty="0"/>
          </a:p>
        </p:txBody>
      </p:sp>
      <p:sp>
        <p:nvSpPr>
          <p:cNvPr id="8"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dirty="0"/>
          </a:p>
        </p:txBody>
      </p:sp>
    </p:spTree>
    <p:extLst>
      <p:ext uri="{BB962C8B-B14F-4D97-AF65-F5344CB8AC3E}">
        <p14:creationId xmlns:p14="http://schemas.microsoft.com/office/powerpoint/2010/main"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D2658D9D-9DCA-45E2-90FC-BB72AD01C582}" type="datetime1">
              <a:rPr lang="en-US" smtClean="0"/>
              <a:t>7/11/2023</a:t>
            </a:fld>
            <a:endParaRPr lang="en-US" dirty="0"/>
          </a:p>
        </p:txBody>
      </p:sp>
      <p:sp>
        <p:nvSpPr>
          <p:cNvPr id="4"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dirty="0"/>
          </a:p>
        </p:txBody>
      </p:sp>
    </p:spTree>
    <p:extLst>
      <p:ext uri="{BB962C8B-B14F-4D97-AF65-F5344CB8AC3E}">
        <p14:creationId xmlns:p14="http://schemas.microsoft.com/office/powerpoint/2010/main"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327FCBD-1FBF-4040-A9E9-3517887ACD9A}" type="datetime1">
              <a:rPr lang="en-US" smtClean="0"/>
              <a:t>7/11/2023</a:t>
            </a:fld>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dirty="0"/>
          </a:p>
        </p:txBody>
      </p:sp>
    </p:spTree>
    <p:extLst>
      <p:ext uri="{BB962C8B-B14F-4D97-AF65-F5344CB8AC3E}">
        <p14:creationId xmlns:p14="http://schemas.microsoft.com/office/powerpoint/2010/main"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94D196E-B193-43B5-A616-F21AD2FE2753}" type="datetime1">
              <a:rPr lang="en-US" smtClean="0"/>
              <a:t>7/11/2023</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dirty="0"/>
          </a:p>
        </p:txBody>
      </p:sp>
    </p:spTree>
    <p:extLst>
      <p:ext uri="{BB962C8B-B14F-4D97-AF65-F5344CB8AC3E}">
        <p14:creationId xmlns:p14="http://schemas.microsoft.com/office/powerpoint/2010/main"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32D57DC1-3F90-4947-864A-1952787512E4}" type="datetime1">
              <a:rPr lang="en-US" smtClean="0"/>
              <a:t>7/11/2023</a:t>
            </a:fld>
            <a:endParaRPr lang="en-US" dirty="0"/>
          </a:p>
        </p:txBody>
      </p:sp>
      <p:sp>
        <p:nvSpPr>
          <p:cNvPr id="10" name="Footer Placeholder 5"/>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dirty="0"/>
          </a:p>
        </p:txBody>
      </p:sp>
    </p:spTree>
    <p:extLst>
      <p:ext uri="{BB962C8B-B14F-4D97-AF65-F5344CB8AC3E}">
        <p14:creationId xmlns:p14="http://schemas.microsoft.com/office/powerpoint/2010/main"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5A37283-3D99-4D36-B2B2-EF693657862B}" type="datetime1">
              <a:rPr lang="en-US" smtClean="0"/>
              <a:t>7/11/2023</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dirty="0"/>
          </a:p>
        </p:txBody>
      </p:sp>
    </p:spTree>
    <p:extLst>
      <p:ext uri="{BB962C8B-B14F-4D97-AF65-F5344CB8AC3E}">
        <p14:creationId xmlns:p14="http://schemas.microsoft.com/office/powerpoint/2010/main"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64DAF31-97CC-40F7-9655-C086FA3C7D63}" type="datetime1">
              <a:rPr lang="en-US" smtClean="0"/>
              <a:t>7/11/2023</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dirty="0"/>
          </a:p>
        </p:txBody>
      </p:sp>
    </p:spTree>
    <p:extLst>
      <p:ext uri="{BB962C8B-B14F-4D97-AF65-F5344CB8AC3E}">
        <p14:creationId xmlns:p14="http://schemas.microsoft.com/office/powerpoint/2010/main"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fld id="{D3301A53-D2F4-4692-80ED-60E0DC1A58E2}" type="datetime1">
              <a:rPr lang="en-US" smtClean="0"/>
              <a:t>7/11/2023</a:t>
            </a:fld>
            <a:endParaRPr dirty="0"/>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US" sz="1200" dirty="0">
                <a:solidFill>
                  <a:srgbClr val="045C75"/>
                </a:solidFill>
                <a:latin typeface="Constantia"/>
              </a:rPr>
              <a:t>Dept. of CSE, University of Engineering &amp; Management, Jaipur</a:t>
            </a:r>
            <a:endParaRPr dirty="0"/>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3393F1E5-E345-497E-876D-6742E737765C}" type="datetime1">
              <a:rPr lang="en-US" smtClean="0"/>
              <a:t>7/11/2023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dirty="0"/>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dirty="0">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250E0AEC-343D-4038-959B-ECE0F9E2F440}" type="datetime1">
              <a:rPr lang="en-US" smtClean="0"/>
              <a:t>7/11/2023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dirty="0"/>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dirty="0">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wapan1389/IBM_Skillbuild_Data_Analytics_Intern.git" TargetMode="External"/><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hyperlink" Target="https://drive.google.com/file/d/1hHgB5dt2VvheeWeMikGSUM9BH2MirCI5/view?usp=sharing" TargetMode="External"/><Relationship Id="rId5" Type="http://schemas.openxmlformats.org/officeDocument/2006/relationships/hyperlink" Target="https://www.kaggle.com/swapankumarshee/superstore-data-analysis" TargetMode="External"/><Relationship Id="rId4" Type="http://schemas.openxmlformats.org/officeDocument/2006/relationships/hyperlink" Target="https://www.kaggle.com/datasets/bravehart101/sample-supermarket-datase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598178" y="1325487"/>
            <a:ext cx="7947643" cy="1129832"/>
          </a:xfrm>
          <a:prstGeom prst="rect">
            <a:avLst/>
          </a:prstGeom>
          <a:noFill/>
          <a:ln w="9360">
            <a:noFill/>
          </a:ln>
        </p:spPr>
        <p:txBody>
          <a:bodyPr lIns="0" rIns="0" bIns="0" anchor="b"/>
          <a:lstStyle/>
          <a:p>
            <a:pPr algn="ctr">
              <a:lnSpc>
                <a:spcPct val="100000"/>
              </a:lnSpc>
            </a:pPr>
            <a:endParaRPr lang="en-US" sz="4000" b="0" i="0" dirty="0">
              <a:solidFill>
                <a:srgbClr val="000000"/>
              </a:solidFill>
              <a:effectLst/>
              <a:latin typeface="Roboto" panose="020F0502020204030204" pitchFamily="2" charset="0"/>
            </a:endParaRPr>
          </a:p>
          <a:p>
            <a:pPr algn="ctr">
              <a:lnSpc>
                <a:spcPct val="100000"/>
              </a:lnSpc>
            </a:pPr>
            <a:endParaRPr lang="en-US" sz="4000" dirty="0">
              <a:solidFill>
                <a:srgbClr val="FF0000"/>
              </a:solidFill>
              <a:latin typeface="Roboto" panose="020F0502020204030204" pitchFamily="2" charset="0"/>
            </a:endParaRPr>
          </a:p>
          <a:p>
            <a:pPr algn="ctr">
              <a:lnSpc>
                <a:spcPct val="100000"/>
              </a:lnSpc>
            </a:pPr>
            <a:r>
              <a:rPr lang="en-US" sz="3600" b="0" i="0" dirty="0">
                <a:solidFill>
                  <a:srgbClr val="7030A0"/>
                </a:solidFill>
                <a:effectLst/>
                <a:latin typeface="Times New Roman" panose="02020603050405020304" pitchFamily="18" charset="0"/>
                <a:cs typeface="Times New Roman" panose="02020603050405020304" pitchFamily="18" charset="0"/>
              </a:rPr>
              <a:t>Case Study: Analysis Of Superstore Dataset</a:t>
            </a:r>
            <a:endParaRPr lang="en-US" sz="3600" dirty="0">
              <a:solidFill>
                <a:srgbClr val="7030A0"/>
              </a:solidFill>
              <a:latin typeface="Times New Roman" panose="02020603050405020304" pitchFamily="18" charset="0"/>
              <a:cs typeface="Times New Roman" panose="02020603050405020304" pitchFamily="18" charset="0"/>
            </a:endParaRPr>
          </a:p>
        </p:txBody>
      </p:sp>
      <p:sp>
        <p:nvSpPr>
          <p:cNvPr id="8" name="CustomShape 2"/>
          <p:cNvSpPr/>
          <p:nvPr/>
        </p:nvSpPr>
        <p:spPr>
          <a:xfrm>
            <a:off x="383359" y="2367989"/>
            <a:ext cx="8353093" cy="3633566"/>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lang="en-IN" sz="2800" dirty="0">
              <a:solidFill>
                <a:srgbClr val="7030A0"/>
              </a:solidFill>
            </a:endParaRPr>
          </a:p>
          <a:p>
            <a:pPr algn="ctr">
              <a:lnSpc>
                <a:spcPct val="100000"/>
              </a:lnSpc>
            </a:pPr>
            <a:r>
              <a:rPr lang="en-IN" sz="2400" b="1" dirty="0">
                <a:solidFill>
                  <a:srgbClr val="7030A0"/>
                </a:solidFill>
                <a:latin typeface="Times New Roman"/>
              </a:rPr>
              <a:t>SWAPAN KUMAR SHEE</a:t>
            </a:r>
          </a:p>
          <a:p>
            <a:pPr algn="ctr">
              <a:lnSpc>
                <a:spcPct val="100000"/>
              </a:lnSpc>
            </a:pPr>
            <a:r>
              <a:rPr lang="en-US" sz="2400" dirty="0">
                <a:solidFill>
                  <a:srgbClr val="7030A0"/>
                </a:solidFill>
                <a:latin typeface="Times New Roman" panose="02020603050405020304" pitchFamily="18" charset="0"/>
                <a:cs typeface="Times New Roman" panose="02020603050405020304" pitchFamily="18" charset="0"/>
              </a:rPr>
              <a:t>Student ID:STU62144fbfd77da1645498303 </a:t>
            </a:r>
          </a:p>
          <a:p>
            <a:pPr algn="ctr">
              <a:lnSpc>
                <a:spcPct val="100000"/>
              </a:lnSpc>
            </a:pPr>
            <a:r>
              <a:rPr lang="en-US" sz="2400" dirty="0">
                <a:solidFill>
                  <a:srgbClr val="7030A0"/>
                </a:solidFill>
                <a:latin typeface="Times New Roman" panose="02020603050405020304" pitchFamily="18" charset="0"/>
                <a:cs typeface="Times New Roman" panose="02020603050405020304" pitchFamily="18" charset="0"/>
              </a:rPr>
              <a:t>Internship ID: INTERNSHIP_168198413964410a8b547b1 </a:t>
            </a:r>
            <a:endParaRPr sz="2400" dirty="0">
              <a:solidFill>
                <a:srgbClr val="7030A0"/>
              </a:solidFill>
              <a:latin typeface="Times New Roman" panose="02020603050405020304" pitchFamily="18" charset="0"/>
              <a:cs typeface="Times New Roman" panose="02020603050405020304" pitchFamily="18" charset="0"/>
            </a:endParaRPr>
          </a:p>
          <a:p>
            <a:pPr algn="ctr">
              <a:lnSpc>
                <a:spcPct val="100000"/>
              </a:lnSpc>
            </a:pPr>
            <a:endParaRPr dirty="0"/>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a:t>
            </a:fld>
            <a:endParaRPr lang="en-US" dirty="0"/>
          </a:p>
        </p:txBody>
      </p:sp>
      <p:sp>
        <p:nvSpPr>
          <p:cNvPr id="3" name="Date Placeholder 2"/>
          <p:cNvSpPr>
            <a:spLocks noGrp="1"/>
          </p:cNvSpPr>
          <p:nvPr>
            <p:ph type="dt" sz="half" idx="10"/>
          </p:nvPr>
        </p:nvSpPr>
        <p:spPr/>
        <p:txBody>
          <a:bodyPr/>
          <a:lstStyle/>
          <a:p>
            <a:pPr>
              <a:defRPr/>
            </a:pPr>
            <a:fld id="{45E61104-5B57-47F0-B3D7-EE3AB7A28896}" type="datetime1">
              <a:rPr lang="en-US" smtClean="0"/>
              <a:t>7/11/2023</a:t>
            </a:fld>
            <a:endParaRPr lang="en-US" dirty="0"/>
          </a:p>
        </p:txBody>
      </p:sp>
      <p:pic>
        <p:nvPicPr>
          <p:cNvPr id="6" name="Picture 5">
            <a:extLst>
              <a:ext uri="{FF2B5EF4-FFF2-40B4-BE49-F238E27FC236}">
                <a16:creationId xmlns:a16="http://schemas.microsoft.com/office/drawing/2014/main" id="{E24E4CD5-8015-0C0D-88ED-7DD714FE4A5C}"/>
              </a:ext>
            </a:extLst>
          </p:cNvPr>
          <p:cNvPicPr>
            <a:picLocks noChangeAspect="1"/>
          </p:cNvPicPr>
          <p:nvPr/>
        </p:nvPicPr>
        <p:blipFill>
          <a:blip r:embed="rId3"/>
          <a:stretch>
            <a:fillRect/>
          </a:stretch>
        </p:blipFill>
        <p:spPr>
          <a:xfrm>
            <a:off x="7301786" y="0"/>
            <a:ext cx="1842214" cy="1412816"/>
          </a:xfrm>
          <a:prstGeom prst="rect">
            <a:avLst/>
          </a:prstGeom>
        </p:spPr>
      </p:pic>
    </p:spTree>
    <p:extLst>
      <p:ext uri="{BB962C8B-B14F-4D97-AF65-F5344CB8AC3E}">
        <p14:creationId xmlns:p14="http://schemas.microsoft.com/office/powerpoint/2010/main" val="298518545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69803" y="511111"/>
            <a:ext cx="8229240" cy="1309916"/>
          </a:xfrm>
          <a:prstGeom prst="rect">
            <a:avLst/>
          </a:prstGeom>
        </p:spPr>
        <p:txBody>
          <a:bodyPr lIns="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Your Solution And Its Value</a:t>
            </a:r>
          </a:p>
          <a:p>
            <a:pPr algn="ctr"/>
            <a:r>
              <a:rPr lang="en-US" sz="3200" b="1" dirty="0">
                <a:solidFill>
                  <a:srgbClr val="7030A0"/>
                </a:solidFill>
                <a:latin typeface="Times New Roman" panose="02020603050405020304" pitchFamily="18" charset="0"/>
                <a:cs typeface="Times New Roman" panose="02020603050405020304" pitchFamily="18" charset="0"/>
              </a:rPr>
              <a:t> Proposition</a:t>
            </a:r>
          </a:p>
          <a:p>
            <a:pPr algn="ctr"/>
            <a:endParaRPr sz="32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10</a:t>
            </a:fld>
            <a:endParaRPr lang="en-US" dirty="0"/>
          </a:p>
        </p:txBody>
      </p:sp>
      <p:sp>
        <p:nvSpPr>
          <p:cNvPr id="6" name="Date Placeholder 5"/>
          <p:cNvSpPr>
            <a:spLocks noGrp="1"/>
          </p:cNvSpPr>
          <p:nvPr>
            <p:ph type="dt" sz="half" idx="10"/>
          </p:nvPr>
        </p:nvSpPr>
        <p:spPr/>
        <p:txBody>
          <a:bodyPr/>
          <a:lstStyle/>
          <a:p>
            <a:pPr>
              <a:defRPr/>
            </a:pPr>
            <a:fld id="{16C5C82B-BD3A-4D78-8C26-6D66268D734E}" type="datetime1">
              <a:rPr lang="en-US" smtClean="0"/>
              <a:t>7/11/2023</a:t>
            </a:fld>
            <a:endParaRPr lang="en-US" dirty="0"/>
          </a:p>
        </p:txBody>
      </p:sp>
      <p:pic>
        <p:nvPicPr>
          <p:cNvPr id="7" name="Picture 6">
            <a:extLst>
              <a:ext uri="{FF2B5EF4-FFF2-40B4-BE49-F238E27FC236}">
                <a16:creationId xmlns:a16="http://schemas.microsoft.com/office/drawing/2014/main" id="{03AFF10B-80C5-2E9C-9D16-510E447728AB}"/>
              </a:ext>
            </a:extLst>
          </p:cNvPr>
          <p:cNvPicPr>
            <a:picLocks noChangeAspect="1"/>
          </p:cNvPicPr>
          <p:nvPr/>
        </p:nvPicPr>
        <p:blipFill>
          <a:blip r:embed="rId2"/>
          <a:stretch>
            <a:fillRect/>
          </a:stretch>
        </p:blipFill>
        <p:spPr>
          <a:xfrm>
            <a:off x="7301786" y="-17929"/>
            <a:ext cx="1842214" cy="1412816"/>
          </a:xfrm>
          <a:prstGeom prst="rect">
            <a:avLst/>
          </a:prstGeom>
        </p:spPr>
      </p:pic>
      <p:sp>
        <p:nvSpPr>
          <p:cNvPr id="8" name="TextBox 7">
            <a:extLst>
              <a:ext uri="{FF2B5EF4-FFF2-40B4-BE49-F238E27FC236}">
                <a16:creationId xmlns:a16="http://schemas.microsoft.com/office/drawing/2014/main" id="{4ECA7B74-531A-91AB-3633-5F6EE497EE5E}"/>
              </a:ext>
            </a:extLst>
          </p:cNvPr>
          <p:cNvSpPr txBox="1"/>
          <p:nvPr/>
        </p:nvSpPr>
        <p:spPr>
          <a:xfrm>
            <a:off x="7740" y="1600895"/>
            <a:ext cx="9144000"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Superstore dataset contains a wealth of information about the sales and profits of a chain of superstores in the United States. By analyzing this data, we can identify trends and patterns that can help the company improve its performance.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Our solution is a data analysis dashboard that provides insights into the following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Product sales and profitability: </a:t>
            </a:r>
            <a:r>
              <a:rPr lang="en-US" dirty="0">
                <a:latin typeface="Times New Roman" panose="02020603050405020304" pitchFamily="18" charset="0"/>
                <a:cs typeface="Times New Roman" panose="02020603050405020304" pitchFamily="18" charset="0"/>
              </a:rPr>
              <a:t>We can track the sales of individual products and product categories, as well as the profitability of each product. This information can help the company identify which products are most profitable and which products are not performing well.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Sales trends: </a:t>
            </a:r>
            <a:r>
              <a:rPr lang="en-US" dirty="0">
                <a:latin typeface="Times New Roman" panose="02020603050405020304" pitchFamily="18" charset="0"/>
                <a:cs typeface="Times New Roman" panose="02020603050405020304" pitchFamily="18" charset="0"/>
              </a:rPr>
              <a:t>We can track sales over time, by product, by customer, and by region. This information can help the company identify seasonal trends, as well as trends that are specific to certain products or customer segments.</a:t>
            </a:r>
          </a:p>
        </p:txBody>
      </p:sp>
    </p:spTree>
    <p:extLst>
      <p:ext uri="{BB962C8B-B14F-4D97-AF65-F5344CB8AC3E}">
        <p14:creationId xmlns:p14="http://schemas.microsoft.com/office/powerpoint/2010/main" val="157491655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231167" y="311106"/>
            <a:ext cx="8229240" cy="1309916"/>
          </a:xfrm>
          <a:prstGeom prst="rect">
            <a:avLst/>
          </a:prstGeom>
        </p:spPr>
        <p:txBody>
          <a:bodyPr lIns="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Your Solution And Its Value </a:t>
            </a:r>
          </a:p>
          <a:p>
            <a:pPr algn="ctr"/>
            <a:r>
              <a:rPr lang="en-US" sz="3200" b="1" dirty="0">
                <a:solidFill>
                  <a:srgbClr val="7030A0"/>
                </a:solidFill>
                <a:latin typeface="Times New Roman" panose="02020603050405020304" pitchFamily="18" charset="0"/>
                <a:cs typeface="Times New Roman" panose="02020603050405020304" pitchFamily="18" charset="0"/>
              </a:rPr>
              <a:t>Proposition</a:t>
            </a:r>
          </a:p>
          <a:p>
            <a:pPr algn="ctr"/>
            <a:endParaRPr sz="32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11</a:t>
            </a:fld>
            <a:endParaRPr lang="en-US" dirty="0"/>
          </a:p>
        </p:txBody>
      </p:sp>
      <p:sp>
        <p:nvSpPr>
          <p:cNvPr id="6" name="Date Placeholder 5"/>
          <p:cNvSpPr>
            <a:spLocks noGrp="1"/>
          </p:cNvSpPr>
          <p:nvPr>
            <p:ph type="dt" sz="half" idx="10"/>
          </p:nvPr>
        </p:nvSpPr>
        <p:spPr/>
        <p:txBody>
          <a:bodyPr/>
          <a:lstStyle/>
          <a:p>
            <a:pPr>
              <a:defRPr/>
            </a:pPr>
            <a:fld id="{16C5C82B-BD3A-4D78-8C26-6D66268D734E}" type="datetime1">
              <a:rPr lang="en-US" smtClean="0"/>
              <a:t>7/11/2023</a:t>
            </a:fld>
            <a:endParaRPr lang="en-US" dirty="0"/>
          </a:p>
        </p:txBody>
      </p:sp>
      <p:pic>
        <p:nvPicPr>
          <p:cNvPr id="7" name="Picture 6">
            <a:extLst>
              <a:ext uri="{FF2B5EF4-FFF2-40B4-BE49-F238E27FC236}">
                <a16:creationId xmlns:a16="http://schemas.microsoft.com/office/drawing/2014/main" id="{03AFF10B-80C5-2E9C-9D16-510E447728AB}"/>
              </a:ext>
            </a:extLst>
          </p:cNvPr>
          <p:cNvPicPr>
            <a:picLocks noChangeAspect="1"/>
          </p:cNvPicPr>
          <p:nvPr/>
        </p:nvPicPr>
        <p:blipFill>
          <a:blip r:embed="rId2"/>
          <a:stretch>
            <a:fillRect/>
          </a:stretch>
        </p:blipFill>
        <p:spPr>
          <a:xfrm>
            <a:off x="7301786" y="-17929"/>
            <a:ext cx="1842214" cy="1412816"/>
          </a:xfrm>
          <a:prstGeom prst="rect">
            <a:avLst/>
          </a:prstGeom>
        </p:spPr>
      </p:pic>
      <p:sp>
        <p:nvSpPr>
          <p:cNvPr id="8" name="TextBox 7">
            <a:extLst>
              <a:ext uri="{FF2B5EF4-FFF2-40B4-BE49-F238E27FC236}">
                <a16:creationId xmlns:a16="http://schemas.microsoft.com/office/drawing/2014/main" id="{4ECA7B74-531A-91AB-3633-5F6EE497EE5E}"/>
              </a:ext>
            </a:extLst>
          </p:cNvPr>
          <p:cNvSpPr txBox="1"/>
          <p:nvPr/>
        </p:nvSpPr>
        <p:spPr>
          <a:xfrm>
            <a:off x="7740" y="1339920"/>
            <a:ext cx="9144000" cy="480131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Value Proposition:</a:t>
            </a:r>
          </a:p>
          <a:p>
            <a:pPr algn="just"/>
            <a:r>
              <a:rPr lang="en-US" dirty="0">
                <a:latin typeface="Times New Roman" panose="02020603050405020304" pitchFamily="18" charset="0"/>
                <a:cs typeface="Times New Roman" panose="02020603050405020304" pitchFamily="18" charset="0"/>
              </a:rPr>
              <a:t>1. Time-Saving: Our solution will reduce the time required to derive meaningful insights from the data. This will enable the users to focus on taking action based on the insights.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Improved Decision-making: The insights provided by our solution will help the users to make informed decisions on sales forecasting, inventory management, pricing.</a:t>
            </a:r>
          </a:p>
          <a:p>
            <a:pPr algn="just"/>
            <a:r>
              <a:rPr lang="en-US" dirty="0">
                <a:latin typeface="Times New Roman" panose="02020603050405020304" pitchFamily="18" charset="0"/>
                <a:cs typeface="Times New Roman" panose="02020603050405020304" pitchFamily="18" charset="0"/>
              </a:rPr>
              <a:t>3. Increased Profitability: By using our solution, the Superstore will be able to improve its business operations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Competitive Advantage: Our solution will help the Superstore to gain a competitive advantage by providing it with a data-driven approach to business decision-making.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Conclusion: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Our data analysis solution will transform the Superstore dataset into valuable insights, improving decision-making and competitive advantage. With our solution, the Superstore will be able to make data-driven decisions to optimize its business operations and increase profitability.</a:t>
            </a:r>
          </a:p>
        </p:txBody>
      </p:sp>
    </p:spTree>
    <p:extLst>
      <p:ext uri="{BB962C8B-B14F-4D97-AF65-F5344CB8AC3E}">
        <p14:creationId xmlns:p14="http://schemas.microsoft.com/office/powerpoint/2010/main" val="17476744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0" y="259294"/>
            <a:ext cx="8076960" cy="1464805"/>
          </a:xfrm>
          <a:prstGeom prst="rect">
            <a:avLst/>
          </a:prstGeom>
        </p:spPr>
        <p:txBody>
          <a:bodyPr lIns="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How Did You Customize The Project </a:t>
            </a:r>
          </a:p>
          <a:p>
            <a:pPr algn="ctr"/>
            <a:r>
              <a:rPr lang="en-US" sz="3200" b="1" dirty="0">
                <a:solidFill>
                  <a:srgbClr val="7030A0"/>
                </a:solidFill>
                <a:latin typeface="Times New Roman" panose="02020603050405020304" pitchFamily="18" charset="0"/>
                <a:cs typeface="Times New Roman" panose="02020603050405020304" pitchFamily="18" charset="0"/>
              </a:rPr>
              <a:t>And Make It Your Own</a:t>
            </a:r>
          </a:p>
          <a:p>
            <a:pPr algn="ctr"/>
            <a:endParaRPr sz="3200" dirty="0">
              <a:solidFill>
                <a:prstClr val="black"/>
              </a:solidFill>
              <a:latin typeface="Aria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12</a:t>
            </a:fld>
            <a:endParaRPr lang="en-US" dirty="0"/>
          </a:p>
        </p:txBody>
      </p:sp>
      <p:sp>
        <p:nvSpPr>
          <p:cNvPr id="4" name="Date Placeholder 3"/>
          <p:cNvSpPr>
            <a:spLocks noGrp="1"/>
          </p:cNvSpPr>
          <p:nvPr>
            <p:ph type="dt" sz="half" idx="10"/>
          </p:nvPr>
        </p:nvSpPr>
        <p:spPr/>
        <p:txBody>
          <a:bodyPr/>
          <a:lstStyle/>
          <a:p>
            <a:pPr>
              <a:defRPr/>
            </a:pPr>
            <a:fld id="{8B7ECBB0-4B51-4248-907E-A83912A08601}" type="datetime1">
              <a:rPr lang="en-US" smtClean="0"/>
              <a:t>7/11/2023</a:t>
            </a:fld>
            <a:endParaRPr lang="en-US" dirty="0"/>
          </a:p>
        </p:txBody>
      </p:sp>
      <p:pic>
        <p:nvPicPr>
          <p:cNvPr id="6" name="Picture 5">
            <a:extLst>
              <a:ext uri="{FF2B5EF4-FFF2-40B4-BE49-F238E27FC236}">
                <a16:creationId xmlns:a16="http://schemas.microsoft.com/office/drawing/2014/main" id="{F124C161-5364-487D-9D25-ED05829962B2}"/>
              </a:ext>
            </a:extLst>
          </p:cNvPr>
          <p:cNvPicPr>
            <a:picLocks noChangeAspect="1"/>
          </p:cNvPicPr>
          <p:nvPr/>
        </p:nvPicPr>
        <p:blipFill>
          <a:blip r:embed="rId2"/>
          <a:stretch>
            <a:fillRect/>
          </a:stretch>
        </p:blipFill>
        <p:spPr>
          <a:xfrm>
            <a:off x="7384693" y="0"/>
            <a:ext cx="1842214" cy="1412816"/>
          </a:xfrm>
          <a:prstGeom prst="rect">
            <a:avLst/>
          </a:prstGeom>
        </p:spPr>
      </p:pic>
      <p:sp>
        <p:nvSpPr>
          <p:cNvPr id="10" name="TextBox 9">
            <a:extLst>
              <a:ext uri="{FF2B5EF4-FFF2-40B4-BE49-F238E27FC236}">
                <a16:creationId xmlns:a16="http://schemas.microsoft.com/office/drawing/2014/main" id="{3F8A91DB-19BE-D192-4824-ED192A9E3D60}"/>
              </a:ext>
            </a:extLst>
          </p:cNvPr>
          <p:cNvSpPr txBox="1"/>
          <p:nvPr/>
        </p:nvSpPr>
        <p:spPr>
          <a:xfrm>
            <a:off x="82907" y="1412816"/>
            <a:ext cx="8944552" cy="50783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Customization: </a:t>
            </a:r>
          </a:p>
          <a:p>
            <a:pPr algn="just"/>
            <a:r>
              <a:rPr lang="en-US" dirty="0">
                <a:latin typeface="Times New Roman" panose="02020603050405020304" pitchFamily="18" charset="0"/>
                <a:cs typeface="Times New Roman" panose="02020603050405020304" pitchFamily="18" charset="0"/>
              </a:rPr>
              <a:t>   a. I used advanced statistical tools to analyze the data and identify patterns that were not evident in the original dataset.</a:t>
            </a:r>
          </a:p>
          <a:p>
            <a:pPr algn="just"/>
            <a:r>
              <a:rPr lang="en-US" dirty="0">
                <a:latin typeface="Times New Roman" panose="02020603050405020304" pitchFamily="18" charset="0"/>
                <a:cs typeface="Times New Roman" panose="02020603050405020304" pitchFamily="18" charset="0"/>
              </a:rPr>
              <a:t>   b. I incorporated data visualization techniques to present the insights in a clear and understandable format.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Unique features: </a:t>
            </a:r>
          </a:p>
          <a:p>
            <a:pPr algn="just"/>
            <a:r>
              <a:rPr lang="en-US" dirty="0">
                <a:latin typeface="Times New Roman" panose="02020603050405020304" pitchFamily="18" charset="0"/>
                <a:cs typeface="Times New Roman" panose="02020603050405020304" pitchFamily="18" charset="0"/>
              </a:rPr>
              <a:t>   a. My analysis included different types of visualizations in different techniques for understanding each features in better way.</a:t>
            </a:r>
          </a:p>
          <a:p>
            <a:pPr algn="just"/>
            <a:r>
              <a:rPr lang="en-US" dirty="0">
                <a:latin typeface="Times New Roman" panose="02020603050405020304" pitchFamily="18" charset="0"/>
                <a:cs typeface="Times New Roman" panose="02020603050405020304" pitchFamily="18" charset="0"/>
              </a:rPr>
              <a:t>   b. I also analyzed the impact of different constraints which are the cause of the loss.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Innovation: </a:t>
            </a:r>
            <a:r>
              <a:rPr lang="en-US" dirty="0">
                <a:latin typeface="Times New Roman" panose="02020603050405020304" pitchFamily="18" charset="0"/>
                <a:cs typeface="Times New Roman" panose="02020603050405020304" pitchFamily="18" charset="0"/>
              </a:rPr>
              <a:t>The combination of advanced analytics, data visualization made my solution innovative and creative. It provided unique insights and actionable recommendations to improve business performance.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My customized solution sets us apart from existing ones by providing a more comprehensive and accurate analysis of the superstore dataset. It is remarkable for its use of advanced analytics and data-driven decision-making.</a:t>
            </a:r>
          </a:p>
        </p:txBody>
      </p:sp>
    </p:spTree>
    <p:extLst>
      <p:ext uri="{BB962C8B-B14F-4D97-AF65-F5344CB8AC3E}">
        <p14:creationId xmlns:p14="http://schemas.microsoft.com/office/powerpoint/2010/main" val="29328038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685800" y="23760"/>
            <a:ext cx="8076960" cy="609120"/>
          </a:xfrm>
          <a:prstGeom prst="rect">
            <a:avLst/>
          </a:prstGeom>
        </p:spPr>
        <p:txBody>
          <a:bodyPr lIns="0" rIns="0" bIns="0" anchor="b"/>
          <a:lstStyle/>
          <a:p>
            <a:pPr algn="ctr"/>
            <a:r>
              <a:rPr lang="en-US" sz="3200" b="1" dirty="0">
                <a:solidFill>
                  <a:srgbClr val="7030A0"/>
                </a:solidFill>
                <a:latin typeface="Times New Roman"/>
              </a:rPr>
              <a:t>Modeling</a:t>
            </a:r>
            <a:endParaRPr sz="3200" b="1" dirty="0">
              <a:solidFill>
                <a:srgbClr val="7030A0"/>
              </a:solidFill>
              <a:latin typeface="Aria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13</a:t>
            </a:fld>
            <a:endParaRPr lang="en-US" dirty="0"/>
          </a:p>
        </p:txBody>
      </p:sp>
      <p:sp>
        <p:nvSpPr>
          <p:cNvPr id="4" name="Date Placeholder 3"/>
          <p:cNvSpPr>
            <a:spLocks noGrp="1"/>
          </p:cNvSpPr>
          <p:nvPr>
            <p:ph type="dt" sz="half" idx="10"/>
          </p:nvPr>
        </p:nvSpPr>
        <p:spPr/>
        <p:txBody>
          <a:bodyPr/>
          <a:lstStyle/>
          <a:p>
            <a:pPr>
              <a:defRPr/>
            </a:pPr>
            <a:fld id="{A3B183C0-02F4-4D7A-9D46-93F3D13D11B3}" type="datetime1">
              <a:rPr lang="en-US" smtClean="0"/>
              <a:t>7/11/2023</a:t>
            </a:fld>
            <a:endParaRPr lang="en-US" dirty="0"/>
          </a:p>
        </p:txBody>
      </p:sp>
      <p:pic>
        <p:nvPicPr>
          <p:cNvPr id="6" name="Picture 5">
            <a:extLst>
              <a:ext uri="{FF2B5EF4-FFF2-40B4-BE49-F238E27FC236}">
                <a16:creationId xmlns:a16="http://schemas.microsoft.com/office/drawing/2014/main" id="{6EAFAB55-9DFF-72E9-B75F-751077E53174}"/>
              </a:ext>
            </a:extLst>
          </p:cNvPr>
          <p:cNvPicPr>
            <a:picLocks noChangeAspect="1"/>
          </p:cNvPicPr>
          <p:nvPr/>
        </p:nvPicPr>
        <p:blipFill>
          <a:blip r:embed="rId2"/>
          <a:stretch>
            <a:fillRect/>
          </a:stretch>
        </p:blipFill>
        <p:spPr>
          <a:xfrm>
            <a:off x="7301786" y="-49503"/>
            <a:ext cx="1842214" cy="1412816"/>
          </a:xfrm>
          <a:prstGeom prst="rect">
            <a:avLst/>
          </a:prstGeom>
        </p:spPr>
      </p:pic>
      <p:sp>
        <p:nvSpPr>
          <p:cNvPr id="7" name="TextBox 6">
            <a:extLst>
              <a:ext uri="{FF2B5EF4-FFF2-40B4-BE49-F238E27FC236}">
                <a16:creationId xmlns:a16="http://schemas.microsoft.com/office/drawing/2014/main" id="{75F65C3C-6BE7-C6D8-8B0A-708E47CE9085}"/>
              </a:ext>
            </a:extLst>
          </p:cNvPr>
          <p:cNvSpPr txBox="1"/>
          <p:nvPr/>
        </p:nvSpPr>
        <p:spPr>
          <a:xfrm>
            <a:off x="372069" y="3648580"/>
            <a:ext cx="4580964" cy="615553"/>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1</a:t>
            </a:r>
            <a:r>
              <a:rPr lang="en-US" sz="1600" dirty="0">
                <a:latin typeface="Times New Roman" panose="02020603050405020304" pitchFamily="18" charset="0"/>
                <a:cs typeface="Times New Roman" panose="02020603050405020304" pitchFamily="18" charset="0"/>
              </a:rPr>
              <a:t>.</a:t>
            </a:r>
            <a:r>
              <a:rPr lang="en-US" sz="1600" i="0" dirty="0">
                <a:solidFill>
                  <a:srgbClr val="000000"/>
                </a:solidFill>
                <a:effectLst/>
                <a:latin typeface="Times New Roman" panose="02020603050405020304" pitchFamily="18" charset="0"/>
                <a:cs typeface="Times New Roman" panose="02020603050405020304" pitchFamily="18" charset="0"/>
              </a:rPr>
              <a:t> </a:t>
            </a:r>
            <a:r>
              <a:rPr lang="en-US" sz="1400" i="0" dirty="0">
                <a:solidFill>
                  <a:srgbClr val="000000"/>
                </a:solidFill>
                <a:effectLst/>
                <a:latin typeface="Times New Roman" panose="02020603050405020304" pitchFamily="18" charset="0"/>
                <a:cs typeface="Times New Roman" panose="02020603050405020304" pitchFamily="18" charset="0"/>
              </a:rPr>
              <a:t>scatter plot between sales and profit</a:t>
            </a:r>
          </a:p>
          <a:p>
            <a:endParaRPr lang="en-US" dirty="0"/>
          </a:p>
        </p:txBody>
      </p:sp>
      <p:pic>
        <p:nvPicPr>
          <p:cNvPr id="1028" name="Picture 4">
            <a:extLst>
              <a:ext uri="{FF2B5EF4-FFF2-40B4-BE49-F238E27FC236}">
                <a16:creationId xmlns:a16="http://schemas.microsoft.com/office/drawing/2014/main" id="{12F7A94F-0BB9-BCC4-D741-0A38BCDDD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58" y="852460"/>
            <a:ext cx="3119718" cy="25765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2A3F51E-80E5-2697-C91D-A69AE22DE5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064" y="946586"/>
            <a:ext cx="2985454" cy="24824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F4BD54-DBA3-67B7-8C4A-4C37CB67FC14}"/>
              </a:ext>
            </a:extLst>
          </p:cNvPr>
          <p:cNvSpPr txBox="1"/>
          <p:nvPr/>
        </p:nvSpPr>
        <p:spPr>
          <a:xfrm>
            <a:off x="4002742" y="3648579"/>
            <a:ext cx="4580964" cy="646331"/>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2</a:t>
            </a:r>
            <a:r>
              <a:rPr lang="en-US" sz="1600" dirty="0">
                <a:latin typeface="Times New Roman" panose="02020603050405020304" pitchFamily="18" charset="0"/>
                <a:cs typeface="Times New Roman" panose="02020603050405020304" pitchFamily="18" charset="0"/>
              </a:rPr>
              <a:t>.</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400" i="0" dirty="0">
                <a:solidFill>
                  <a:srgbClr val="000000"/>
                </a:solidFill>
                <a:effectLst/>
                <a:latin typeface="Times New Roman" panose="02020603050405020304" pitchFamily="18" charset="0"/>
                <a:cs typeface="Times New Roman" panose="02020603050405020304" pitchFamily="18" charset="0"/>
              </a:rPr>
              <a:t>Total profit and Sales per Sub-Category</a:t>
            </a:r>
          </a:p>
          <a:p>
            <a:endParaRPr lang="en-US" dirty="0"/>
          </a:p>
        </p:txBody>
      </p:sp>
      <p:pic>
        <p:nvPicPr>
          <p:cNvPr id="10" name="Picture 2">
            <a:extLst>
              <a:ext uri="{FF2B5EF4-FFF2-40B4-BE49-F238E27FC236}">
                <a16:creationId xmlns:a16="http://schemas.microsoft.com/office/drawing/2014/main" id="{5EB64631-79E5-B021-5841-55E0F7ABAD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3490" y="4023967"/>
            <a:ext cx="3778504" cy="19815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EE73E5E-2A78-C16E-471B-EC19DCAD0765}"/>
              </a:ext>
            </a:extLst>
          </p:cNvPr>
          <p:cNvSpPr txBox="1"/>
          <p:nvPr/>
        </p:nvSpPr>
        <p:spPr>
          <a:xfrm>
            <a:off x="2281518" y="6185664"/>
            <a:ext cx="4580964" cy="92333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3</a:t>
            </a:r>
            <a:r>
              <a:rPr lang="en-US" sz="1600" dirty="0">
                <a:latin typeface="Times New Roman" panose="02020603050405020304" pitchFamily="18" charset="0"/>
                <a:cs typeface="Times New Roman" panose="02020603050405020304" pitchFamily="18" charset="0"/>
              </a:rPr>
              <a:t>.</a:t>
            </a:r>
            <a:r>
              <a:rPr lang="en-US" sz="1400" b="1" i="0" dirty="0">
                <a:solidFill>
                  <a:srgbClr val="000000"/>
                </a:solidFill>
                <a:effectLst/>
                <a:latin typeface="Helvetica Neue"/>
              </a:rPr>
              <a:t> </a:t>
            </a:r>
            <a:r>
              <a:rPr lang="en-US" sz="1400" i="0" dirty="0">
                <a:solidFill>
                  <a:srgbClr val="000000"/>
                </a:solidFill>
                <a:effectLst/>
                <a:latin typeface="Times New Roman" panose="02020603050405020304" pitchFamily="18" charset="0"/>
                <a:cs typeface="Times New Roman" panose="02020603050405020304" pitchFamily="18" charset="0"/>
              </a:rPr>
              <a:t>Bar plot of Sub-category vs profit</a:t>
            </a:r>
          </a:p>
          <a:p>
            <a:r>
              <a:rPr lang="en-US" sz="1800" i="0" dirty="0">
                <a:solidFill>
                  <a:srgbClr val="000000"/>
                </a:solidFill>
                <a:effectLst/>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16194184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685800" y="23760"/>
            <a:ext cx="8076960" cy="609120"/>
          </a:xfrm>
          <a:prstGeom prst="rect">
            <a:avLst/>
          </a:prstGeom>
        </p:spPr>
        <p:txBody>
          <a:bodyPr lIns="0" rIns="0" bIns="0" anchor="b"/>
          <a:lstStyle/>
          <a:p>
            <a:pPr algn="ctr"/>
            <a:r>
              <a:rPr lang="en-US" sz="3200" b="1" dirty="0">
                <a:solidFill>
                  <a:srgbClr val="7030A0"/>
                </a:solidFill>
                <a:latin typeface="Times New Roman"/>
              </a:rPr>
              <a:t>Modeling Cont.…</a:t>
            </a:r>
            <a:endParaRPr sz="3200" b="1" dirty="0">
              <a:solidFill>
                <a:srgbClr val="7030A0"/>
              </a:solidFill>
              <a:latin typeface="Aria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14</a:t>
            </a:fld>
            <a:endParaRPr lang="en-US" dirty="0"/>
          </a:p>
        </p:txBody>
      </p:sp>
      <p:sp>
        <p:nvSpPr>
          <p:cNvPr id="4" name="Date Placeholder 3"/>
          <p:cNvSpPr>
            <a:spLocks noGrp="1"/>
          </p:cNvSpPr>
          <p:nvPr>
            <p:ph type="dt" sz="half" idx="10"/>
          </p:nvPr>
        </p:nvSpPr>
        <p:spPr/>
        <p:txBody>
          <a:bodyPr/>
          <a:lstStyle/>
          <a:p>
            <a:pPr>
              <a:defRPr/>
            </a:pPr>
            <a:fld id="{A3B183C0-02F4-4D7A-9D46-93F3D13D11B3}" type="datetime1">
              <a:rPr lang="en-US" smtClean="0"/>
              <a:t>7/11/2023</a:t>
            </a:fld>
            <a:endParaRPr lang="en-US" dirty="0"/>
          </a:p>
        </p:txBody>
      </p:sp>
      <p:pic>
        <p:nvPicPr>
          <p:cNvPr id="6" name="Picture 5">
            <a:extLst>
              <a:ext uri="{FF2B5EF4-FFF2-40B4-BE49-F238E27FC236}">
                <a16:creationId xmlns:a16="http://schemas.microsoft.com/office/drawing/2014/main" id="{6EAFAB55-9DFF-72E9-B75F-751077E53174}"/>
              </a:ext>
            </a:extLst>
          </p:cNvPr>
          <p:cNvPicPr>
            <a:picLocks noChangeAspect="1"/>
          </p:cNvPicPr>
          <p:nvPr/>
        </p:nvPicPr>
        <p:blipFill>
          <a:blip r:embed="rId2"/>
          <a:stretch>
            <a:fillRect/>
          </a:stretch>
        </p:blipFill>
        <p:spPr>
          <a:xfrm>
            <a:off x="7301786" y="-49503"/>
            <a:ext cx="1842214" cy="1412816"/>
          </a:xfrm>
          <a:prstGeom prst="rect">
            <a:avLst/>
          </a:prstGeom>
        </p:spPr>
      </p:pic>
      <p:sp>
        <p:nvSpPr>
          <p:cNvPr id="7" name="TextBox 6">
            <a:extLst>
              <a:ext uri="{FF2B5EF4-FFF2-40B4-BE49-F238E27FC236}">
                <a16:creationId xmlns:a16="http://schemas.microsoft.com/office/drawing/2014/main" id="{75F65C3C-6BE7-C6D8-8B0A-708E47CE9085}"/>
              </a:ext>
            </a:extLst>
          </p:cNvPr>
          <p:cNvSpPr txBox="1"/>
          <p:nvPr/>
        </p:nvSpPr>
        <p:spPr>
          <a:xfrm>
            <a:off x="300318" y="4007604"/>
            <a:ext cx="4580964" cy="80021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4</a:t>
            </a:r>
            <a:r>
              <a:rPr lang="en-US" sz="1600" dirty="0">
                <a:latin typeface="Times New Roman" panose="02020603050405020304" pitchFamily="18" charset="0"/>
                <a:cs typeface="Times New Roman" panose="02020603050405020304" pitchFamily="18" charset="0"/>
              </a:rPr>
              <a:t>.</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400" i="0" dirty="0">
                <a:solidFill>
                  <a:srgbClr val="000000"/>
                </a:solidFill>
                <a:effectLst/>
                <a:latin typeface="Helvetica Neue"/>
              </a:rPr>
              <a:t>Pie plot of negative profit per category</a:t>
            </a:r>
          </a:p>
          <a:p>
            <a:endParaRPr lang="en-US" sz="1400" i="0" dirty="0">
              <a:solidFill>
                <a:srgbClr val="000000"/>
              </a:solidFill>
              <a:effectLst/>
              <a:latin typeface="Times New Roman" panose="02020603050405020304" pitchFamily="18" charset="0"/>
              <a:cs typeface="Times New Roman" panose="02020603050405020304" pitchFamily="18" charset="0"/>
            </a:endParaRPr>
          </a:p>
          <a:p>
            <a:endParaRPr lang="en-US" sz="1400" dirty="0"/>
          </a:p>
        </p:txBody>
      </p:sp>
      <p:pic>
        <p:nvPicPr>
          <p:cNvPr id="1026" name="Picture 2">
            <a:extLst>
              <a:ext uri="{FF2B5EF4-FFF2-40B4-BE49-F238E27FC236}">
                <a16:creationId xmlns:a16="http://schemas.microsoft.com/office/drawing/2014/main" id="{89F1D871-CCBC-CD81-1CD6-462C46BD4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18" y="869409"/>
            <a:ext cx="3567954" cy="2850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3322E2-6C17-594A-F249-D4F5E2A210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9247" y="1316085"/>
            <a:ext cx="4177553" cy="2513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31B2CB-8384-1BD8-3A6A-24DD2074C8BB}"/>
              </a:ext>
            </a:extLst>
          </p:cNvPr>
          <p:cNvSpPr txBox="1"/>
          <p:nvPr/>
        </p:nvSpPr>
        <p:spPr>
          <a:xfrm>
            <a:off x="4724280" y="3957776"/>
            <a:ext cx="4580964" cy="338554"/>
          </a:xfrm>
          <a:prstGeom prst="rect">
            <a:avLst/>
          </a:prstGeom>
          <a:noFill/>
        </p:spPr>
        <p:txBody>
          <a:bodyPr wrap="square">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Fig 5.</a:t>
            </a:r>
            <a:r>
              <a:rPr lang="en-US" sz="1400" i="0" dirty="0">
                <a:solidFill>
                  <a:srgbClr val="000000"/>
                </a:solidFill>
                <a:effectLst/>
                <a:latin typeface="Times New Roman" panose="02020603050405020304" pitchFamily="18" charset="0"/>
                <a:cs typeface="Times New Roman" panose="02020603050405020304" pitchFamily="18" charset="0"/>
              </a:rPr>
              <a:t>Bar plot between Sub-category Vs category</a:t>
            </a:r>
          </a:p>
        </p:txBody>
      </p:sp>
      <p:pic>
        <p:nvPicPr>
          <p:cNvPr id="9" name="Picture 2">
            <a:extLst>
              <a:ext uri="{FF2B5EF4-FFF2-40B4-BE49-F238E27FC236}">
                <a16:creationId xmlns:a16="http://schemas.microsoft.com/office/drawing/2014/main" id="{6A602B44-276A-8B25-C74D-32CD5EACE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495" y="4346158"/>
            <a:ext cx="3415553" cy="19686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47EDB4B-430B-E1B8-5637-80237AEF34E3}"/>
              </a:ext>
            </a:extLst>
          </p:cNvPr>
          <p:cNvSpPr txBox="1"/>
          <p:nvPr/>
        </p:nvSpPr>
        <p:spPr>
          <a:xfrm>
            <a:off x="2395698" y="6239641"/>
            <a:ext cx="4657164" cy="369332"/>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6</a:t>
            </a: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Line Plot Of Discount Vs Profit</a:t>
            </a:r>
            <a:r>
              <a:rPr lang="en-US" sz="1400" b="1" i="0" dirty="0">
                <a:solidFill>
                  <a:srgbClr val="000000"/>
                </a:solidFill>
                <a:effectLst/>
                <a:latin typeface="Times New Roman" panose="02020603050405020304" pitchFamily="18" charset="0"/>
                <a:cs typeface="Times New Roman" panose="02020603050405020304" pitchFamily="18" charset="0"/>
              </a:rPr>
              <a:t> </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43138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685800" y="23760"/>
            <a:ext cx="8076960" cy="609120"/>
          </a:xfrm>
          <a:prstGeom prst="rect">
            <a:avLst/>
          </a:prstGeom>
        </p:spPr>
        <p:txBody>
          <a:bodyPr lIns="0" rIns="0" bIns="0" anchor="b"/>
          <a:lstStyle/>
          <a:p>
            <a:pPr algn="ctr"/>
            <a:r>
              <a:rPr lang="en-US" sz="3200" b="1" dirty="0">
                <a:solidFill>
                  <a:srgbClr val="7030A0"/>
                </a:solidFill>
                <a:latin typeface="Times New Roman"/>
              </a:rPr>
              <a:t>Modeling Cont.…</a:t>
            </a:r>
            <a:endParaRPr sz="3200" b="1" dirty="0">
              <a:solidFill>
                <a:srgbClr val="7030A0"/>
              </a:solidFill>
              <a:latin typeface="Aria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15</a:t>
            </a:fld>
            <a:endParaRPr lang="en-US" dirty="0"/>
          </a:p>
        </p:txBody>
      </p:sp>
      <p:sp>
        <p:nvSpPr>
          <p:cNvPr id="4" name="Date Placeholder 3"/>
          <p:cNvSpPr>
            <a:spLocks noGrp="1"/>
          </p:cNvSpPr>
          <p:nvPr>
            <p:ph type="dt" sz="half" idx="10"/>
          </p:nvPr>
        </p:nvSpPr>
        <p:spPr/>
        <p:txBody>
          <a:bodyPr/>
          <a:lstStyle/>
          <a:p>
            <a:pPr>
              <a:defRPr/>
            </a:pPr>
            <a:fld id="{A3B183C0-02F4-4D7A-9D46-93F3D13D11B3}" type="datetime1">
              <a:rPr lang="en-US" smtClean="0"/>
              <a:t>7/11/2023</a:t>
            </a:fld>
            <a:endParaRPr lang="en-US" dirty="0"/>
          </a:p>
        </p:txBody>
      </p:sp>
      <p:pic>
        <p:nvPicPr>
          <p:cNvPr id="6" name="Picture 5">
            <a:extLst>
              <a:ext uri="{FF2B5EF4-FFF2-40B4-BE49-F238E27FC236}">
                <a16:creationId xmlns:a16="http://schemas.microsoft.com/office/drawing/2014/main" id="{6EAFAB55-9DFF-72E9-B75F-751077E53174}"/>
              </a:ext>
            </a:extLst>
          </p:cNvPr>
          <p:cNvPicPr>
            <a:picLocks noChangeAspect="1"/>
          </p:cNvPicPr>
          <p:nvPr/>
        </p:nvPicPr>
        <p:blipFill>
          <a:blip r:embed="rId2"/>
          <a:stretch>
            <a:fillRect/>
          </a:stretch>
        </p:blipFill>
        <p:spPr>
          <a:xfrm>
            <a:off x="7301786" y="-49503"/>
            <a:ext cx="1842214" cy="1412816"/>
          </a:xfrm>
          <a:prstGeom prst="rect">
            <a:avLst/>
          </a:prstGeom>
        </p:spPr>
      </p:pic>
      <p:sp>
        <p:nvSpPr>
          <p:cNvPr id="7" name="TextBox 6">
            <a:extLst>
              <a:ext uri="{FF2B5EF4-FFF2-40B4-BE49-F238E27FC236}">
                <a16:creationId xmlns:a16="http://schemas.microsoft.com/office/drawing/2014/main" id="{75F65C3C-6BE7-C6D8-8B0A-708E47CE9085}"/>
              </a:ext>
            </a:extLst>
          </p:cNvPr>
          <p:cNvSpPr txBox="1"/>
          <p:nvPr/>
        </p:nvSpPr>
        <p:spPr>
          <a:xfrm>
            <a:off x="4724280" y="4627084"/>
            <a:ext cx="4580964" cy="86177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8</a:t>
            </a:r>
            <a:r>
              <a:rPr lang="en-US" sz="1400" dirty="0">
                <a:latin typeface="Times New Roman" panose="02020603050405020304" pitchFamily="18" charset="0"/>
                <a:cs typeface="Times New Roman" panose="02020603050405020304" pitchFamily="18" charset="0"/>
              </a:rPr>
              <a:t>.</a:t>
            </a:r>
            <a:r>
              <a:rPr lang="en-US" sz="1400" b="1" i="0" dirty="0">
                <a:solidFill>
                  <a:srgbClr val="000000"/>
                </a:solidFill>
                <a:effectLst/>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Count Plot of Sub-categories</a:t>
            </a:r>
            <a:endParaRPr lang="en-US" sz="1400" i="0" dirty="0">
              <a:solidFill>
                <a:srgbClr val="000000"/>
              </a:solidFill>
              <a:effectLst/>
              <a:latin typeface="Times New Roman" panose="02020603050405020304" pitchFamily="18" charset="0"/>
              <a:cs typeface="Times New Roman" panose="02020603050405020304" pitchFamily="18" charset="0"/>
            </a:endParaRPr>
          </a:p>
          <a:p>
            <a:r>
              <a:rPr lang="en-US" sz="1400" i="0" dirty="0">
                <a:solidFill>
                  <a:srgbClr val="000000"/>
                </a:solidFill>
                <a:effectLst/>
                <a:latin typeface="Times New Roman" panose="02020603050405020304" pitchFamily="18" charset="0"/>
                <a:cs typeface="Times New Roman" panose="02020603050405020304" pitchFamily="18" charset="0"/>
              </a:rPr>
              <a:t> </a:t>
            </a:r>
          </a:p>
          <a:p>
            <a:endParaRPr lang="en-US" dirty="0"/>
          </a:p>
        </p:txBody>
      </p:sp>
      <p:pic>
        <p:nvPicPr>
          <p:cNvPr id="2050" name="Picture 2">
            <a:extLst>
              <a:ext uri="{FF2B5EF4-FFF2-40B4-BE49-F238E27FC236}">
                <a16:creationId xmlns:a16="http://schemas.microsoft.com/office/drawing/2014/main" id="{D9E0602D-C04F-7529-B26C-2707E3080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63313"/>
            <a:ext cx="3720353" cy="31591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6E5187-604E-1000-FBEC-43241772D69A}"/>
              </a:ext>
            </a:extLst>
          </p:cNvPr>
          <p:cNvSpPr txBox="1"/>
          <p:nvPr/>
        </p:nvSpPr>
        <p:spPr>
          <a:xfrm>
            <a:off x="457200" y="4592751"/>
            <a:ext cx="4580964" cy="338554"/>
          </a:xfrm>
          <a:prstGeom prst="rect">
            <a:avLst/>
          </a:prstGeom>
          <a:noFill/>
        </p:spPr>
        <p:txBody>
          <a:bodyPr wrap="square">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Fig 7.</a:t>
            </a:r>
            <a:r>
              <a:rPr lang="en-US" sz="1400" i="0" dirty="0">
                <a:solidFill>
                  <a:srgbClr val="000000"/>
                </a:solidFill>
                <a:effectLst/>
                <a:latin typeface="Times New Roman" panose="02020603050405020304" pitchFamily="18" charset="0"/>
                <a:cs typeface="Times New Roman" panose="02020603050405020304" pitchFamily="18" charset="0"/>
              </a:rPr>
              <a:t>Bar plot of Sales and Profit Based on Region</a:t>
            </a:r>
          </a:p>
        </p:txBody>
      </p:sp>
      <p:pic>
        <p:nvPicPr>
          <p:cNvPr id="2052" name="Picture 4">
            <a:extLst>
              <a:ext uri="{FF2B5EF4-FFF2-40B4-BE49-F238E27FC236}">
                <a16:creationId xmlns:a16="http://schemas.microsoft.com/office/drawing/2014/main" id="{8AF24870-0259-B553-B457-0F1D4B9BF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197" y="1441581"/>
            <a:ext cx="3974136" cy="280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46860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152160" y="461687"/>
            <a:ext cx="8076960" cy="761760"/>
          </a:xfrm>
          <a:prstGeom prst="rect">
            <a:avLst/>
          </a:prstGeom>
          <a:noFill/>
          <a:ln w="9360">
            <a:noFill/>
          </a:ln>
        </p:spPr>
        <p:txBody>
          <a:bodyPr lIns="0" tIns="4500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Results</a:t>
            </a: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16</a:t>
            </a:fld>
            <a:endParaRPr lang="en-US" dirty="0"/>
          </a:p>
        </p:txBody>
      </p:sp>
      <p:sp>
        <p:nvSpPr>
          <p:cNvPr id="4" name="Date Placeholder 3"/>
          <p:cNvSpPr>
            <a:spLocks noGrp="1"/>
          </p:cNvSpPr>
          <p:nvPr>
            <p:ph type="dt" sz="half" idx="10"/>
          </p:nvPr>
        </p:nvSpPr>
        <p:spPr/>
        <p:txBody>
          <a:bodyPr/>
          <a:lstStyle/>
          <a:p>
            <a:pPr>
              <a:defRPr/>
            </a:pPr>
            <a:fld id="{F07AFCAF-3FDE-4A80-8EF6-370564B89357}" type="datetime1">
              <a:rPr lang="en-US" smtClean="0"/>
              <a:t>7/11/2023</a:t>
            </a:fld>
            <a:endParaRPr lang="en-US" dirty="0"/>
          </a:p>
        </p:txBody>
      </p:sp>
      <p:pic>
        <p:nvPicPr>
          <p:cNvPr id="5" name="Picture 4">
            <a:extLst>
              <a:ext uri="{FF2B5EF4-FFF2-40B4-BE49-F238E27FC236}">
                <a16:creationId xmlns:a16="http://schemas.microsoft.com/office/drawing/2014/main" id="{FBA62CBD-7178-AB0B-174B-D82EDE3564C9}"/>
              </a:ext>
            </a:extLst>
          </p:cNvPr>
          <p:cNvPicPr>
            <a:picLocks noChangeAspect="1"/>
          </p:cNvPicPr>
          <p:nvPr/>
        </p:nvPicPr>
        <p:blipFill>
          <a:blip r:embed="rId2"/>
          <a:stretch>
            <a:fillRect/>
          </a:stretch>
        </p:blipFill>
        <p:spPr>
          <a:xfrm>
            <a:off x="7301786" y="-17929"/>
            <a:ext cx="1842214" cy="1412816"/>
          </a:xfrm>
          <a:prstGeom prst="rect">
            <a:avLst/>
          </a:prstGeom>
        </p:spPr>
      </p:pic>
      <p:sp>
        <p:nvSpPr>
          <p:cNvPr id="7" name="TextBox 6">
            <a:extLst>
              <a:ext uri="{FF2B5EF4-FFF2-40B4-BE49-F238E27FC236}">
                <a16:creationId xmlns:a16="http://schemas.microsoft.com/office/drawing/2014/main" id="{141A3B01-286A-1B4A-36E5-BDE8BF016310}"/>
              </a:ext>
            </a:extLst>
          </p:cNvPr>
          <p:cNvSpPr txBox="1"/>
          <p:nvPr/>
        </p:nvSpPr>
        <p:spPr>
          <a:xfrm>
            <a:off x="94130" y="1795641"/>
            <a:ext cx="8955740" cy="3416320"/>
          </a:xfrm>
          <a:prstGeom prst="rect">
            <a:avLst/>
          </a:prstGeom>
          <a:noFill/>
        </p:spPr>
        <p:txBody>
          <a:bodyPr wrap="square">
            <a:spAutoFit/>
          </a:bodyPr>
          <a:lstStyle/>
          <a:p>
            <a:pPr marL="0" indent="0" algn="just">
              <a:buNone/>
            </a:pPr>
            <a:r>
              <a:rPr lang="en-US" sz="1800" dirty="0">
                <a:latin typeface="Times New Roman" panose="02020603050405020304" pitchFamily="18" charset="0"/>
                <a:cs typeface="Times New Roman" panose="02020603050405020304" pitchFamily="18" charset="0"/>
              </a:rPr>
              <a:t>1. Profit in south and central is less.</a:t>
            </a:r>
          </a:p>
          <a:p>
            <a:pPr marL="0" indent="0" algn="just">
              <a:buNone/>
            </a:pPr>
            <a:r>
              <a:rPr lang="en-US" sz="1800" dirty="0">
                <a:latin typeface="Times New Roman" panose="02020603050405020304" pitchFamily="18" charset="0"/>
                <a:cs typeface="Times New Roman" panose="02020603050405020304" pitchFamily="18" charset="0"/>
              </a:rPr>
              <a:t>2. Profit In east and west region is better than south and central.</a:t>
            </a:r>
          </a:p>
          <a:p>
            <a:pPr marL="0" indent="0" algn="just">
              <a:buNone/>
            </a:pPr>
            <a:r>
              <a:rPr lang="en-US" sz="1800" dirty="0">
                <a:latin typeface="Times New Roman" panose="02020603050405020304" pitchFamily="18" charset="0"/>
                <a:cs typeface="Times New Roman" panose="02020603050405020304" pitchFamily="18" charset="0"/>
              </a:rPr>
              <a:t>3. The Highest profit is earned in copiers while the selling of phones and chairs are extremely high compared to other products.</a:t>
            </a:r>
          </a:p>
          <a:p>
            <a:pPr marL="0" indent="0" algn="just">
              <a:buNone/>
            </a:pPr>
            <a:r>
              <a:rPr lang="en-US" sz="1800" dirty="0">
                <a:latin typeface="Times New Roman" panose="02020603050405020304" pitchFamily="18" charset="0"/>
                <a:cs typeface="Times New Roman" panose="02020603050405020304" pitchFamily="18" charset="0"/>
              </a:rPr>
              <a:t>4. Another interesting fact-peoples don't prefer to buy tables and Bookcases from superstore as sales is medium but they are     facing loss.</a:t>
            </a:r>
          </a:p>
          <a:p>
            <a:pPr marL="0" indent="0" algn="just">
              <a:buNone/>
            </a:pPr>
            <a:r>
              <a:rPr lang="en-US" sz="1800" dirty="0">
                <a:latin typeface="Times New Roman" panose="02020603050405020304" pitchFamily="18" charset="0"/>
                <a:cs typeface="Times New Roman" panose="02020603050405020304" pitchFamily="18" charset="0"/>
              </a:rPr>
              <a:t>5. The store has wide variety of office supplies especially in Binders and Papers.</a:t>
            </a:r>
          </a:p>
          <a:p>
            <a:pPr marL="0" indent="0" algn="just">
              <a:buNone/>
            </a:pPr>
            <a:r>
              <a:rPr lang="en-US" sz="1800" dirty="0">
                <a:latin typeface="Times New Roman" panose="02020603050405020304" pitchFamily="18" charset="0"/>
                <a:cs typeface="Times New Roman" panose="02020603050405020304" pitchFamily="18" charset="0"/>
              </a:rPr>
              <a:t>6. Negative correlation between profit and Discount.</a:t>
            </a:r>
          </a:p>
          <a:p>
            <a:pPr marL="0" indent="0" algn="just">
              <a:buNone/>
            </a:pPr>
            <a:r>
              <a:rPr lang="en-US" sz="1800" dirty="0">
                <a:latin typeface="Times New Roman" panose="02020603050405020304" pitchFamily="18" charset="0"/>
                <a:cs typeface="Times New Roman" panose="02020603050405020304" pitchFamily="18" charset="0"/>
              </a:rPr>
              <a:t>7. Total sum of profit in sale of tables is negative.</a:t>
            </a:r>
          </a:p>
          <a:p>
            <a:pPr marL="0" indent="0" algn="just">
              <a:buNone/>
            </a:pPr>
            <a:r>
              <a:rPr lang="en-US" sz="1800" dirty="0">
                <a:latin typeface="Times New Roman" panose="02020603050405020304" pitchFamily="18" charset="0"/>
                <a:cs typeface="Times New Roman" panose="02020603050405020304" pitchFamily="18" charset="0"/>
              </a:rPr>
              <a:t>8. Profit is more in sale of copiers.</a:t>
            </a:r>
          </a:p>
          <a:p>
            <a:pPr marL="0" indent="0" algn="just">
              <a:buNone/>
            </a:pPr>
            <a:r>
              <a:rPr lang="en-US" sz="1800" dirty="0">
                <a:latin typeface="Times New Roman" panose="02020603050405020304" pitchFamily="18" charset="0"/>
                <a:cs typeface="Times New Roman" panose="02020603050405020304" pitchFamily="18" charset="0"/>
              </a:rPr>
              <a:t>9. No or very less profit in sales of supplies.</a:t>
            </a:r>
          </a:p>
          <a:p>
            <a:pPr marL="0" indent="0" algn="just">
              <a:buNone/>
            </a:pPr>
            <a:r>
              <a:rPr lang="en-US" sz="1800" dirty="0">
                <a:latin typeface="Times New Roman" panose="02020603050405020304" pitchFamily="18" charset="0"/>
                <a:cs typeface="Times New Roman" panose="02020603050405020304" pitchFamily="18" charset="0"/>
              </a:rPr>
              <a:t>10.Technology segment is more profitable.</a:t>
            </a:r>
          </a:p>
        </p:txBody>
      </p:sp>
    </p:spTree>
    <p:extLst>
      <p:ext uri="{BB962C8B-B14F-4D97-AF65-F5344CB8AC3E}">
        <p14:creationId xmlns:p14="http://schemas.microsoft.com/office/powerpoint/2010/main" val="40178122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381241" y="200450"/>
            <a:ext cx="8076960" cy="761760"/>
          </a:xfrm>
          <a:prstGeom prst="rect">
            <a:avLst/>
          </a:prstGeom>
          <a:noFill/>
          <a:ln w="9360">
            <a:noFill/>
          </a:ln>
        </p:spPr>
        <p:txBody>
          <a:bodyPr lIns="0" tIns="4500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Links</a:t>
            </a: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17</a:t>
            </a:fld>
            <a:endParaRPr lang="en-US" dirty="0"/>
          </a:p>
        </p:txBody>
      </p:sp>
      <p:sp>
        <p:nvSpPr>
          <p:cNvPr id="4" name="Date Placeholder 3"/>
          <p:cNvSpPr>
            <a:spLocks noGrp="1"/>
          </p:cNvSpPr>
          <p:nvPr>
            <p:ph type="dt" sz="half" idx="10"/>
          </p:nvPr>
        </p:nvSpPr>
        <p:spPr/>
        <p:txBody>
          <a:bodyPr/>
          <a:lstStyle/>
          <a:p>
            <a:pPr>
              <a:defRPr/>
            </a:pPr>
            <a:fld id="{F07AFCAF-3FDE-4A80-8EF6-370564B89357}" type="datetime1">
              <a:rPr lang="en-US" smtClean="0"/>
              <a:t>7/11/2023</a:t>
            </a:fld>
            <a:endParaRPr lang="en-US" dirty="0"/>
          </a:p>
        </p:txBody>
      </p:sp>
      <p:pic>
        <p:nvPicPr>
          <p:cNvPr id="5" name="Picture 4">
            <a:extLst>
              <a:ext uri="{FF2B5EF4-FFF2-40B4-BE49-F238E27FC236}">
                <a16:creationId xmlns:a16="http://schemas.microsoft.com/office/drawing/2014/main" id="{FBA62CBD-7178-AB0B-174B-D82EDE3564C9}"/>
              </a:ext>
            </a:extLst>
          </p:cNvPr>
          <p:cNvPicPr>
            <a:picLocks noChangeAspect="1"/>
          </p:cNvPicPr>
          <p:nvPr/>
        </p:nvPicPr>
        <p:blipFill>
          <a:blip r:embed="rId2"/>
          <a:stretch>
            <a:fillRect/>
          </a:stretch>
        </p:blipFill>
        <p:spPr>
          <a:xfrm>
            <a:off x="7301786" y="-17929"/>
            <a:ext cx="1842214" cy="1412816"/>
          </a:xfrm>
          <a:prstGeom prst="rect">
            <a:avLst/>
          </a:prstGeom>
        </p:spPr>
      </p:pic>
      <p:sp>
        <p:nvSpPr>
          <p:cNvPr id="7" name="TextBox 6">
            <a:extLst>
              <a:ext uri="{FF2B5EF4-FFF2-40B4-BE49-F238E27FC236}">
                <a16:creationId xmlns:a16="http://schemas.microsoft.com/office/drawing/2014/main" id="{141A3B01-286A-1B4A-36E5-BDE8BF016310}"/>
              </a:ext>
            </a:extLst>
          </p:cNvPr>
          <p:cNvSpPr txBox="1"/>
          <p:nvPr/>
        </p:nvSpPr>
        <p:spPr>
          <a:xfrm>
            <a:off x="62753" y="2091968"/>
            <a:ext cx="8955740" cy="2585323"/>
          </a:xfrm>
          <a:prstGeom prst="rect">
            <a:avLst/>
          </a:prstGeom>
          <a:noFill/>
        </p:spPr>
        <p:txBody>
          <a:bodyPr wrap="square">
            <a:sp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GitHub Repository: </a:t>
            </a:r>
            <a:r>
              <a:rPr lang="en-US" sz="1800" dirty="0">
                <a:solidFill>
                  <a:srgbClr val="1900D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https://github.com/swapan1389/IBM_Skillbuild_Data_Analytics_Intern.git</a:t>
            </a:r>
            <a:endParaRPr lang="en-US" sz="1800" dirty="0">
              <a:solidFill>
                <a:srgbClr val="1900D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Kaggle Dataset: </a:t>
            </a:r>
            <a:r>
              <a:rPr lang="en-US" sz="1800" dirty="0">
                <a:solidFill>
                  <a:srgbClr val="1900D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https://www.kaggle.com/datasets/bravehart101/sample-supermarket-dataset</a:t>
            </a:r>
            <a:endParaRPr lang="en-US" sz="1800" dirty="0">
              <a:solidFill>
                <a:srgbClr val="1900D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Kaggle JupyterNotebook: </a:t>
            </a:r>
            <a:r>
              <a:rPr lang="en-US" sz="1800" b="0" i="0" dirty="0">
                <a:solidFill>
                  <a:srgbClr val="1900D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https://www.kaggle.com/swapankumarshee/superstore-data-analysis</a:t>
            </a:r>
            <a:endParaRPr lang="en-US" sz="1800" b="0" i="0" dirty="0">
              <a:solidFill>
                <a:srgbClr val="1900D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Jupyter Notebook: </a:t>
            </a:r>
            <a:r>
              <a:rPr lang="en-US" dirty="0">
                <a:solidFill>
                  <a:srgbClr val="1900D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https://drive.google.com/file/d/1hHgB5dt2VvheeWeMikGSUM9BH2MirCI5/view?usp=sharing</a:t>
            </a:r>
            <a:endParaRPr lang="en-US" dirty="0">
              <a:solidFill>
                <a:srgbClr val="1900D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37647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145933" y="688479"/>
            <a:ext cx="8076960" cy="761760"/>
          </a:xfrm>
          <a:prstGeom prst="rect">
            <a:avLst/>
          </a:prstGeom>
          <a:noFill/>
          <a:ln w="9360">
            <a:noFill/>
          </a:ln>
        </p:spPr>
        <p:txBody>
          <a:bodyPr lIns="0" tIns="45000" rIns="0" bIns="0" anchor="b"/>
          <a:lstStyle/>
          <a:p>
            <a:pPr algn="ctr"/>
            <a:r>
              <a:rPr lang="en-US" sz="3200" b="1" dirty="0">
                <a:solidFill>
                  <a:srgbClr val="7030A0"/>
                </a:solidFill>
                <a:latin typeface="Times New Roman"/>
                <a:ea typeface="Times New Roman"/>
                <a:cs typeface="Times New Roman"/>
                <a:sym typeface="Times New Roman"/>
              </a:rPr>
              <a:t>Acknowledgement</a:t>
            </a:r>
            <a:endParaRPr lang="en-US" sz="3200" b="1" dirty="0">
              <a:solidFill>
                <a:srgbClr val="000000"/>
              </a:solidFill>
              <a:latin typeface="Arial"/>
              <a:ea typeface="Arial"/>
              <a:cs typeface="Arial"/>
              <a:sym typeface="Arial"/>
            </a:endParaRPr>
          </a:p>
          <a:p>
            <a:pPr algn="ct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18</a:t>
            </a:fld>
            <a:endParaRPr lang="en-US" dirty="0"/>
          </a:p>
        </p:txBody>
      </p:sp>
      <p:sp>
        <p:nvSpPr>
          <p:cNvPr id="4" name="Date Placeholder 3"/>
          <p:cNvSpPr>
            <a:spLocks noGrp="1"/>
          </p:cNvSpPr>
          <p:nvPr>
            <p:ph type="dt" sz="half" idx="10"/>
          </p:nvPr>
        </p:nvSpPr>
        <p:spPr/>
        <p:txBody>
          <a:bodyPr/>
          <a:lstStyle/>
          <a:p>
            <a:pPr>
              <a:defRPr/>
            </a:pPr>
            <a:fld id="{F07AFCAF-3FDE-4A80-8EF6-370564B89357}" type="datetime1">
              <a:rPr lang="en-US" smtClean="0"/>
              <a:t>7/11/2023</a:t>
            </a:fld>
            <a:endParaRPr lang="en-US" dirty="0"/>
          </a:p>
        </p:txBody>
      </p:sp>
      <p:pic>
        <p:nvPicPr>
          <p:cNvPr id="5" name="Picture 4">
            <a:extLst>
              <a:ext uri="{FF2B5EF4-FFF2-40B4-BE49-F238E27FC236}">
                <a16:creationId xmlns:a16="http://schemas.microsoft.com/office/drawing/2014/main" id="{FBA62CBD-7178-AB0B-174B-D82EDE3564C9}"/>
              </a:ext>
            </a:extLst>
          </p:cNvPr>
          <p:cNvPicPr>
            <a:picLocks noChangeAspect="1"/>
          </p:cNvPicPr>
          <p:nvPr/>
        </p:nvPicPr>
        <p:blipFill>
          <a:blip r:embed="rId2"/>
          <a:stretch>
            <a:fillRect/>
          </a:stretch>
        </p:blipFill>
        <p:spPr>
          <a:xfrm>
            <a:off x="7301786" y="-17929"/>
            <a:ext cx="1842214" cy="1412816"/>
          </a:xfrm>
          <a:prstGeom prst="rect">
            <a:avLst/>
          </a:prstGeom>
        </p:spPr>
      </p:pic>
      <p:sp>
        <p:nvSpPr>
          <p:cNvPr id="7" name="TextBox 6">
            <a:extLst>
              <a:ext uri="{FF2B5EF4-FFF2-40B4-BE49-F238E27FC236}">
                <a16:creationId xmlns:a16="http://schemas.microsoft.com/office/drawing/2014/main" id="{141A3B01-286A-1B4A-36E5-BDE8BF016310}"/>
              </a:ext>
            </a:extLst>
          </p:cNvPr>
          <p:cNvSpPr txBox="1"/>
          <p:nvPr/>
        </p:nvSpPr>
        <p:spPr>
          <a:xfrm>
            <a:off x="94130" y="1795641"/>
            <a:ext cx="8955740" cy="3457870"/>
          </a:xfrm>
          <a:prstGeom prst="rect">
            <a:avLst/>
          </a:prstGeom>
          <a:noFill/>
        </p:spPr>
        <p:txBody>
          <a:bodyPr wrap="square">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The endless thanks goes to Lord Almighty for all the blessings he has showered onto me, which has enabled me to write this last note in my project work. During the period of my project,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project in the Institute a period I will treasure. I am deeply indebted to my research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mentors for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such an interesting thesis topic. Each meeting with him added in valuable aspects to the implementation and broadened my perspective. He has guided me with his invaluable suggestions, lightened up the way in my darkest times and encouraged me a lot in the academic life.</a:t>
            </a:r>
            <a:endParaRPr lang="en-US" dirty="0">
              <a:latin typeface="Times New Roman" panose="02020603050405020304" pitchFamily="18" charset="0"/>
              <a:cs typeface="Times New Roman" panose="02020603050405020304" pitchFamily="18" charset="0"/>
            </a:endParaRPr>
          </a:p>
          <a:p>
            <a:pPr marL="0" marR="0" lvl="0" indent="0" algn="just" rtl="0">
              <a:lnSpc>
                <a:spcPct val="115000"/>
              </a:lnSpc>
              <a:spcBef>
                <a:spcPts val="0"/>
              </a:spcBef>
              <a:spcAft>
                <a:spcPts val="0"/>
              </a:spcAft>
              <a:buNone/>
            </a:pPr>
            <a:endParaRPr lang="en-US" sz="1800" dirty="0">
              <a:solidFill>
                <a:schemeClr val="dk1"/>
              </a:solidFill>
              <a:latin typeface="Times New Roman"/>
              <a:ea typeface="Times New Roman"/>
              <a:cs typeface="Times New Roman"/>
              <a:sym typeface="Times New Roman"/>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3571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pic>
        <p:nvPicPr>
          <p:cNvPr id="2" name="Picture 1">
            <a:extLst>
              <a:ext uri="{FF2B5EF4-FFF2-40B4-BE49-F238E27FC236}">
                <a16:creationId xmlns:a16="http://schemas.microsoft.com/office/drawing/2014/main" id="{27D7EE74-D70A-B2F3-3831-1C6402367836}"/>
              </a:ext>
            </a:extLst>
          </p:cNvPr>
          <p:cNvPicPr>
            <a:picLocks noChangeAspect="1"/>
          </p:cNvPicPr>
          <p:nvPr/>
        </p:nvPicPr>
        <p:blipFill>
          <a:blip r:embed="rId3"/>
          <a:stretch>
            <a:fillRect/>
          </a:stretch>
        </p:blipFill>
        <p:spPr>
          <a:xfrm>
            <a:off x="7301786" y="-17929"/>
            <a:ext cx="1842214" cy="1412816"/>
          </a:xfrm>
          <a:prstGeom prst="rect">
            <a:avLst/>
          </a:prstGeom>
        </p:spPr>
      </p:pic>
    </p:spTree>
  </p:cSld>
  <p:clrMapOvr>
    <a:masterClrMapping/>
  </p:clrMapOvr>
  <p:transition spd="slow">
    <p:cove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457200" y="103030"/>
            <a:ext cx="8076960" cy="717641"/>
          </a:xfrm>
          <a:prstGeom prst="rect">
            <a:avLst/>
          </a:prstGeom>
        </p:spPr>
        <p:txBody>
          <a:bodyPr lIns="0" rIns="0" bIns="0" anchor="b"/>
          <a:lstStyle/>
          <a:p>
            <a:pPr algn="ctr"/>
            <a:r>
              <a:rPr lang="en-US" sz="3200" b="1" dirty="0">
                <a:solidFill>
                  <a:srgbClr val="7030A0"/>
                </a:solidFill>
                <a:latin typeface="Times New Roman"/>
              </a:rPr>
              <a:t>Outlines</a:t>
            </a:r>
            <a:endParaRPr sz="3200" dirty="0">
              <a:solidFill>
                <a:srgbClr val="7030A0"/>
              </a:solidFill>
              <a:latin typeface="Arial"/>
            </a:endParaRPr>
          </a:p>
        </p:txBody>
      </p:sp>
      <p:sp>
        <p:nvSpPr>
          <p:cNvPr id="4" name="TextShape 2"/>
          <p:cNvSpPr txBox="1"/>
          <p:nvPr/>
        </p:nvSpPr>
        <p:spPr>
          <a:xfrm>
            <a:off x="457200" y="1035930"/>
            <a:ext cx="8229240" cy="5105160"/>
          </a:xfrm>
          <a:prstGeom prst="rect">
            <a:avLst/>
          </a:prstGeom>
        </p:spPr>
        <p:txBody>
          <a:bodyPr/>
          <a:lstStyle/>
          <a:p>
            <a:pPr marL="285750" indent="-285750">
              <a:buClr>
                <a:srgbClr val="7030A0"/>
              </a:buClr>
              <a:buSzPct val="95000"/>
              <a:buFont typeface="Wingdings" panose="05000000000000000000" pitchFamily="2" charset="2"/>
              <a:buChar char="Ø"/>
            </a:pPr>
            <a:endParaRPr dirty="0">
              <a:solidFill>
                <a:srgbClr val="7030A0"/>
              </a:solidFill>
              <a:latin typeface="Arial"/>
            </a:endParaRP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 Details</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Project Title/Problem Statement</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Agenda</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Project  Overview</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Are The End Users Of This Project?</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Your Solution And Its Value Proposition</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Did You Customize The Project And Make It Your Own</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Modelling</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Results</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Links</a:t>
            </a:r>
          </a:p>
          <a:p>
            <a:pPr marL="342900" indent="-342900" algn="just">
              <a:buClr>
                <a:srgbClr val="7030A0"/>
              </a:buClr>
              <a:buSzPct val="9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Acknowledgement</a:t>
            </a: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fld id="{FB615D47-94EB-446D-B9E3-3F09B2D53A1A}" type="datetime1">
              <a:rPr lang="en-US" smtClean="0"/>
              <a:t>7/11/2023</a:t>
            </a:fld>
            <a:endParaRPr lang="en-US" dirty="0"/>
          </a:p>
        </p:txBody>
      </p:sp>
      <p:pic>
        <p:nvPicPr>
          <p:cNvPr id="8" name="Picture 7">
            <a:extLst>
              <a:ext uri="{FF2B5EF4-FFF2-40B4-BE49-F238E27FC236}">
                <a16:creationId xmlns:a16="http://schemas.microsoft.com/office/drawing/2014/main" id="{0DC83F0A-990C-B84E-686A-FD8C8437FA5F}"/>
              </a:ext>
            </a:extLst>
          </p:cNvPr>
          <p:cNvPicPr>
            <a:picLocks noChangeAspect="1"/>
          </p:cNvPicPr>
          <p:nvPr/>
        </p:nvPicPr>
        <p:blipFill>
          <a:blip r:embed="rId2"/>
          <a:stretch>
            <a:fillRect/>
          </a:stretch>
        </p:blipFill>
        <p:spPr>
          <a:xfrm>
            <a:off x="7301786" y="-17929"/>
            <a:ext cx="1842214" cy="1412816"/>
          </a:xfrm>
          <a:prstGeom prst="rect">
            <a:avLst/>
          </a:prstGeom>
        </p:spPr>
      </p:pic>
    </p:spTree>
    <p:extLst>
      <p:ext uri="{BB962C8B-B14F-4D97-AF65-F5344CB8AC3E}">
        <p14:creationId xmlns:p14="http://schemas.microsoft.com/office/powerpoint/2010/main" val="147470142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3200" b="1" dirty="0">
                <a:solidFill>
                  <a:srgbClr val="7030A0"/>
                </a:solidFill>
                <a:latin typeface="Times New Roman"/>
              </a:rPr>
              <a:t>Student Details</a:t>
            </a:r>
            <a:endParaRPr lang="en-US" sz="3200" dirty="0">
              <a:solidFill>
                <a:srgbClr val="7030A0"/>
              </a:solidFill>
            </a:endParaRPr>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3</a:t>
            </a:fld>
            <a:endParaRPr lang="en-US" dirty="0"/>
          </a:p>
        </p:txBody>
      </p:sp>
      <p:sp>
        <p:nvSpPr>
          <p:cNvPr id="3" name="Date Placeholder 2"/>
          <p:cNvSpPr>
            <a:spLocks noGrp="1"/>
          </p:cNvSpPr>
          <p:nvPr>
            <p:ph type="dt" sz="half" idx="10"/>
          </p:nvPr>
        </p:nvSpPr>
        <p:spPr/>
        <p:txBody>
          <a:bodyPr/>
          <a:lstStyle/>
          <a:p>
            <a:pPr>
              <a:defRPr/>
            </a:pPr>
            <a:fld id="{4E5A13F2-426E-4559-9CBF-FE7B2DDF45A6}" type="datetime1">
              <a:rPr lang="en-US" smtClean="0"/>
              <a:t>7/11/2023</a:t>
            </a:fld>
            <a:endParaRPr lang="en-US" dirty="0"/>
          </a:p>
        </p:txBody>
      </p:sp>
      <p:pic>
        <p:nvPicPr>
          <p:cNvPr id="4" name="Picture 3">
            <a:extLst>
              <a:ext uri="{FF2B5EF4-FFF2-40B4-BE49-F238E27FC236}">
                <a16:creationId xmlns:a16="http://schemas.microsoft.com/office/drawing/2014/main" id="{82797711-49CF-9B7C-A6F7-C6CEB94D53EA}"/>
              </a:ext>
            </a:extLst>
          </p:cNvPr>
          <p:cNvPicPr>
            <a:picLocks noChangeAspect="1"/>
          </p:cNvPicPr>
          <p:nvPr/>
        </p:nvPicPr>
        <p:blipFill>
          <a:blip r:embed="rId2"/>
          <a:stretch>
            <a:fillRect/>
          </a:stretch>
        </p:blipFill>
        <p:spPr>
          <a:xfrm>
            <a:off x="7301786" y="-17929"/>
            <a:ext cx="1842214" cy="1412816"/>
          </a:xfrm>
          <a:prstGeom prst="rect">
            <a:avLst/>
          </a:prstGeom>
        </p:spPr>
      </p:pic>
      <p:sp>
        <p:nvSpPr>
          <p:cNvPr id="11" name="TextBox 10">
            <a:extLst>
              <a:ext uri="{FF2B5EF4-FFF2-40B4-BE49-F238E27FC236}">
                <a16:creationId xmlns:a16="http://schemas.microsoft.com/office/drawing/2014/main" id="{790BCE2A-3A5C-9FEA-EF3C-7A2A50A7D837}"/>
              </a:ext>
            </a:extLst>
          </p:cNvPr>
          <p:cNvSpPr txBox="1"/>
          <p:nvPr/>
        </p:nvSpPr>
        <p:spPr>
          <a:xfrm>
            <a:off x="797859" y="1631577"/>
            <a:ext cx="8346141" cy="3061736"/>
          </a:xfrm>
          <a:prstGeom prst="rect">
            <a:avLst/>
          </a:prstGeom>
          <a:noFill/>
        </p:spPr>
        <p:txBody>
          <a:bodyPr wrap="square">
            <a:spAutoFit/>
          </a:bodyPr>
          <a:lstStyle/>
          <a:p>
            <a:pPr algn="just"/>
            <a:r>
              <a:rPr lang="en-GB" dirty="0">
                <a:solidFill>
                  <a:srgbClr val="FF0000"/>
                </a:solidFill>
                <a:latin typeface="Times New Roman" panose="02020603050405020304" pitchFamily="18" charset="0"/>
                <a:cs typeface="Times New Roman" panose="02020603050405020304" pitchFamily="18" charset="0"/>
              </a:rPr>
              <a:t>Name: </a:t>
            </a:r>
            <a:r>
              <a:rPr lang="en-GB" dirty="0">
                <a:solidFill>
                  <a:srgbClr val="00B050"/>
                </a:solidFill>
                <a:latin typeface="Times New Roman" panose="02020603050405020304" pitchFamily="18" charset="0"/>
                <a:cs typeface="Times New Roman" panose="02020603050405020304" pitchFamily="18" charset="0"/>
              </a:rPr>
              <a:t>Swapan Kumar Shee</a:t>
            </a:r>
          </a:p>
          <a:p>
            <a:pPr algn="just"/>
            <a:r>
              <a:rPr lang="en-GB" dirty="0">
                <a:solidFill>
                  <a:srgbClr val="FF0000"/>
                </a:solidFill>
                <a:latin typeface="Times New Roman" panose="02020603050405020304" pitchFamily="18" charset="0"/>
                <a:cs typeface="Times New Roman" panose="02020603050405020304" pitchFamily="18" charset="0"/>
              </a:rPr>
              <a:t>Skills Build Email ID:</a:t>
            </a:r>
            <a:r>
              <a:rPr lang="en-GB" dirty="0">
                <a:solidFill>
                  <a:srgbClr val="00B050"/>
                </a:solidFill>
                <a:latin typeface="Times New Roman" panose="02020603050405020304" pitchFamily="18" charset="0"/>
                <a:cs typeface="Times New Roman" panose="02020603050405020304" pitchFamily="18" charset="0"/>
              </a:rPr>
              <a:t>sapans2003@gmail.com</a:t>
            </a:r>
          </a:p>
          <a:p>
            <a:pPr algn="just"/>
            <a:r>
              <a:rPr lang="en-GB" dirty="0">
                <a:solidFill>
                  <a:srgbClr val="FF0000"/>
                </a:solidFill>
                <a:latin typeface="Times New Roman" panose="02020603050405020304" pitchFamily="18" charset="0"/>
                <a:cs typeface="Times New Roman" panose="02020603050405020304" pitchFamily="18" charset="0"/>
              </a:rPr>
              <a:t>College Name:</a:t>
            </a:r>
            <a:r>
              <a:rPr lang="en-US" dirty="0">
                <a:solidFill>
                  <a:srgbClr val="00B050"/>
                </a:solidFill>
                <a:latin typeface="Times New Roman" panose="02020603050405020304" pitchFamily="18" charset="0"/>
                <a:cs typeface="Times New Roman" panose="02020603050405020304" pitchFamily="18" charset="0"/>
              </a:rPr>
              <a:t>University of Engineering &amp; Management Jaipur (UEM Jaipur)</a:t>
            </a:r>
          </a:p>
          <a:p>
            <a:pPr algn="just"/>
            <a:r>
              <a:rPr lang="en-GB" dirty="0">
                <a:solidFill>
                  <a:srgbClr val="FF0000"/>
                </a:solidFill>
                <a:latin typeface="Times New Roman" panose="02020603050405020304" pitchFamily="18" charset="0"/>
                <a:cs typeface="Times New Roman" panose="02020603050405020304" pitchFamily="18" charset="0"/>
              </a:rPr>
              <a:t>College State: </a:t>
            </a:r>
            <a:r>
              <a:rPr lang="en-GB" dirty="0">
                <a:solidFill>
                  <a:srgbClr val="00B050"/>
                </a:solidFill>
                <a:latin typeface="Times New Roman" panose="02020603050405020304" pitchFamily="18" charset="0"/>
                <a:cs typeface="Times New Roman" panose="02020603050405020304" pitchFamily="18" charset="0"/>
              </a:rPr>
              <a:t>Rajasthan</a:t>
            </a:r>
          </a:p>
          <a:p>
            <a:pPr algn="just"/>
            <a:r>
              <a:rPr lang="en-GB" dirty="0">
                <a:solidFill>
                  <a:srgbClr val="FF0000"/>
                </a:solidFill>
                <a:latin typeface="Times New Roman" panose="02020603050405020304" pitchFamily="18" charset="0"/>
                <a:cs typeface="Times New Roman" panose="02020603050405020304" pitchFamily="18" charset="0"/>
              </a:rPr>
              <a:t>Internship Domain: </a:t>
            </a:r>
            <a:r>
              <a:rPr lang="en-GB" dirty="0">
                <a:solidFill>
                  <a:srgbClr val="00B050"/>
                </a:solidFill>
                <a:latin typeface="Times New Roman" panose="02020603050405020304" pitchFamily="18" charset="0"/>
                <a:cs typeface="Times New Roman" panose="02020603050405020304" pitchFamily="18" charset="0"/>
              </a:rPr>
              <a:t>Data Analytics(DA)</a:t>
            </a:r>
          </a:p>
          <a:p>
            <a:pPr algn="just"/>
            <a:r>
              <a:rPr lang="en-GB" dirty="0">
                <a:solidFill>
                  <a:srgbClr val="FF0000"/>
                </a:solidFill>
                <a:latin typeface="Times New Roman" panose="02020603050405020304" pitchFamily="18" charset="0"/>
                <a:cs typeface="Times New Roman" panose="02020603050405020304" pitchFamily="18" charset="0"/>
              </a:rPr>
              <a:t>Internship Start date :</a:t>
            </a:r>
            <a:r>
              <a:rPr lang="en-US" dirty="0">
                <a:solidFill>
                  <a:srgbClr val="00B050"/>
                </a:solidFill>
                <a:latin typeface="Times New Roman" panose="02020603050405020304" pitchFamily="18" charset="0"/>
                <a:cs typeface="Times New Roman" panose="02020603050405020304" pitchFamily="18" charset="0"/>
              </a:rPr>
              <a:t>12-06-2023</a:t>
            </a:r>
          </a:p>
          <a:p>
            <a:pPr algn="just"/>
            <a:r>
              <a:rPr lang="en-GB" dirty="0">
                <a:solidFill>
                  <a:srgbClr val="FF0000"/>
                </a:solidFill>
                <a:latin typeface="Times New Roman" panose="02020603050405020304" pitchFamily="18" charset="0"/>
                <a:cs typeface="Times New Roman" panose="02020603050405020304" pitchFamily="18" charset="0"/>
              </a:rPr>
              <a:t>Internship End Date:</a:t>
            </a:r>
            <a:r>
              <a:rPr lang="en-US" dirty="0">
                <a:solidFill>
                  <a:srgbClr val="00B050"/>
                </a:solidFill>
                <a:latin typeface="Times New Roman" panose="02020603050405020304" pitchFamily="18" charset="0"/>
                <a:cs typeface="Times New Roman" panose="02020603050405020304" pitchFamily="18" charset="0"/>
              </a:rPr>
              <a:t>24-07-2023 </a:t>
            </a:r>
            <a:endParaRPr lang="en-GB" dirty="0">
              <a:solidFill>
                <a:srgbClr val="00B050"/>
              </a:solidFill>
              <a:latin typeface="Times New Roman" panose="02020603050405020304" pitchFamily="18" charset="0"/>
              <a:cs typeface="Times New Roman" panose="02020603050405020304" pitchFamily="18" charset="0"/>
            </a:endParaRPr>
          </a:p>
          <a:p>
            <a:pPr>
              <a:lnSpc>
                <a:spcPct val="200000"/>
              </a:lnSpc>
            </a:pPr>
            <a:endParaRPr lang="en-GB" dirty="0"/>
          </a:p>
          <a:p>
            <a:pPr algn="just">
              <a:lnSpc>
                <a:spcPct val="200000"/>
              </a:lnSpc>
            </a:pPr>
            <a:endParaRPr lang="en-GB" dirty="0"/>
          </a:p>
        </p:txBody>
      </p:sp>
      <p:pic>
        <p:nvPicPr>
          <p:cNvPr id="13" name="Picture 12">
            <a:extLst>
              <a:ext uri="{FF2B5EF4-FFF2-40B4-BE49-F238E27FC236}">
                <a16:creationId xmlns:a16="http://schemas.microsoft.com/office/drawing/2014/main" id="{57292CC4-29CD-2693-C1E3-C987F9F7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988" y="3750131"/>
            <a:ext cx="3491753" cy="2994212"/>
          </a:xfrm>
          <a:prstGeom prst="rect">
            <a:avLst/>
          </a:prstGeom>
        </p:spPr>
      </p:pic>
    </p:spTree>
    <p:extLst>
      <p:ext uri="{BB962C8B-B14F-4D97-AF65-F5344CB8AC3E}">
        <p14:creationId xmlns:p14="http://schemas.microsoft.com/office/powerpoint/2010/main" val="315059903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224117" y="412376"/>
            <a:ext cx="7619760" cy="1771405"/>
          </a:xfrm>
          <a:prstGeom prst="rect">
            <a:avLst/>
          </a:prstGeom>
        </p:spPr>
        <p:txBody>
          <a:bodyPr lIns="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Project Title/Problem </a:t>
            </a:r>
          </a:p>
          <a:p>
            <a:pPr algn="ctr"/>
            <a:r>
              <a:rPr lang="en-US" sz="3200" b="1" dirty="0">
                <a:solidFill>
                  <a:srgbClr val="7030A0"/>
                </a:solidFill>
                <a:latin typeface="Times New Roman" panose="02020603050405020304" pitchFamily="18" charset="0"/>
                <a:cs typeface="Times New Roman" panose="02020603050405020304" pitchFamily="18" charset="0"/>
              </a:rPr>
              <a:t>Statement</a:t>
            </a:r>
          </a:p>
          <a:p>
            <a:pPr algn="ctr">
              <a:lnSpc>
                <a:spcPct val="100000"/>
              </a:lnSpc>
            </a:pPr>
            <a:endParaRPr sz="4000" dirty="0">
              <a:solidFill>
                <a:srgbClr val="7030A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4</a:t>
            </a:fld>
            <a:endParaRPr lang="en-US" dirty="0"/>
          </a:p>
        </p:txBody>
      </p:sp>
      <p:sp>
        <p:nvSpPr>
          <p:cNvPr id="4" name="Date Placeholder 3"/>
          <p:cNvSpPr>
            <a:spLocks noGrp="1"/>
          </p:cNvSpPr>
          <p:nvPr>
            <p:ph type="dt" sz="half" idx="10"/>
          </p:nvPr>
        </p:nvSpPr>
        <p:spPr/>
        <p:txBody>
          <a:bodyPr/>
          <a:lstStyle/>
          <a:p>
            <a:pPr>
              <a:defRPr/>
            </a:pPr>
            <a:fld id="{7C78A0B0-C229-4197-A19F-410C7B9F75B7}" type="datetime1">
              <a:rPr lang="en-US" smtClean="0"/>
              <a:t>7/11/2023</a:t>
            </a:fld>
            <a:endParaRPr lang="en-US" dirty="0"/>
          </a:p>
        </p:txBody>
      </p:sp>
      <p:pic>
        <p:nvPicPr>
          <p:cNvPr id="8" name="Picture 7">
            <a:extLst>
              <a:ext uri="{FF2B5EF4-FFF2-40B4-BE49-F238E27FC236}">
                <a16:creationId xmlns:a16="http://schemas.microsoft.com/office/drawing/2014/main" id="{5312C80C-96F6-4994-37C3-E7DDD7B33711}"/>
              </a:ext>
            </a:extLst>
          </p:cNvPr>
          <p:cNvPicPr>
            <a:picLocks noChangeAspect="1"/>
          </p:cNvPicPr>
          <p:nvPr/>
        </p:nvPicPr>
        <p:blipFill>
          <a:blip r:embed="rId2"/>
          <a:stretch>
            <a:fillRect/>
          </a:stretch>
        </p:blipFill>
        <p:spPr>
          <a:xfrm>
            <a:off x="7301786" y="-17929"/>
            <a:ext cx="1842214" cy="1412816"/>
          </a:xfrm>
          <a:prstGeom prst="rect">
            <a:avLst/>
          </a:prstGeom>
        </p:spPr>
      </p:pic>
      <p:sp>
        <p:nvSpPr>
          <p:cNvPr id="10" name="TextBox 9">
            <a:extLst>
              <a:ext uri="{FF2B5EF4-FFF2-40B4-BE49-F238E27FC236}">
                <a16:creationId xmlns:a16="http://schemas.microsoft.com/office/drawing/2014/main" id="{EF92F21B-8521-EE67-8B28-AFB785C9C913}"/>
              </a:ext>
            </a:extLst>
          </p:cNvPr>
          <p:cNvSpPr txBox="1"/>
          <p:nvPr/>
        </p:nvSpPr>
        <p:spPr>
          <a:xfrm>
            <a:off x="0" y="1785252"/>
            <a:ext cx="9144000" cy="3450304"/>
          </a:xfrm>
          <a:prstGeom prst="rect">
            <a:avLst/>
          </a:prstGeom>
          <a:noFill/>
        </p:spPr>
        <p:txBody>
          <a:bodyPr wrap="square">
            <a:spAutoFit/>
          </a:bodyPr>
          <a:lstStyle/>
          <a:p>
            <a:pPr marL="0" indent="0" algn="just">
              <a:lnSpc>
                <a:spcPct val="150000"/>
              </a:lnSpc>
              <a:buNone/>
            </a:pPr>
            <a:endParaRPr lang="en-US" b="0" i="0" dirty="0">
              <a:solidFill>
                <a:srgbClr val="1F1F1F"/>
              </a:solidFill>
              <a:effectLst/>
              <a:latin typeface="Google Sans"/>
            </a:endParaRPr>
          </a:p>
          <a:p>
            <a:pPr marL="0" indent="0" algn="just">
              <a:buNone/>
            </a:pPr>
            <a:r>
              <a:rPr lang="en-US" sz="2000" b="0" i="0" dirty="0">
                <a:effectLst/>
                <a:latin typeface="Times New Roman" panose="02020603050405020304" pitchFamily="18" charset="0"/>
                <a:cs typeface="Times New Roman" panose="02020603050405020304" pitchFamily="18" charset="0"/>
              </a:rPr>
              <a:t>The Superstore dataset contains a wealth of information about customer behavior, product sales, and financial performance. By analyzing this data, the Superstore can gain insights into how to improve its sales and profits.</a:t>
            </a:r>
          </a:p>
          <a:p>
            <a:pPr marL="0" indent="0" algn="just">
              <a:buNone/>
            </a:pPr>
            <a:r>
              <a:rPr lang="en-US" sz="2000" b="0" i="0" dirty="0">
                <a:effectLst/>
                <a:latin typeface="Times New Roman" panose="02020603050405020304" pitchFamily="18" charset="0"/>
                <a:cs typeface="Times New Roman" panose="02020603050405020304" pitchFamily="18" charset="0"/>
              </a:rPr>
              <a:t>The specific objectives of this project are to:</a:t>
            </a:r>
          </a:p>
          <a:p>
            <a:pPr lvl="2" algn="just">
              <a:buFont typeface="+mj-lt"/>
              <a:buAutoNum type="arabicPeriod"/>
            </a:pPr>
            <a:r>
              <a:rPr lang="en-US" sz="2000" b="0" i="0" dirty="0">
                <a:effectLst/>
                <a:latin typeface="Times New Roman" panose="02020603050405020304" pitchFamily="18" charset="0"/>
                <a:cs typeface="Times New Roman" panose="02020603050405020304" pitchFamily="18" charset="0"/>
              </a:rPr>
              <a:t>Identify the most popular products sold by the Superstore.</a:t>
            </a:r>
          </a:p>
          <a:p>
            <a:pPr lvl="2" algn="just">
              <a:buFont typeface="+mj-lt"/>
              <a:buAutoNum type="arabicPeriod"/>
            </a:pPr>
            <a:r>
              <a:rPr lang="en-US" sz="2000" b="0" i="0" dirty="0">
                <a:effectLst/>
                <a:latin typeface="Times New Roman" panose="02020603050405020304" pitchFamily="18" charset="0"/>
                <a:cs typeface="Times New Roman" panose="02020603050405020304" pitchFamily="18" charset="0"/>
              </a:rPr>
              <a:t>Determine which regions generate the most sales for the Superstore.</a:t>
            </a:r>
          </a:p>
          <a:p>
            <a:pPr lvl="2" algn="just">
              <a:buFont typeface="+mj-lt"/>
              <a:buAutoNum type="arabicPeriod"/>
            </a:pPr>
            <a:r>
              <a:rPr lang="en-US" sz="2000" dirty="0">
                <a:latin typeface="Times New Roman" panose="02020603050405020304" pitchFamily="18" charset="0"/>
                <a:cs typeface="Times New Roman" panose="02020603050405020304" pitchFamily="18" charset="0"/>
              </a:rPr>
              <a:t>Identify which factors is majorly affecting the profit and loss.</a:t>
            </a:r>
          </a:p>
          <a:p>
            <a:pPr algn="just">
              <a:lnSpc>
                <a:spcPct val="150000"/>
              </a:lnSpc>
              <a:buFont typeface="+mj-lt"/>
              <a:buAutoNum type="arabicPeriod"/>
            </a:pPr>
            <a:endParaRPr lang="en-US" sz="1800" b="0" i="0" dirty="0">
              <a:solidFill>
                <a:srgbClr val="1F1F1F"/>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p>
        </p:txBody>
      </p:sp>
    </p:spTree>
    <p:extLst>
      <p:ext uri="{BB962C8B-B14F-4D97-AF65-F5344CB8AC3E}">
        <p14:creationId xmlns:p14="http://schemas.microsoft.com/office/powerpoint/2010/main" val="341577763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3200" b="1" dirty="0">
                <a:solidFill>
                  <a:srgbClr val="7030A0"/>
                </a:solidFill>
                <a:latin typeface="Times New Roman"/>
              </a:rPr>
              <a:t>Agenda</a:t>
            </a:r>
            <a:endParaRPr sz="3200" dirty="0">
              <a:solidFill>
                <a:srgbClr val="7030A0"/>
              </a:solidFill>
            </a:endParaRPr>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5</a:t>
            </a:fld>
            <a:endParaRPr lang="en-US" dirty="0"/>
          </a:p>
        </p:txBody>
      </p:sp>
      <p:sp>
        <p:nvSpPr>
          <p:cNvPr id="3" name="Date Placeholder 2"/>
          <p:cNvSpPr>
            <a:spLocks noGrp="1"/>
          </p:cNvSpPr>
          <p:nvPr>
            <p:ph type="dt" sz="half" idx="10"/>
          </p:nvPr>
        </p:nvSpPr>
        <p:spPr/>
        <p:txBody>
          <a:bodyPr/>
          <a:lstStyle/>
          <a:p>
            <a:pPr>
              <a:defRPr/>
            </a:pPr>
            <a:fld id="{569A3105-764B-4935-9E8E-01502CEA105B}" type="datetime1">
              <a:rPr lang="en-US" smtClean="0"/>
              <a:t>7/11/2023</a:t>
            </a:fld>
            <a:endParaRPr lang="en-US" dirty="0"/>
          </a:p>
        </p:txBody>
      </p:sp>
      <p:pic>
        <p:nvPicPr>
          <p:cNvPr id="4" name="Picture 3">
            <a:extLst>
              <a:ext uri="{FF2B5EF4-FFF2-40B4-BE49-F238E27FC236}">
                <a16:creationId xmlns:a16="http://schemas.microsoft.com/office/drawing/2014/main" id="{BC002975-C8E3-7088-91D7-9E9D50FC254A}"/>
              </a:ext>
            </a:extLst>
          </p:cNvPr>
          <p:cNvPicPr>
            <a:picLocks noChangeAspect="1"/>
          </p:cNvPicPr>
          <p:nvPr/>
        </p:nvPicPr>
        <p:blipFill>
          <a:blip r:embed="rId2"/>
          <a:stretch>
            <a:fillRect/>
          </a:stretch>
        </p:blipFill>
        <p:spPr>
          <a:xfrm>
            <a:off x="7301786" y="-17929"/>
            <a:ext cx="1842214" cy="1412816"/>
          </a:xfrm>
          <a:prstGeom prst="rect">
            <a:avLst/>
          </a:prstGeom>
        </p:spPr>
      </p:pic>
      <p:sp>
        <p:nvSpPr>
          <p:cNvPr id="8" name="TextBox 7">
            <a:extLst>
              <a:ext uri="{FF2B5EF4-FFF2-40B4-BE49-F238E27FC236}">
                <a16:creationId xmlns:a16="http://schemas.microsoft.com/office/drawing/2014/main" id="{07D47C0D-D4A1-2B4F-0891-01B7AEC985EB}"/>
              </a:ext>
            </a:extLst>
          </p:cNvPr>
          <p:cNvSpPr txBox="1"/>
          <p:nvPr/>
        </p:nvSpPr>
        <p:spPr>
          <a:xfrm>
            <a:off x="116541" y="1530314"/>
            <a:ext cx="9144000" cy="2246769"/>
          </a:xfrm>
          <a:prstGeom prst="rect">
            <a:avLst/>
          </a:prstGeom>
          <a:noFill/>
        </p:spPr>
        <p:txBody>
          <a:bodyPr wrap="square">
            <a:spAutoFit/>
          </a:bodyPr>
          <a:lstStyle/>
          <a:p>
            <a:pPr marL="0" indent="0" algn="just">
              <a:buNone/>
            </a:pPr>
            <a:r>
              <a:rPr lang="en-US" sz="2000" dirty="0">
                <a:latin typeface="Times New Roman" panose="02020603050405020304" pitchFamily="18" charset="0"/>
                <a:cs typeface="Times New Roman" panose="02020603050405020304" pitchFamily="18" charset="0"/>
              </a:rPr>
              <a:t>1.Define the problems</a:t>
            </a:r>
          </a:p>
          <a:p>
            <a:pPr marL="0" indent="0" algn="just">
              <a:buNone/>
            </a:pPr>
            <a:r>
              <a:rPr lang="en-US" sz="2000" dirty="0">
                <a:latin typeface="Times New Roman" panose="02020603050405020304" pitchFamily="18" charset="0"/>
                <a:cs typeface="Times New Roman" panose="02020603050405020304" pitchFamily="18" charset="0"/>
              </a:rPr>
              <a:t>2.Importing Libraries </a:t>
            </a:r>
          </a:p>
          <a:p>
            <a:pPr marL="0" indent="0" algn="just">
              <a:buNone/>
            </a:pPr>
            <a:r>
              <a:rPr lang="en-US" sz="2000" dirty="0">
                <a:latin typeface="Times New Roman" panose="02020603050405020304" pitchFamily="18" charset="0"/>
                <a:cs typeface="Times New Roman" panose="02020603050405020304" pitchFamily="18" charset="0"/>
              </a:rPr>
              <a:t>3.Importing the dataset </a:t>
            </a:r>
          </a:p>
          <a:p>
            <a:pPr marL="0" indent="0" algn="just">
              <a:buNone/>
            </a:pPr>
            <a:r>
              <a:rPr lang="en-US" sz="2000" dirty="0">
                <a:latin typeface="Times New Roman" panose="02020603050405020304" pitchFamily="18" charset="0"/>
                <a:cs typeface="Times New Roman" panose="02020603050405020304" pitchFamily="18" charset="0"/>
              </a:rPr>
              <a:t>4.Cleaning of data-Pre-Processing of data</a:t>
            </a:r>
          </a:p>
          <a:p>
            <a:pPr marL="0" indent="0" algn="just">
              <a:buNone/>
            </a:pPr>
            <a:r>
              <a:rPr lang="en-US" sz="2000" dirty="0">
                <a:latin typeface="Times New Roman" panose="02020603050405020304" pitchFamily="18" charset="0"/>
                <a:cs typeface="Times New Roman" panose="02020603050405020304" pitchFamily="18" charset="0"/>
              </a:rPr>
              <a:t>5.summarizing data set to extract insights </a:t>
            </a:r>
          </a:p>
          <a:p>
            <a:pPr marL="0" indent="0" algn="just">
              <a:buNone/>
            </a:pPr>
            <a:r>
              <a:rPr lang="en-US" sz="2000" dirty="0">
                <a:latin typeface="Times New Roman" panose="02020603050405020304" pitchFamily="18" charset="0"/>
                <a:cs typeface="Times New Roman" panose="02020603050405020304" pitchFamily="18" charset="0"/>
              </a:rPr>
              <a:t>6.Visualization Of Data </a:t>
            </a:r>
          </a:p>
          <a:p>
            <a:pPr marL="0" indent="0" algn="just">
              <a:buNone/>
            </a:pPr>
            <a:r>
              <a:rPr lang="en-US" sz="2000" dirty="0">
                <a:latin typeface="Times New Roman" panose="02020603050405020304" pitchFamily="18" charset="0"/>
                <a:cs typeface="Times New Roman" panose="02020603050405020304" pitchFamily="18" charset="0"/>
              </a:rPr>
              <a:t>7.Conclusion</a:t>
            </a:r>
          </a:p>
        </p:txBody>
      </p:sp>
    </p:spTree>
    <p:extLst>
      <p:ext uri="{BB962C8B-B14F-4D97-AF65-F5344CB8AC3E}">
        <p14:creationId xmlns:p14="http://schemas.microsoft.com/office/powerpoint/2010/main" val="28843091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3200" b="1" dirty="0">
                <a:solidFill>
                  <a:srgbClr val="7030A0"/>
                </a:solidFill>
                <a:latin typeface="Times New Roman"/>
              </a:rPr>
              <a:t>Project Overview</a:t>
            </a:r>
            <a:endParaRPr sz="3200" dirty="0">
              <a:solidFill>
                <a:srgbClr val="7030A0"/>
              </a:solidFill>
            </a:endParaRP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6</a:t>
            </a:fld>
            <a:endParaRPr lang="en-US" dirty="0"/>
          </a:p>
        </p:txBody>
      </p:sp>
      <p:sp>
        <p:nvSpPr>
          <p:cNvPr id="3" name="Date Placeholder 2"/>
          <p:cNvSpPr>
            <a:spLocks noGrp="1"/>
          </p:cNvSpPr>
          <p:nvPr>
            <p:ph type="dt" sz="half" idx="10"/>
          </p:nvPr>
        </p:nvSpPr>
        <p:spPr/>
        <p:txBody>
          <a:bodyPr/>
          <a:lstStyle/>
          <a:p>
            <a:pPr>
              <a:defRPr/>
            </a:pPr>
            <a:fld id="{110985D0-0FC8-4795-BD9F-E66C2569DD87}" type="datetime1">
              <a:rPr lang="en-US" smtClean="0"/>
              <a:t>7/11/2023</a:t>
            </a:fld>
            <a:endParaRPr lang="en-US" dirty="0"/>
          </a:p>
        </p:txBody>
      </p:sp>
      <p:pic>
        <p:nvPicPr>
          <p:cNvPr id="4" name="Picture 3">
            <a:extLst>
              <a:ext uri="{FF2B5EF4-FFF2-40B4-BE49-F238E27FC236}">
                <a16:creationId xmlns:a16="http://schemas.microsoft.com/office/drawing/2014/main" id="{C6F5C172-0492-E149-E123-6C87D6385F8A}"/>
              </a:ext>
            </a:extLst>
          </p:cNvPr>
          <p:cNvPicPr>
            <a:picLocks noChangeAspect="1"/>
          </p:cNvPicPr>
          <p:nvPr/>
        </p:nvPicPr>
        <p:blipFill>
          <a:blip r:embed="rId2"/>
          <a:stretch>
            <a:fillRect/>
          </a:stretch>
        </p:blipFill>
        <p:spPr>
          <a:xfrm>
            <a:off x="7301786" y="-17929"/>
            <a:ext cx="1842214" cy="1412816"/>
          </a:xfrm>
          <a:prstGeom prst="rect">
            <a:avLst/>
          </a:prstGeom>
        </p:spPr>
      </p:pic>
      <p:sp>
        <p:nvSpPr>
          <p:cNvPr id="7" name="TextBox 6">
            <a:extLst>
              <a:ext uri="{FF2B5EF4-FFF2-40B4-BE49-F238E27FC236}">
                <a16:creationId xmlns:a16="http://schemas.microsoft.com/office/drawing/2014/main" id="{BCBD598E-66AD-DD0B-B73E-A3850CC199FF}"/>
              </a:ext>
            </a:extLst>
          </p:cNvPr>
          <p:cNvSpPr txBox="1"/>
          <p:nvPr/>
        </p:nvSpPr>
        <p:spPr>
          <a:xfrm>
            <a:off x="116541" y="1319747"/>
            <a:ext cx="8910917" cy="5078313"/>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Purpose:</a:t>
            </a:r>
          </a:p>
          <a:p>
            <a:pPr algn="just"/>
            <a:r>
              <a:rPr lang="en-US" dirty="0">
                <a:latin typeface="Times New Roman" panose="02020603050405020304" pitchFamily="18" charset="0"/>
                <a:cs typeface="Times New Roman" panose="02020603050405020304" pitchFamily="18" charset="0"/>
              </a:rPr>
              <a:t>The purpose of this project is to perform data analysis on the Superstore dataset in order to gain insights into customer behavior, product performance, and sales trends.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Scope:</a:t>
            </a:r>
          </a:p>
          <a:p>
            <a:pPr algn="just"/>
            <a:r>
              <a:rPr lang="en-US" dirty="0">
                <a:latin typeface="Times New Roman" panose="02020603050405020304" pitchFamily="18" charset="0"/>
                <a:cs typeface="Times New Roman" panose="02020603050405020304" pitchFamily="18" charset="0"/>
              </a:rPr>
              <a:t>The scope of this project includes analyzing data from various perspectives such as product category, customer demographics, geographical location, and time period. We will also be identifying patterns and trends in sales data, and examining the relationship between different variables.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Objectives:</a:t>
            </a:r>
          </a:p>
          <a:p>
            <a:pPr algn="just"/>
            <a:r>
              <a:rPr lang="en-US" dirty="0">
                <a:latin typeface="Times New Roman" panose="02020603050405020304" pitchFamily="18" charset="0"/>
                <a:cs typeface="Times New Roman" panose="02020603050405020304" pitchFamily="18" charset="0"/>
              </a:rPr>
              <a:t>The objectives of this project are to:</a:t>
            </a:r>
          </a:p>
          <a:p>
            <a:pPr algn="just"/>
            <a:r>
              <a:rPr lang="en-US" dirty="0">
                <a:latin typeface="Times New Roman" panose="02020603050405020304" pitchFamily="18" charset="0"/>
                <a:cs typeface="Times New Roman" panose="02020603050405020304" pitchFamily="18" charset="0"/>
              </a:rPr>
              <a:t>- Identify best-selling products and categories</a:t>
            </a:r>
          </a:p>
          <a:p>
            <a:pPr algn="just"/>
            <a:r>
              <a:rPr lang="en-US" dirty="0">
                <a:latin typeface="Times New Roman" panose="02020603050405020304" pitchFamily="18" charset="0"/>
                <a:cs typeface="Times New Roman" panose="02020603050405020304" pitchFamily="18" charset="0"/>
              </a:rPr>
              <a:t>- Analyze customer preferences and behavior</a:t>
            </a:r>
          </a:p>
          <a:p>
            <a:pPr algn="just"/>
            <a:r>
              <a:rPr lang="en-US" dirty="0">
                <a:latin typeface="Times New Roman" panose="02020603050405020304" pitchFamily="18" charset="0"/>
                <a:cs typeface="Times New Roman" panose="02020603050405020304" pitchFamily="18" charset="0"/>
              </a:rPr>
              <a:t>- Identify key drivers of sales and revenue</a:t>
            </a:r>
          </a:p>
          <a:p>
            <a:pPr algn="just"/>
            <a:r>
              <a:rPr lang="en-US" dirty="0">
                <a:latin typeface="Times New Roman" panose="02020603050405020304" pitchFamily="18" charset="0"/>
                <a:cs typeface="Times New Roman" panose="02020603050405020304" pitchFamily="18" charset="0"/>
              </a:rPr>
              <a:t>- Identify areas for improvement in terms of customer experience and satisfaction</a:t>
            </a:r>
          </a:p>
          <a:p>
            <a:pPr algn="just"/>
            <a:r>
              <a:rPr lang="en-US" dirty="0">
                <a:latin typeface="Times New Roman" panose="02020603050405020304" pitchFamily="18" charset="0"/>
                <a:cs typeface="Times New Roman" panose="02020603050405020304" pitchFamily="18" charset="0"/>
              </a:rPr>
              <a:t>- Provide insights and recommendations to maximize sales and profitability.</a:t>
            </a:r>
          </a:p>
        </p:txBody>
      </p:sp>
    </p:spTree>
    <p:extLst>
      <p:ext uri="{BB962C8B-B14F-4D97-AF65-F5344CB8AC3E}">
        <p14:creationId xmlns:p14="http://schemas.microsoft.com/office/powerpoint/2010/main" val="27332245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0" y="136525"/>
            <a:ext cx="7377953" cy="923674"/>
          </a:xfrm>
          <a:prstGeom prst="rect">
            <a:avLst/>
          </a:prstGeom>
        </p:spPr>
        <p:txBody>
          <a:bodyPr lIns="0" rIns="0" bIns="0" anchor="b"/>
          <a:lstStyle/>
          <a:p>
            <a:pPr lvl="3"/>
            <a:r>
              <a:rPr lang="en-US" sz="3200" b="1" dirty="0">
                <a:solidFill>
                  <a:srgbClr val="7030A0"/>
                </a:solidFill>
                <a:latin typeface="Times New Roman" panose="02020603050405020304" pitchFamily="18" charset="0"/>
                <a:cs typeface="Times New Roman" panose="02020603050405020304" pitchFamily="18" charset="0"/>
              </a:rPr>
              <a:t>Who Are The End Users Of This Project?</a:t>
            </a:r>
            <a:endParaRPr lang="en-US" sz="3000" b="1" dirty="0">
              <a:solidFill>
                <a:srgbClr val="7030A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88D3A4A-FE50-4A3A-94F0-FE1E6AFBCF7A}" type="slidenum">
              <a:rPr lang="en-US" smtClean="0"/>
              <a:pPr>
                <a:defRPr/>
              </a:pPr>
              <a:t>7</a:t>
            </a:fld>
            <a:endParaRPr lang="en-US" dirty="0"/>
          </a:p>
        </p:txBody>
      </p:sp>
      <p:sp>
        <p:nvSpPr>
          <p:cNvPr id="4" name="Date Placeholder 3"/>
          <p:cNvSpPr>
            <a:spLocks noGrp="1"/>
          </p:cNvSpPr>
          <p:nvPr>
            <p:ph type="dt" sz="half" idx="10"/>
          </p:nvPr>
        </p:nvSpPr>
        <p:spPr/>
        <p:txBody>
          <a:bodyPr/>
          <a:lstStyle/>
          <a:p>
            <a:pPr>
              <a:defRPr/>
            </a:pPr>
            <a:fld id="{23803D17-AB14-473E-91CC-C60044CF9A6C}" type="datetime1">
              <a:rPr lang="en-US" smtClean="0"/>
              <a:t>7/11/2023</a:t>
            </a:fld>
            <a:endParaRPr lang="en-US" dirty="0"/>
          </a:p>
        </p:txBody>
      </p:sp>
      <p:pic>
        <p:nvPicPr>
          <p:cNvPr id="6" name="Picture 5">
            <a:extLst>
              <a:ext uri="{FF2B5EF4-FFF2-40B4-BE49-F238E27FC236}">
                <a16:creationId xmlns:a16="http://schemas.microsoft.com/office/drawing/2014/main" id="{89380A37-2EE3-6641-053C-47D8237760BE}"/>
              </a:ext>
            </a:extLst>
          </p:cNvPr>
          <p:cNvPicPr>
            <a:picLocks noChangeAspect="1"/>
          </p:cNvPicPr>
          <p:nvPr/>
        </p:nvPicPr>
        <p:blipFill>
          <a:blip r:embed="rId3"/>
          <a:stretch>
            <a:fillRect/>
          </a:stretch>
        </p:blipFill>
        <p:spPr>
          <a:xfrm>
            <a:off x="7301786" y="0"/>
            <a:ext cx="1842214" cy="1412816"/>
          </a:xfrm>
          <a:prstGeom prst="rect">
            <a:avLst/>
          </a:prstGeom>
        </p:spPr>
      </p:pic>
      <p:sp>
        <p:nvSpPr>
          <p:cNvPr id="12" name="TextBox 11">
            <a:extLst>
              <a:ext uri="{FF2B5EF4-FFF2-40B4-BE49-F238E27FC236}">
                <a16:creationId xmlns:a16="http://schemas.microsoft.com/office/drawing/2014/main" id="{7D3F40D7-730E-4E25-AC5C-2F5D6B1E32A7}"/>
              </a:ext>
            </a:extLst>
          </p:cNvPr>
          <p:cNvSpPr txBox="1"/>
          <p:nvPr/>
        </p:nvSpPr>
        <p:spPr>
          <a:xfrm>
            <a:off x="94129" y="1622425"/>
            <a:ext cx="8955742" cy="397031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Overview: </a:t>
            </a:r>
            <a:r>
              <a:rPr lang="en-US" dirty="0">
                <a:latin typeface="Times New Roman" panose="02020603050405020304" pitchFamily="18" charset="0"/>
                <a:cs typeface="Times New Roman" panose="02020603050405020304" pitchFamily="18" charset="0"/>
              </a:rPr>
              <a:t>In this presentation, we will identify and describe the target audience or end users of our project and explain their characteristics, needs, and how they will benefit from our solution.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Target Audience/End Users: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Business Owners: Business owners who own small to medium-sized retail stores and supermarkets can be considered as our end users. They need to analyze sales data, inventory, and customer behavior to make informed decisions to drive their business growth further.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Sales Analysts: Sales analysts use analytics tools to quantify sales patterns and forecast the future sales trend. Analyzing data can help them identify loopholes in sales performance, inventory management, seasonal demand, and causes for the rise and fall of profit margins.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7298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152160" y="407887"/>
            <a:ext cx="8076960" cy="761760"/>
          </a:xfrm>
          <a:prstGeom prst="rect">
            <a:avLst/>
          </a:prstGeom>
          <a:noFill/>
          <a:ln w="9360">
            <a:noFill/>
          </a:ln>
        </p:spPr>
        <p:txBody>
          <a:bodyPr lIns="0" tIns="4500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Who Are The End Users Of This</a:t>
            </a:r>
          </a:p>
          <a:p>
            <a:pPr algn="ctr"/>
            <a:r>
              <a:rPr lang="en-US" sz="3200" b="1" dirty="0">
                <a:solidFill>
                  <a:srgbClr val="7030A0"/>
                </a:solidFill>
                <a:latin typeface="Times New Roman" panose="02020603050405020304" pitchFamily="18" charset="0"/>
                <a:cs typeface="Times New Roman" panose="02020603050405020304" pitchFamily="18" charset="0"/>
              </a:rPr>
              <a:t> Project?</a:t>
            </a: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8</a:t>
            </a:fld>
            <a:endParaRPr lang="en-US" dirty="0"/>
          </a:p>
        </p:txBody>
      </p:sp>
      <p:sp>
        <p:nvSpPr>
          <p:cNvPr id="4" name="Date Placeholder 3"/>
          <p:cNvSpPr>
            <a:spLocks noGrp="1"/>
          </p:cNvSpPr>
          <p:nvPr>
            <p:ph type="dt" sz="half" idx="10"/>
          </p:nvPr>
        </p:nvSpPr>
        <p:spPr/>
        <p:txBody>
          <a:bodyPr/>
          <a:lstStyle/>
          <a:p>
            <a:pPr>
              <a:defRPr/>
            </a:pPr>
            <a:fld id="{F07AFCAF-3FDE-4A80-8EF6-370564B89357}" type="datetime1">
              <a:rPr lang="en-US" smtClean="0"/>
              <a:t>7/11/2023</a:t>
            </a:fld>
            <a:endParaRPr lang="en-US" dirty="0"/>
          </a:p>
        </p:txBody>
      </p:sp>
      <p:pic>
        <p:nvPicPr>
          <p:cNvPr id="5" name="Picture 4">
            <a:extLst>
              <a:ext uri="{FF2B5EF4-FFF2-40B4-BE49-F238E27FC236}">
                <a16:creationId xmlns:a16="http://schemas.microsoft.com/office/drawing/2014/main" id="{FBA62CBD-7178-AB0B-174B-D82EDE3564C9}"/>
              </a:ext>
            </a:extLst>
          </p:cNvPr>
          <p:cNvPicPr>
            <a:picLocks noChangeAspect="1"/>
          </p:cNvPicPr>
          <p:nvPr/>
        </p:nvPicPr>
        <p:blipFill>
          <a:blip r:embed="rId2"/>
          <a:stretch>
            <a:fillRect/>
          </a:stretch>
        </p:blipFill>
        <p:spPr>
          <a:xfrm>
            <a:off x="7301786" y="-17929"/>
            <a:ext cx="1842214" cy="1412816"/>
          </a:xfrm>
          <a:prstGeom prst="rect">
            <a:avLst/>
          </a:prstGeom>
        </p:spPr>
      </p:pic>
      <p:sp>
        <p:nvSpPr>
          <p:cNvPr id="10" name="TextBox 9">
            <a:extLst>
              <a:ext uri="{FF2B5EF4-FFF2-40B4-BE49-F238E27FC236}">
                <a16:creationId xmlns:a16="http://schemas.microsoft.com/office/drawing/2014/main" id="{BB9809C0-730C-20F0-E73D-6D0B4A91CBB4}"/>
              </a:ext>
            </a:extLst>
          </p:cNvPr>
          <p:cNvSpPr txBox="1"/>
          <p:nvPr/>
        </p:nvSpPr>
        <p:spPr>
          <a:xfrm>
            <a:off x="0" y="1399358"/>
            <a:ext cx="9144000" cy="452431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Characteristics and Needs:</a:t>
            </a:r>
          </a:p>
          <a:p>
            <a:pPr algn="just"/>
            <a:r>
              <a:rPr lang="en-US" dirty="0">
                <a:latin typeface="Times New Roman" panose="02020603050405020304" pitchFamily="18" charset="0"/>
                <a:cs typeface="Times New Roman" panose="02020603050405020304" pitchFamily="18" charset="0"/>
              </a:rPr>
              <a:t>1.Business Owners: They need a comprehensive data analysis report that provides valuable insights into sales data, inventory, demand forecasting, and returns.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Sales Analysts: They require a detailed data analysis report that can help them identify sales patterns, segment customers based on their behavior, predict sales trends, and develop a course of action to increase sales.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Benefits:</a:t>
            </a:r>
          </a:p>
          <a:p>
            <a:pPr algn="just"/>
            <a:r>
              <a:rPr lang="en-US" dirty="0">
                <a:latin typeface="Times New Roman" panose="02020603050405020304" pitchFamily="18" charset="0"/>
                <a:cs typeface="Times New Roman" panose="02020603050405020304" pitchFamily="18" charset="0"/>
              </a:rPr>
              <a:t>1.Business Owners: Our solution can help them gain a comprehensive understanding of their business's sales, performance, and customer behavior, allowing them to make informed decisions to drive their business growth.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Sales Analysts: Our solution can assist them in identifying the problem areas that hurt sales and taking corrective measures, resulting in improved sales performance and increased profitability.</a:t>
            </a:r>
          </a:p>
        </p:txBody>
      </p:sp>
    </p:spTree>
    <p:extLst>
      <p:ext uri="{BB962C8B-B14F-4D97-AF65-F5344CB8AC3E}">
        <p14:creationId xmlns:p14="http://schemas.microsoft.com/office/powerpoint/2010/main" val="138731386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0" y="475129"/>
            <a:ext cx="8076960" cy="837720"/>
          </a:xfrm>
          <a:prstGeom prst="rect">
            <a:avLst/>
          </a:prstGeom>
          <a:noFill/>
          <a:ln w="9360">
            <a:noFill/>
          </a:ln>
        </p:spPr>
        <p:txBody>
          <a:bodyPr lIns="0" tIns="45000" rIns="0" bIns="0" anchor="b"/>
          <a:lstStyle/>
          <a:p>
            <a:pPr algn="ctr"/>
            <a:r>
              <a:rPr lang="en-US" sz="3200" b="1" dirty="0">
                <a:solidFill>
                  <a:srgbClr val="7030A0"/>
                </a:solidFill>
                <a:latin typeface="Times New Roman" panose="02020603050405020304" pitchFamily="18" charset="0"/>
                <a:cs typeface="Times New Roman" panose="02020603050405020304" pitchFamily="18" charset="0"/>
              </a:rPr>
              <a:t>Who Are The End Users Of This </a:t>
            </a:r>
          </a:p>
          <a:p>
            <a:pPr algn="ctr"/>
            <a:r>
              <a:rPr lang="en-US" sz="3200" b="1" dirty="0">
                <a:solidFill>
                  <a:srgbClr val="7030A0"/>
                </a:solidFill>
                <a:latin typeface="Times New Roman" panose="02020603050405020304" pitchFamily="18" charset="0"/>
                <a:cs typeface="Times New Roman" panose="02020603050405020304" pitchFamily="18" charset="0"/>
              </a:rPr>
              <a:t>Project?</a:t>
            </a:r>
          </a:p>
        </p:txBody>
      </p:sp>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9</a:t>
            </a:fld>
            <a:endParaRPr lang="en-US" dirty="0"/>
          </a:p>
        </p:txBody>
      </p:sp>
      <p:sp>
        <p:nvSpPr>
          <p:cNvPr id="4" name="Date Placeholder 3"/>
          <p:cNvSpPr>
            <a:spLocks noGrp="1"/>
          </p:cNvSpPr>
          <p:nvPr>
            <p:ph type="dt" sz="half" idx="10"/>
          </p:nvPr>
        </p:nvSpPr>
        <p:spPr/>
        <p:txBody>
          <a:bodyPr/>
          <a:lstStyle/>
          <a:p>
            <a:pPr>
              <a:defRPr/>
            </a:pPr>
            <a:fld id="{D534791A-60F2-44FE-AA13-CD805995D030}" type="datetime1">
              <a:rPr lang="en-US" smtClean="0"/>
              <a:t>7/11/2023</a:t>
            </a:fld>
            <a:endParaRPr lang="en-US" dirty="0"/>
          </a:p>
        </p:txBody>
      </p:sp>
      <p:pic>
        <p:nvPicPr>
          <p:cNvPr id="6" name="Picture 5">
            <a:extLst>
              <a:ext uri="{FF2B5EF4-FFF2-40B4-BE49-F238E27FC236}">
                <a16:creationId xmlns:a16="http://schemas.microsoft.com/office/drawing/2014/main" id="{0E0668BB-0FFD-D34C-10D0-D0CF7C615EF6}"/>
              </a:ext>
            </a:extLst>
          </p:cNvPr>
          <p:cNvPicPr>
            <a:picLocks noChangeAspect="1"/>
          </p:cNvPicPr>
          <p:nvPr/>
        </p:nvPicPr>
        <p:blipFill>
          <a:blip r:embed="rId2"/>
          <a:stretch>
            <a:fillRect/>
          </a:stretch>
        </p:blipFill>
        <p:spPr>
          <a:xfrm>
            <a:off x="7301786" y="-17929"/>
            <a:ext cx="1842214" cy="1412816"/>
          </a:xfrm>
          <a:prstGeom prst="rect">
            <a:avLst/>
          </a:prstGeom>
        </p:spPr>
      </p:pic>
      <p:sp>
        <p:nvSpPr>
          <p:cNvPr id="10" name="TextBox 9">
            <a:extLst>
              <a:ext uri="{FF2B5EF4-FFF2-40B4-BE49-F238E27FC236}">
                <a16:creationId xmlns:a16="http://schemas.microsoft.com/office/drawing/2014/main" id="{ECC5B560-0A99-2D57-1DF7-7DF4FEFE33F4}"/>
              </a:ext>
            </a:extLst>
          </p:cNvPr>
          <p:cNvSpPr txBox="1"/>
          <p:nvPr/>
        </p:nvSpPr>
        <p:spPr>
          <a:xfrm>
            <a:off x="0" y="1678231"/>
            <a:ext cx="9144000" cy="2031325"/>
          </a:xfrm>
          <a:prstGeom prst="rect">
            <a:avLst/>
          </a:prstGeom>
          <a:noFill/>
        </p:spPr>
        <p:txBody>
          <a:bodyPr wrap="square">
            <a:spAutoFit/>
          </a:bodyPr>
          <a:lstStyle/>
          <a:p>
            <a:pPr algn="just"/>
            <a:r>
              <a:rPr lang="en-US" b="1" dirty="0"/>
              <a:t>Conclusion:</a:t>
            </a:r>
          </a:p>
          <a:p>
            <a:pPr algn="just"/>
            <a:endParaRPr lang="en-US" dirty="0"/>
          </a:p>
          <a:p>
            <a:pPr algn="just"/>
            <a:r>
              <a:rPr lang="en-US" dirty="0"/>
              <a:t>Our solution to the data analysis of the superstore dataset will cater to the needs of Business Owners, Sales Analysts, and Marketing Professionals. Our data analysis report will be comprehensive, detailed, and will provide valuable insights into sales patterns, customer behavior, inventory management, and customer segmentation. Our solution will help them make informed decisions, boost sales performance, and enhance business growth.</a:t>
            </a:r>
          </a:p>
        </p:txBody>
      </p:sp>
    </p:spTree>
    <p:extLst>
      <p:ext uri="{BB962C8B-B14F-4D97-AF65-F5344CB8AC3E}">
        <p14:creationId xmlns:p14="http://schemas.microsoft.com/office/powerpoint/2010/main" val="2581007727"/>
      </p:ext>
    </p:extLst>
  </p:cSld>
  <p:clrMapOvr>
    <a:masterClrMapping/>
  </p:clrMapOvr>
  <p:transition spd="slow">
    <p:cover/>
  </p:transition>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1517</TotalTime>
  <Words>1756</Words>
  <Application>Microsoft Office PowerPoint</Application>
  <PresentationFormat>On-screen Show (4:3)</PresentationFormat>
  <Paragraphs>189</Paragraphs>
  <Slides>19</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Arial</vt:lpstr>
      <vt:lpstr>Calibri</vt:lpstr>
      <vt:lpstr>Constantia</vt:lpstr>
      <vt:lpstr>Google Sans</vt:lpstr>
      <vt:lpstr>Helvetica Neue</vt:lpstr>
      <vt:lpstr>Roboto</vt:lpstr>
      <vt:lpstr>StarSymbol</vt:lpstr>
      <vt:lpstr>Times New Roman</vt:lpstr>
      <vt:lpstr>Wingdings</vt:lpstr>
      <vt:lpstr>Wingdings 2</vt:lpstr>
      <vt:lpstr>Office Theme</vt:lpstr>
      <vt:lpstr>Flow</vt:lpstr>
      <vt:lpstr>2_Flow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SWAPAN KUMAR SHEE</cp:lastModifiedBy>
  <cp:revision>157</cp:revision>
  <dcterms:modified xsi:type="dcterms:W3CDTF">2023-07-11T14:55:17Z</dcterms:modified>
</cp:coreProperties>
</file>