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 id="2147483673" r:id="rId3"/>
  </p:sldMasterIdLst>
  <p:notesMasterIdLst>
    <p:notesMasterId r:id="rId25"/>
  </p:notesMasterIdLst>
  <p:sldIdLst>
    <p:sldId id="256" r:id="rId4"/>
    <p:sldId id="257" r:id="rId5"/>
    <p:sldId id="258" r:id="rId6"/>
    <p:sldId id="270" r:id="rId7"/>
    <p:sldId id="260" r:id="rId8"/>
    <p:sldId id="261" r:id="rId9"/>
    <p:sldId id="271" r:id="rId10"/>
    <p:sldId id="273" r:id="rId11"/>
    <p:sldId id="280" r:id="rId12"/>
    <p:sldId id="281" r:id="rId13"/>
    <p:sldId id="263" r:id="rId14"/>
    <p:sldId id="274" r:id="rId15"/>
    <p:sldId id="279" r:id="rId16"/>
    <p:sldId id="275" r:id="rId17"/>
    <p:sldId id="282" r:id="rId18"/>
    <p:sldId id="276" r:id="rId19"/>
    <p:sldId id="265" r:id="rId20"/>
    <p:sldId id="277" r:id="rId21"/>
    <p:sldId id="278" r:id="rId22"/>
    <p:sldId id="268" r:id="rId23"/>
    <p:sldId id="269" r:id="rId24"/>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E0C24F-095D-4911-9C98-773B0268B06B}">
          <p14:sldIdLst>
            <p14:sldId id="256"/>
            <p14:sldId id="257"/>
            <p14:sldId id="258"/>
            <p14:sldId id="270"/>
          </p14:sldIdLst>
        </p14:section>
        <p14:section name="Untitled Section" id="{ED26AD81-A964-48E5-8F6B-2F13C99076DB}">
          <p14:sldIdLst>
            <p14:sldId id="260"/>
            <p14:sldId id="261"/>
            <p14:sldId id="271"/>
            <p14:sldId id="273"/>
            <p14:sldId id="280"/>
            <p14:sldId id="281"/>
            <p14:sldId id="263"/>
            <p14:sldId id="274"/>
            <p14:sldId id="279"/>
            <p14:sldId id="275"/>
            <p14:sldId id="282"/>
            <p14:sldId id="276"/>
            <p14:sldId id="265"/>
            <p14:sldId id="277"/>
            <p14:sldId id="278"/>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39" autoAdjust="0"/>
  </p:normalViewPr>
  <p:slideViewPr>
    <p:cSldViewPr snapToGrid="0">
      <p:cViewPr varScale="1">
        <p:scale>
          <a:sx n="77" d="100"/>
          <a:sy n="77" d="100"/>
        </p:scale>
        <p:origin x="161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44"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45"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6"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7" name="PlaceHolder 5"/>
          <p:cNvSpPr>
            <a:spLocks noGrp="1"/>
          </p:cNvSpPr>
          <p:nvPr>
            <p:ph type="sldNum"/>
          </p:nvPr>
        </p:nvSpPr>
        <p:spPr>
          <a:xfrm>
            <a:off x="4278960" y="10157400"/>
            <a:ext cx="3280680" cy="534240"/>
          </a:xfrm>
          <a:prstGeom prst="rect">
            <a:avLst/>
          </a:prstGeom>
        </p:spPr>
        <p:txBody>
          <a:bodyPr lIns="0" tIns="0" rIns="0" bIns="0" anchor="b"/>
          <a:lstStyle/>
          <a:p>
            <a:pPr algn="r"/>
            <a:fld id="{1BA4DDED-686A-43E1-B004-C789C7A80AAB}" type="slidenum">
              <a:rPr lang="en-IN" sz="1400">
                <a:latin typeface="Times New Roman"/>
              </a:rPr>
              <a:t>‹#›</a:t>
            </a:fld>
            <a:endParaRPr/>
          </a:p>
        </p:txBody>
      </p:sp>
    </p:spTree>
    <p:extLst>
      <p:ext uri="{BB962C8B-B14F-4D97-AF65-F5344CB8AC3E}">
        <p14:creationId xmlns:p14="http://schemas.microsoft.com/office/powerpoint/2010/main" val="23848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0B0A4A49-16C4-4456-8531-98C5A3D4EC92}" type="datetime1">
              <a:rPr lang="en-US"/>
              <a:pPr>
                <a:defRPr/>
              </a:pPr>
              <a:t>1/11/2023</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26"/>
          <p:cNvSpPr>
            <a:spLocks noGrp="1"/>
          </p:cNvSpPr>
          <p:nvPr>
            <p:ph type="sldNum" sz="quarter" idx="12"/>
          </p:nvPr>
        </p:nvSpPr>
        <p:spPr/>
        <p:txBody>
          <a:bodyPr/>
          <a:lstStyle>
            <a:lvl1pPr>
              <a:defRPr smtClean="0">
                <a:solidFill>
                  <a:srgbClr val="D1EAEE"/>
                </a:solidFill>
              </a:defRPr>
            </a:lvl1pPr>
          </a:lstStyle>
          <a:p>
            <a:pPr>
              <a:defRPr/>
            </a:pPr>
            <a:fld id="{DC9FA813-C8E1-4978-960A-0FB3B1A0E8B8}" type="slidenum">
              <a:rPr lang="en-US"/>
              <a:pPr>
                <a:defRPr/>
              </a:pPr>
              <a:t>‹#›</a:t>
            </a:fld>
            <a:endParaRPr lang="en-US"/>
          </a:p>
        </p:txBody>
      </p:sp>
    </p:spTree>
    <p:extLst>
      <p:ext uri="{BB962C8B-B14F-4D97-AF65-F5344CB8AC3E}">
        <p14:creationId xmlns:p14="http://schemas.microsoft.com/office/powerpoint/2010/main" val="10689358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8A41247-AC96-4402-8E53-D44879F5C709}" type="datetime1">
              <a:rPr lang="en-US"/>
              <a:pPr>
                <a:defRPr/>
              </a:pPr>
              <a:t>1/11/2023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19C8E883-5174-46B4-B95F-F02CACA1D491}" type="slidenum">
              <a:rPr lang="en-US"/>
              <a:pPr>
                <a:defRPr/>
              </a:pPr>
              <a:t>‹#›</a:t>
            </a:fld>
            <a:endParaRPr lang="en-US"/>
          </a:p>
        </p:txBody>
      </p:sp>
    </p:spTree>
    <p:extLst>
      <p:ext uri="{BB962C8B-B14F-4D97-AF65-F5344CB8AC3E}">
        <p14:creationId xmlns:p14="http://schemas.microsoft.com/office/powerpoint/2010/main" val="389513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5ABAF97E-0325-49EB-9A0A-E45F25EFC75E}" type="datetime1">
              <a:rPr lang="en-US"/>
              <a:pPr>
                <a:defRPr/>
              </a:pPr>
              <a:t>1/11/2023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03CA1A95-D796-4F95-9198-B1016012D514}" type="slidenum">
              <a:rPr lang="en-US"/>
              <a:pPr>
                <a:defRPr/>
              </a:pPr>
              <a:t>‹#›</a:t>
            </a:fld>
            <a:endParaRPr lang="en-US"/>
          </a:p>
        </p:txBody>
      </p:sp>
    </p:spTree>
    <p:extLst>
      <p:ext uri="{BB962C8B-B14F-4D97-AF65-F5344CB8AC3E}">
        <p14:creationId xmlns:p14="http://schemas.microsoft.com/office/powerpoint/2010/main" val="2981447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8ADBE38C-D4DE-49A9-8D94-88EF647D5F44}" type="datetime1">
              <a:rPr lang="en-US"/>
              <a:pPr>
                <a:defRPr/>
              </a:pPr>
              <a:t>1/11/2023</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26"/>
          <p:cNvSpPr>
            <a:spLocks noGrp="1"/>
          </p:cNvSpPr>
          <p:nvPr>
            <p:ph type="sldNum" sz="quarter" idx="12"/>
          </p:nvPr>
        </p:nvSpPr>
        <p:spPr/>
        <p:txBody>
          <a:bodyPr/>
          <a:lstStyle>
            <a:lvl1pPr>
              <a:defRPr>
                <a:solidFill>
                  <a:srgbClr val="D1EAEE"/>
                </a:solidFill>
              </a:defRPr>
            </a:lvl1pPr>
          </a:lstStyle>
          <a:p>
            <a:pPr>
              <a:defRPr/>
            </a:pPr>
            <a:fld id="{57287490-9D49-459E-B772-E4639AD04D5D}" type="slidenum">
              <a:rPr lang="en-US"/>
              <a:pPr>
                <a:defRPr/>
              </a:pPr>
              <a:t>‹#›</a:t>
            </a:fld>
            <a:endParaRPr lang="en-US"/>
          </a:p>
        </p:txBody>
      </p:sp>
    </p:spTree>
    <p:extLst>
      <p:ext uri="{BB962C8B-B14F-4D97-AF65-F5344CB8AC3E}">
        <p14:creationId xmlns:p14="http://schemas.microsoft.com/office/powerpoint/2010/main" val="389662280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E68A4A0-05C7-49E3-9C76-BA5FB21A3DB7}" type="datetime1">
              <a:rPr lang="en-US"/>
              <a:pPr>
                <a:defRPr/>
              </a:pPr>
              <a:t>1/11/2023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988D3A4A-FE50-4A3A-94F0-FE1E6AFBCF7A}" type="slidenum">
              <a:rPr lang="en-US"/>
              <a:pPr>
                <a:defRPr/>
              </a:pPr>
              <a:t>‹#›</a:t>
            </a:fld>
            <a:endParaRPr lang="en-US"/>
          </a:p>
        </p:txBody>
      </p:sp>
    </p:spTree>
    <p:extLst>
      <p:ext uri="{BB962C8B-B14F-4D97-AF65-F5344CB8AC3E}">
        <p14:creationId xmlns:p14="http://schemas.microsoft.com/office/powerpoint/2010/main" val="1759198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5893544A-F4CE-44A4-A379-63CE0F67E2A7}" type="datetime1">
              <a:rPr lang="en-US"/>
              <a:pPr>
                <a:defRPr/>
              </a:pPr>
              <a:t>1/11/2023</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a:defRPr/>
            </a:pPr>
            <a:fld id="{666C0824-8B86-412E-A44F-C2DA5547D100}" type="slidenum">
              <a:rPr lang="en-US"/>
              <a:pPr>
                <a:defRPr/>
              </a:pPr>
              <a:t>‹#›</a:t>
            </a:fld>
            <a:endParaRPr lang="en-US"/>
          </a:p>
        </p:txBody>
      </p:sp>
    </p:spTree>
    <p:extLst>
      <p:ext uri="{BB962C8B-B14F-4D97-AF65-F5344CB8AC3E}">
        <p14:creationId xmlns:p14="http://schemas.microsoft.com/office/powerpoint/2010/main" val="280623207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9FDD9A73-4B9E-4F4F-9EEE-B1D28BEA388E}" type="datetime1">
              <a:rPr lang="en-US"/>
              <a:pPr>
                <a:defRPr/>
              </a:pPr>
              <a:t>1/11/2023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839C12CD-1FDE-406E-BE55-BCDEECCA5D33}" type="slidenum">
              <a:rPr lang="en-US"/>
              <a:pPr>
                <a:defRPr/>
              </a:pPr>
              <a:t>‹#›</a:t>
            </a:fld>
            <a:endParaRPr lang="en-US"/>
          </a:p>
        </p:txBody>
      </p:sp>
    </p:spTree>
    <p:extLst>
      <p:ext uri="{BB962C8B-B14F-4D97-AF65-F5344CB8AC3E}">
        <p14:creationId xmlns:p14="http://schemas.microsoft.com/office/powerpoint/2010/main" val="3472303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1D9DFC55-AF7D-4A8A-8C54-69AEC9200E7F}" type="datetime1">
              <a:rPr lang="en-US"/>
              <a:pPr>
                <a:defRPr/>
              </a:pPr>
              <a:t>1/11/2023</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9" name="Slide Number Placeholder 17"/>
          <p:cNvSpPr>
            <a:spLocks noGrp="1"/>
          </p:cNvSpPr>
          <p:nvPr>
            <p:ph type="sldNum" sz="quarter" idx="12"/>
          </p:nvPr>
        </p:nvSpPr>
        <p:spPr/>
        <p:txBody>
          <a:bodyPr/>
          <a:lstStyle>
            <a:lvl1pPr>
              <a:defRPr/>
            </a:lvl1pPr>
          </a:lstStyle>
          <a:p>
            <a:pPr>
              <a:defRPr/>
            </a:pPr>
            <a:fld id="{6FAE3E6C-4CC0-42AD-845C-C17A6F05F594}" type="slidenum">
              <a:rPr lang="en-US"/>
              <a:pPr>
                <a:defRPr/>
              </a:pPr>
              <a:t>‹#›</a:t>
            </a:fld>
            <a:endParaRPr lang="en-US"/>
          </a:p>
        </p:txBody>
      </p:sp>
    </p:spTree>
    <p:extLst>
      <p:ext uri="{BB962C8B-B14F-4D97-AF65-F5344CB8AC3E}">
        <p14:creationId xmlns:p14="http://schemas.microsoft.com/office/powerpoint/2010/main" val="1451661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C02A163C-A0C5-4F65-BD98-5013D9759495}" type="datetime1">
              <a:rPr lang="en-US"/>
              <a:pPr>
                <a:defRPr/>
              </a:pPr>
              <a:t>1/11/2023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5" name="Slide Number Placeholder 17"/>
          <p:cNvSpPr>
            <a:spLocks noGrp="1"/>
          </p:cNvSpPr>
          <p:nvPr>
            <p:ph type="sldNum" sz="quarter" idx="12"/>
          </p:nvPr>
        </p:nvSpPr>
        <p:spPr/>
        <p:txBody>
          <a:bodyPr/>
          <a:lstStyle>
            <a:lvl1pPr>
              <a:defRPr/>
            </a:lvl1pPr>
          </a:lstStyle>
          <a:p>
            <a:pPr>
              <a:defRPr/>
            </a:pPr>
            <a:fld id="{EEBA2104-7F4A-4475-964D-7FDD38FAB645}" type="slidenum">
              <a:rPr lang="en-US"/>
              <a:pPr>
                <a:defRPr/>
              </a:pPr>
              <a:t>‹#›</a:t>
            </a:fld>
            <a:endParaRPr lang="en-US"/>
          </a:p>
        </p:txBody>
      </p:sp>
    </p:spTree>
    <p:extLst>
      <p:ext uri="{BB962C8B-B14F-4D97-AF65-F5344CB8AC3E}">
        <p14:creationId xmlns:p14="http://schemas.microsoft.com/office/powerpoint/2010/main" val="11679255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189A6E6-E100-4EF2-BCA5-54D7A7DFFDC9}" type="datetime1">
              <a:rPr lang="en-US"/>
              <a:pPr>
                <a:defRPr/>
              </a:pPr>
              <a:t>1/11/2023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4" name="Slide Number Placeholder 17"/>
          <p:cNvSpPr>
            <a:spLocks noGrp="1"/>
          </p:cNvSpPr>
          <p:nvPr>
            <p:ph type="sldNum" sz="quarter" idx="12"/>
          </p:nvPr>
        </p:nvSpPr>
        <p:spPr/>
        <p:txBody>
          <a:bodyPr/>
          <a:lstStyle>
            <a:lvl1pPr>
              <a:defRPr/>
            </a:lvl1pPr>
          </a:lstStyle>
          <a:p>
            <a:pPr>
              <a:defRPr/>
            </a:pPr>
            <a:fld id="{769FD985-E02C-4013-A320-6FC6BDB2CBF9}" type="slidenum">
              <a:rPr lang="en-US"/>
              <a:pPr>
                <a:defRPr/>
              </a:pPr>
              <a:t>‹#›</a:t>
            </a:fld>
            <a:endParaRPr lang="en-US"/>
          </a:p>
        </p:txBody>
      </p:sp>
    </p:spTree>
    <p:extLst>
      <p:ext uri="{BB962C8B-B14F-4D97-AF65-F5344CB8AC3E}">
        <p14:creationId xmlns:p14="http://schemas.microsoft.com/office/powerpoint/2010/main" val="1510227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A6DD69F-5458-487F-B0D1-B105DD914BB4}" type="datetime1">
              <a:rPr lang="en-US"/>
              <a:pPr>
                <a:defRPr/>
              </a:pPr>
              <a:t>1/11/2023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6984C32D-DFC8-45E0-8C5F-482674ABBFE6}" type="slidenum">
              <a:rPr lang="en-US"/>
              <a:pPr>
                <a:defRPr/>
              </a:pPr>
              <a:t>‹#›</a:t>
            </a:fld>
            <a:endParaRPr lang="en-US"/>
          </a:p>
        </p:txBody>
      </p:sp>
    </p:spTree>
    <p:extLst>
      <p:ext uri="{BB962C8B-B14F-4D97-AF65-F5344CB8AC3E}">
        <p14:creationId xmlns:p14="http://schemas.microsoft.com/office/powerpoint/2010/main" val="27689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D537AC4C-CE19-4A86-A711-AFF67773D95D}" type="datetime1">
              <a:rPr lang="en-US"/>
              <a:pPr>
                <a:defRPr/>
              </a:pPr>
              <a:t>1/11/2023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8B5C5FEE-B7AA-40E1-A9A9-4E7AE79B89F1}" type="slidenum">
              <a:rPr lang="en-US"/>
              <a:pPr>
                <a:defRPr/>
              </a:pPr>
              <a:t>‹#›</a:t>
            </a:fld>
            <a:endParaRPr lang="en-US"/>
          </a:p>
        </p:txBody>
      </p:sp>
    </p:spTree>
    <p:extLst>
      <p:ext uri="{BB962C8B-B14F-4D97-AF65-F5344CB8AC3E}">
        <p14:creationId xmlns:p14="http://schemas.microsoft.com/office/powerpoint/2010/main" val="1967041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20DCE251-ED33-4D7C-9C2F-23214FA950F9}" type="datetime1">
              <a:rPr lang="en-US"/>
              <a:pPr>
                <a:defRPr/>
              </a:pPr>
              <a:t>1/11/2023</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Jaipur National University,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C82F1C4B-B6F3-4D79-95D2-57D08C767C85}" type="slidenum">
              <a:rPr lang="en-US"/>
              <a:pPr>
                <a:defRPr/>
              </a:pPr>
              <a:t>‹#›</a:t>
            </a:fld>
            <a:endParaRPr lang="en-US"/>
          </a:p>
        </p:txBody>
      </p:sp>
    </p:spTree>
    <p:extLst>
      <p:ext uri="{BB962C8B-B14F-4D97-AF65-F5344CB8AC3E}">
        <p14:creationId xmlns:p14="http://schemas.microsoft.com/office/powerpoint/2010/main" val="382116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98D1F25-7C08-4D05-9016-32686BC31241}" type="datetime1">
              <a:rPr lang="en-US"/>
              <a:pPr>
                <a:defRPr/>
              </a:pPr>
              <a:t>1/11/2023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C14C508B-C831-4666-994A-ACF7F604999E}" type="slidenum">
              <a:rPr lang="en-US"/>
              <a:pPr>
                <a:defRPr/>
              </a:pPr>
              <a:t>‹#›</a:t>
            </a:fld>
            <a:endParaRPr lang="en-US"/>
          </a:p>
        </p:txBody>
      </p:sp>
    </p:spTree>
    <p:extLst>
      <p:ext uri="{BB962C8B-B14F-4D97-AF65-F5344CB8AC3E}">
        <p14:creationId xmlns:p14="http://schemas.microsoft.com/office/powerpoint/2010/main" val="2812345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44926B6-60AD-44C1-81CE-33DEC5C15370}" type="datetime1">
              <a:rPr lang="en-US"/>
              <a:pPr>
                <a:defRPr/>
              </a:pPr>
              <a:t>1/11/2023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8BA79585-1710-42FC-B8DD-75F8FCC87B60}" type="slidenum">
              <a:rPr lang="en-US"/>
              <a:pPr>
                <a:defRPr/>
              </a:pPr>
              <a:t>‹#›</a:t>
            </a:fld>
            <a:endParaRPr lang="en-US"/>
          </a:p>
        </p:txBody>
      </p:sp>
    </p:spTree>
    <p:extLst>
      <p:ext uri="{BB962C8B-B14F-4D97-AF65-F5344CB8AC3E}">
        <p14:creationId xmlns:p14="http://schemas.microsoft.com/office/powerpoint/2010/main" val="24152571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0" name="PlaceHolder 2"/>
          <p:cNvSpPr>
            <a:spLocks noGrp="1"/>
          </p:cNvSpPr>
          <p:nvPr>
            <p:ph type="subTitle"/>
          </p:nvPr>
        </p:nvSpPr>
        <p:spPr>
          <a:xfrm>
            <a:off x="457200" y="1935000"/>
            <a:ext cx="8229240" cy="4389480"/>
          </a:xfrm>
          <a:prstGeom prst="rect">
            <a:avLst/>
          </a:prstGeom>
        </p:spPr>
        <p:txBody>
          <a:bodyPr lIns="0" tIns="0" rIns="0" bIns="0" anchor="ctr"/>
          <a:lstStyle/>
          <a:p>
            <a:pPr algn="ct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2" name="PlaceHolder 2"/>
          <p:cNvSpPr>
            <a:spLocks noGrp="1"/>
          </p:cNvSpPr>
          <p:nvPr>
            <p:ph type="body"/>
          </p:nvPr>
        </p:nvSpPr>
        <p:spPr>
          <a:xfrm>
            <a:off x="457200" y="1935000"/>
            <a:ext cx="8229240" cy="4389120"/>
          </a:xfrm>
          <a:prstGeom prst="rect">
            <a:avLst/>
          </a:prstGeom>
        </p:spPr>
        <p:txBody>
          <a:bodyPr lIns="0" tIns="0" rIns="0" bIns="0"/>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4"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15" name="PlaceHolder 3"/>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7048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9"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0" name="PlaceHolder 3"/>
          <p:cNvSpPr>
            <a:spLocks noGrp="1"/>
          </p:cNvSpPr>
          <p:nvPr>
            <p:ph type="body"/>
          </p:nvPr>
        </p:nvSpPr>
        <p:spPr>
          <a:xfrm>
            <a:off x="457200" y="4227840"/>
            <a:ext cx="4015800" cy="2093400"/>
          </a:xfrm>
          <a:prstGeom prst="rect">
            <a:avLst/>
          </a:prstGeom>
        </p:spPr>
        <p:txBody>
          <a:bodyPr lIns="0" tIns="0" rIns="0" bIns="0"/>
          <a:lstStyle/>
          <a:p>
            <a:endParaRPr/>
          </a:p>
        </p:txBody>
      </p:sp>
      <p:sp>
        <p:nvSpPr>
          <p:cNvPr id="21" name="PlaceHolder 4"/>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EE54A8E2-0F49-4501-B719-81B98511F58F}" type="datetime1">
              <a:rPr lang="en-US"/>
              <a:pPr>
                <a:defRPr/>
              </a:pPr>
              <a:t>1/11/2023</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fld id="{13C4049E-8B51-4E4E-9CEB-0DE9DE49AF0E}" type="slidenum">
              <a:rPr lang="en-US"/>
              <a:pPr>
                <a:defRPr/>
              </a:pPr>
              <a:t>‹#›</a:t>
            </a:fld>
            <a:endParaRPr lang="en-US"/>
          </a:p>
        </p:txBody>
      </p:sp>
    </p:spTree>
    <p:extLst>
      <p:ext uri="{BB962C8B-B14F-4D97-AF65-F5344CB8AC3E}">
        <p14:creationId xmlns:p14="http://schemas.microsoft.com/office/powerpoint/2010/main" val="4186531795"/>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3"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24"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5" name="PlaceHolder 4"/>
          <p:cNvSpPr>
            <a:spLocks noGrp="1"/>
          </p:cNvSpPr>
          <p:nvPr>
            <p:ph type="body"/>
          </p:nvPr>
        </p:nvSpPr>
        <p:spPr>
          <a:xfrm>
            <a:off x="4674240" y="4227840"/>
            <a:ext cx="4015800" cy="2093400"/>
          </a:xfrm>
          <a:prstGeom prst="rect">
            <a:avLst/>
          </a:prstGeom>
        </p:spPr>
        <p:txBody>
          <a:bodyPr lIns="0" tIns="0" rIns="0" bIns="0"/>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7"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8"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9" name="PlaceHolder 4"/>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1" name="PlaceHolder 2"/>
          <p:cNvSpPr>
            <a:spLocks noGrp="1"/>
          </p:cNvSpPr>
          <p:nvPr>
            <p:ph type="body"/>
          </p:nvPr>
        </p:nvSpPr>
        <p:spPr>
          <a:xfrm>
            <a:off x="457200" y="1935000"/>
            <a:ext cx="8229240" cy="2093400"/>
          </a:xfrm>
          <a:prstGeom prst="rect">
            <a:avLst/>
          </a:prstGeom>
        </p:spPr>
        <p:txBody>
          <a:bodyPr lIns="0" tIns="0" rIns="0" bIns="0"/>
          <a:lstStyle/>
          <a:p>
            <a:endParaRPr/>
          </a:p>
        </p:txBody>
      </p:sp>
      <p:sp>
        <p:nvSpPr>
          <p:cNvPr id="32" name="PlaceHolder 3"/>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4"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35"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36" name="PlaceHolder 4"/>
          <p:cNvSpPr>
            <a:spLocks noGrp="1"/>
          </p:cNvSpPr>
          <p:nvPr>
            <p:ph type="body"/>
          </p:nvPr>
        </p:nvSpPr>
        <p:spPr>
          <a:xfrm>
            <a:off x="4674240" y="4227840"/>
            <a:ext cx="4015800" cy="2093400"/>
          </a:xfrm>
          <a:prstGeom prst="rect">
            <a:avLst/>
          </a:prstGeom>
        </p:spPr>
        <p:txBody>
          <a:bodyPr lIns="0" tIns="0" rIns="0" bIns="0"/>
          <a:lstStyle/>
          <a:p>
            <a:endParaRPr/>
          </a:p>
        </p:txBody>
      </p:sp>
      <p:sp>
        <p:nvSpPr>
          <p:cNvPr id="37" name="PlaceHolder 5"/>
          <p:cNvSpPr>
            <a:spLocks noGrp="1"/>
          </p:cNvSpPr>
          <p:nvPr>
            <p:ph type="body"/>
          </p:nvPr>
        </p:nvSpPr>
        <p:spPr>
          <a:xfrm>
            <a:off x="457200" y="4227840"/>
            <a:ext cx="4015800" cy="209340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9" name="PlaceHolder 2"/>
          <p:cNvSpPr>
            <a:spLocks noGrp="1"/>
          </p:cNvSpPr>
          <p:nvPr>
            <p:ph type="body"/>
          </p:nvPr>
        </p:nvSpPr>
        <p:spPr>
          <a:xfrm>
            <a:off x="457200" y="1935000"/>
            <a:ext cx="8229240" cy="4389120"/>
          </a:xfrm>
          <a:prstGeom prst="rect">
            <a:avLst/>
          </a:prstGeom>
        </p:spPr>
        <p:txBody>
          <a:bodyPr lIns="0" tIns="0" rIns="0" bIns="0"/>
          <a:lstStyle/>
          <a:p>
            <a:endParaRPr/>
          </a:p>
        </p:txBody>
      </p:sp>
      <p:sp>
        <p:nvSpPr>
          <p:cNvPr id="40" name="PlaceHolder 3"/>
          <p:cNvSpPr>
            <a:spLocks noGrp="1"/>
          </p:cNvSpPr>
          <p:nvPr>
            <p:ph type="body"/>
          </p:nvPr>
        </p:nvSpPr>
        <p:spPr>
          <a:xfrm>
            <a:off x="457200" y="1935000"/>
            <a:ext cx="8229240" cy="4389120"/>
          </a:xfrm>
          <a:prstGeom prst="rect">
            <a:avLst/>
          </a:prstGeom>
        </p:spPr>
        <p:txBody>
          <a:bodyPr lIns="0" tIns="0" rIns="0" bIns="0"/>
          <a:lstStyle/>
          <a:p>
            <a:endParaRPr/>
          </a:p>
        </p:txBody>
      </p:sp>
      <p:pic>
        <p:nvPicPr>
          <p:cNvPr id="41" name="Picture 40"/>
          <p:cNvPicPr/>
          <p:nvPr/>
        </p:nvPicPr>
        <p:blipFill>
          <a:blip r:embed="rId2"/>
          <a:stretch>
            <a:fillRect/>
          </a:stretch>
        </p:blipFill>
        <p:spPr>
          <a:xfrm>
            <a:off x="1821240" y="1935000"/>
            <a:ext cx="5500800" cy="4389120"/>
          </a:xfrm>
          <a:prstGeom prst="rect">
            <a:avLst/>
          </a:prstGeom>
          <a:ln>
            <a:noFill/>
          </a:ln>
        </p:spPr>
      </p:pic>
      <p:pic>
        <p:nvPicPr>
          <p:cNvPr id="42" name="Picture 41"/>
          <p:cNvPicPr/>
          <p:nvPr/>
        </p:nvPicPr>
        <p:blipFill>
          <a:blip r:embed="rId2"/>
          <a:stretch>
            <a:fillRect/>
          </a:stretch>
        </p:blipFill>
        <p:spPr>
          <a:xfrm>
            <a:off x="1821240" y="1935000"/>
            <a:ext cx="5500800" cy="43891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603CF443-6A52-42DD-A957-A002B07E7089}" type="datetime1">
              <a:rPr lang="en-US"/>
              <a:pPr>
                <a:defRPr/>
              </a:pPr>
              <a:t>1/11/2023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DF22DB35-CE66-4D65-96CD-E2635F707DE3}" type="slidenum">
              <a:rPr lang="en-US"/>
              <a:pPr>
                <a:defRPr/>
              </a:pPr>
              <a:t>‹#›</a:t>
            </a:fld>
            <a:endParaRPr lang="en-US"/>
          </a:p>
        </p:txBody>
      </p:sp>
    </p:spTree>
    <p:extLst>
      <p:ext uri="{BB962C8B-B14F-4D97-AF65-F5344CB8AC3E}">
        <p14:creationId xmlns:p14="http://schemas.microsoft.com/office/powerpoint/2010/main" val="69271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1FEE0E7E-5AF3-49D1-BEA4-716DF31D79C2}" type="datetime1">
              <a:rPr lang="en-US"/>
              <a:pPr>
                <a:defRPr/>
              </a:pPr>
              <a:t>1/11/2023</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9" name="Slide Number Placeholder 17"/>
          <p:cNvSpPr>
            <a:spLocks noGrp="1"/>
          </p:cNvSpPr>
          <p:nvPr>
            <p:ph type="sldNum" sz="quarter" idx="12"/>
          </p:nvPr>
        </p:nvSpPr>
        <p:spPr/>
        <p:txBody>
          <a:bodyPr/>
          <a:lstStyle>
            <a:lvl1pPr>
              <a:defRPr/>
            </a:lvl1pPr>
          </a:lstStyle>
          <a:p>
            <a:pPr>
              <a:defRPr/>
            </a:pPr>
            <a:fld id="{7E7ADEC5-3E52-4CF2-916E-9D41A87C26C5}" type="slidenum">
              <a:rPr lang="en-US"/>
              <a:pPr>
                <a:defRPr/>
              </a:pPr>
              <a:t>‹#›</a:t>
            </a:fld>
            <a:endParaRPr lang="en-US"/>
          </a:p>
        </p:txBody>
      </p:sp>
    </p:spTree>
    <p:extLst>
      <p:ext uri="{BB962C8B-B14F-4D97-AF65-F5344CB8AC3E}">
        <p14:creationId xmlns:p14="http://schemas.microsoft.com/office/powerpoint/2010/main" val="15183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6A3FBE-FBC8-41AA-B79E-85131C71B478}" type="datetime1">
              <a:rPr lang="en-US"/>
              <a:pPr>
                <a:defRPr/>
              </a:pPr>
              <a:t>1/11/2023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5" name="Slide Number Placeholder 17"/>
          <p:cNvSpPr>
            <a:spLocks noGrp="1"/>
          </p:cNvSpPr>
          <p:nvPr>
            <p:ph type="sldNum" sz="quarter" idx="12"/>
          </p:nvPr>
        </p:nvSpPr>
        <p:spPr/>
        <p:txBody>
          <a:bodyPr/>
          <a:lstStyle>
            <a:lvl1pPr>
              <a:defRPr/>
            </a:lvl1pPr>
          </a:lstStyle>
          <a:p>
            <a:pPr>
              <a:defRPr/>
            </a:pPr>
            <a:fld id="{0B69D38B-B3A8-4DB1-8C61-306FB00E6D66}" type="slidenum">
              <a:rPr lang="en-US"/>
              <a:pPr>
                <a:defRPr/>
              </a:pPr>
              <a:t>‹#›</a:t>
            </a:fld>
            <a:endParaRPr lang="en-US"/>
          </a:p>
        </p:txBody>
      </p:sp>
    </p:spTree>
    <p:extLst>
      <p:ext uri="{BB962C8B-B14F-4D97-AF65-F5344CB8AC3E}">
        <p14:creationId xmlns:p14="http://schemas.microsoft.com/office/powerpoint/2010/main" val="3503909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D609ACA3-77C4-4607-BCAA-FF5EF59DFAA1}" type="datetime1">
              <a:rPr lang="en-US"/>
              <a:pPr>
                <a:defRPr/>
              </a:pPr>
              <a:t>1/11/2023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4" name="Slide Number Placeholder 17"/>
          <p:cNvSpPr>
            <a:spLocks noGrp="1"/>
          </p:cNvSpPr>
          <p:nvPr>
            <p:ph type="sldNum" sz="quarter" idx="12"/>
          </p:nvPr>
        </p:nvSpPr>
        <p:spPr/>
        <p:txBody>
          <a:bodyPr/>
          <a:lstStyle>
            <a:lvl1pPr>
              <a:defRPr/>
            </a:lvl1pPr>
          </a:lstStyle>
          <a:p>
            <a:pPr>
              <a:defRPr/>
            </a:pPr>
            <a:fld id="{86050BBA-66D0-41CB-81A9-58693C9A8297}" type="slidenum">
              <a:rPr lang="en-US"/>
              <a:pPr>
                <a:defRPr/>
              </a:pPr>
              <a:t>‹#›</a:t>
            </a:fld>
            <a:endParaRPr lang="en-US"/>
          </a:p>
        </p:txBody>
      </p:sp>
    </p:spTree>
    <p:extLst>
      <p:ext uri="{BB962C8B-B14F-4D97-AF65-F5344CB8AC3E}">
        <p14:creationId xmlns:p14="http://schemas.microsoft.com/office/powerpoint/2010/main" val="287985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8BC1A50A-CB99-4E39-A1E8-4850C9300446}" type="datetime1">
              <a:rPr lang="en-US"/>
              <a:pPr>
                <a:defRPr/>
              </a:pPr>
              <a:t>1/11/2023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D6018B7B-2C4C-4DEC-8580-02E18D4EE378}" type="slidenum">
              <a:rPr lang="en-US"/>
              <a:pPr>
                <a:defRPr/>
              </a:pPr>
              <a:t>‹#›</a:t>
            </a:fld>
            <a:endParaRPr lang="en-US"/>
          </a:p>
        </p:txBody>
      </p:sp>
    </p:spTree>
    <p:extLst>
      <p:ext uri="{BB962C8B-B14F-4D97-AF65-F5344CB8AC3E}">
        <p14:creationId xmlns:p14="http://schemas.microsoft.com/office/powerpoint/2010/main" val="165926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0A7ACC4B-1CF3-4522-BC51-559DA91066A8}" type="datetime1">
              <a:rPr lang="en-US"/>
              <a:pPr>
                <a:defRPr/>
              </a:pPr>
              <a:t>1/11/2023</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Jaipur National University,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fld id="{07C65C6A-C895-42CE-BDDB-0945EF2B29BB}" type="slidenum">
              <a:rPr lang="en-US"/>
              <a:pPr>
                <a:defRPr/>
              </a:pPr>
              <a:t>‹#›</a:t>
            </a:fld>
            <a:endParaRPr lang="en-US"/>
          </a:p>
        </p:txBody>
      </p:sp>
    </p:spTree>
    <p:extLst>
      <p:ext uri="{BB962C8B-B14F-4D97-AF65-F5344CB8AC3E}">
        <p14:creationId xmlns:p14="http://schemas.microsoft.com/office/powerpoint/2010/main" val="287478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00278F10-0256-4456-BE6E-B7BE3AAD0020}" type="datetime1">
              <a:rPr lang="en-US"/>
              <a:pPr fontAlgn="base">
                <a:spcBef>
                  <a:spcPct val="0"/>
                </a:spcBef>
                <a:spcAft>
                  <a:spcPct val="0"/>
                </a:spcAft>
                <a:defRPr/>
              </a:pPr>
              <a:t>1/11/2023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Jaipur National University,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latin typeface="Constantia" panose="02030602050306030303" pitchFamily="18" charset="0"/>
              </a:defRPr>
            </a:lvl1pPr>
          </a:lstStyle>
          <a:p>
            <a:pPr fontAlgn="base">
              <a:spcBef>
                <a:spcPct val="0"/>
              </a:spcBef>
              <a:spcAft>
                <a:spcPct val="0"/>
              </a:spcAft>
              <a:defRPr/>
            </a:pPr>
            <a:fld id="{BB3FBFCF-C9F7-4306-9EC0-295D5179BE6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val="14066189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909E6B8C-4F8E-4CB7-B200-A4C4B2D95693}" type="datetime1">
              <a:rPr lang="en-US"/>
              <a:pPr fontAlgn="base">
                <a:spcBef>
                  <a:spcPct val="0"/>
                </a:spcBef>
                <a:spcAft>
                  <a:spcPct val="0"/>
                </a:spcAft>
                <a:defRPr/>
              </a:pPr>
              <a:t>1/11/2023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Jaipur National University,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pitchFamily="18" charset="0"/>
              </a:defRPr>
            </a:lvl1pPr>
          </a:lstStyle>
          <a:p>
            <a:pPr fontAlgn="base">
              <a:spcBef>
                <a:spcPct val="0"/>
              </a:spcBef>
              <a:spcAft>
                <a:spcPct val="0"/>
              </a:spcAft>
              <a:defRPr/>
            </a:pPr>
            <a:fld id="{EF996FD1-5D56-4F7C-BF30-30F37FB7BD4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val="144062901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9" name="CustomShape 1"/>
          <p:cNvSpPr/>
          <p:nvPr/>
        </p:nvSpPr>
        <p:spPr>
          <a:xfrm>
            <a:off x="-9360" y="-7920"/>
            <a:ext cx="9162720" cy="1041120"/>
          </a:xfrm>
          <a:prstGeom prst="rect">
            <a:avLst/>
          </a:prstGeom>
          <a:gradFill>
            <a:gsLst>
              <a:gs pos="0">
                <a:srgbClr val="0074A0"/>
              </a:gs>
              <a:gs pos="100000">
                <a:srgbClr val="00C4CD"/>
              </a:gs>
            </a:gsLst>
            <a:lin ang="5400000"/>
          </a:gradFill>
          <a:ln w="9360">
            <a:noFill/>
          </a:ln>
        </p:spPr>
      </p:sp>
      <p:sp>
        <p:nvSpPr>
          <p:cNvPr id="10" name="CustomShape 2"/>
          <p:cNvSpPr/>
          <p:nvPr/>
        </p:nvSpPr>
        <p:spPr>
          <a:xfrm>
            <a:off x="4381560" y="-7920"/>
            <a:ext cx="4762080" cy="637920"/>
          </a:xfrm>
          <a:prstGeom prst="rect">
            <a:avLst/>
          </a:prstGeom>
          <a:gradFill>
            <a:gsLst>
              <a:gs pos="0">
                <a:srgbClr val="008ABF"/>
              </a:gs>
              <a:gs pos="100000">
                <a:srgbClr val="00A0A8"/>
              </a:gs>
            </a:gsLst>
            <a:lin ang="16200000"/>
          </a:gradFill>
          <a:ln w="9360">
            <a:noFill/>
          </a:ln>
        </p:spPr>
      </p:sp>
      <p:sp>
        <p:nvSpPr>
          <p:cNvPr id="2" name="CustomShape 3"/>
          <p:cNvSpPr/>
          <p:nvPr/>
        </p:nvSpPr>
        <p:spPr>
          <a:xfrm rot="21436200">
            <a:off x="-18720" y="203040"/>
            <a:ext cx="9162720" cy="647280"/>
          </a:xfrm>
          <a:prstGeom prst="rect">
            <a:avLst/>
          </a:prstGeom>
          <a:noFill/>
          <a:ln w="10800">
            <a:solidFill>
              <a:srgbClr val="09B7BF"/>
            </a:solidFill>
            <a:round/>
          </a:ln>
        </p:spPr>
      </p:sp>
      <p:sp>
        <p:nvSpPr>
          <p:cNvPr id="3" name="CustomShape 4"/>
          <p:cNvSpPr/>
          <p:nvPr/>
        </p:nvSpPr>
        <p:spPr>
          <a:xfrm rot="21436200">
            <a:off x="-14040" y="276480"/>
            <a:ext cx="9175320" cy="528840"/>
          </a:xfrm>
          <a:prstGeom prst="rect">
            <a:avLst/>
          </a:prstGeom>
          <a:noFill/>
          <a:ln w="9360">
            <a:solidFill>
              <a:srgbClr val="0F6FC6"/>
            </a:solidFill>
            <a:round/>
          </a:ln>
        </p:spPr>
      </p:sp>
      <p:sp>
        <p:nvSpPr>
          <p:cNvPr id="4" name="PlaceHolder 5"/>
          <p:cNvSpPr>
            <a:spLocks noGrp="1"/>
          </p:cNvSpPr>
          <p:nvPr>
            <p:ph type="title"/>
          </p:nvPr>
        </p:nvSpPr>
        <p:spPr>
          <a:xfrm>
            <a:off x="457200" y="704880"/>
            <a:ext cx="8229240" cy="1142640"/>
          </a:xfrm>
          <a:prstGeom prst="rect">
            <a:avLst/>
          </a:prstGeom>
        </p:spPr>
        <p:txBody>
          <a:bodyPr lIns="0" rIns="0" bIns="0" anchor="b"/>
          <a:lstStyle/>
          <a:p>
            <a:pPr>
              <a:lnSpc>
                <a:spcPct val="100000"/>
              </a:lnSpc>
            </a:pPr>
            <a:r>
              <a:rPr lang="en-US" sz="5000">
                <a:solidFill>
                  <a:srgbClr val="04617B"/>
                </a:solidFill>
                <a:latin typeface="Calibri"/>
              </a:rPr>
              <a:t>Click to edit the title text formatClick to edit Master title style</a:t>
            </a:r>
            <a:endParaRPr/>
          </a:p>
        </p:txBody>
      </p:sp>
      <p:sp>
        <p:nvSpPr>
          <p:cNvPr id="5" name="PlaceHolder 6"/>
          <p:cNvSpPr>
            <a:spLocks noGrp="1"/>
          </p:cNvSpPr>
          <p:nvPr>
            <p:ph type="body"/>
          </p:nvPr>
        </p:nvSpPr>
        <p:spPr>
          <a:xfrm>
            <a:off x="457200" y="1935000"/>
            <a:ext cx="8229240" cy="4389120"/>
          </a:xfrm>
          <a:prstGeom prst="rect">
            <a:avLst/>
          </a:prstGeom>
        </p:spPr>
        <p:txBody>
          <a:bodyPr/>
          <a:lstStyle/>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typeface="Wingdings 2" charset="2"/>
              <a:buChar char=""/>
            </a:pPr>
            <a:r>
              <a:rPr lang="en-US" sz="2600">
                <a:solidFill>
                  <a:srgbClr val="000000"/>
                </a:solidFill>
                <a:latin typeface="Constantia"/>
              </a:rPr>
              <a:t>Seventh Outline LevelClick to edit Master text styles</a:t>
            </a:r>
            <a:endParaRPr/>
          </a:p>
          <a:p>
            <a:pPr lvl="1">
              <a:lnSpc>
                <a:spcPct val="100000"/>
              </a:lnSpc>
              <a:buSzPct val="85000"/>
              <a:buFont typeface="Wingdings 2" charset="2"/>
              <a:buChar char=""/>
            </a:pPr>
            <a:r>
              <a:rPr lang="en-US" sz="2400">
                <a:solidFill>
                  <a:srgbClr val="000000"/>
                </a:solidFill>
                <a:latin typeface="Constantia"/>
              </a:rPr>
              <a:t>Second level</a:t>
            </a:r>
            <a:endParaRPr/>
          </a:p>
          <a:p>
            <a:pPr lvl="2">
              <a:lnSpc>
                <a:spcPct val="100000"/>
              </a:lnSpc>
              <a:buSzPct val="70000"/>
              <a:buFont typeface="Wingdings 2" charset="2"/>
              <a:buChar char=""/>
            </a:pPr>
            <a:r>
              <a:rPr lang="en-US" sz="2100">
                <a:solidFill>
                  <a:srgbClr val="000000"/>
                </a:solidFill>
                <a:latin typeface="Constantia"/>
              </a:rPr>
              <a:t>Third level</a:t>
            </a:r>
            <a:endParaRPr/>
          </a:p>
          <a:p>
            <a:pPr lvl="3">
              <a:lnSpc>
                <a:spcPct val="100000"/>
              </a:lnSpc>
              <a:buSzPct val="65000"/>
              <a:buFont typeface="Wingdings 2" charset="2"/>
              <a:buChar char=""/>
            </a:pPr>
            <a:r>
              <a:rPr lang="en-US" sz="2000">
                <a:solidFill>
                  <a:srgbClr val="000000"/>
                </a:solidFill>
                <a:latin typeface="Constantia"/>
              </a:rPr>
              <a:t>Fourth level</a:t>
            </a:r>
            <a:endParaRPr/>
          </a:p>
          <a:p>
            <a:pPr lvl="4">
              <a:lnSpc>
                <a:spcPct val="100000"/>
              </a:lnSpc>
              <a:buSzPct val="65000"/>
              <a:buFont typeface="Wingdings 2" charset="2"/>
              <a:buChar char=""/>
            </a:pPr>
            <a:r>
              <a:rPr lang="en-US" sz="2000">
                <a:solidFill>
                  <a:srgbClr val="000000"/>
                </a:solidFill>
                <a:latin typeface="Constantia"/>
              </a:rPr>
              <a:t>Fifth level</a:t>
            </a:r>
            <a:endParaRPr/>
          </a:p>
        </p:txBody>
      </p:sp>
      <p:sp>
        <p:nvSpPr>
          <p:cNvPr id="6" name="PlaceHolder 7"/>
          <p:cNvSpPr>
            <a:spLocks noGrp="1"/>
          </p:cNvSpPr>
          <p:nvPr>
            <p:ph type="dt"/>
          </p:nvPr>
        </p:nvSpPr>
        <p:spPr>
          <a:xfrm>
            <a:off x="457200" y="6356520"/>
            <a:ext cx="2133360" cy="364680"/>
          </a:xfrm>
          <a:prstGeom prst="rect">
            <a:avLst/>
          </a:prstGeom>
        </p:spPr>
        <p:txBody>
          <a:bodyPr lIns="0" tIns="0" rIns="0" bIns="0" anchor="b"/>
          <a:lstStyle/>
          <a:p>
            <a:pPr>
              <a:lnSpc>
                <a:spcPct val="100000"/>
              </a:lnSpc>
            </a:pPr>
            <a:r>
              <a:rPr lang="en-IN" sz="1200">
                <a:solidFill>
                  <a:srgbClr val="045C75"/>
                </a:solidFill>
                <a:latin typeface="Constantia"/>
              </a:rPr>
              <a:t>19/05/18</a:t>
            </a:r>
            <a:endParaRPr/>
          </a:p>
        </p:txBody>
      </p:sp>
      <p:sp>
        <p:nvSpPr>
          <p:cNvPr id="7" name="PlaceHolder 8"/>
          <p:cNvSpPr>
            <a:spLocks noGrp="1"/>
          </p:cNvSpPr>
          <p:nvPr>
            <p:ph type="ftr"/>
          </p:nvPr>
        </p:nvSpPr>
        <p:spPr>
          <a:xfrm>
            <a:off x="2666880" y="6356520"/>
            <a:ext cx="3352320" cy="364680"/>
          </a:xfrm>
          <a:prstGeom prst="rect">
            <a:avLst/>
          </a:prstGeom>
        </p:spPr>
        <p:txBody>
          <a:bodyPr lIns="0" tIns="0" rIns="0" bIns="0" anchor="b"/>
          <a:lstStyle/>
          <a:p>
            <a:pPr>
              <a:lnSpc>
                <a:spcPct val="100000"/>
              </a:lnSpc>
            </a:pPr>
            <a:r>
              <a:rPr lang="en-IN" sz="1200">
                <a:solidFill>
                  <a:srgbClr val="045C75"/>
                </a:solidFill>
                <a:latin typeface="Constantia"/>
              </a:rPr>
              <a:t>Jaipur National University, Jaipur</a:t>
            </a:r>
            <a:endParaRPr/>
          </a:p>
        </p:txBody>
      </p:sp>
      <p:sp>
        <p:nvSpPr>
          <p:cNvPr id="8" name="PlaceHolder 9"/>
          <p:cNvSpPr>
            <a:spLocks noGrp="1"/>
          </p:cNvSpPr>
          <p:nvPr>
            <p:ph type="sldNum"/>
          </p:nvPr>
        </p:nvSpPr>
        <p:spPr>
          <a:xfrm>
            <a:off x="7924680" y="6356520"/>
            <a:ext cx="761760" cy="364680"/>
          </a:xfrm>
          <a:prstGeom prst="rect">
            <a:avLst/>
          </a:prstGeom>
        </p:spPr>
        <p:txBody>
          <a:bodyPr lIns="0" tIns="0" rIns="0" bIns="0" anchor="b"/>
          <a:lstStyle/>
          <a:p>
            <a:pPr>
              <a:lnSpc>
                <a:spcPct val="100000"/>
              </a:lnSpc>
            </a:pPr>
            <a:fld id="{7F9D2E82-5BF0-4D7A-A492-3F0A401E0928}" type="slidenum">
              <a:rPr lang="en-IN" sz="1200">
                <a:solidFill>
                  <a:srgbClr val="045C75"/>
                </a:solidFill>
                <a:latin typeface="Constantia"/>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dx.doi.org/10.9790/487X-0945361" TargetMode="External"/><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7" name="CustomShape 1"/>
          <p:cNvSpPr/>
          <p:nvPr/>
        </p:nvSpPr>
        <p:spPr>
          <a:xfrm>
            <a:off x="634286" y="886918"/>
            <a:ext cx="7851240" cy="607031"/>
          </a:xfrm>
          <a:prstGeom prst="rect">
            <a:avLst/>
          </a:prstGeom>
          <a:noFill/>
          <a:ln w="9360">
            <a:noFill/>
          </a:ln>
        </p:spPr>
        <p:txBody>
          <a:bodyPr lIns="0" rIns="0" bIns="0" anchor="b"/>
          <a:lstStyle/>
          <a:p>
            <a:pPr algn="ctr">
              <a:lnSpc>
                <a:spcPct val="100000"/>
              </a:lnSpc>
            </a:pPr>
            <a:r>
              <a:rPr lang="en-US" sz="4000" dirty="0">
                <a:solidFill>
                  <a:srgbClr val="7030A0"/>
                </a:solidFill>
                <a:latin typeface="Calibri"/>
              </a:rPr>
              <a:t>S</a:t>
            </a:r>
            <a:r>
              <a:rPr lang="en-IN" sz="4000" dirty="0">
                <a:solidFill>
                  <a:srgbClr val="7030A0"/>
                </a:solidFill>
                <a:latin typeface="Calibri"/>
              </a:rPr>
              <a:t>HOES STORE WEBSITE </a:t>
            </a:r>
            <a:endParaRPr sz="4000" dirty="0">
              <a:solidFill>
                <a:srgbClr val="7030A0"/>
              </a:solidFill>
            </a:endParaRPr>
          </a:p>
        </p:txBody>
      </p:sp>
      <p:sp>
        <p:nvSpPr>
          <p:cNvPr id="8" name="CustomShape 2"/>
          <p:cNvSpPr/>
          <p:nvPr/>
        </p:nvSpPr>
        <p:spPr>
          <a:xfrm>
            <a:off x="373933" y="1413790"/>
            <a:ext cx="8628666" cy="4490011"/>
          </a:xfrm>
          <a:prstGeom prst="rect">
            <a:avLst/>
          </a:prstGeom>
          <a:noFill/>
          <a:ln w="9360">
            <a:noFill/>
          </a:ln>
        </p:spPr>
        <p:txBody>
          <a:bodyPr/>
          <a:lstStyle/>
          <a:p>
            <a:pPr algn="ctr">
              <a:lnSpc>
                <a:spcPct val="100000"/>
              </a:lnSpc>
            </a:pPr>
            <a:r>
              <a:rPr lang="en-IN" sz="2800" dirty="0">
                <a:solidFill>
                  <a:srgbClr val="7030A0"/>
                </a:solidFill>
                <a:latin typeface="Times New Roman"/>
              </a:rPr>
              <a:t>By</a:t>
            </a:r>
            <a:endParaRPr dirty="0"/>
          </a:p>
          <a:p>
            <a:pPr algn="ctr">
              <a:lnSpc>
                <a:spcPct val="100000"/>
              </a:lnSpc>
            </a:pPr>
            <a:r>
              <a:rPr lang="en-US" sz="2400" b="1" dirty="0">
                <a:solidFill>
                  <a:srgbClr val="7030A0"/>
                </a:solidFill>
                <a:latin typeface="Times New Roman"/>
              </a:rPr>
              <a:t>Swapan Kumar Shee</a:t>
            </a:r>
          </a:p>
          <a:p>
            <a:pPr algn="ctr"/>
            <a:r>
              <a:rPr lang="en-IN" sz="2400" b="1" dirty="0">
                <a:solidFill>
                  <a:srgbClr val="7030A0"/>
                </a:solidFill>
                <a:latin typeface="Times New Roman"/>
              </a:rPr>
              <a:t>(B.Tech 2</a:t>
            </a:r>
            <a:r>
              <a:rPr lang="en-IN" sz="2400" b="1" baseline="30000" dirty="0">
                <a:solidFill>
                  <a:srgbClr val="7030A0"/>
                </a:solidFill>
                <a:latin typeface="Times New Roman"/>
              </a:rPr>
              <a:t>nd</a:t>
            </a:r>
            <a:r>
              <a:rPr lang="en-IN" sz="2400" b="1" dirty="0">
                <a:solidFill>
                  <a:srgbClr val="7030A0"/>
                </a:solidFill>
                <a:latin typeface="Times New Roman"/>
              </a:rPr>
              <a:t> Year, Enrollment No.:12021002001009 )</a:t>
            </a:r>
          </a:p>
          <a:p>
            <a:pPr algn="ctr">
              <a:lnSpc>
                <a:spcPct val="100000"/>
              </a:lnSpc>
            </a:pPr>
            <a:r>
              <a:rPr lang="en-US" sz="2400" b="1" dirty="0">
                <a:solidFill>
                  <a:srgbClr val="7030A0"/>
                </a:solidFill>
                <a:latin typeface="Times New Roman"/>
              </a:rPr>
              <a:t>Arka Chatterjee</a:t>
            </a:r>
          </a:p>
          <a:p>
            <a:pPr algn="ctr"/>
            <a:r>
              <a:rPr lang="en-IN" sz="2400" b="1" dirty="0">
                <a:solidFill>
                  <a:srgbClr val="7030A0"/>
                </a:solidFill>
                <a:latin typeface="Times New Roman"/>
              </a:rPr>
              <a:t>(B.Tech 2</a:t>
            </a:r>
            <a:r>
              <a:rPr lang="en-IN" sz="2400" b="1" baseline="30000" dirty="0">
                <a:solidFill>
                  <a:srgbClr val="7030A0"/>
                </a:solidFill>
                <a:latin typeface="Times New Roman"/>
              </a:rPr>
              <a:t>nd</a:t>
            </a:r>
            <a:r>
              <a:rPr lang="en-IN" sz="2400" b="1" dirty="0">
                <a:solidFill>
                  <a:srgbClr val="7030A0"/>
                </a:solidFill>
                <a:latin typeface="Times New Roman"/>
              </a:rPr>
              <a:t> Year, Enrollment No.:12021002001013 )</a:t>
            </a:r>
          </a:p>
          <a:p>
            <a:pPr algn="ctr">
              <a:lnSpc>
                <a:spcPct val="100000"/>
              </a:lnSpc>
            </a:pPr>
            <a:r>
              <a:rPr lang="en-US" sz="2400" b="1" dirty="0">
                <a:solidFill>
                  <a:srgbClr val="7030A0"/>
                </a:solidFill>
                <a:latin typeface="Times New Roman"/>
              </a:rPr>
              <a:t>Shivam Kumar Mishra</a:t>
            </a:r>
          </a:p>
          <a:p>
            <a:pPr algn="ctr"/>
            <a:r>
              <a:rPr lang="en-IN" sz="2400" b="1" dirty="0">
                <a:solidFill>
                  <a:srgbClr val="7030A0"/>
                </a:solidFill>
                <a:latin typeface="Times New Roman"/>
              </a:rPr>
              <a:t>(B.Tech 2</a:t>
            </a:r>
            <a:r>
              <a:rPr lang="en-IN" sz="2400" b="1" baseline="30000" dirty="0">
                <a:solidFill>
                  <a:srgbClr val="7030A0"/>
                </a:solidFill>
                <a:latin typeface="Times New Roman"/>
              </a:rPr>
              <a:t>nd</a:t>
            </a:r>
            <a:r>
              <a:rPr lang="en-IN" sz="2400" b="1" dirty="0">
                <a:solidFill>
                  <a:srgbClr val="7030A0"/>
                </a:solidFill>
                <a:latin typeface="Times New Roman"/>
              </a:rPr>
              <a:t> Year, Enrollment No.:12021002001042 )</a:t>
            </a:r>
          </a:p>
          <a:p>
            <a:pPr algn="ctr">
              <a:lnSpc>
                <a:spcPct val="100000"/>
              </a:lnSpc>
            </a:pPr>
            <a:endParaRPr sz="2400" dirty="0"/>
          </a:p>
          <a:p>
            <a:pPr algn="ctr">
              <a:lnSpc>
                <a:spcPct val="100000"/>
              </a:lnSpc>
            </a:pPr>
            <a:r>
              <a:rPr lang="en-IN" sz="2800" b="1" dirty="0">
                <a:solidFill>
                  <a:srgbClr val="7030A0"/>
                </a:solidFill>
                <a:latin typeface="Times New Roman"/>
              </a:rPr>
              <a:t>Under the Supervision of</a:t>
            </a:r>
          </a:p>
          <a:p>
            <a:pPr algn="ctr"/>
            <a:r>
              <a:rPr lang="en-US" sz="1800" b="1" dirty="0">
                <a:solidFill>
                  <a:srgbClr val="7030A0"/>
                </a:solidFill>
                <a:latin typeface="Times New Roman"/>
              </a:rPr>
              <a:t>Prof. Jyoti Khandelwal</a:t>
            </a:r>
          </a:p>
          <a:p>
            <a:pPr algn="ctr">
              <a:lnSpc>
                <a:spcPct val="100000"/>
              </a:lnSpc>
            </a:pPr>
            <a:r>
              <a:rPr lang="en-US" sz="3000" b="1" dirty="0">
                <a:solidFill>
                  <a:srgbClr val="7030A0"/>
                </a:solidFill>
                <a:latin typeface="Times New Roman"/>
              </a:rPr>
              <a:t>Dept. of Computer Science &amp; Engineering</a:t>
            </a:r>
            <a:endParaRPr dirty="0"/>
          </a:p>
          <a:p>
            <a:pPr algn="ctr">
              <a:lnSpc>
                <a:spcPct val="100000"/>
              </a:lnSpc>
            </a:pPr>
            <a:r>
              <a:rPr lang="en-US" sz="3000" b="1" dirty="0">
                <a:solidFill>
                  <a:srgbClr val="7030A0"/>
                </a:solidFill>
                <a:latin typeface="Times New Roman"/>
              </a:rPr>
              <a:t>University of Engineering &amp; Management, Jaipur</a:t>
            </a:r>
            <a:endParaRPr dirty="0"/>
          </a:p>
          <a:p>
            <a:pPr algn="ctr">
              <a:lnSpc>
                <a:spcPct val="100000"/>
              </a:lnSpc>
            </a:pPr>
            <a:endParaRPr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5185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CA263-A627-0EC8-26A9-F1C8D1B9CFE3}"/>
              </a:ext>
            </a:extLst>
          </p:cNvPr>
          <p:cNvSpPr>
            <a:spLocks noGrp="1"/>
          </p:cNvSpPr>
          <p:nvPr>
            <p:ph type="title"/>
          </p:nvPr>
        </p:nvSpPr>
        <p:spPr>
          <a:xfrm>
            <a:off x="914400" y="0"/>
            <a:ext cx="8229600" cy="1143000"/>
          </a:xfrm>
        </p:spPr>
        <p:txBody>
          <a:bodyPr/>
          <a:lstStyle/>
          <a:p>
            <a:pPr algn="ctr"/>
            <a:r>
              <a:rPr lang="en-US" sz="4000" dirty="0">
                <a:solidFill>
                  <a:srgbClr val="7030A0"/>
                </a:solidFill>
                <a:latin typeface="Times New Roman" panose="02020603050405020304" pitchFamily="18" charset="0"/>
                <a:cs typeface="Times New Roman" panose="02020603050405020304" pitchFamily="18" charset="0"/>
              </a:rPr>
              <a:t>Result cont.….          </a:t>
            </a:r>
            <a:endParaRPr lang="en-IN" sz="4000" dirty="0">
              <a:solidFill>
                <a:srgbClr val="7030A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53FF848-9B2F-5680-0C3E-48B710977D11}"/>
              </a:ext>
            </a:extLst>
          </p:cNvPr>
          <p:cNvSpPr>
            <a:spLocks noGrp="1"/>
          </p:cNvSpPr>
          <p:nvPr>
            <p:ph type="ftr" sz="quarter" idx="11"/>
          </p:nvPr>
        </p:nvSpPr>
        <p:spPr>
          <a:xfrm>
            <a:off x="2667000" y="6324600"/>
            <a:ext cx="3352800" cy="533399"/>
          </a:xfrm>
        </p:spPr>
        <p:txBody>
          <a:bodyPr/>
          <a:lstStyle/>
          <a:p>
            <a:pPr>
              <a:defRPr/>
            </a:pPr>
            <a:r>
              <a:rPr lang="en-US" dirty="0">
                <a:solidFill>
                  <a:srgbClr val="045C75"/>
                </a:solidFill>
                <a:latin typeface="Constantia" panose="02030602050306030303" pitchFamily="18" charset="0"/>
              </a:rPr>
              <a:t>Dept. of CSE, University of Engineering &amp; Management Jaipur</a:t>
            </a:r>
          </a:p>
          <a:p>
            <a:pPr>
              <a:defRPr/>
            </a:pPr>
            <a:endParaRPr lang="en-US" dirty="0"/>
          </a:p>
        </p:txBody>
      </p:sp>
      <p:sp>
        <p:nvSpPr>
          <p:cNvPr id="7" name="TextBox 6">
            <a:extLst>
              <a:ext uri="{FF2B5EF4-FFF2-40B4-BE49-F238E27FC236}">
                <a16:creationId xmlns:a16="http://schemas.microsoft.com/office/drawing/2014/main" id="{B8BB2489-CB27-8E60-7D76-F09D1381ECB5}"/>
              </a:ext>
            </a:extLst>
          </p:cNvPr>
          <p:cNvSpPr txBox="1"/>
          <p:nvPr/>
        </p:nvSpPr>
        <p:spPr>
          <a:xfrm>
            <a:off x="1291472" y="5316719"/>
            <a:ext cx="6636470" cy="369332"/>
          </a:xfrm>
          <a:prstGeom prst="rect">
            <a:avLst/>
          </a:prstGeom>
          <a:noFill/>
        </p:spPr>
        <p:txBody>
          <a:bodyPr wrap="square" rtlCol="0">
            <a:spAutoFit/>
          </a:bodyPr>
          <a:lstStyle/>
          <a:p>
            <a:pPr algn="ctr"/>
            <a:r>
              <a:rPr lang="en-US" dirty="0"/>
              <a:t>Fig.3(Men products)</a:t>
            </a:r>
            <a:endParaRPr lang="en-IN" dirty="0"/>
          </a:p>
        </p:txBody>
      </p:sp>
      <p:pic>
        <p:nvPicPr>
          <p:cNvPr id="3" name="Picture 6" descr="D:\logo.jpg">
            <a:extLst>
              <a:ext uri="{FF2B5EF4-FFF2-40B4-BE49-F238E27FC236}">
                <a16:creationId xmlns:a16="http://schemas.microsoft.com/office/drawing/2014/main" id="{DB882EED-5BD2-FB65-7C17-640B93A385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Content Placeholder 5">
            <a:extLst>
              <a:ext uri="{FF2B5EF4-FFF2-40B4-BE49-F238E27FC236}">
                <a16:creationId xmlns:a16="http://schemas.microsoft.com/office/drawing/2014/main" id="{1A258A93-0091-73EF-E5A0-C7DFAB9A67CE}"/>
              </a:ext>
            </a:extLst>
          </p:cNvPr>
          <p:cNvPicPr>
            <a:picLocks noGrp="1" noChangeAspect="1"/>
          </p:cNvPicPr>
          <p:nvPr>
            <p:ph idx="1"/>
          </p:nvPr>
        </p:nvPicPr>
        <p:blipFill>
          <a:blip r:embed="rId3" cstate="print"/>
          <a:stretch>
            <a:fillRect/>
          </a:stretch>
        </p:blipFill>
        <p:spPr bwMode="auto">
          <a:xfrm>
            <a:off x="1788899" y="1649332"/>
            <a:ext cx="5943887" cy="223207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41806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533160" y="182520"/>
            <a:ext cx="8076960" cy="761760"/>
          </a:xfrm>
          <a:prstGeom prst="rect">
            <a:avLst/>
          </a:prstGeom>
          <a:noFill/>
          <a:ln w="9360">
            <a:noFill/>
          </a:ln>
        </p:spPr>
        <p:txBody>
          <a:bodyPr lIns="0" tIns="45000" rIns="0" bIns="0" anchor="b"/>
          <a:lstStyle/>
          <a:p>
            <a:pPr algn="ctr">
              <a:lnSpc>
                <a:spcPct val="100000"/>
              </a:lnSpc>
            </a:pPr>
            <a:r>
              <a:rPr lang="en-IN" sz="4000" b="1" dirty="0">
                <a:solidFill>
                  <a:srgbClr val="7030A0"/>
                </a:solidFill>
                <a:latin typeface="Times New Roman"/>
              </a:rPr>
              <a:t>Result: cont.….</a:t>
            </a:r>
            <a:endParaRPr sz="4000" dirty="0">
              <a:solidFill>
                <a:srgbClr val="7030A0"/>
              </a:solidFill>
            </a:endParaRPr>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E3196EF0-F4EB-F4B6-16E0-5E8CA7208365}"/>
              </a:ext>
            </a:extLst>
          </p:cNvPr>
          <p:cNvSpPr txBox="1"/>
          <p:nvPr/>
        </p:nvSpPr>
        <p:spPr>
          <a:xfrm>
            <a:off x="2712562" y="4888673"/>
            <a:ext cx="3261675" cy="369332"/>
          </a:xfrm>
          <a:prstGeom prst="rect">
            <a:avLst/>
          </a:prstGeom>
          <a:noFill/>
        </p:spPr>
        <p:txBody>
          <a:bodyPr wrap="square" rtlCol="0">
            <a:spAutoFit/>
          </a:bodyPr>
          <a:lstStyle/>
          <a:p>
            <a:pPr algn="ctr"/>
            <a:r>
              <a:rPr lang="en-US" dirty="0"/>
              <a:t>Fig.4(</a:t>
            </a:r>
            <a:r>
              <a:rPr lang="en-US" sz="1800" b="1" dirty="0">
                <a:effectLst/>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rPr>
              <a:t>Women products</a:t>
            </a:r>
            <a:r>
              <a:rPr lang="en-US" dirty="0"/>
              <a:t>)</a:t>
            </a:r>
            <a:endParaRPr lang="en-IN" dirty="0"/>
          </a:p>
        </p:txBody>
      </p:sp>
      <p:pic>
        <p:nvPicPr>
          <p:cNvPr id="2" name="Content Placeholder 5">
            <a:extLst>
              <a:ext uri="{FF2B5EF4-FFF2-40B4-BE49-F238E27FC236}">
                <a16:creationId xmlns:a16="http://schemas.microsoft.com/office/drawing/2014/main" id="{6B6DA29F-25B3-C7B8-7721-E11151CE9FD9}"/>
              </a:ext>
            </a:extLst>
          </p:cNvPr>
          <p:cNvPicPr>
            <a:picLocks noChangeAspect="1"/>
          </p:cNvPicPr>
          <p:nvPr/>
        </p:nvPicPr>
        <p:blipFill>
          <a:blip r:embed="rId3" cstate="print"/>
          <a:stretch>
            <a:fillRect/>
          </a:stretch>
        </p:blipFill>
        <p:spPr bwMode="auto">
          <a:xfrm>
            <a:off x="1779105" y="1959388"/>
            <a:ext cx="5943600" cy="231330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87313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533160" y="182520"/>
            <a:ext cx="8076960" cy="761760"/>
          </a:xfrm>
          <a:prstGeom prst="rect">
            <a:avLst/>
          </a:prstGeom>
          <a:noFill/>
          <a:ln w="9360">
            <a:noFill/>
          </a:ln>
        </p:spPr>
        <p:txBody>
          <a:bodyPr lIns="0" tIns="45000" rIns="0" bIns="0" anchor="b"/>
          <a:lstStyle/>
          <a:p>
            <a:pPr algn="ctr">
              <a:lnSpc>
                <a:spcPct val="100000"/>
              </a:lnSpc>
            </a:pPr>
            <a:r>
              <a:rPr lang="en-IN" sz="4000" b="1" dirty="0">
                <a:solidFill>
                  <a:srgbClr val="7030A0"/>
                </a:solidFill>
                <a:latin typeface="Times New Roman"/>
              </a:rPr>
              <a:t>Result: cont.….</a:t>
            </a:r>
            <a:endParaRPr sz="4000" dirty="0">
              <a:solidFill>
                <a:srgbClr val="7030A0"/>
              </a:solidFill>
            </a:endParaRPr>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62BE2685-E18F-BA2F-230C-399C9FD2B68F}"/>
              </a:ext>
            </a:extLst>
          </p:cNvPr>
          <p:cNvSpPr txBox="1"/>
          <p:nvPr/>
        </p:nvSpPr>
        <p:spPr>
          <a:xfrm>
            <a:off x="3478491" y="5279010"/>
            <a:ext cx="4251488" cy="369332"/>
          </a:xfrm>
          <a:prstGeom prst="rect">
            <a:avLst/>
          </a:prstGeom>
          <a:noFill/>
        </p:spPr>
        <p:txBody>
          <a:bodyPr wrap="square" rtlCol="0">
            <a:spAutoFit/>
          </a:bodyPr>
          <a:lstStyle/>
          <a:p>
            <a:pPr algn="just"/>
            <a:r>
              <a:rPr lang="en-US" dirty="0"/>
              <a:t>Fig .5( About us page)</a:t>
            </a:r>
            <a:endParaRPr lang="en-IN" dirty="0"/>
          </a:p>
        </p:txBody>
      </p:sp>
      <p:pic>
        <p:nvPicPr>
          <p:cNvPr id="2" name="Picture 1">
            <a:extLst>
              <a:ext uri="{FF2B5EF4-FFF2-40B4-BE49-F238E27FC236}">
                <a16:creationId xmlns:a16="http://schemas.microsoft.com/office/drawing/2014/main" id="{9B41BDFF-BF66-FB77-7F36-C42370B50914}"/>
              </a:ext>
            </a:extLst>
          </p:cNvPr>
          <p:cNvPicPr>
            <a:picLocks noChangeAspect="1"/>
          </p:cNvPicPr>
          <p:nvPr/>
        </p:nvPicPr>
        <p:blipFill>
          <a:blip r:embed="rId3"/>
          <a:stretch>
            <a:fillRect/>
          </a:stretch>
        </p:blipFill>
        <p:spPr>
          <a:xfrm>
            <a:off x="2140723" y="1460265"/>
            <a:ext cx="5021580" cy="238696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22607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74058-C769-300F-CF0C-CB65CAF82467}"/>
              </a:ext>
            </a:extLst>
          </p:cNvPr>
          <p:cNvSpPr>
            <a:spLocks noGrp="1"/>
          </p:cNvSpPr>
          <p:nvPr>
            <p:ph type="title"/>
          </p:nvPr>
        </p:nvSpPr>
        <p:spPr>
          <a:xfrm>
            <a:off x="228600" y="0"/>
            <a:ext cx="8229600" cy="1143000"/>
          </a:xfrm>
        </p:spPr>
        <p:txBody>
          <a:bodyPr/>
          <a:lstStyle/>
          <a:p>
            <a:pPr algn="ctr"/>
            <a:r>
              <a:rPr lang="en-US" dirty="0"/>
              <a:t>            </a:t>
            </a:r>
            <a:r>
              <a:rPr lang="en-US" sz="4000" dirty="0">
                <a:solidFill>
                  <a:srgbClr val="7030A0"/>
                </a:solidFill>
                <a:latin typeface="Times New Roman" panose="02020603050405020304" pitchFamily="18" charset="0"/>
                <a:cs typeface="Times New Roman" panose="02020603050405020304" pitchFamily="18" charset="0"/>
              </a:rPr>
              <a:t>Result cont.….                  </a:t>
            </a:r>
            <a:endParaRPr lang="en-IN" sz="4000" dirty="0">
              <a:solidFill>
                <a:srgbClr val="7030A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BEF29F6-12FE-36A2-9960-189D9186DCA8}"/>
              </a:ext>
            </a:extLst>
          </p:cNvPr>
          <p:cNvSpPr>
            <a:spLocks noGrp="1"/>
          </p:cNvSpPr>
          <p:nvPr>
            <p:ph type="ftr" sz="quarter" idx="11"/>
          </p:nvPr>
        </p:nvSpPr>
        <p:spPr>
          <a:xfrm>
            <a:off x="2667000" y="6324600"/>
            <a:ext cx="3352800" cy="542041"/>
          </a:xfrm>
        </p:spPr>
        <p:txBody>
          <a:bodyPr/>
          <a:lstStyle/>
          <a:p>
            <a:pPr>
              <a:defRPr/>
            </a:pPr>
            <a:r>
              <a:rPr lang="en-US" dirty="0">
                <a:solidFill>
                  <a:srgbClr val="045C75"/>
                </a:solidFill>
                <a:latin typeface="Constantia" panose="02030602050306030303" pitchFamily="18" charset="0"/>
              </a:rPr>
              <a:t>Dept. of CSE, University of Engineering &amp; Management Jaipur</a:t>
            </a:r>
          </a:p>
          <a:p>
            <a:pPr>
              <a:defRPr/>
            </a:pPr>
            <a:endParaRPr lang="en-US" dirty="0"/>
          </a:p>
        </p:txBody>
      </p:sp>
      <p:pic>
        <p:nvPicPr>
          <p:cNvPr id="5" name="Picture 6" descr="D:\logo.jpg">
            <a:extLst>
              <a:ext uri="{FF2B5EF4-FFF2-40B4-BE49-F238E27FC236}">
                <a16:creationId xmlns:a16="http://schemas.microsoft.com/office/drawing/2014/main" id="{38ADC027-A527-F31D-5F73-8579500439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396B2210-2F28-6B4B-4882-A9E81693A32B}"/>
              </a:ext>
            </a:extLst>
          </p:cNvPr>
          <p:cNvSpPr txBox="1"/>
          <p:nvPr/>
        </p:nvSpPr>
        <p:spPr>
          <a:xfrm>
            <a:off x="2573519" y="5411829"/>
            <a:ext cx="4270342" cy="369332"/>
          </a:xfrm>
          <a:prstGeom prst="rect">
            <a:avLst/>
          </a:prstGeom>
          <a:noFill/>
        </p:spPr>
        <p:txBody>
          <a:bodyPr wrap="square" rtlCol="0">
            <a:spAutoFit/>
          </a:bodyPr>
          <a:lstStyle/>
          <a:p>
            <a:pPr algn="ctr"/>
            <a:r>
              <a:rPr lang="en-US" dirty="0"/>
              <a:t>Fig.6(Contact Us Page)</a:t>
            </a:r>
            <a:endParaRPr lang="en-IN" dirty="0"/>
          </a:p>
        </p:txBody>
      </p:sp>
      <p:pic>
        <p:nvPicPr>
          <p:cNvPr id="9" name="Content Placeholder 8">
            <a:extLst>
              <a:ext uri="{FF2B5EF4-FFF2-40B4-BE49-F238E27FC236}">
                <a16:creationId xmlns:a16="http://schemas.microsoft.com/office/drawing/2014/main" id="{F19BF728-73A2-3EC9-3764-2D5F6FF204EF}"/>
              </a:ext>
            </a:extLst>
          </p:cNvPr>
          <p:cNvPicPr>
            <a:picLocks noGrp="1" noChangeAspect="1"/>
          </p:cNvPicPr>
          <p:nvPr>
            <p:ph idx="1"/>
          </p:nvPr>
        </p:nvPicPr>
        <p:blipFill>
          <a:blip r:embed="rId3"/>
          <a:stretch>
            <a:fillRect/>
          </a:stretch>
        </p:blipFill>
        <p:spPr>
          <a:xfrm>
            <a:off x="457200" y="1571066"/>
            <a:ext cx="8229600" cy="348952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96084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665135" y="-67045"/>
            <a:ext cx="8076960" cy="1041400"/>
          </a:xfrm>
          <a:prstGeom prst="rect">
            <a:avLst/>
          </a:prstGeom>
          <a:noFill/>
          <a:ln w="9360">
            <a:noFill/>
          </a:ln>
        </p:spPr>
        <p:txBody>
          <a:bodyPr lIns="0" tIns="45000" rIns="0" bIns="0" anchor="b"/>
          <a:lstStyle/>
          <a:p>
            <a:pPr algn="ctr">
              <a:lnSpc>
                <a:spcPct val="100000"/>
              </a:lnSpc>
            </a:pPr>
            <a:endParaRPr lang="en-IN" sz="4000" b="1" dirty="0">
              <a:solidFill>
                <a:srgbClr val="0070C0"/>
              </a:solidFill>
              <a:latin typeface="Times New Roman"/>
            </a:endParaRPr>
          </a:p>
          <a:p>
            <a:pPr algn="ctr">
              <a:lnSpc>
                <a:spcPct val="100000"/>
              </a:lnSpc>
            </a:pPr>
            <a:endParaRPr lang="en-IN" sz="4000" b="1" dirty="0">
              <a:solidFill>
                <a:srgbClr val="0070C0"/>
              </a:solidFill>
              <a:latin typeface="Times New Roman"/>
            </a:endParaRPr>
          </a:p>
          <a:p>
            <a:pPr algn="ctr"/>
            <a:endParaRPr lang="en-IN" sz="4000" b="1" dirty="0">
              <a:solidFill>
                <a:srgbClr val="0070C0"/>
              </a:solidFill>
              <a:latin typeface="Times New Roman"/>
            </a:endParaRPr>
          </a:p>
          <a:p>
            <a:pPr algn="ctr">
              <a:lnSpc>
                <a:spcPct val="100000"/>
              </a:lnSpc>
            </a:pPr>
            <a:endParaRPr lang="en-IN" sz="4000" b="1" dirty="0">
              <a:solidFill>
                <a:srgbClr val="0070C0"/>
              </a:solidFill>
              <a:latin typeface="Times New Roman"/>
            </a:endParaRPr>
          </a:p>
          <a:p>
            <a:pPr algn="ctr">
              <a:lnSpc>
                <a:spcPct val="100000"/>
              </a:lnSpc>
            </a:pPr>
            <a:r>
              <a:rPr lang="en-IN" sz="4000" b="1" dirty="0">
                <a:solidFill>
                  <a:srgbClr val="7030A0"/>
                </a:solidFill>
                <a:latin typeface="Times New Roman"/>
              </a:rPr>
              <a:t>Result cont.….</a:t>
            </a:r>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9AAF5BCB-3F58-B301-5AE1-C2ADAB9225B4}"/>
              </a:ext>
            </a:extLst>
          </p:cNvPr>
          <p:cNvSpPr txBox="1"/>
          <p:nvPr/>
        </p:nvSpPr>
        <p:spPr>
          <a:xfrm>
            <a:off x="1866507" y="5194169"/>
            <a:ext cx="5175316" cy="369332"/>
          </a:xfrm>
          <a:prstGeom prst="rect">
            <a:avLst/>
          </a:prstGeom>
          <a:noFill/>
        </p:spPr>
        <p:txBody>
          <a:bodyPr wrap="square" rtlCol="0">
            <a:spAutoFit/>
          </a:bodyPr>
          <a:lstStyle/>
          <a:p>
            <a:pPr algn="ctr"/>
            <a:r>
              <a:rPr lang="en-US" dirty="0"/>
              <a:t>Fig.7(Feedback Form)</a:t>
            </a:r>
            <a:endParaRPr lang="en-IN" dirty="0"/>
          </a:p>
        </p:txBody>
      </p:sp>
      <p:pic>
        <p:nvPicPr>
          <p:cNvPr id="5" name="Picture 4">
            <a:extLst>
              <a:ext uri="{FF2B5EF4-FFF2-40B4-BE49-F238E27FC236}">
                <a16:creationId xmlns:a16="http://schemas.microsoft.com/office/drawing/2014/main" id="{CB50F814-BCE2-D572-8033-D72E2D4B4F04}"/>
              </a:ext>
            </a:extLst>
          </p:cNvPr>
          <p:cNvPicPr>
            <a:picLocks noChangeAspect="1"/>
          </p:cNvPicPr>
          <p:nvPr/>
        </p:nvPicPr>
        <p:blipFill>
          <a:blip r:embed="rId3"/>
          <a:stretch>
            <a:fillRect/>
          </a:stretch>
        </p:blipFill>
        <p:spPr>
          <a:xfrm>
            <a:off x="2118634" y="1767204"/>
            <a:ext cx="5812791" cy="230187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24144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F6D2-9C6D-2043-61A9-C0280DEF2C82}"/>
              </a:ext>
            </a:extLst>
          </p:cNvPr>
          <p:cNvSpPr>
            <a:spLocks noGrp="1"/>
          </p:cNvSpPr>
          <p:nvPr>
            <p:ph type="title"/>
          </p:nvPr>
        </p:nvSpPr>
        <p:spPr>
          <a:xfrm>
            <a:off x="240384" y="0"/>
            <a:ext cx="8229600" cy="1143000"/>
          </a:xfrm>
        </p:spPr>
        <p:txBody>
          <a:bodyPr/>
          <a:lstStyle/>
          <a:p>
            <a:pPr algn="ctr"/>
            <a:r>
              <a:rPr lang="en-US" sz="4000" dirty="0">
                <a:latin typeface="Times New Roman" panose="02020603050405020304" pitchFamily="18" charset="0"/>
                <a:cs typeface="Times New Roman" panose="02020603050405020304" pitchFamily="18" charset="0"/>
              </a:rPr>
              <a:t> </a:t>
            </a:r>
            <a:r>
              <a:rPr lang="en-US" sz="4000" dirty="0">
                <a:solidFill>
                  <a:srgbClr val="7030A0"/>
                </a:solidFill>
                <a:latin typeface="Times New Roman" panose="02020603050405020304" pitchFamily="18" charset="0"/>
                <a:cs typeface="Times New Roman" panose="02020603050405020304" pitchFamily="18" charset="0"/>
              </a:rPr>
              <a:t>Result cont.….</a:t>
            </a:r>
            <a:endParaRPr lang="en-IN" sz="4000" dirty="0">
              <a:solidFill>
                <a:srgbClr val="7030A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B3C5B94-885B-1556-53EF-2A324921536B}"/>
              </a:ext>
            </a:extLst>
          </p:cNvPr>
          <p:cNvPicPr>
            <a:picLocks noGrp="1" noChangeAspect="1"/>
          </p:cNvPicPr>
          <p:nvPr>
            <p:ph idx="1"/>
          </p:nvPr>
        </p:nvPicPr>
        <p:blipFill>
          <a:blip r:embed="rId2"/>
          <a:stretch>
            <a:fillRect/>
          </a:stretch>
        </p:blipFill>
        <p:spPr>
          <a:xfrm>
            <a:off x="457200" y="1847851"/>
            <a:ext cx="8229600" cy="3261478"/>
          </a:xfrm>
        </p:spPr>
      </p:pic>
      <p:sp>
        <p:nvSpPr>
          <p:cNvPr id="4" name="Footer Placeholder 3">
            <a:extLst>
              <a:ext uri="{FF2B5EF4-FFF2-40B4-BE49-F238E27FC236}">
                <a16:creationId xmlns:a16="http://schemas.microsoft.com/office/drawing/2014/main" id="{207F8411-3978-F2E9-7F56-286C0089F423}"/>
              </a:ext>
            </a:extLst>
          </p:cNvPr>
          <p:cNvSpPr>
            <a:spLocks noGrp="1"/>
          </p:cNvSpPr>
          <p:nvPr>
            <p:ph type="ftr" sz="quarter" idx="11"/>
          </p:nvPr>
        </p:nvSpPr>
        <p:spPr>
          <a:xfrm>
            <a:off x="2421903" y="6324600"/>
            <a:ext cx="3352800" cy="365125"/>
          </a:xfrm>
        </p:spPr>
        <p:txBody>
          <a:bodyPr/>
          <a:lstStyle/>
          <a:p>
            <a:pPr>
              <a:defRPr/>
            </a:pPr>
            <a:r>
              <a:rPr lang="en-US" dirty="0">
                <a:solidFill>
                  <a:srgbClr val="045C75"/>
                </a:solidFill>
                <a:latin typeface="Constantia" panose="02030602050306030303" pitchFamily="18" charset="0"/>
              </a:rPr>
              <a:t>Dept. of CSE, University of Engineering &amp; Management Jaipur</a:t>
            </a:r>
          </a:p>
          <a:p>
            <a:pPr>
              <a:defRPr/>
            </a:pPr>
            <a:endParaRPr lang="en-US" dirty="0"/>
          </a:p>
        </p:txBody>
      </p:sp>
      <p:sp>
        <p:nvSpPr>
          <p:cNvPr id="8" name="TextBox 7">
            <a:extLst>
              <a:ext uri="{FF2B5EF4-FFF2-40B4-BE49-F238E27FC236}">
                <a16:creationId xmlns:a16="http://schemas.microsoft.com/office/drawing/2014/main" id="{ECA6FF1E-46E3-DCA2-36CF-0CD0111EA490}"/>
              </a:ext>
            </a:extLst>
          </p:cNvPr>
          <p:cNvSpPr txBox="1"/>
          <p:nvPr/>
        </p:nvSpPr>
        <p:spPr>
          <a:xfrm>
            <a:off x="1734532" y="5618375"/>
            <a:ext cx="5448693" cy="369332"/>
          </a:xfrm>
          <a:prstGeom prst="rect">
            <a:avLst/>
          </a:prstGeom>
          <a:noFill/>
        </p:spPr>
        <p:txBody>
          <a:bodyPr wrap="square" rtlCol="0">
            <a:spAutoFit/>
          </a:bodyPr>
          <a:lstStyle/>
          <a:p>
            <a:pPr algn="ctr"/>
            <a:r>
              <a:rPr lang="en-US" dirty="0"/>
              <a:t>Fig.8( checkout page)</a:t>
            </a:r>
            <a:endParaRPr lang="en-IN" dirty="0"/>
          </a:p>
        </p:txBody>
      </p:sp>
      <p:pic>
        <p:nvPicPr>
          <p:cNvPr id="3" name="Picture 6" descr="D:\logo.jpg">
            <a:extLst>
              <a:ext uri="{FF2B5EF4-FFF2-40B4-BE49-F238E27FC236}">
                <a16:creationId xmlns:a16="http://schemas.microsoft.com/office/drawing/2014/main" id="{FAB9FC03-0C82-6EA2-34B6-2AA6C3888A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7860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2ED0A-5029-82EA-46D0-707D3A8284C6}"/>
              </a:ext>
            </a:extLst>
          </p:cNvPr>
          <p:cNvSpPr>
            <a:spLocks noGrp="1"/>
          </p:cNvSpPr>
          <p:nvPr>
            <p:ph type="title"/>
          </p:nvPr>
        </p:nvSpPr>
        <p:spPr>
          <a:xfrm>
            <a:off x="344078" y="365485"/>
            <a:ext cx="8229600" cy="1143000"/>
          </a:xfrm>
        </p:spPr>
        <p:txBody>
          <a:bodyPr/>
          <a:lstStyle/>
          <a:p>
            <a:pPr algn="ctr"/>
            <a:r>
              <a:rPr lang="en-IN" sz="5400" b="1" dirty="0">
                <a:solidFill>
                  <a:srgbClr val="7030A0"/>
                </a:solidFill>
                <a:latin typeface="Times New Roman" panose="02020603050405020304" pitchFamily="18" charset="0"/>
                <a:cs typeface="Times New Roman" panose="02020603050405020304" pitchFamily="18" charset="0"/>
              </a:rPr>
              <a:t>       </a:t>
            </a:r>
            <a:r>
              <a:rPr lang="en-IN" sz="4000" b="1" dirty="0">
                <a:solidFill>
                  <a:srgbClr val="7030A0"/>
                </a:solidFill>
                <a:latin typeface="Times New Roman" panose="02020603050405020304" pitchFamily="18" charset="0"/>
                <a:cs typeface="Times New Roman" panose="02020603050405020304" pitchFamily="18" charset="0"/>
              </a:rPr>
              <a:t>Result Analysis     </a:t>
            </a:r>
            <a:br>
              <a:rPr lang="en-IN" sz="4000" dirty="0">
                <a:latin typeface="Times New Roman" panose="02020603050405020304" pitchFamily="18"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C5C88F23-BB0D-6D9B-6256-32E8256AE670}"/>
              </a:ext>
            </a:extLst>
          </p:cNvPr>
          <p:cNvSpPr>
            <a:spLocks noGrp="1"/>
          </p:cNvSpPr>
          <p:nvPr>
            <p:ph idx="1"/>
          </p:nvPr>
        </p:nvSpPr>
        <p:spPr>
          <a:xfrm>
            <a:off x="457200" y="1406885"/>
            <a:ext cx="8229600" cy="4389437"/>
          </a:xfrm>
        </p:spPr>
        <p:txBody>
          <a:bodyPr/>
          <a:lstStyle/>
          <a:p>
            <a:pPr algn="just"/>
            <a:r>
              <a:rPr lang="en-US" sz="1800" dirty="0">
                <a:latin typeface="Times New Roman" panose="02020603050405020304" pitchFamily="18" charset="0"/>
                <a:cs typeface="Times New Roman" panose="02020603050405020304" pitchFamily="18" charset="0"/>
              </a:rPr>
              <a:t>If any customer give their valuable feedback  through the feedback form it can easily stored in our database so that we can checked it early.</a:t>
            </a:r>
          </a:p>
          <a:p>
            <a:pPr algn="just"/>
            <a:r>
              <a:rPr lang="en-US" sz="1800" dirty="0">
                <a:latin typeface="Times New Roman" panose="02020603050405020304" pitchFamily="18" charset="0"/>
                <a:cs typeface="Times New Roman" panose="02020603050405020304" pitchFamily="18" charset="0"/>
              </a:rPr>
              <a:t>We kept all the  modules in the  single home page like all the featured products ,prices, discounts, about sections, contact us sections.</a:t>
            </a:r>
          </a:p>
          <a:p>
            <a:pPr algn="just"/>
            <a:r>
              <a:rPr lang="en-US" sz="1800" dirty="0">
                <a:latin typeface="Times New Roman" panose="02020603050405020304" pitchFamily="18" charset="0"/>
                <a:cs typeface="Times New Roman" panose="02020603050405020304" pitchFamily="18" charset="0"/>
              </a:rPr>
              <a:t>Customer will get all the featured products in one single click.</a:t>
            </a:r>
          </a:p>
          <a:p>
            <a:pPr algn="just"/>
            <a:r>
              <a:rPr lang="en-US" sz="1800" dirty="0">
                <a:latin typeface="Times New Roman" panose="02020603050405020304" pitchFamily="18" charset="0"/>
                <a:cs typeface="Times New Roman" panose="02020603050405020304" pitchFamily="18" charset="0"/>
              </a:rPr>
              <a:t>Customer can easily contact with us as the mobile number is given as well as we have given email id,Address also.</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D05E21B-B731-1D54-5F96-D847E7B73743}"/>
              </a:ext>
            </a:extLst>
          </p:cNvPr>
          <p:cNvSpPr>
            <a:spLocks noGrp="1"/>
          </p:cNvSpPr>
          <p:nvPr>
            <p:ph type="ftr" sz="quarter" idx="11"/>
          </p:nvPr>
        </p:nvSpPr>
        <p:spPr>
          <a:xfrm>
            <a:off x="2782478" y="6386153"/>
            <a:ext cx="3352800" cy="365125"/>
          </a:xfrm>
        </p:spPr>
        <p:txBody>
          <a:bodyPr/>
          <a:lstStyle/>
          <a:p>
            <a:pPr algn="ctr"/>
            <a:r>
              <a:rPr lang="en-US" dirty="0">
                <a:solidFill>
                  <a:srgbClr val="045C75"/>
                </a:solidFill>
                <a:latin typeface="Constantia" panose="02030602050306030303" pitchFamily="18" charset="0"/>
              </a:rPr>
              <a:t>Dept. of CSE, University of Engineering &amp; Management Jaipur</a:t>
            </a:r>
          </a:p>
        </p:txBody>
      </p:sp>
      <p:pic>
        <p:nvPicPr>
          <p:cNvPr id="5" name="Picture 6" descr="D:\logo.jpg">
            <a:extLst>
              <a:ext uri="{FF2B5EF4-FFF2-40B4-BE49-F238E27FC236}">
                <a16:creationId xmlns:a16="http://schemas.microsoft.com/office/drawing/2014/main" id="{E76E786A-ADF8-6CEA-A4E8-81EC7304B3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1970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37760" y="501054"/>
            <a:ext cx="8229240" cy="567892"/>
          </a:xfrm>
          <a:prstGeom prst="rect">
            <a:avLst/>
          </a:prstGeom>
        </p:spPr>
        <p:txBody>
          <a:bodyPr lIns="0" rIns="0" bIns="0" anchor="b"/>
          <a:lstStyle/>
          <a:p>
            <a:pPr algn="ctr">
              <a:lnSpc>
                <a:spcPct val="100000"/>
              </a:lnSpc>
            </a:pPr>
            <a:r>
              <a:rPr lang="en-US" sz="4000" b="1" dirty="0">
                <a:solidFill>
                  <a:srgbClr val="7030A0"/>
                </a:solidFill>
                <a:latin typeface="Times New Roman"/>
              </a:rPr>
              <a:t>Limitation</a:t>
            </a:r>
            <a:endParaRPr sz="4000"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5FF1DF1-7A68-FADA-A920-A02E393D4CD4}"/>
              </a:ext>
            </a:extLst>
          </p:cNvPr>
          <p:cNvSpPr txBox="1"/>
          <p:nvPr/>
        </p:nvSpPr>
        <p:spPr>
          <a:xfrm>
            <a:off x="795619" y="1710703"/>
            <a:ext cx="7871381" cy="2862322"/>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We have not used payment gateway properly as internet banking is very much essential in our day to day life. We have insert only the cash on delivery option.</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If any customer give the feedback he/she will not get any notification through the email which is the limitation.</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We have give limited number of products for choosing .There is not much product in any section.</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If any new product will come in our  store we are unable to send the notification to customer</a:t>
            </a:r>
            <a:r>
              <a:rPr lang="en-US" dirty="0"/>
              <a:t>.</a:t>
            </a:r>
          </a:p>
          <a:p>
            <a:pPr algn="just"/>
            <a:endParaRPr lang="en-US" dirty="0"/>
          </a:p>
          <a:p>
            <a:pPr marL="342900" indent="-342900" algn="just">
              <a:buFont typeface="+mj-lt"/>
              <a:buAutoNum type="arabicPeriod"/>
            </a:pPr>
            <a:endParaRPr lang="en-IN" dirty="0"/>
          </a:p>
        </p:txBody>
      </p:sp>
    </p:spTree>
    <p:extLst>
      <p:ext uri="{BB962C8B-B14F-4D97-AF65-F5344CB8AC3E}">
        <p14:creationId xmlns:p14="http://schemas.microsoft.com/office/powerpoint/2010/main" val="1137981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9ABF-C3BB-452E-747A-9183B0AF077C}"/>
              </a:ext>
            </a:extLst>
          </p:cNvPr>
          <p:cNvSpPr>
            <a:spLocks noGrp="1"/>
          </p:cNvSpPr>
          <p:nvPr>
            <p:ph type="title"/>
          </p:nvPr>
        </p:nvSpPr>
        <p:spPr>
          <a:xfrm>
            <a:off x="457200" y="533400"/>
            <a:ext cx="8229600" cy="1314450"/>
          </a:xfrm>
        </p:spPr>
        <p:txBody>
          <a:bodyPr/>
          <a:lstStyle/>
          <a:p>
            <a:br>
              <a:rPr lang="en-US" sz="5400" dirty="0">
                <a:solidFill>
                  <a:prstClr val="black"/>
                </a:solidFill>
              </a:rPr>
            </a:br>
            <a:endParaRPr lang="en-IN" dirty="0"/>
          </a:p>
        </p:txBody>
      </p:sp>
      <p:sp>
        <p:nvSpPr>
          <p:cNvPr id="3" name="Content Placeholder 2">
            <a:extLst>
              <a:ext uri="{FF2B5EF4-FFF2-40B4-BE49-F238E27FC236}">
                <a16:creationId xmlns:a16="http://schemas.microsoft.com/office/drawing/2014/main" id="{CF3F8918-2138-830E-3D63-8A0F6F5C03B1}"/>
              </a:ext>
            </a:extLst>
          </p:cNvPr>
          <p:cNvSpPr>
            <a:spLocks noGrp="1"/>
          </p:cNvSpPr>
          <p:nvPr>
            <p:ph idx="1"/>
          </p:nvPr>
        </p:nvSpPr>
        <p:spPr>
          <a:xfrm>
            <a:off x="465120" y="1385059"/>
            <a:ext cx="8229600" cy="4389437"/>
          </a:xfrm>
        </p:spPr>
        <p:txBody>
          <a:bodyPr/>
          <a:lstStyle/>
          <a:p>
            <a:pPr marL="0" marR="0" indent="0" algn="just">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define the problem on which we are working with the project. We describe the requirement specifications of the system and the actions that can be done on these things. We include features and operations in detail, including screen layouts. We designed user interface and finally the system is implemented and tested accordingly.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Wingdings 2" panose="05020102010507070707" pitchFamily="18" charset="2"/>
              <a:buChar char=""/>
              <a:tabLst>
                <a:tab pos="2286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enable our internet banking gateway with our cash on delivery.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Wingdings 2" panose="05020102010507070707" pitchFamily="18" charset="2"/>
              <a:buChar char=""/>
              <a:tabLst>
                <a:tab pos="2286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strong the backend of our website and also enable the notification system to customer.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1000"/>
              </a:spcAft>
              <a:buFont typeface="Wingdings 2" panose="05020102010507070707" pitchFamily="18" charset="2"/>
              <a:buChar char=""/>
              <a:tabLst>
                <a:tab pos="2286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will host the platform on the online servers to make it accessible worldwide.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1000"/>
              </a:spcAft>
              <a:buFont typeface="Wingdings 2" panose="05020102010507070707" pitchFamily="18" charset="2"/>
              <a:buChar char=""/>
              <a:tabLst>
                <a:tab pos="2286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can add another section of Kids products in our website.</a:t>
            </a:r>
          </a:p>
          <a:p>
            <a:pPr marL="342900" marR="0" lvl="0" indent="-342900" algn="just">
              <a:spcBef>
                <a:spcPts val="0"/>
              </a:spcBef>
              <a:spcAft>
                <a:spcPts val="1000"/>
              </a:spcAft>
              <a:buFont typeface="Wingdings 2" panose="05020102010507070707" pitchFamily="18" charset="2"/>
              <a:buChar char=""/>
              <a:tabLst>
                <a:tab pos="2286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can give more advance software for online shoes store including more facilities.</a:t>
            </a:r>
          </a:p>
          <a:p>
            <a:pPr marL="0" indent="0" algn="just">
              <a:buNone/>
            </a:pPr>
            <a:endParaRPr lang="en-IN" sz="1800" dirty="0"/>
          </a:p>
        </p:txBody>
      </p:sp>
      <p:sp>
        <p:nvSpPr>
          <p:cNvPr id="4" name="Footer Placeholder 3">
            <a:extLst>
              <a:ext uri="{FF2B5EF4-FFF2-40B4-BE49-F238E27FC236}">
                <a16:creationId xmlns:a16="http://schemas.microsoft.com/office/drawing/2014/main" id="{F39F852E-E2A1-60D2-E75E-9B3B330431D5}"/>
              </a:ext>
            </a:extLst>
          </p:cNvPr>
          <p:cNvSpPr>
            <a:spLocks noGrp="1"/>
          </p:cNvSpPr>
          <p:nvPr>
            <p:ph type="ftr" sz="quarter" idx="11"/>
          </p:nvPr>
        </p:nvSpPr>
        <p:spPr>
          <a:xfrm>
            <a:off x="2676427" y="6324601"/>
            <a:ext cx="3352800" cy="533400"/>
          </a:xfrm>
        </p:spPr>
        <p:txBody>
          <a:bodyPr/>
          <a:lstStyle/>
          <a:p>
            <a:pPr>
              <a:defRPr/>
            </a:pPr>
            <a:r>
              <a:rPr lang="en-US" dirty="0">
                <a:solidFill>
                  <a:srgbClr val="045C75"/>
                </a:solidFill>
                <a:latin typeface="Constantia" panose="02030602050306030303" pitchFamily="18" charset="0"/>
              </a:rPr>
              <a:t>Dept. of CSE, University of Engineering &amp; Management Jaipur</a:t>
            </a:r>
          </a:p>
          <a:p>
            <a:pPr>
              <a:defRPr/>
            </a:pPr>
            <a:endParaRPr lang="en-US" dirty="0"/>
          </a:p>
        </p:txBody>
      </p:sp>
      <p:sp>
        <p:nvSpPr>
          <p:cNvPr id="7" name="TextShape 1">
            <a:extLst>
              <a:ext uri="{FF2B5EF4-FFF2-40B4-BE49-F238E27FC236}">
                <a16:creationId xmlns:a16="http://schemas.microsoft.com/office/drawing/2014/main" id="{1EAF2BD3-F28E-557C-E647-F35053B77DAB}"/>
              </a:ext>
            </a:extLst>
          </p:cNvPr>
          <p:cNvSpPr txBox="1"/>
          <p:nvPr/>
        </p:nvSpPr>
        <p:spPr>
          <a:xfrm>
            <a:off x="465120" y="343659"/>
            <a:ext cx="8229240" cy="682606"/>
          </a:xfrm>
          <a:prstGeom prst="rect">
            <a:avLst/>
          </a:prstGeom>
        </p:spPr>
        <p:txBody>
          <a:bodyPr lIns="0" rIns="0" bIns="0" anchor="b"/>
          <a:lstStyle/>
          <a:p>
            <a:pPr algn="ctr"/>
            <a:r>
              <a:rPr lang="en-US" sz="4000" b="1" dirty="0">
                <a:solidFill>
                  <a:srgbClr val="7030A0"/>
                </a:solidFill>
                <a:latin typeface="Times New Roman"/>
              </a:rPr>
              <a:t>Conclusions &amp; Future Scope </a:t>
            </a:r>
            <a:endParaRPr sz="4000" dirty="0">
              <a:solidFill>
                <a:prstClr val="black"/>
              </a:solidFill>
            </a:endParaRPr>
          </a:p>
        </p:txBody>
      </p:sp>
      <p:pic>
        <p:nvPicPr>
          <p:cNvPr id="8" name="Picture 6" descr="D:\logo.jpg">
            <a:extLst>
              <a:ext uri="{FF2B5EF4-FFF2-40B4-BE49-F238E27FC236}">
                <a16:creationId xmlns:a16="http://schemas.microsoft.com/office/drawing/2014/main" id="{44907B5D-C9EC-0B6F-776E-95A06BE8B2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779470" y="-30956"/>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1762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E331-221F-BE59-971A-B5A0840EAC72}"/>
              </a:ext>
            </a:extLst>
          </p:cNvPr>
          <p:cNvSpPr>
            <a:spLocks noGrp="1"/>
          </p:cNvSpPr>
          <p:nvPr>
            <p:ph type="title"/>
          </p:nvPr>
        </p:nvSpPr>
        <p:spPr>
          <a:xfrm>
            <a:off x="914400" y="450326"/>
            <a:ext cx="8229600" cy="1143000"/>
          </a:xfrm>
        </p:spPr>
        <p:txBody>
          <a:bodyPr/>
          <a:lstStyle/>
          <a:p>
            <a:pPr algn="ctr"/>
            <a:r>
              <a:rPr lang="en-US" sz="4000" b="1" dirty="0">
                <a:solidFill>
                  <a:srgbClr val="7030A0"/>
                </a:solidFill>
                <a:latin typeface="Times New Roman"/>
              </a:rPr>
              <a:t>References    </a:t>
            </a:r>
            <a:r>
              <a:rPr lang="en-US" sz="5400" b="1" dirty="0">
                <a:solidFill>
                  <a:srgbClr val="7030A0"/>
                </a:solidFill>
                <a:latin typeface="Times New Roman"/>
              </a:rPr>
              <a:t>                </a:t>
            </a:r>
            <a:br>
              <a:rPr lang="en-US" dirty="0">
                <a:solidFill>
                  <a:prstClr val="black"/>
                </a:solidFill>
                <a:latin typeface="Arial"/>
              </a:rPr>
            </a:br>
            <a:endParaRPr lang="en-IN" dirty="0"/>
          </a:p>
        </p:txBody>
      </p:sp>
      <p:sp>
        <p:nvSpPr>
          <p:cNvPr id="4" name="Footer Placeholder 3">
            <a:extLst>
              <a:ext uri="{FF2B5EF4-FFF2-40B4-BE49-F238E27FC236}">
                <a16:creationId xmlns:a16="http://schemas.microsoft.com/office/drawing/2014/main" id="{C43E7DEA-F1A0-BD13-8FFA-47E462EF0CF0}"/>
              </a:ext>
            </a:extLst>
          </p:cNvPr>
          <p:cNvSpPr>
            <a:spLocks noGrp="1"/>
          </p:cNvSpPr>
          <p:nvPr>
            <p:ph type="ftr" sz="quarter" idx="11"/>
          </p:nvPr>
        </p:nvSpPr>
        <p:spPr>
          <a:xfrm>
            <a:off x="2895599" y="6407674"/>
            <a:ext cx="3352800" cy="519458"/>
          </a:xfrm>
        </p:spPr>
        <p:txBody>
          <a:bodyPr/>
          <a:lstStyle/>
          <a:p>
            <a:pPr>
              <a:defRPr/>
            </a:pPr>
            <a:r>
              <a:rPr lang="en-US" dirty="0">
                <a:solidFill>
                  <a:srgbClr val="045C75"/>
                </a:solidFill>
                <a:latin typeface="Constantia" panose="02030602050306030303" pitchFamily="18" charset="0"/>
              </a:rPr>
              <a:t>Dept. of CSE, University of Engineering &amp; Management Jaipur</a:t>
            </a:r>
          </a:p>
          <a:p>
            <a:pPr>
              <a:defRPr/>
            </a:pPr>
            <a:endParaRPr lang="en-US" dirty="0"/>
          </a:p>
        </p:txBody>
      </p:sp>
      <p:pic>
        <p:nvPicPr>
          <p:cNvPr id="5" name="Picture 6" descr="D:\logo.jpg">
            <a:extLst>
              <a:ext uri="{FF2B5EF4-FFF2-40B4-BE49-F238E27FC236}">
                <a16:creationId xmlns:a16="http://schemas.microsoft.com/office/drawing/2014/main" id="{8EA01ECF-8AF7-9526-AC6F-FA71262CBA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305773" y="-30956"/>
            <a:ext cx="166854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a:extLst>
              <a:ext uri="{FF2B5EF4-FFF2-40B4-BE49-F238E27FC236}">
                <a16:creationId xmlns:a16="http://schemas.microsoft.com/office/drawing/2014/main" id="{22F1EDB1-94C8-D203-918A-62EA9E997AE9}"/>
              </a:ext>
            </a:extLst>
          </p:cNvPr>
          <p:cNvSpPr>
            <a:spLocks noGrp="1"/>
          </p:cNvSpPr>
          <p:nvPr>
            <p:ph idx="1"/>
          </p:nvPr>
        </p:nvSpPr>
        <p:spPr>
          <a:xfrm>
            <a:off x="129567" y="869950"/>
            <a:ext cx="8884865" cy="5486400"/>
          </a:xfrm>
        </p:spPr>
        <p:txBody>
          <a:bodyPr/>
          <a:lstStyle/>
          <a:p>
            <a:pPr marL="0" marR="0" indent="0" algn="just">
              <a:spcAft>
                <a:spcPts val="600"/>
              </a:spcAft>
              <a:buNone/>
            </a:pPr>
            <a:r>
              <a:rPr lang="en-IN" sz="1800" dirty="0">
                <a:solidFill>
                  <a:srgbClr val="000000"/>
                </a:solidFill>
                <a:effectLst/>
                <a:latin typeface="Times New Roman" panose="02020603050405020304" pitchFamily="18" charset="0"/>
                <a:ea typeface="Times New Roman" panose="02020603050405020304" pitchFamily="18" charset="0"/>
              </a:rPr>
              <a:t>[1]. January 2013 IOSR Journal of Business and Management 9(4):53-61.DOI:</a:t>
            </a:r>
            <a:r>
              <a:rPr lang="en-IN" sz="1800" u="none" strike="noStrike" dirty="0">
                <a:solidFill>
                  <a:srgbClr val="000000"/>
                </a:solidFill>
                <a:effectLst/>
                <a:latin typeface="Times New Roman" panose="02020603050405020304" pitchFamily="18" charset="0"/>
                <a:ea typeface="Times New Roman" panose="02020603050405020304" pitchFamily="18" charset="0"/>
                <a:hlinkClick r:id="rId3"/>
              </a:rPr>
              <a:t>10.9790/487X-0945361</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latin typeface="Times New Roman" panose="02020603050405020304" pitchFamily="18" charset="0"/>
              <a:ea typeface="Times New Roman" panose="02020603050405020304" pitchFamily="18" charset="0"/>
            </a:endParaRPr>
          </a:p>
          <a:p>
            <a:pPr marL="0" marR="0" indent="0" algn="just">
              <a:spcAft>
                <a:spcPts val="600"/>
              </a:spcAft>
              <a:buNone/>
            </a:pPr>
            <a:r>
              <a:rPr lang="en-IN" sz="1800" dirty="0">
                <a:solidFill>
                  <a:srgbClr val="000000"/>
                </a:solidFill>
                <a:effectLst/>
                <a:latin typeface="Times New Roman" panose="02020603050405020304" pitchFamily="18" charset="0"/>
                <a:ea typeface="Times New Roman" panose="02020603050405020304" pitchFamily="18" charset="0"/>
              </a:rPr>
              <a:t>[2].   E-Commerce Information System design in web-based UD Anggun Shoe Store. (n.d.). Retrieved December 2, 2022, from https://www.researchgate.net/publication/365118349_E-Commerce_Information_System_Design_in_Web-Based_UD_Anggun_Shoe_Store </a:t>
            </a:r>
            <a:endParaRPr lang="en-IN" sz="1800" dirty="0">
              <a:effectLst/>
              <a:latin typeface="Times New Roman" panose="02020603050405020304" pitchFamily="18" charset="0"/>
              <a:ea typeface="Times New Roman" panose="02020603050405020304" pitchFamily="18" charset="0"/>
            </a:endParaRPr>
          </a:p>
          <a:p>
            <a:pPr marL="0" marR="0" indent="0" algn="just">
              <a:spcAft>
                <a:spcPts val="600"/>
              </a:spcAft>
              <a:buNone/>
            </a:pPr>
            <a:r>
              <a:rPr lang="en-IN" sz="1800" dirty="0">
                <a:solidFill>
                  <a:srgbClr val="000000"/>
                </a:solidFill>
                <a:effectLst/>
                <a:latin typeface="Times New Roman" panose="02020603050405020304" pitchFamily="18" charset="0"/>
                <a:ea typeface="Times New Roman" panose="02020603050405020304" pitchFamily="18" charset="0"/>
              </a:rPr>
              <a:t>[3].Herdianto, A. (1970, January 1). Futsal Shoe Store website with PHP, MySQL, Adobe Dreamweaver CS3: Semantic scholar. undefined. Retrieved December 2, 2022, from https://www.semanticscholar.org/paper/FUTSAL-SHOE-STORE-WEBSITE-WITH-PHP%2C-MYSQL%2C-ADOBE-Herdianto/c111982e495e693b892e188ae6f8072a687dc2c2 </a:t>
            </a:r>
            <a:endParaRPr lang="en-IN" sz="1800" dirty="0">
              <a:effectLst/>
              <a:latin typeface="Times New Roman" panose="02020603050405020304" pitchFamily="18" charset="0"/>
              <a:ea typeface="Times New Roman" panose="02020603050405020304" pitchFamily="18" charset="0"/>
            </a:endParaRPr>
          </a:p>
          <a:p>
            <a:pPr marL="0" marR="0" indent="0" algn="just">
              <a:spcAft>
                <a:spcPts val="600"/>
              </a:spcAft>
              <a:buNone/>
            </a:pPr>
            <a:r>
              <a:rPr lang="en-IN" sz="1800" dirty="0">
                <a:solidFill>
                  <a:srgbClr val="000000"/>
                </a:solidFill>
                <a:effectLst/>
                <a:latin typeface="Times New Roman" panose="02020603050405020304" pitchFamily="18" charset="0"/>
                <a:ea typeface="Times New Roman" panose="02020603050405020304" pitchFamily="18" charset="0"/>
              </a:rPr>
              <a:t>[4]. Impact of service quality on customer loyalty and customer satisfaction ... (n.d.). RetrievedDecember2,2022,fromhttps://journals.sagepub.com/</a:t>
            </a:r>
            <a:r>
              <a:rPr lang="en-IN" sz="1800" dirty="0" err="1">
                <a:solidFill>
                  <a:srgbClr val="000000"/>
                </a:solidFill>
                <a:effectLst/>
                <a:latin typeface="Times New Roman" panose="02020603050405020304" pitchFamily="18" charset="0"/>
                <a:ea typeface="Times New Roman" panose="02020603050405020304" pitchFamily="18" charset="0"/>
              </a:rPr>
              <a:t>doi</a:t>
            </a:r>
            <a:r>
              <a:rPr lang="en-IN" sz="1800" dirty="0">
                <a:solidFill>
                  <a:srgbClr val="000000"/>
                </a:solidFill>
                <a:effectLst/>
                <a:latin typeface="Times New Roman" panose="02020603050405020304" pitchFamily="18" charset="0"/>
                <a:ea typeface="Times New Roman" panose="02020603050405020304" pitchFamily="18" charset="0"/>
              </a:rPr>
              <a:t>/full/10.1177/2158244020919517 .</a:t>
            </a:r>
            <a:endParaRPr lang="en-IN" sz="1800" dirty="0">
              <a:effectLst/>
              <a:latin typeface="Times New Roman" panose="02020603050405020304" pitchFamily="18" charset="0"/>
              <a:ea typeface="Times New Roman" panose="02020603050405020304" pitchFamily="18" charset="0"/>
            </a:endParaRPr>
          </a:p>
          <a:p>
            <a:pPr marL="0" marR="0" indent="0" algn="just">
              <a:spcAft>
                <a:spcPts val="600"/>
              </a:spcAft>
              <a:buNone/>
            </a:pPr>
            <a:r>
              <a:rPr lang="en-IN" sz="1800" dirty="0">
                <a:solidFill>
                  <a:srgbClr val="000000"/>
                </a:solidFill>
                <a:effectLst/>
                <a:latin typeface="Times New Roman" panose="02020603050405020304" pitchFamily="18" charset="0"/>
                <a:ea typeface="Times New Roman" panose="02020603050405020304" pitchFamily="18" charset="0"/>
              </a:rPr>
              <a:t>[5]. Shoes: Women's, Men's &amp; Kids Shoes from top brands | DSW. (n.d.). Retrieved December 2, 2022, from https://www.dsw.com/ </a:t>
            </a:r>
            <a:endParaRPr lang="en-IN" sz="1800" dirty="0">
              <a:effectLst/>
              <a:latin typeface="Times New Roman" panose="02020603050405020304" pitchFamily="18" charset="0"/>
              <a:ea typeface="Times New Roman" panose="02020603050405020304" pitchFamily="18" charset="0"/>
            </a:endParaRPr>
          </a:p>
          <a:p>
            <a:pPr marL="0" marR="0" indent="0" algn="just">
              <a:spcAft>
                <a:spcPts val="600"/>
              </a:spcAft>
              <a:buNone/>
            </a:pPr>
            <a:r>
              <a:rPr lang="en-IN" sz="1800" dirty="0">
                <a:solidFill>
                  <a:srgbClr val="000000"/>
                </a:solidFill>
                <a:effectLst/>
                <a:latin typeface="Times New Roman" panose="02020603050405020304" pitchFamily="18" charset="0"/>
                <a:ea typeface="Times New Roman" panose="02020603050405020304" pitchFamily="18" charset="0"/>
              </a:rPr>
              <a:t>[6]. Dronca, R. (2020, June 29). How to create a shopping cart UI using CSS &amp;         JavaScript. </a:t>
            </a:r>
            <a:r>
              <a:rPr lang="en-IN" sz="1800" dirty="0" err="1">
                <a:solidFill>
                  <a:srgbClr val="000000"/>
                </a:solidFill>
                <a:effectLst/>
                <a:latin typeface="Times New Roman" panose="02020603050405020304" pitchFamily="18" charset="0"/>
                <a:ea typeface="Times New Roman" panose="02020603050405020304" pitchFamily="18" charset="0"/>
              </a:rPr>
              <a:t>Designmodo</a:t>
            </a:r>
            <a:r>
              <a:rPr lang="en-IN" sz="1800" dirty="0">
                <a:solidFill>
                  <a:srgbClr val="000000"/>
                </a:solidFill>
                <a:effectLst/>
                <a:latin typeface="Times New Roman" panose="02020603050405020304" pitchFamily="18" charset="0"/>
                <a:ea typeface="Times New Roman" panose="02020603050405020304" pitchFamily="18" charset="0"/>
              </a:rPr>
              <a:t>. Retrieved November 29, 2022, from https://designmodo.com/shopping-cart-ui/</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24403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57200" y="103030"/>
            <a:ext cx="8076960" cy="717641"/>
          </a:xfrm>
          <a:prstGeom prst="rect">
            <a:avLst/>
          </a:prstGeom>
        </p:spPr>
        <p:txBody>
          <a:bodyPr lIns="0" rIns="0" bIns="0" anchor="b"/>
          <a:lstStyle/>
          <a:p>
            <a:pPr algn="ctr"/>
            <a:r>
              <a:rPr lang="en-US" sz="4000" b="1" dirty="0">
                <a:solidFill>
                  <a:srgbClr val="7030A0"/>
                </a:solidFill>
                <a:latin typeface="Times New Roman"/>
              </a:rPr>
              <a:t>Outlines</a:t>
            </a:r>
            <a:endParaRPr sz="4000" dirty="0">
              <a:solidFill>
                <a:prstClr val="black"/>
              </a:solidFill>
              <a:latin typeface="Arial"/>
            </a:endParaRPr>
          </a:p>
        </p:txBody>
      </p:sp>
      <p:sp>
        <p:nvSpPr>
          <p:cNvPr id="4" name="TextShape 2"/>
          <p:cNvSpPr txBox="1"/>
          <p:nvPr/>
        </p:nvSpPr>
        <p:spPr>
          <a:xfrm>
            <a:off x="457200" y="1035930"/>
            <a:ext cx="8229240" cy="5105160"/>
          </a:xfrm>
          <a:prstGeom prst="rect">
            <a:avLst/>
          </a:prstGeom>
        </p:spPr>
        <p:txBody>
          <a:bodyPr/>
          <a:lstStyle/>
          <a:p>
            <a:pPr algn="just">
              <a:buSzPct val="95000"/>
              <a:buFont typeface="Wingdings 2" charset="2"/>
              <a:buChar char=""/>
            </a:pPr>
            <a:r>
              <a:rPr lang="en-US" sz="1800" dirty="0">
                <a:latin typeface="Times New Roman"/>
              </a:rPr>
              <a:t>Introduction</a:t>
            </a:r>
            <a:endParaRPr lang="en-US" dirty="0">
              <a:latin typeface="Arial"/>
            </a:endParaRPr>
          </a:p>
          <a:p>
            <a:pPr algn="just">
              <a:buSzPct val="95000"/>
              <a:buFont typeface="Wingdings 2" charset="2"/>
              <a:buChar char=""/>
            </a:pPr>
            <a:r>
              <a:rPr lang="en-US" sz="1800" dirty="0">
                <a:latin typeface="Times New Roman"/>
              </a:rPr>
              <a:t>Literature Review</a:t>
            </a:r>
          </a:p>
          <a:p>
            <a:pPr algn="just">
              <a:buSzPct val="95000"/>
              <a:buFont typeface="Wingdings 2" charset="2"/>
              <a:buChar char=""/>
            </a:pPr>
            <a:r>
              <a:rPr lang="en-US" sz="1800" dirty="0">
                <a:latin typeface="Times New Roman"/>
              </a:rPr>
              <a:t>Objectives</a:t>
            </a:r>
            <a:endParaRPr lang="en-US" dirty="0">
              <a:latin typeface="Arial"/>
            </a:endParaRPr>
          </a:p>
          <a:p>
            <a:pPr algn="just">
              <a:buSzPct val="95000"/>
              <a:buFont typeface="Wingdings 2" charset="2"/>
              <a:buChar char=""/>
            </a:pPr>
            <a:r>
              <a:rPr lang="en-US" sz="1800" dirty="0">
                <a:latin typeface="Times New Roman"/>
              </a:rPr>
              <a:t>Proposed Model</a:t>
            </a:r>
          </a:p>
          <a:p>
            <a:pPr algn="just">
              <a:buSzPct val="95000"/>
              <a:buFont typeface="Wingdings 2" charset="2"/>
              <a:buChar char=""/>
            </a:pPr>
            <a:r>
              <a:rPr lang="en-US" sz="1800" dirty="0">
                <a:latin typeface="Times New Roman"/>
              </a:rPr>
              <a:t>Experimental Setup</a:t>
            </a:r>
            <a:endParaRPr lang="en-US" dirty="0">
              <a:latin typeface="Arial"/>
            </a:endParaRPr>
          </a:p>
          <a:p>
            <a:pPr algn="just">
              <a:buSzPct val="95000"/>
              <a:buFont typeface="Wingdings 2" charset="2"/>
              <a:buChar char=""/>
            </a:pPr>
            <a:r>
              <a:rPr lang="en-US" sz="1800" dirty="0">
                <a:latin typeface="Times New Roman"/>
              </a:rPr>
              <a:t>Result Analysis</a:t>
            </a:r>
            <a:endParaRPr lang="en-US" dirty="0">
              <a:latin typeface="Arial"/>
            </a:endParaRPr>
          </a:p>
          <a:p>
            <a:pPr algn="just">
              <a:buSzPct val="95000"/>
              <a:buFont typeface="Wingdings 2" charset="2"/>
              <a:buChar char=""/>
            </a:pPr>
            <a:r>
              <a:rPr lang="en-US" sz="1800" dirty="0">
                <a:latin typeface="Times New Roman"/>
              </a:rPr>
              <a:t>Conclusion &amp; Future Scope</a:t>
            </a:r>
            <a:endParaRPr lang="en-US" dirty="0">
              <a:latin typeface="Arial"/>
            </a:endParaRPr>
          </a:p>
          <a:p>
            <a:pPr algn="just">
              <a:buSzPct val="95000"/>
              <a:buFont typeface="Wingdings 2" charset="2"/>
              <a:buChar char=""/>
            </a:pPr>
            <a:r>
              <a:rPr lang="en-US" sz="1800" dirty="0">
                <a:latin typeface="Times New Roman"/>
              </a:rPr>
              <a:t>Reference</a:t>
            </a:r>
          </a:p>
          <a:p>
            <a:pPr algn="just">
              <a:buSzPct val="95000"/>
              <a:buFont typeface="Wingdings 2" charset="2"/>
              <a:buChar char=""/>
            </a:pPr>
            <a:r>
              <a:rPr lang="en-US" sz="1800" dirty="0">
                <a:latin typeface="Times New Roman"/>
              </a:rPr>
              <a:t>Acknowledgement</a:t>
            </a:r>
            <a:endParaRPr lang="en-US" dirty="0">
              <a:latin typeface="Arial"/>
            </a:endParaRPr>
          </a:p>
          <a:p>
            <a:pPr>
              <a:buSzPct val="95000"/>
              <a:buFont typeface="Wingdings 2" charset="2"/>
              <a:buChar char=""/>
            </a:pP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4701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685800" y="23760"/>
            <a:ext cx="8076960" cy="609120"/>
          </a:xfrm>
          <a:prstGeom prst="rect">
            <a:avLst/>
          </a:prstGeom>
        </p:spPr>
        <p:txBody>
          <a:bodyPr lIns="0" rIns="0" bIns="0" anchor="b"/>
          <a:lstStyle/>
          <a:p>
            <a:pPr algn="ctr"/>
            <a:r>
              <a:rPr lang="en-US" sz="4000" b="1" dirty="0">
                <a:solidFill>
                  <a:srgbClr val="7030A0"/>
                </a:solidFill>
                <a:latin typeface="Times New Roman"/>
              </a:rPr>
              <a:t>Acknowledgement</a:t>
            </a:r>
            <a:endParaRPr sz="4000"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52441B4F-0E3E-B9EE-3645-068965400818}"/>
              </a:ext>
            </a:extLst>
          </p:cNvPr>
          <p:cNvSpPr txBox="1"/>
          <p:nvPr/>
        </p:nvSpPr>
        <p:spPr>
          <a:xfrm>
            <a:off x="455389" y="1041400"/>
            <a:ext cx="8076960" cy="4207947"/>
          </a:xfrm>
          <a:prstGeom prst="rect">
            <a:avLst/>
          </a:prstGeom>
          <a:noFill/>
        </p:spPr>
        <p:txBody>
          <a:bodyPr wrap="square">
            <a:spAutoFit/>
          </a:bodyPr>
          <a:lstStyle/>
          <a:p>
            <a:pPr algn="just">
              <a:lnSpc>
                <a:spcPct val="115000"/>
              </a:lnSpc>
            </a:pPr>
            <a:r>
              <a:rPr lang="en-US" sz="1800" dirty="0">
                <a:effectLst/>
                <a:latin typeface="Times New Roman" panose="02020603050405020304" pitchFamily="18" charset="0"/>
                <a:ea typeface="Times New Roman" panose="02020603050405020304" pitchFamily="18" charset="0"/>
              </a:rPr>
              <a:t>The endless thanks goes to Lord Almighty for all the blessings he has showered onto me, which has enabled me to write this last note in my project work. During the period of my </a:t>
            </a:r>
            <a:r>
              <a:rPr lang="en-US" dirty="0">
                <a:latin typeface="Times New Roman" panose="02020603050405020304" pitchFamily="18" charset="0"/>
                <a:ea typeface="Times New Roman" panose="02020603050405020304" pitchFamily="18" charset="0"/>
              </a:rPr>
              <a:t>project</a:t>
            </a:r>
            <a:r>
              <a:rPr lang="en-US" sz="1800" dirty="0">
                <a:effectLst/>
                <a:latin typeface="Times New Roman" panose="02020603050405020304" pitchFamily="18" charset="0"/>
                <a:ea typeface="Times New Roman" panose="02020603050405020304" pitchFamily="18" charset="0"/>
              </a:rPr>
              <a:t>, as in the rest of my life, I have been blessed by Almighty with some extraordinary people who have spun a web of support around me. Words can never be enough in expressing how grateful I am to those incredible people in my life who made this thesis possible. I would like an attempt to thank them for making my time during my </a:t>
            </a:r>
            <a:r>
              <a:rPr lang="en-US" dirty="0">
                <a:latin typeface="Times New Roman" panose="02020603050405020304" pitchFamily="18" charset="0"/>
                <a:ea typeface="Times New Roman" panose="02020603050405020304" pitchFamily="18" charset="0"/>
              </a:rPr>
              <a:t>project</a:t>
            </a:r>
            <a:r>
              <a:rPr lang="en-US" sz="1800" dirty="0">
                <a:effectLst/>
                <a:latin typeface="Times New Roman" panose="02020603050405020304" pitchFamily="18" charset="0"/>
                <a:ea typeface="Times New Roman" panose="02020603050405020304" pitchFamily="18" charset="0"/>
              </a:rPr>
              <a:t> in the Institute a period I will treasure. I am deeply indebted to my research supervisor, Professor </a:t>
            </a:r>
            <a:r>
              <a:rPr lang="en-US" sz="1800" dirty="0">
                <a:solidFill>
                  <a:schemeClr val="tx1">
                    <a:lumMod val="95000"/>
                    <a:lumOff val="5000"/>
                  </a:schemeClr>
                </a:solidFill>
                <a:latin typeface="Times New Roman"/>
              </a:rPr>
              <a:t>Jyoti Khandelwal </a:t>
            </a:r>
            <a:r>
              <a:rPr lang="en-US" sz="1800" dirty="0">
                <a:effectLst/>
                <a:latin typeface="Times New Roman" panose="02020603050405020304" pitchFamily="18" charset="0"/>
                <a:ea typeface="Times New Roman" panose="02020603050405020304" pitchFamily="18" charset="0"/>
              </a:rPr>
              <a:t>me such an interesting thesis topic. Each meeting with him added in valuable aspects to the implementation and broadened my perspective. He has guided me with his invaluable suggestions, lightened up the way in my darkest times and encouraged me a lot in the academic life.</a:t>
            </a:r>
          </a:p>
          <a:p>
            <a:pPr algn="just">
              <a:lnSpc>
                <a:spcPct val="115000"/>
              </a:lnSpc>
            </a:pP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77807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Content Placeholder 3"/>
          <p:cNvPicPr/>
          <p:nvPr/>
        </p:nvPicPr>
        <p:blipFill>
          <a:blip r:embed="rId2"/>
          <a:stretch>
            <a:fillRect/>
          </a:stretch>
        </p:blipFill>
        <p:spPr>
          <a:xfrm>
            <a:off x="0" y="1143000"/>
            <a:ext cx="9143640" cy="5714640"/>
          </a:xfrm>
          <a:prstGeom prst="rect">
            <a:avLst/>
          </a:prstGeom>
          <a:ln w="9360">
            <a:noFill/>
          </a:ln>
        </p:spPr>
      </p:pic>
      <p:sp>
        <p:nvSpPr>
          <p:cNvPr id="201" name="TextShape 1"/>
          <p:cNvSpPr txBox="1"/>
          <p:nvPr/>
        </p:nvSpPr>
        <p:spPr>
          <a:xfrm>
            <a:off x="2666880" y="6356520"/>
            <a:ext cx="3352320" cy="364680"/>
          </a:xfrm>
          <a:prstGeom prst="rect">
            <a:avLst/>
          </a:prstGeom>
        </p:spPr>
        <p:txBody>
          <a:bodyPr lIns="0" tIns="0" rIns="0" bIns="0" anchor="b"/>
          <a:lstStyle/>
          <a:p>
            <a:pPr algn="ctr"/>
            <a:r>
              <a:rPr lang="en-US" sz="1200" dirty="0">
                <a:solidFill>
                  <a:srgbClr val="045C75"/>
                </a:solidFill>
                <a:latin typeface="Constantia" panose="02030602050306030303" pitchFamily="18" charset="0"/>
              </a:rPr>
              <a:t>Dept. of CSE, University of Engineering &amp; Management Jaipur</a:t>
            </a:r>
          </a:p>
        </p:txBody>
      </p:sp>
      <p:pic>
        <p:nvPicPr>
          <p:cNvPr id="4" name="Picture 6" descr="D:\logo.jpg"/>
          <p:cNvPicPr>
            <a:picLocks noChangeAspect="1" noChangeArrowheads="1"/>
          </p:cNvPicPr>
          <p:nvPr/>
        </p:nvPicPr>
        <p:blipFill>
          <a:blip r:embed="rId3"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p:cNvSpPr txBox="1"/>
          <p:nvPr/>
        </p:nvSpPr>
        <p:spPr>
          <a:xfrm>
            <a:off x="609480" y="347733"/>
            <a:ext cx="8076960" cy="528030"/>
          </a:xfrm>
          <a:prstGeom prst="rect">
            <a:avLst/>
          </a:prstGeom>
        </p:spPr>
        <p:txBody>
          <a:bodyPr lIns="0" rIns="0" bIns="0" anchor="b"/>
          <a:lstStyle/>
          <a:p>
            <a:pPr algn="ctr">
              <a:lnSpc>
                <a:spcPct val="100000"/>
              </a:lnSpc>
            </a:pPr>
            <a:r>
              <a:rPr lang="en-US" sz="4000" b="1" dirty="0">
                <a:solidFill>
                  <a:srgbClr val="7030A0"/>
                </a:solidFill>
                <a:latin typeface="Times New Roman"/>
              </a:rPr>
              <a:t>Introduction</a:t>
            </a:r>
            <a:endParaRPr sz="4000" dirty="0"/>
          </a:p>
        </p:txBody>
      </p:sp>
      <p:sp>
        <p:nvSpPr>
          <p:cNvPr id="7" name="TextShape 2"/>
          <p:cNvSpPr txBox="1"/>
          <p:nvPr/>
        </p:nvSpPr>
        <p:spPr>
          <a:xfrm>
            <a:off x="457200" y="1077653"/>
            <a:ext cx="8229240" cy="2103429"/>
          </a:xfrm>
          <a:prstGeom prst="rect">
            <a:avLst/>
          </a:prstGeom>
        </p:spPr>
        <p:txBody>
          <a:bodyPr/>
          <a:lstStyle/>
          <a:p>
            <a:pPr marL="342900" indent="-342900" algn="just">
              <a:buSzPct val="950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6" name="TextShape 2"/>
          <p:cNvSpPr txBox="1"/>
          <p:nvPr/>
        </p:nvSpPr>
        <p:spPr>
          <a:xfrm>
            <a:off x="1275007" y="3181082"/>
            <a:ext cx="7147775" cy="4949660"/>
          </a:xfrm>
          <a:prstGeom prst="rect">
            <a:avLst/>
          </a:prstGeom>
        </p:spPr>
        <p:txBody>
          <a:bodyPr/>
          <a:lstStyle/>
          <a:p>
            <a:pPr algn="just"/>
            <a:endParaRPr lang="en-US" sz="2100" i="1" dirty="0">
              <a:latin typeface="Times New Roman" panose="02020603050405020304" pitchFamily="18" charset="0"/>
              <a:cs typeface="Times New Roman" panose="02020603050405020304" pitchFamily="18" charset="0"/>
            </a:endParaRPr>
          </a:p>
        </p:txBody>
      </p:sp>
      <p:pic>
        <p:nvPicPr>
          <p:cNvPr id="8"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569AE244-9522-3A70-19D0-CBFEA7C60D4E}"/>
              </a:ext>
            </a:extLst>
          </p:cNvPr>
          <p:cNvSpPr txBox="1"/>
          <p:nvPr/>
        </p:nvSpPr>
        <p:spPr>
          <a:xfrm>
            <a:off x="609480" y="1281291"/>
            <a:ext cx="8309113" cy="3395801"/>
          </a:xfrm>
          <a:prstGeom prst="rect">
            <a:avLst/>
          </a:prstGeom>
          <a:noFill/>
        </p:spPr>
        <p:txBody>
          <a:bodyPr wrap="square">
            <a:spAutoFit/>
          </a:bodyPr>
          <a:lstStyle/>
          <a:p>
            <a:pPr marL="0" marR="0" algn="just">
              <a:spcBef>
                <a:spcPts val="0"/>
              </a:spcBef>
              <a:spcAft>
                <a:spcPts val="1000"/>
              </a:spcAft>
            </a:pPr>
            <a:r>
              <a:rPr lang="en-US" sz="1800" dirty="0">
                <a:effectLst/>
                <a:latin typeface="Times New Roman" panose="02020603050405020304" pitchFamily="18" charset="0"/>
                <a:ea typeface="Book Antiqua" panose="02040602050305030304" pitchFamily="18" charset="0"/>
                <a:cs typeface="Times New Roman" panose="02020603050405020304" pitchFamily="18" charset="0"/>
              </a:rPr>
              <a:t>The "Online Shoes Store Website " has been developed to override the problems prevailing in the offline store. This website is supported to eliminate and, in some cases, reduce the hardships faced by this existing system. Moreover, this system is designed for the particular need of the company to carry out operations in a smooth and effective manner.</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1000"/>
              </a:spcAft>
            </a:pPr>
            <a:r>
              <a:rPr lang="en-US" sz="1800" dirty="0">
                <a:effectLst/>
                <a:latin typeface="Times New Roman" panose="02020603050405020304" pitchFamily="18" charset="0"/>
                <a:ea typeface="Book Antiqua" panose="02040602050305030304" pitchFamily="18" charset="0"/>
                <a:cs typeface="Times New Roman" panose="02020603050405020304" pitchFamily="18" charset="0"/>
              </a:rPr>
              <a:t>The website is understandable to anyone. No formal knowledge is needed for the user to use this system. Thus, by this all it proves it is user-friendly. Online Shoes store, as described above, can lead to error free, secure, reliable and fast management system. It can assist the user to concentrate on their other activities rather to concentrate on the record keeping. Thus, it will help organization in better utilization of resources.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dirty="0"/>
          </a:p>
        </p:txBody>
      </p:sp>
      <p:sp>
        <p:nvSpPr>
          <p:cNvPr id="4" name="Footer Placeholder 3">
            <a:extLst>
              <a:ext uri="{FF2B5EF4-FFF2-40B4-BE49-F238E27FC236}">
                <a16:creationId xmlns:a16="http://schemas.microsoft.com/office/drawing/2014/main" id="{2AE9C929-5DB9-4A05-913C-B1F2C27C0798}"/>
              </a:ext>
            </a:extLst>
          </p:cNvPr>
          <p:cNvSpPr>
            <a:spLocks noGrp="1"/>
          </p:cNvSpPr>
          <p:nvPr>
            <p:ph type="ftr" sz="quarter" idx="11"/>
          </p:nvPr>
        </p:nvSpPr>
        <p:spPr bwMode="auto">
          <a:xfrm>
            <a:off x="2667000" y="6356350"/>
            <a:ext cx="3352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Tree>
    <p:extLst>
      <p:ext uri="{BB962C8B-B14F-4D97-AF65-F5344CB8AC3E}">
        <p14:creationId xmlns:p14="http://schemas.microsoft.com/office/powerpoint/2010/main" val="315059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EB79-22E3-95F8-39AE-F01BF2D60149}"/>
              </a:ext>
            </a:extLst>
          </p:cNvPr>
          <p:cNvSpPr>
            <a:spLocks noGrp="1"/>
          </p:cNvSpPr>
          <p:nvPr>
            <p:ph type="title"/>
          </p:nvPr>
        </p:nvSpPr>
        <p:spPr>
          <a:xfrm>
            <a:off x="560894" y="136525"/>
            <a:ext cx="8229600" cy="829755"/>
          </a:xfrm>
        </p:spPr>
        <p:txBody>
          <a:bodyPr/>
          <a:lstStyle/>
          <a:p>
            <a:pPr algn="ctr"/>
            <a:r>
              <a:rPr lang="en-US" dirty="0"/>
              <a:t>   </a:t>
            </a:r>
            <a:r>
              <a:rPr lang="en-US" sz="4000" dirty="0">
                <a:solidFill>
                  <a:srgbClr val="7030A0"/>
                </a:solidFill>
                <a:latin typeface="Times New Roman" panose="02020603050405020304" pitchFamily="18" charset="0"/>
                <a:cs typeface="Times New Roman" panose="02020603050405020304" pitchFamily="18" charset="0"/>
              </a:rPr>
              <a:t>Literature Review </a:t>
            </a:r>
            <a:endParaRPr lang="en-IN" sz="40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5380BA-0A59-03FF-8A3C-40360CB24C53}"/>
              </a:ext>
            </a:extLst>
          </p:cNvPr>
          <p:cNvSpPr>
            <a:spLocks noGrp="1"/>
          </p:cNvSpPr>
          <p:nvPr>
            <p:ph idx="1"/>
          </p:nvPr>
        </p:nvSpPr>
        <p:spPr>
          <a:xfrm>
            <a:off x="0" y="966280"/>
            <a:ext cx="9074426" cy="5275493"/>
          </a:xfrm>
        </p:spPr>
        <p:txBody>
          <a:bodyPr/>
          <a:lstStyle/>
          <a:p>
            <a:pPr marL="0" marR="0" algn="just">
              <a:spcAft>
                <a:spcPts val="600"/>
              </a:spcAft>
            </a:pP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According to the (IOSR Journal of Business and Management 9(4):53-61, January 2013 DOI:10.9790/487X-0945361), </a:t>
            </a: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this study reveals and illustrates how online shoe store customer's perspective about e-Service Quality, e-Satisfaction and e-Loyalty, as expressed in online customer reviews. The discussion associated with the online shopping phenomenon for the search good and experience good category in apparel product lines - especially shoes. Using data from Zappos.com's customer reviews, interpretive analysis which focused on customer evaluations of the service quality, and how the customer connects it to satisfaction and loyalty.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spcBef>
                <a:spcPts val="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According to the (https://www.researchgate.net/publication/289521455_SHOPIFY-An_Interactive_Online_Shoe_Shop_System), </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in order to let user experience trustful and efficient online shoe shopping, SHOPIFY, a system to measure users’ feet and suggest them shoes that definitely will fit, was designed. It includes a hardware which is a smart scale (weight scale), embedded with highly customized mobile or tablet application solution. The strategy behind this system is to let users select shoes among a list of shoes that will fit them. User interviews were conducted, in order to understand the users’ main issues while shoe online shopping, their lifestyle and their expectation toward the system. Based on interviews and analysis, a physical prototype along with a software prototype were tested, and evaluated as attractive.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pic>
        <p:nvPicPr>
          <p:cNvPr id="5" name="Picture 6" descr="D:\logo.jpg">
            <a:extLst>
              <a:ext uri="{FF2B5EF4-FFF2-40B4-BE49-F238E27FC236}">
                <a16:creationId xmlns:a16="http://schemas.microsoft.com/office/drawing/2014/main" id="{EFA34CB8-A6E7-B7C8-7E19-75EA22F833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3">
            <a:extLst>
              <a:ext uri="{FF2B5EF4-FFF2-40B4-BE49-F238E27FC236}">
                <a16:creationId xmlns:a16="http://schemas.microsoft.com/office/drawing/2014/main" id="{A290F5EB-E8F1-5062-4044-1BE2B37E219B}"/>
              </a:ext>
            </a:extLst>
          </p:cNvPr>
          <p:cNvSpPr>
            <a:spLocks noGrp="1"/>
          </p:cNvSpPr>
          <p:nvPr>
            <p:ph type="ftr" sz="quarter" idx="11"/>
          </p:nvPr>
        </p:nvSpPr>
        <p:spPr bwMode="auto">
          <a:xfrm>
            <a:off x="2667000" y="6356350"/>
            <a:ext cx="3352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Tree>
    <p:extLst>
      <p:ext uri="{BB962C8B-B14F-4D97-AF65-F5344CB8AC3E}">
        <p14:creationId xmlns:p14="http://schemas.microsoft.com/office/powerpoint/2010/main" val="1305934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7" name="TextShape 1"/>
          <p:cNvSpPr txBox="1"/>
          <p:nvPr/>
        </p:nvSpPr>
        <p:spPr>
          <a:xfrm>
            <a:off x="457380" y="253693"/>
            <a:ext cx="8229240" cy="739273"/>
          </a:xfrm>
          <a:prstGeom prst="rect">
            <a:avLst/>
          </a:prstGeom>
        </p:spPr>
        <p:txBody>
          <a:bodyPr lIns="0" rIns="0" bIns="0" anchor="b"/>
          <a:lstStyle/>
          <a:p>
            <a:pPr algn="ctr">
              <a:lnSpc>
                <a:spcPct val="100000"/>
              </a:lnSpc>
            </a:pPr>
            <a:r>
              <a:rPr lang="en-US" sz="4000" b="1" dirty="0">
                <a:solidFill>
                  <a:srgbClr val="7030A0"/>
                </a:solidFill>
                <a:latin typeface="Times New Roman"/>
              </a:rPr>
              <a:t>Objectives</a:t>
            </a:r>
            <a:endParaRPr sz="4000" dirty="0"/>
          </a:p>
        </p:txBody>
      </p:sp>
      <p:sp>
        <p:nvSpPr>
          <p:cNvPr id="9" name="TextShape 2"/>
          <p:cNvSpPr txBox="1"/>
          <p:nvPr/>
        </p:nvSpPr>
        <p:spPr>
          <a:xfrm>
            <a:off x="533520" y="1295280"/>
            <a:ext cx="8076960" cy="4389120"/>
          </a:xfrm>
          <a:prstGeom prst="rect">
            <a:avLst/>
          </a:prstGeom>
        </p:spPr>
        <p:txBody>
          <a:bodyPr/>
          <a:lstStyle/>
          <a:p>
            <a:pPr algn="just">
              <a:lnSpc>
                <a:spcPct val="100000"/>
              </a:lnSpc>
              <a:buSzPct val="95000"/>
              <a:buFont typeface="Wingdings 2" charset="2"/>
              <a:buChar char=""/>
            </a:pPr>
            <a:endParaRPr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C3A55CD9-4BE6-54DC-E811-BC30A0FEFAAD}"/>
              </a:ext>
            </a:extLst>
          </p:cNvPr>
          <p:cNvSpPr txBox="1"/>
          <p:nvPr/>
        </p:nvSpPr>
        <p:spPr>
          <a:xfrm>
            <a:off x="612742" y="1173601"/>
            <a:ext cx="8399283" cy="3375283"/>
          </a:xfrm>
          <a:prstGeom prst="rect">
            <a:avLst/>
          </a:prstGeom>
          <a:noFill/>
        </p:spPr>
        <p:txBody>
          <a:bodyPr wrap="square">
            <a:spAutoFit/>
          </a:bodyPr>
          <a:lstStyle/>
          <a:p>
            <a:pPr algn="just"/>
            <a:endParaRPr lang="en-US" dirty="0">
              <a:latin typeface="Arial" panose="020B0604020202020204" pitchFamily="34" charset="0"/>
            </a:endParaRPr>
          </a:p>
          <a:p>
            <a:pPr marL="342900" marR="0" lvl="0" indent="-342900" algn="just">
              <a:spcBef>
                <a:spcPts val="0"/>
              </a:spcBef>
              <a:spcAft>
                <a:spcPts val="1000"/>
              </a:spcAft>
              <a:buFont typeface="Wingdings" panose="05000000000000000000" pitchFamily="2" charset="2"/>
              <a:buChar char=""/>
              <a:tabLst>
                <a:tab pos="2286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main objective of the online shoe store is to manage the details of the shoes, customer, payment, and delivery.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1000"/>
              </a:spcAft>
              <a:buFont typeface="Wingdings" panose="05000000000000000000" pitchFamily="2" charset="2"/>
              <a:buChar char=""/>
              <a:tabLst>
                <a:tab pos="2286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available all the new featured shoes in our website for the customers in time from offline market.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1000"/>
              </a:spcAft>
              <a:buFont typeface="Wingdings" panose="05000000000000000000" pitchFamily="2" charset="2"/>
              <a:buChar char=""/>
              <a:tabLst>
                <a:tab pos="2286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Customer can easily order their favorite shoes without wasting any time in offline stores.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1000"/>
              </a:spcAft>
              <a:buFont typeface="Wingdings" panose="05000000000000000000" pitchFamily="2" charset="2"/>
              <a:buChar char=""/>
              <a:tabLst>
                <a:tab pos="2286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give the facility of home delivery to the customer in a less time through our fastest delivery system.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reach maximum customers at right time to increase our profitability of the business</a:t>
            </a:r>
            <a:endParaRPr lang="en-IN" b="1"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30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5" name="TextShape 1"/>
          <p:cNvSpPr txBox="1"/>
          <p:nvPr/>
        </p:nvSpPr>
        <p:spPr>
          <a:xfrm>
            <a:off x="735651" y="-33536"/>
            <a:ext cx="8229240" cy="914040"/>
          </a:xfrm>
          <a:prstGeom prst="rect">
            <a:avLst/>
          </a:prstGeom>
        </p:spPr>
        <p:txBody>
          <a:bodyPr lIns="0" rIns="0" bIns="0" anchor="b"/>
          <a:lstStyle/>
          <a:p>
            <a:pPr algn="ctr">
              <a:lnSpc>
                <a:spcPct val="100000"/>
              </a:lnSpc>
            </a:pPr>
            <a:r>
              <a:rPr lang="en-US" sz="4000" b="1" dirty="0">
                <a:solidFill>
                  <a:srgbClr val="7030A0"/>
                </a:solidFill>
                <a:latin typeface="Times New Roman"/>
              </a:rPr>
              <a:t>Proposed Model</a:t>
            </a:r>
            <a:endParaRPr sz="4000" dirty="0"/>
          </a:p>
        </p:txBody>
      </p:sp>
      <p:pic>
        <p:nvPicPr>
          <p:cNvPr id="21"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F0402C1C-F097-CA77-F4D7-737D8E490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0116" y="1585484"/>
            <a:ext cx="5020310" cy="2919730"/>
          </a:xfrm>
          <a:prstGeom prst="rect">
            <a:avLst/>
          </a:prstGeom>
          <a:ln w="2286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8C4507B4-FA64-9E46-2E90-ADBE8D4C2322}"/>
              </a:ext>
            </a:extLst>
          </p:cNvPr>
          <p:cNvSpPr txBox="1"/>
          <p:nvPr/>
        </p:nvSpPr>
        <p:spPr>
          <a:xfrm>
            <a:off x="3334578" y="4876784"/>
            <a:ext cx="4581938"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Calibri" panose="020F0502020204030204" pitchFamily="34" charset="0"/>
              </a:rPr>
              <a:t> </a:t>
            </a:r>
            <a:r>
              <a:rPr lang="en-US" sz="1800" dirty="0">
                <a:solidFill>
                  <a:srgbClr val="000000"/>
                </a:solidFill>
                <a:effectLst/>
                <a:latin typeface="Times New Roman" panose="02020603050405020304" pitchFamily="18" charset="0"/>
                <a:ea typeface="Calibri" panose="020F0502020204030204" pitchFamily="34" charset="0"/>
              </a:rPr>
              <a:t>Flow chart of the project</a:t>
            </a:r>
            <a:endParaRPr lang="en-IN" dirty="0"/>
          </a:p>
        </p:txBody>
      </p:sp>
    </p:spTree>
    <p:extLst>
      <p:ext uri="{BB962C8B-B14F-4D97-AF65-F5344CB8AC3E}">
        <p14:creationId xmlns:p14="http://schemas.microsoft.com/office/powerpoint/2010/main" val="27332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BAF6E-BCD3-2E25-39D8-1AFC82552EDC}"/>
              </a:ext>
            </a:extLst>
          </p:cNvPr>
          <p:cNvSpPr>
            <a:spLocks noGrp="1"/>
          </p:cNvSpPr>
          <p:nvPr>
            <p:ph type="title"/>
          </p:nvPr>
        </p:nvSpPr>
        <p:spPr>
          <a:xfrm>
            <a:off x="711724" y="136525"/>
            <a:ext cx="8229600" cy="1798638"/>
          </a:xfrm>
        </p:spPr>
        <p:txBody>
          <a:bodyPr/>
          <a:lstStyle/>
          <a:p>
            <a:pPr algn="ctr"/>
            <a:r>
              <a:rPr lang="en-US" sz="4000" dirty="0">
                <a:solidFill>
                  <a:srgbClr val="7030A0"/>
                </a:solidFill>
                <a:latin typeface="Times New Roman" panose="02020603050405020304" pitchFamily="18" charset="0"/>
                <a:cs typeface="Times New Roman" panose="02020603050405020304" pitchFamily="18" charset="0"/>
              </a:rPr>
              <a:t>Experimental Set-up </a:t>
            </a:r>
            <a:br>
              <a:rPr lang="en-US" sz="4400" dirty="0"/>
            </a:br>
            <a:endParaRPr lang="en-IN" dirty="0"/>
          </a:p>
        </p:txBody>
      </p:sp>
      <p:sp>
        <p:nvSpPr>
          <p:cNvPr id="4" name="Footer Placeholder 3">
            <a:extLst>
              <a:ext uri="{FF2B5EF4-FFF2-40B4-BE49-F238E27FC236}">
                <a16:creationId xmlns:a16="http://schemas.microsoft.com/office/drawing/2014/main" id="{EDEA6317-8CCE-B400-25B7-FD5432D197B0}"/>
              </a:ext>
            </a:extLst>
          </p:cNvPr>
          <p:cNvSpPr>
            <a:spLocks noGrp="1"/>
          </p:cNvSpPr>
          <p:nvPr>
            <p:ph type="ftr" sz="quarter" idx="11"/>
          </p:nvPr>
        </p:nvSpPr>
        <p:spPr>
          <a:xfrm>
            <a:off x="2638719" y="6080290"/>
            <a:ext cx="3352800" cy="641186"/>
          </a:xfrm>
        </p:spPr>
        <p:txBody>
          <a:bodyPr/>
          <a:lstStyle/>
          <a:p>
            <a:pPr>
              <a:defRPr/>
            </a:pPr>
            <a:r>
              <a:rPr lang="en-US" dirty="0">
                <a:solidFill>
                  <a:srgbClr val="045C75"/>
                </a:solidFill>
                <a:latin typeface="Constantia" panose="02030602050306030303" pitchFamily="18" charset="0"/>
              </a:rPr>
              <a:t>Dept. of CSE, University of Engineering &amp; Management Jaipur</a:t>
            </a:r>
          </a:p>
          <a:p>
            <a:pPr>
              <a:defRPr/>
            </a:pPr>
            <a:endParaRPr lang="en-US" dirty="0"/>
          </a:p>
        </p:txBody>
      </p:sp>
      <p:pic>
        <p:nvPicPr>
          <p:cNvPr id="5" name="Picture 6" descr="D:\logo.jpg">
            <a:extLst>
              <a:ext uri="{FF2B5EF4-FFF2-40B4-BE49-F238E27FC236}">
                <a16:creationId xmlns:a16="http://schemas.microsoft.com/office/drawing/2014/main" id="{8DC557E8-B864-C85F-60E9-C3CCCA890A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Table 9">
            <a:extLst>
              <a:ext uri="{FF2B5EF4-FFF2-40B4-BE49-F238E27FC236}">
                <a16:creationId xmlns:a16="http://schemas.microsoft.com/office/drawing/2014/main" id="{94CAF297-8138-19E7-7D6E-5F823A16E709}"/>
              </a:ext>
            </a:extLst>
          </p:cNvPr>
          <p:cNvGraphicFramePr>
            <a:graphicFrameLocks noGrp="1"/>
          </p:cNvGraphicFramePr>
          <p:nvPr>
            <p:ph idx="1"/>
            <p:extLst>
              <p:ext uri="{D42A27DB-BD31-4B8C-83A1-F6EECF244321}">
                <p14:modId xmlns:p14="http://schemas.microsoft.com/office/powerpoint/2010/main" val="844485191"/>
              </p:ext>
            </p:extLst>
          </p:nvPr>
        </p:nvGraphicFramePr>
        <p:xfrm>
          <a:off x="443060" y="1480008"/>
          <a:ext cx="8243740" cy="3442830"/>
        </p:xfrm>
        <a:graphic>
          <a:graphicData uri="http://schemas.openxmlformats.org/drawingml/2006/table">
            <a:tbl>
              <a:tblPr firstRow="1" bandRow="1">
                <a:tableStyleId>{073A0DAA-6AF3-43AB-8588-CEC1D06C72B9}</a:tableStyleId>
              </a:tblPr>
              <a:tblGrid>
                <a:gridCol w="4128940">
                  <a:extLst>
                    <a:ext uri="{9D8B030D-6E8A-4147-A177-3AD203B41FA5}">
                      <a16:colId xmlns:a16="http://schemas.microsoft.com/office/drawing/2014/main" val="4153944613"/>
                    </a:ext>
                  </a:extLst>
                </a:gridCol>
                <a:gridCol w="4114800">
                  <a:extLst>
                    <a:ext uri="{9D8B030D-6E8A-4147-A177-3AD203B41FA5}">
                      <a16:colId xmlns:a16="http://schemas.microsoft.com/office/drawing/2014/main" val="4133449451"/>
                    </a:ext>
                  </a:extLst>
                </a:gridCol>
              </a:tblGrid>
              <a:tr h="688566">
                <a:tc>
                  <a:txBody>
                    <a:bodyPr/>
                    <a:lstStyle/>
                    <a:p>
                      <a:pPr algn="just"/>
                      <a:r>
                        <a:rPr lang="en-US" dirty="0"/>
                        <a:t>Software used</a:t>
                      </a:r>
                      <a:endParaRPr lang="en-IN" dirty="0"/>
                    </a:p>
                  </a:txBody>
                  <a:tcPr/>
                </a:tc>
                <a:tc>
                  <a:txBody>
                    <a:bodyPr/>
                    <a:lstStyle/>
                    <a:p>
                      <a:pPr algn="just"/>
                      <a:r>
                        <a:rPr lang="en-US" dirty="0"/>
                        <a:t> Used  Version </a:t>
                      </a:r>
                      <a:endParaRPr lang="en-IN" dirty="0"/>
                    </a:p>
                  </a:txBody>
                  <a:tcPr/>
                </a:tc>
                <a:extLst>
                  <a:ext uri="{0D108BD9-81ED-4DB2-BD59-A6C34878D82A}">
                    <a16:rowId xmlns:a16="http://schemas.microsoft.com/office/drawing/2014/main" val="2174145406"/>
                  </a:ext>
                </a:extLst>
              </a:tr>
              <a:tr h="688566">
                <a:tc>
                  <a:txBody>
                    <a:bodyPr/>
                    <a:lstStyle/>
                    <a:p>
                      <a:pPr algn="just"/>
                      <a:r>
                        <a:rPr lang="en-US" dirty="0"/>
                        <a:t>Visual Studio Code</a:t>
                      </a:r>
                      <a:endParaRPr lang="en-IN" dirty="0"/>
                    </a:p>
                  </a:txBody>
                  <a:tcPr/>
                </a:tc>
                <a:tc>
                  <a:txBody>
                    <a:bodyPr/>
                    <a:lstStyle/>
                    <a:p>
                      <a:pPr algn="just"/>
                      <a:r>
                        <a:rPr kumimoji="0" lang="en-IN" b="0" kern="1200" dirty="0">
                          <a:solidFill>
                            <a:schemeClr val="dk1"/>
                          </a:solidFill>
                          <a:effectLst/>
                        </a:rPr>
                        <a:t>October 2022 (</a:t>
                      </a:r>
                      <a:r>
                        <a:rPr kumimoji="0" lang="en-IN" b="1" kern="1200" dirty="0">
                          <a:solidFill>
                            <a:schemeClr val="dk1"/>
                          </a:solidFill>
                          <a:effectLst/>
                        </a:rPr>
                        <a:t>version 1.73</a:t>
                      </a:r>
                      <a:r>
                        <a:rPr kumimoji="0" lang="en-IN" b="0" kern="1200" dirty="0">
                          <a:solidFill>
                            <a:schemeClr val="dk1"/>
                          </a:solidFill>
                          <a:effectLst/>
                        </a:rPr>
                        <a:t>)</a:t>
                      </a:r>
                      <a:endParaRPr lang="en-IN" dirty="0"/>
                    </a:p>
                  </a:txBody>
                  <a:tcPr/>
                </a:tc>
                <a:extLst>
                  <a:ext uri="{0D108BD9-81ED-4DB2-BD59-A6C34878D82A}">
                    <a16:rowId xmlns:a16="http://schemas.microsoft.com/office/drawing/2014/main" val="1942437244"/>
                  </a:ext>
                </a:extLst>
              </a:tr>
              <a:tr h="688566">
                <a:tc>
                  <a:txBody>
                    <a:bodyPr/>
                    <a:lstStyle/>
                    <a:p>
                      <a:pPr algn="just"/>
                      <a:r>
                        <a:rPr lang="en-US" dirty="0"/>
                        <a:t>XAMPP Server</a:t>
                      </a:r>
                      <a:endParaRPr lang="en-IN" dirty="0"/>
                    </a:p>
                  </a:txBody>
                  <a:tcPr/>
                </a:tc>
                <a:tc>
                  <a:txBody>
                    <a:bodyPr/>
                    <a:lstStyle/>
                    <a:p>
                      <a:pPr algn="just"/>
                      <a:r>
                        <a:rPr lang="en-US" dirty="0"/>
                        <a:t>XAMPP Control Panel v3.3.0</a:t>
                      </a:r>
                      <a:endParaRPr lang="en-IN" dirty="0"/>
                    </a:p>
                  </a:txBody>
                  <a:tcPr/>
                </a:tc>
                <a:extLst>
                  <a:ext uri="{0D108BD9-81ED-4DB2-BD59-A6C34878D82A}">
                    <a16:rowId xmlns:a16="http://schemas.microsoft.com/office/drawing/2014/main" val="1144993287"/>
                  </a:ext>
                </a:extLst>
              </a:tr>
              <a:tr h="688566">
                <a:tc>
                  <a:txBody>
                    <a:bodyPr/>
                    <a:lstStyle/>
                    <a:p>
                      <a:pPr algn="just"/>
                      <a:r>
                        <a:rPr lang="en-US" dirty="0"/>
                        <a:t>Browser</a:t>
                      </a:r>
                      <a:endParaRPr lang="en-IN" dirty="0"/>
                    </a:p>
                  </a:txBody>
                  <a:tcPr/>
                </a:tc>
                <a:tc>
                  <a:txBody>
                    <a:bodyPr/>
                    <a:lstStyle/>
                    <a:p>
                      <a:pPr algn="just"/>
                      <a:r>
                        <a:rPr lang="en-US" dirty="0"/>
                        <a:t>Chrome-</a:t>
                      </a:r>
                      <a:r>
                        <a:rPr kumimoji="0" lang="en-US" b="0" kern="1200" dirty="0">
                          <a:solidFill>
                            <a:schemeClr val="dk1"/>
                          </a:solidFill>
                          <a:effectLst/>
                        </a:rPr>
                        <a:t>Version 107.0.5304.108 (Official Build) (64-bit)</a:t>
                      </a:r>
                      <a:endParaRPr lang="en-IN" dirty="0"/>
                    </a:p>
                  </a:txBody>
                  <a:tcPr/>
                </a:tc>
                <a:extLst>
                  <a:ext uri="{0D108BD9-81ED-4DB2-BD59-A6C34878D82A}">
                    <a16:rowId xmlns:a16="http://schemas.microsoft.com/office/drawing/2014/main" val="1009713618"/>
                  </a:ext>
                </a:extLst>
              </a:tr>
              <a:tr h="688566">
                <a:tc>
                  <a:txBody>
                    <a:bodyPr/>
                    <a:lstStyle/>
                    <a:p>
                      <a:pPr algn="just"/>
                      <a:endParaRPr lang="en-IN" dirty="0"/>
                    </a:p>
                  </a:txBody>
                  <a:tcPr/>
                </a:tc>
                <a:tc>
                  <a:txBody>
                    <a:bodyPr/>
                    <a:lstStyle/>
                    <a:p>
                      <a:pPr algn="l"/>
                      <a:endParaRPr lang="en-IN" dirty="0"/>
                    </a:p>
                  </a:txBody>
                  <a:tcPr/>
                </a:tc>
                <a:extLst>
                  <a:ext uri="{0D108BD9-81ED-4DB2-BD59-A6C34878D82A}">
                    <a16:rowId xmlns:a16="http://schemas.microsoft.com/office/drawing/2014/main" val="1042744895"/>
                  </a:ext>
                </a:extLst>
              </a:tr>
            </a:tbl>
          </a:graphicData>
        </a:graphic>
      </p:graphicFrame>
    </p:spTree>
    <p:extLst>
      <p:ext uri="{BB962C8B-B14F-4D97-AF65-F5344CB8AC3E}">
        <p14:creationId xmlns:p14="http://schemas.microsoft.com/office/powerpoint/2010/main" val="237959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8DEA4-698A-6336-3E36-05AB142BDE40}"/>
              </a:ext>
            </a:extLst>
          </p:cNvPr>
          <p:cNvSpPr>
            <a:spLocks noGrp="1"/>
          </p:cNvSpPr>
          <p:nvPr>
            <p:ph type="title"/>
          </p:nvPr>
        </p:nvSpPr>
        <p:spPr>
          <a:xfrm>
            <a:off x="457200" y="0"/>
            <a:ext cx="8229600" cy="1847850"/>
          </a:xfrm>
        </p:spPr>
        <p:txBody>
          <a:bodyPr/>
          <a:lstStyle/>
          <a:p>
            <a:pPr algn="ctr"/>
            <a:r>
              <a:rPr lang="en-IN" sz="5400" b="1" dirty="0">
                <a:solidFill>
                  <a:srgbClr val="7030A0"/>
                </a:solidFill>
                <a:latin typeface="Times New Roman"/>
              </a:rPr>
              <a:t>     </a:t>
            </a:r>
            <a:r>
              <a:rPr lang="en-IN" sz="4000" b="1" dirty="0">
                <a:solidFill>
                  <a:srgbClr val="7030A0"/>
                </a:solidFill>
                <a:latin typeface="Times New Roman"/>
              </a:rPr>
              <a:t>Result:      </a:t>
            </a:r>
            <a:br>
              <a:rPr lang="en-IN" sz="5400" dirty="0"/>
            </a:br>
            <a:endParaRPr lang="en-IN" dirty="0"/>
          </a:p>
        </p:txBody>
      </p:sp>
      <p:sp>
        <p:nvSpPr>
          <p:cNvPr id="3" name="Content Placeholder 2">
            <a:extLst>
              <a:ext uri="{FF2B5EF4-FFF2-40B4-BE49-F238E27FC236}">
                <a16:creationId xmlns:a16="http://schemas.microsoft.com/office/drawing/2014/main" id="{BA9C0001-84E1-5906-82D4-386AD231429C}"/>
              </a:ext>
            </a:extLst>
          </p:cNvPr>
          <p:cNvSpPr>
            <a:spLocks noGrp="1"/>
          </p:cNvSpPr>
          <p:nvPr>
            <p:ph idx="1"/>
          </p:nvPr>
        </p:nvSpPr>
        <p:spPr>
          <a:xfrm>
            <a:off x="457200" y="1935164"/>
            <a:ext cx="8229600" cy="3843468"/>
          </a:xfrm>
        </p:spPr>
        <p:txBody>
          <a:bodyPr/>
          <a:lstStyle/>
          <a:p>
            <a:pPr marL="0" indent="0">
              <a:buNone/>
            </a:pPr>
            <a:r>
              <a:rPr lang="en-US" dirty="0"/>
              <a:t>            </a:t>
            </a:r>
          </a:p>
          <a:p>
            <a:pPr marL="0" indent="0">
              <a:buNone/>
            </a:pPr>
            <a:r>
              <a:rPr lang="en-US" dirty="0"/>
              <a:t>          </a:t>
            </a:r>
            <a:endParaRPr lang="en-IN" dirty="0"/>
          </a:p>
        </p:txBody>
      </p:sp>
      <p:sp>
        <p:nvSpPr>
          <p:cNvPr id="4" name="Footer Placeholder 3">
            <a:extLst>
              <a:ext uri="{FF2B5EF4-FFF2-40B4-BE49-F238E27FC236}">
                <a16:creationId xmlns:a16="http://schemas.microsoft.com/office/drawing/2014/main" id="{AF42E822-F4E7-52FA-E93A-ADE2160015A4}"/>
              </a:ext>
            </a:extLst>
          </p:cNvPr>
          <p:cNvSpPr>
            <a:spLocks noGrp="1"/>
          </p:cNvSpPr>
          <p:nvPr>
            <p:ph type="ftr" sz="quarter" idx="11"/>
          </p:nvPr>
        </p:nvSpPr>
        <p:spPr>
          <a:xfrm>
            <a:off x="3393648" y="6165130"/>
            <a:ext cx="2626151" cy="556345"/>
          </a:xfrm>
        </p:spPr>
        <p:txBody>
          <a:bodyPr/>
          <a:lstStyle/>
          <a:p>
            <a:pPr>
              <a:defRPr/>
            </a:pPr>
            <a:r>
              <a:rPr lang="en-US" dirty="0">
                <a:solidFill>
                  <a:srgbClr val="045C75"/>
                </a:solidFill>
                <a:latin typeface="Constantia" panose="02030602050306030303" pitchFamily="18" charset="0"/>
              </a:rPr>
              <a:t>Dept. of CSE, University of Engineering &amp; Management Jaipur</a:t>
            </a:r>
          </a:p>
          <a:p>
            <a:pPr>
              <a:defRPr/>
            </a:pPr>
            <a:endParaRPr lang="en-US" dirty="0"/>
          </a:p>
        </p:txBody>
      </p:sp>
      <p:pic>
        <p:nvPicPr>
          <p:cNvPr id="5" name="Picture 6" descr="D:\logo.jpg">
            <a:extLst>
              <a:ext uri="{FF2B5EF4-FFF2-40B4-BE49-F238E27FC236}">
                <a16:creationId xmlns:a16="http://schemas.microsoft.com/office/drawing/2014/main" id="{E067213D-61A7-CD88-5E29-7AE7500A4C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56C61003-7BC1-1BA2-B27D-4531325FC2F3}"/>
              </a:ext>
            </a:extLst>
          </p:cNvPr>
          <p:cNvSpPr txBox="1"/>
          <p:nvPr/>
        </p:nvSpPr>
        <p:spPr>
          <a:xfrm>
            <a:off x="3176833" y="4568328"/>
            <a:ext cx="4114800" cy="369332"/>
          </a:xfrm>
          <a:prstGeom prst="rect">
            <a:avLst/>
          </a:prstGeom>
          <a:noFill/>
        </p:spPr>
        <p:txBody>
          <a:bodyPr wrap="square" rtlCol="0">
            <a:spAutoFit/>
          </a:bodyPr>
          <a:lstStyle/>
          <a:p>
            <a:pPr algn="ctr"/>
            <a:r>
              <a:rPr lang="en-US" dirty="0"/>
              <a:t>Fig.1</a:t>
            </a:r>
            <a:r>
              <a:rPr lang="en-US" sz="1800" b="1" dirty="0">
                <a:effectLst/>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rPr>
              <a:t>Data stored in </a:t>
            </a:r>
            <a:r>
              <a:rPr lang="en-IN" sz="1800" dirty="0" err="1">
                <a:solidFill>
                  <a:srgbClr val="000000"/>
                </a:solidFill>
                <a:effectLst/>
                <a:latin typeface="Times New Roman" panose="02020603050405020304" pitchFamily="18" charset="0"/>
                <a:ea typeface="Calibri" panose="020F0502020204030204" pitchFamily="34" charset="0"/>
              </a:rPr>
              <a:t>xampp</a:t>
            </a:r>
            <a:r>
              <a:rPr lang="en-IN" sz="1800" dirty="0">
                <a:solidFill>
                  <a:srgbClr val="000000"/>
                </a:solidFill>
                <a:effectLst/>
                <a:latin typeface="Times New Roman" panose="02020603050405020304" pitchFamily="18" charset="0"/>
                <a:ea typeface="Calibri" panose="020F0502020204030204" pitchFamily="34" charset="0"/>
              </a:rPr>
              <a:t> server</a:t>
            </a:r>
            <a:endParaRPr lang="en-IN" dirty="0"/>
          </a:p>
        </p:txBody>
      </p:sp>
      <p:pic>
        <p:nvPicPr>
          <p:cNvPr id="7" name="Picture 6">
            <a:extLst>
              <a:ext uri="{FF2B5EF4-FFF2-40B4-BE49-F238E27FC236}">
                <a16:creationId xmlns:a16="http://schemas.microsoft.com/office/drawing/2014/main" id="{3F8E6E9B-E24B-2563-7C71-927D41BB7756}"/>
              </a:ext>
            </a:extLst>
          </p:cNvPr>
          <p:cNvPicPr>
            <a:picLocks noChangeAspect="1"/>
          </p:cNvPicPr>
          <p:nvPr/>
        </p:nvPicPr>
        <p:blipFill>
          <a:blip r:embed="rId3" cstate="print"/>
          <a:stretch>
            <a:fillRect/>
          </a:stretch>
        </p:blipFill>
        <p:spPr>
          <a:xfrm>
            <a:off x="2074013" y="1384645"/>
            <a:ext cx="5265420" cy="220027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7314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4778-73B5-B7B6-AE60-E2F6BDD2FAEC}"/>
              </a:ext>
            </a:extLst>
          </p:cNvPr>
          <p:cNvSpPr>
            <a:spLocks noGrp="1"/>
          </p:cNvSpPr>
          <p:nvPr>
            <p:ph type="title"/>
          </p:nvPr>
        </p:nvSpPr>
        <p:spPr>
          <a:xfrm>
            <a:off x="457200" y="0"/>
            <a:ext cx="8229600" cy="1143000"/>
          </a:xfrm>
        </p:spPr>
        <p:txBody>
          <a:bodyPr/>
          <a:lstStyle/>
          <a:p>
            <a:pPr algn="ctr"/>
            <a:r>
              <a:rPr lang="en-US" sz="4000" dirty="0">
                <a:solidFill>
                  <a:srgbClr val="7030A0"/>
                </a:solidFill>
                <a:latin typeface="Times New Roman" panose="02020603050405020304" pitchFamily="18" charset="0"/>
                <a:cs typeface="Times New Roman" panose="02020603050405020304" pitchFamily="18" charset="0"/>
              </a:rPr>
              <a:t>Result cont.…..    </a:t>
            </a:r>
            <a:r>
              <a:rPr lang="en-US" sz="4000" dirty="0">
                <a:solidFill>
                  <a:srgbClr val="00B0F0"/>
                </a:solidFill>
                <a:latin typeface="Times New Roman" panose="02020603050405020304" pitchFamily="18" charset="0"/>
                <a:cs typeface="Times New Roman" panose="02020603050405020304" pitchFamily="18" charset="0"/>
              </a:rPr>
              <a:t>         </a:t>
            </a:r>
            <a:endParaRPr lang="en-IN" sz="4000" dirty="0">
              <a:solidFill>
                <a:srgbClr val="00B0F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6D0FED0-143E-743F-AFD6-8AA83F95F48A}"/>
              </a:ext>
            </a:extLst>
          </p:cNvPr>
          <p:cNvSpPr>
            <a:spLocks noGrp="1"/>
          </p:cNvSpPr>
          <p:nvPr>
            <p:ph type="ftr" sz="quarter" idx="11"/>
          </p:nvPr>
        </p:nvSpPr>
        <p:spPr>
          <a:xfrm>
            <a:off x="2478464" y="6306532"/>
            <a:ext cx="3352800" cy="551468"/>
          </a:xfrm>
        </p:spPr>
        <p:txBody>
          <a:bodyPr/>
          <a:lstStyle/>
          <a:p>
            <a:pPr>
              <a:defRPr/>
            </a:pPr>
            <a:r>
              <a:rPr lang="en-US" dirty="0">
                <a:solidFill>
                  <a:srgbClr val="045C75"/>
                </a:solidFill>
                <a:latin typeface="Constantia" panose="02030602050306030303" pitchFamily="18" charset="0"/>
              </a:rPr>
              <a:t>Dept. of CSE, University of Engineering &amp; Management Jaipur</a:t>
            </a:r>
          </a:p>
          <a:p>
            <a:pPr>
              <a:defRPr/>
            </a:pPr>
            <a:endParaRPr lang="en-US" dirty="0"/>
          </a:p>
        </p:txBody>
      </p:sp>
      <p:sp>
        <p:nvSpPr>
          <p:cNvPr id="8" name="TextBox 7">
            <a:extLst>
              <a:ext uri="{FF2B5EF4-FFF2-40B4-BE49-F238E27FC236}">
                <a16:creationId xmlns:a16="http://schemas.microsoft.com/office/drawing/2014/main" id="{2BA8273E-ECB6-7281-208F-CB784AA52218}"/>
              </a:ext>
            </a:extLst>
          </p:cNvPr>
          <p:cNvSpPr txBox="1"/>
          <p:nvPr/>
        </p:nvSpPr>
        <p:spPr>
          <a:xfrm>
            <a:off x="1236448" y="5724469"/>
            <a:ext cx="5627802" cy="369332"/>
          </a:xfrm>
          <a:prstGeom prst="rect">
            <a:avLst/>
          </a:prstGeom>
          <a:noFill/>
        </p:spPr>
        <p:txBody>
          <a:bodyPr wrap="square" rtlCol="0">
            <a:spAutoFit/>
          </a:bodyPr>
          <a:lstStyle/>
          <a:p>
            <a:pPr algn="ctr"/>
            <a:r>
              <a:rPr lang="en-US" dirty="0"/>
              <a:t>Fig .2(</a:t>
            </a:r>
            <a:r>
              <a:rPr lang="en-IN" sz="1800" dirty="0">
                <a:solidFill>
                  <a:srgbClr val="000000"/>
                </a:solidFill>
                <a:effectLst/>
                <a:latin typeface="Times New Roman" panose="02020603050405020304" pitchFamily="18" charset="0"/>
                <a:ea typeface="Calibri" panose="020F0502020204030204" pitchFamily="34" charset="0"/>
              </a:rPr>
              <a:t>Home page</a:t>
            </a:r>
            <a:r>
              <a:rPr lang="en-US" dirty="0"/>
              <a:t>)</a:t>
            </a:r>
            <a:endParaRPr lang="en-IN" dirty="0"/>
          </a:p>
        </p:txBody>
      </p:sp>
      <p:pic>
        <p:nvPicPr>
          <p:cNvPr id="3" name="Picture 6" descr="D:\logo.jpg">
            <a:extLst>
              <a:ext uri="{FF2B5EF4-FFF2-40B4-BE49-F238E27FC236}">
                <a16:creationId xmlns:a16="http://schemas.microsoft.com/office/drawing/2014/main" id="{0C527848-1B73-5136-99CF-AFAF57F5F9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Content Placeholder 8">
            <a:extLst>
              <a:ext uri="{FF2B5EF4-FFF2-40B4-BE49-F238E27FC236}">
                <a16:creationId xmlns:a16="http://schemas.microsoft.com/office/drawing/2014/main" id="{A87AD26E-B7BF-2A41-1E77-21E6A0EA559D}"/>
              </a:ext>
            </a:extLst>
          </p:cNvPr>
          <p:cNvPicPr>
            <a:picLocks noGrp="1" noChangeAspect="1"/>
          </p:cNvPicPr>
          <p:nvPr>
            <p:ph idx="1"/>
          </p:nvPr>
        </p:nvPicPr>
        <p:blipFill>
          <a:blip r:embed="rId3"/>
          <a:stretch>
            <a:fillRect/>
          </a:stretch>
        </p:blipFill>
        <p:spPr>
          <a:xfrm>
            <a:off x="655982" y="1516954"/>
            <a:ext cx="8229600" cy="399478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5464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336</TotalTime>
  <Words>1698</Words>
  <Application>Microsoft Office PowerPoint</Application>
  <PresentationFormat>On-screen Show (4:3)</PresentationFormat>
  <Paragraphs>117</Paragraphs>
  <Slides>21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21</vt:i4>
      </vt:variant>
    </vt:vector>
  </HeadingPairs>
  <TitlesOfParts>
    <vt:vector size="31" baseType="lpstr">
      <vt:lpstr>Arial</vt:lpstr>
      <vt:lpstr>Calibri</vt:lpstr>
      <vt:lpstr>Constantia</vt:lpstr>
      <vt:lpstr>StarSymbol</vt:lpstr>
      <vt:lpstr>Times New Roman</vt:lpstr>
      <vt:lpstr>Wingdings</vt:lpstr>
      <vt:lpstr>Wingdings 2</vt:lpstr>
      <vt:lpstr>Flow</vt:lpstr>
      <vt:lpstr>2_Flow</vt:lpstr>
      <vt:lpstr>Office Theme</vt:lpstr>
      <vt:lpstr>PowerPoint Presentation</vt:lpstr>
      <vt:lpstr>PowerPoint Presentation</vt:lpstr>
      <vt:lpstr>PowerPoint Presentation</vt:lpstr>
      <vt:lpstr>   Literature Review </vt:lpstr>
      <vt:lpstr>PowerPoint Presentation</vt:lpstr>
      <vt:lpstr>PowerPoint Presentation</vt:lpstr>
      <vt:lpstr>Experimental Set-up  </vt:lpstr>
      <vt:lpstr>     Result:       </vt:lpstr>
      <vt:lpstr>Result cont.…..             </vt:lpstr>
      <vt:lpstr>Result cont.….          </vt:lpstr>
      <vt:lpstr>PowerPoint Presentation</vt:lpstr>
      <vt:lpstr>PowerPoint Presentation</vt:lpstr>
      <vt:lpstr>            Result cont.….                  </vt:lpstr>
      <vt:lpstr>PowerPoint Presentation</vt:lpstr>
      <vt:lpstr> Result cont.….</vt:lpstr>
      <vt:lpstr>       Result Analysis      </vt:lpstr>
      <vt:lpstr>PowerPoint Presentation</vt:lpstr>
      <vt:lpstr> </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SWAPAN KUMAR SHEE</dc:creator>
  <cp:lastModifiedBy>SWAPANKUMAR</cp:lastModifiedBy>
  <cp:revision>27</cp:revision>
  <dcterms:modified xsi:type="dcterms:W3CDTF">2023-01-11T00:52:52Z</dcterms:modified>
</cp:coreProperties>
</file>