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75" r:id="rId5"/>
    <p:sldId id="280" r:id="rId6"/>
    <p:sldId id="262" r:id="rId7"/>
    <p:sldId id="276" r:id="rId8"/>
    <p:sldId id="277" r:id="rId9"/>
    <p:sldId id="279" r:id="rId10"/>
    <p:sldId id="257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pan Roy" initials="SR" lastIdx="1" clrIdx="0">
    <p:extLst>
      <p:ext uri="{19B8F6BF-5375-455C-9EA6-DF929625EA0E}">
        <p15:presenceInfo xmlns:p15="http://schemas.microsoft.com/office/powerpoint/2012/main" userId="9f6cc5ae8393c5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7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Mental</a:t>
            </a:r>
            <a:r>
              <a:rPr lang="en-US" baseline="0"/>
              <a:t> Health landscape in Egypt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A7-48FB-9D1C-622A62FBCC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Sheet1!$F$5:$H$5</c:f>
              <c:strCache>
                <c:ptCount val="3"/>
                <c:pt idx="0">
                  <c:v>Mental Health</c:v>
                </c:pt>
                <c:pt idx="1">
                  <c:v>Anxiety Disorder</c:v>
                </c:pt>
                <c:pt idx="2">
                  <c:v>Depression</c:v>
                </c:pt>
              </c:strCache>
            </c:strRef>
          </c:cat>
          <c:val>
            <c:numRef>
              <c:f>Sheet1!$F$6:$H$6</c:f>
              <c:numCache>
                <c:formatCode>_(* #,##0_);_(* \(#,##0\);_(* "-"??_);_(@_)</c:formatCode>
                <c:ptCount val="3"/>
                <c:pt idx="0" formatCode="_(* #,##0.00_);_(* \(#,##0.00\);_(* &quot;-&quot;??_);_(@_)">
                  <c:v>25583601</c:v>
                </c:pt>
                <c:pt idx="1">
                  <c:v>11180033.637</c:v>
                </c:pt>
                <c:pt idx="2">
                  <c:v>7700663.9009999996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A7-48FB-9D1C-622A62FBC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184808"/>
        <c:axId val="529187104"/>
      </c:barChart>
      <c:catAx>
        <c:axId val="52918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87104"/>
        <c:crosses val="autoZero"/>
        <c:auto val="1"/>
        <c:lblAlgn val="ctr"/>
        <c:lblOffset val="100"/>
        <c:noMultiLvlLbl val="0"/>
      </c:catAx>
      <c:valAx>
        <c:axId val="52918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8480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3.0555555555555555E-2"/>
                <c:y val="0.45874999999999999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People with the disorder  million in</a:t>
            </a:r>
            <a:r>
              <a:rPr lang="en-US" baseline="0" dirty="0"/>
              <a:t> globe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Share of global population with disorder (2017)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Sheet1!$A$10:$A$18</c:f>
              <c:strCache>
                <c:ptCount val="9"/>
                <c:pt idx="0">
                  <c:v>Any mental health disorder</c:v>
                </c:pt>
                <c:pt idx="1">
                  <c:v>Depression</c:v>
                </c:pt>
                <c:pt idx="2">
                  <c:v>Anxiety disorders</c:v>
                </c:pt>
                <c:pt idx="3">
                  <c:v>Bipolar disorder</c:v>
                </c:pt>
                <c:pt idx="4">
                  <c:v>Eating disorders (clinical anorexia &amp; bulimia)</c:v>
                </c:pt>
                <c:pt idx="5">
                  <c:v>Schizophrenia</c:v>
                </c:pt>
                <c:pt idx="6">
                  <c:v>Any mental or substance use disorder</c:v>
                </c:pt>
                <c:pt idx="7">
                  <c:v>Alcohol use disorder</c:v>
                </c:pt>
                <c:pt idx="8">
                  <c:v>Drug use disorder (excluding alcohol)</c:v>
                </c:pt>
              </c:strCache>
            </c:strRef>
          </c:cat>
          <c:val>
            <c:numRef>
              <c:f>Sheet1!$B$10:$B$18</c:f>
            </c:numRef>
          </c:val>
          <c:extLst>
            <c:ext xmlns:c16="http://schemas.microsoft.com/office/drawing/2014/chart" uri="{C3380CC4-5D6E-409C-BE32-E72D297353CC}">
              <c16:uniqueId val="{00000000-BDAA-4BD6-A881-1DAC0118631E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Number of people with the disorder (2017) in million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Sheet1!$A$10:$A$18</c:f>
              <c:strCache>
                <c:ptCount val="9"/>
                <c:pt idx="0">
                  <c:v>Any mental health disorder</c:v>
                </c:pt>
                <c:pt idx="1">
                  <c:v>Depression</c:v>
                </c:pt>
                <c:pt idx="2">
                  <c:v>Anxiety disorders</c:v>
                </c:pt>
                <c:pt idx="3">
                  <c:v>Bipolar disorder</c:v>
                </c:pt>
                <c:pt idx="4">
                  <c:v>Eating disorders (clinical anorexia &amp; bulimia)</c:v>
                </c:pt>
                <c:pt idx="5">
                  <c:v>Schizophrenia</c:v>
                </c:pt>
                <c:pt idx="6">
                  <c:v>Any mental or substance use disorder</c:v>
                </c:pt>
                <c:pt idx="7">
                  <c:v>Alcohol use disorder</c:v>
                </c:pt>
                <c:pt idx="8">
                  <c:v>Drug use disorder (excluding alcohol)</c:v>
                </c:pt>
              </c:strCache>
            </c:strRef>
          </c:cat>
          <c:val>
            <c:numRef>
              <c:f>Sheet1!$C$10:$C$18</c:f>
              <c:numCache>
                <c:formatCode>General</c:formatCode>
                <c:ptCount val="9"/>
                <c:pt idx="0">
                  <c:v>792</c:v>
                </c:pt>
                <c:pt idx="1">
                  <c:v>264</c:v>
                </c:pt>
                <c:pt idx="2">
                  <c:v>284</c:v>
                </c:pt>
                <c:pt idx="3">
                  <c:v>46</c:v>
                </c:pt>
                <c:pt idx="4">
                  <c:v>16</c:v>
                </c:pt>
                <c:pt idx="5">
                  <c:v>20</c:v>
                </c:pt>
                <c:pt idx="6">
                  <c:v>970</c:v>
                </c:pt>
                <c:pt idx="7">
                  <c:v>107</c:v>
                </c:pt>
                <c:pt idx="8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AA-4BD6-A881-1DAC01186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6594784"/>
        <c:axId val="626597080"/>
      </c:barChart>
      <c:catAx>
        <c:axId val="62659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97080"/>
        <c:crosses val="autoZero"/>
        <c:auto val="1"/>
        <c:lblAlgn val="ctr"/>
        <c:lblOffset val="100"/>
        <c:noMultiLvlLbl val="0"/>
      </c:catAx>
      <c:valAx>
        <c:axId val="62659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9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07/relationships/hdphoto" Target="../media/hdphoto1.wdp"/><Relationship Id="rId1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07/relationships/hdphoto" Target="../media/hdphoto1.wdp"/><Relationship Id="rId1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B6F6A-2149-47E9-BF01-2D49831CE929}" type="doc">
      <dgm:prSet loTypeId="urn:microsoft.com/office/officeart/2011/layout/Radial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365BD0-9623-4E58-8CCB-3CB4F53E381E}">
      <dgm:prSet phldrT="[Text]"/>
      <dgm:spPr/>
      <dgm:t>
        <a:bodyPr/>
        <a:lstStyle/>
        <a:p>
          <a:r>
            <a:rPr lang="en-US" dirty="0"/>
            <a:t>Mental Health </a:t>
          </a:r>
        </a:p>
      </dgm:t>
    </dgm:pt>
    <dgm:pt modelId="{190A3F93-A451-423D-A28C-14084C011C09}" type="parTrans" cxnId="{A15BA2F0-3E16-4FFE-A10A-113BC2A779CB}">
      <dgm:prSet/>
      <dgm:spPr/>
      <dgm:t>
        <a:bodyPr/>
        <a:lstStyle/>
        <a:p>
          <a:endParaRPr lang="en-US"/>
        </a:p>
      </dgm:t>
    </dgm:pt>
    <dgm:pt modelId="{590EEDD3-5194-4A14-9D29-92B37F5CFF94}" type="sibTrans" cxnId="{A15BA2F0-3E16-4FFE-A10A-113BC2A779CB}">
      <dgm:prSet/>
      <dgm:spPr/>
      <dgm:t>
        <a:bodyPr/>
        <a:lstStyle/>
        <a:p>
          <a:endParaRPr lang="en-US"/>
        </a:p>
      </dgm:t>
    </dgm:pt>
    <dgm:pt modelId="{FFAF883F-D8FE-46A4-B492-9C591156CC5F}">
      <dgm:prSet phldrT="[Text]" custT="1"/>
      <dgm:spPr/>
      <dgm:t>
        <a:bodyPr/>
        <a:lstStyle/>
        <a:p>
          <a:r>
            <a:rPr lang="en-US" sz="2000" dirty="0"/>
            <a:t>Individual</a:t>
          </a:r>
        </a:p>
      </dgm:t>
    </dgm:pt>
    <dgm:pt modelId="{28C75B85-A530-4731-9A69-5FC8E0042FC7}" type="parTrans" cxnId="{D81665AD-7B6B-41E6-8D1E-35FA081925C2}">
      <dgm:prSet/>
      <dgm:spPr/>
      <dgm:t>
        <a:bodyPr/>
        <a:lstStyle/>
        <a:p>
          <a:endParaRPr lang="en-US"/>
        </a:p>
      </dgm:t>
    </dgm:pt>
    <dgm:pt modelId="{8BFA61BD-5F20-41A0-A451-B11C204E0577}" type="sibTrans" cxnId="{D81665AD-7B6B-41E6-8D1E-35FA081925C2}">
      <dgm:prSet/>
      <dgm:spPr/>
      <dgm:t>
        <a:bodyPr/>
        <a:lstStyle/>
        <a:p>
          <a:endParaRPr lang="en-US"/>
        </a:p>
      </dgm:t>
    </dgm:pt>
    <dgm:pt modelId="{B34080DE-27C9-4A48-B60C-ED2124B70FCF}">
      <dgm:prSet phldrT="[Text]"/>
      <dgm:spPr/>
      <dgm:t>
        <a:bodyPr/>
        <a:lstStyle/>
        <a:p>
          <a:r>
            <a:rPr lang="en-US" dirty="0"/>
            <a:t>Communication  Medium</a:t>
          </a:r>
        </a:p>
      </dgm:t>
    </dgm:pt>
    <dgm:pt modelId="{5ACA5825-1957-4027-9118-4C00E6E5CF26}" type="parTrans" cxnId="{E19D1A97-779E-4658-B1C3-BEB5F7957DEC}">
      <dgm:prSet/>
      <dgm:spPr/>
      <dgm:t>
        <a:bodyPr/>
        <a:lstStyle/>
        <a:p>
          <a:endParaRPr lang="en-US"/>
        </a:p>
      </dgm:t>
    </dgm:pt>
    <dgm:pt modelId="{9C0CB7C4-1E71-43C6-8018-A87FF30F2B0C}" type="sibTrans" cxnId="{E19D1A97-779E-4658-B1C3-BEB5F7957DEC}">
      <dgm:prSet/>
      <dgm:spPr/>
      <dgm:t>
        <a:bodyPr/>
        <a:lstStyle/>
        <a:p>
          <a:endParaRPr lang="en-US"/>
        </a:p>
      </dgm:t>
    </dgm:pt>
    <dgm:pt modelId="{A726C770-6929-40F6-9F3D-2146872F0059}">
      <dgm:prSet phldrT="[Text]"/>
      <dgm:spPr/>
      <dgm:t>
        <a:bodyPr/>
        <a:lstStyle/>
        <a:p>
          <a:r>
            <a:rPr lang="en-US" dirty="0"/>
            <a:t>G Suite is used to collect data &amp; group individuals and gauze progress</a:t>
          </a:r>
        </a:p>
      </dgm:t>
    </dgm:pt>
    <dgm:pt modelId="{CCEDB340-E276-435D-9ECC-A04FD6C32BAA}" type="parTrans" cxnId="{543D3632-7953-4DD9-8537-B3AB497ADDBD}">
      <dgm:prSet/>
      <dgm:spPr/>
      <dgm:t>
        <a:bodyPr/>
        <a:lstStyle/>
        <a:p>
          <a:endParaRPr lang="en-US"/>
        </a:p>
      </dgm:t>
    </dgm:pt>
    <dgm:pt modelId="{89268D21-9DD6-4207-97C0-45CA8E0A19B7}" type="sibTrans" cxnId="{543D3632-7953-4DD9-8537-B3AB497ADDBD}">
      <dgm:prSet/>
      <dgm:spPr/>
      <dgm:t>
        <a:bodyPr/>
        <a:lstStyle/>
        <a:p>
          <a:endParaRPr lang="en-US"/>
        </a:p>
      </dgm:t>
    </dgm:pt>
    <dgm:pt modelId="{48624853-D6D5-43D8-87AF-15C1A2E6C779}">
      <dgm:prSet/>
      <dgm:spPr/>
    </dgm:pt>
    <dgm:pt modelId="{1DF833A8-C72D-4959-8C5D-AC78AB14A4A8}" type="parTrans" cxnId="{AB0E52FE-5C51-4346-A9CC-78C8AB13AD09}">
      <dgm:prSet/>
      <dgm:spPr/>
      <dgm:t>
        <a:bodyPr/>
        <a:lstStyle/>
        <a:p>
          <a:endParaRPr lang="en-US"/>
        </a:p>
      </dgm:t>
    </dgm:pt>
    <dgm:pt modelId="{99944D0F-5D5C-45A3-8E7E-46F486D4E045}" type="sibTrans" cxnId="{AB0E52FE-5C51-4346-A9CC-78C8AB13AD09}">
      <dgm:prSet/>
      <dgm:spPr/>
      <dgm:t>
        <a:bodyPr/>
        <a:lstStyle/>
        <a:p>
          <a:endParaRPr lang="en-US"/>
        </a:p>
      </dgm:t>
    </dgm:pt>
    <dgm:pt modelId="{ECCE5807-C699-47AE-98FA-F0D238FC9E96}" type="pres">
      <dgm:prSet presAssocID="{43CB6F6A-2149-47E9-BF01-2D49831CE92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76B443A-8F34-48A0-B5D2-1409C21A472A}" type="pres">
      <dgm:prSet presAssocID="{D6365BD0-9623-4E58-8CCB-3CB4F53E381E}" presName="Parent" presStyleLbl="node1" presStyleIdx="0" presStyleCnt="2" custScaleX="95640" custScaleY="87698">
        <dgm:presLayoutVars>
          <dgm:chMax val="4"/>
          <dgm:chPref val="3"/>
        </dgm:presLayoutVars>
      </dgm:prSet>
      <dgm:spPr/>
    </dgm:pt>
    <dgm:pt modelId="{3090F8B6-67FE-4273-8D1D-5ED678CBDA65}" type="pres">
      <dgm:prSet presAssocID="{FFAF883F-D8FE-46A4-B492-9C591156CC5F}" presName="Accent" presStyleLbl="node1" presStyleIdx="1" presStyleCnt="2"/>
      <dgm:spPr/>
    </dgm:pt>
    <dgm:pt modelId="{AB5071E0-554E-4B81-8D14-D2F3C4C469EC}" type="pres">
      <dgm:prSet presAssocID="{FFAF883F-D8FE-46A4-B492-9C591156CC5F}" presName="Image1" presStyleLbl="fgImgPlace1" presStyleIdx="0" presStyleCnt="3" custScaleX="42370" custScaleY="48594" custLinFactNeighborX="-27030" custLinFactNeighborY="-38051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3F5C5758-466F-4EED-B509-7ADA63D3B236}" type="pres">
      <dgm:prSet presAssocID="{FFAF883F-D8FE-46A4-B492-9C591156CC5F}" presName="Child1" presStyleLbl="revTx" presStyleIdx="0" presStyleCnt="3" custLinFactNeighborX="-37708" custLinFactNeighborY="-49572">
        <dgm:presLayoutVars>
          <dgm:chMax val="0"/>
          <dgm:chPref val="0"/>
          <dgm:bulletEnabled val="1"/>
        </dgm:presLayoutVars>
      </dgm:prSet>
      <dgm:spPr/>
    </dgm:pt>
    <dgm:pt modelId="{127909D9-EC30-4B58-AA1B-870B114CE454}" type="pres">
      <dgm:prSet presAssocID="{B34080DE-27C9-4A48-B60C-ED2124B70FCF}" presName="Image2" presStyleCnt="0"/>
      <dgm:spPr/>
    </dgm:pt>
    <dgm:pt modelId="{9BD82FBB-7BF1-4615-96B5-B2C918A33F4F}" type="pres">
      <dgm:prSet presAssocID="{B34080DE-27C9-4A48-B60C-ED2124B70FCF}" presName="Image" presStyleLbl="fgImgPlace1" presStyleIdx="1" presStyleCnt="3" custScaleX="56787" custScaleY="53860" custLinFactNeighborX="-25650" custLinFactNeighborY="-832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9A562AF6-AB56-4AC4-83BD-67C1F52FFAF0}" type="pres">
      <dgm:prSet presAssocID="{B34080DE-27C9-4A48-B60C-ED2124B70FCF}" presName="Child2" presStyleLbl="revTx" presStyleIdx="1" presStyleCnt="3" custLinFactY="-4272" custLinFactNeighborX="-40180" custLinFactNeighborY="-100000">
        <dgm:presLayoutVars>
          <dgm:chMax val="0"/>
          <dgm:chPref val="0"/>
          <dgm:bulletEnabled val="1"/>
        </dgm:presLayoutVars>
      </dgm:prSet>
      <dgm:spPr/>
    </dgm:pt>
    <dgm:pt modelId="{3C664F45-7EA9-46BC-AC33-9A6E00DAA896}" type="pres">
      <dgm:prSet presAssocID="{A726C770-6929-40F6-9F3D-2146872F0059}" presName="Image3" presStyleCnt="0"/>
      <dgm:spPr/>
    </dgm:pt>
    <dgm:pt modelId="{92B203F3-C640-4A31-986B-214E52721D17}" type="pres">
      <dgm:prSet presAssocID="{A726C770-6929-40F6-9F3D-2146872F0059}" presName="Image" presStyleLbl="fgImgPlace1" presStyleIdx="2" presStyleCnt="3" custScaleX="58577" custScaleY="58941" custLinFactNeighborX="30744" custLinFactNeighborY="-98341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B0D931-7A9B-4E26-9125-DEEDBE63ACDC}" type="pres">
      <dgm:prSet presAssocID="{A726C770-6929-40F6-9F3D-2146872F0059}" presName="Child3" presStyleLbl="revTx" presStyleIdx="2" presStyleCnt="3" custScaleX="115081" custLinFactY="-12766" custLinFactNeighborX="20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B08F3D0E-FF68-4652-A7AC-79518A024B01}" type="presOf" srcId="{B34080DE-27C9-4A48-B60C-ED2124B70FCF}" destId="{9A562AF6-AB56-4AC4-83BD-67C1F52FFAF0}" srcOrd="0" destOrd="0" presId="urn:microsoft.com/office/officeart/2011/layout/RadialPictureList"/>
    <dgm:cxn modelId="{543D3632-7953-4DD9-8537-B3AB497ADDBD}" srcId="{D6365BD0-9623-4E58-8CCB-3CB4F53E381E}" destId="{A726C770-6929-40F6-9F3D-2146872F0059}" srcOrd="2" destOrd="0" parTransId="{CCEDB340-E276-435D-9ECC-A04FD6C32BAA}" sibTransId="{89268D21-9DD6-4207-97C0-45CA8E0A19B7}"/>
    <dgm:cxn modelId="{5DD5607B-AF90-4120-A22E-1D5E4DF401A2}" type="presOf" srcId="{A726C770-6929-40F6-9F3D-2146872F0059}" destId="{D5B0D931-7A9B-4E26-9125-DEEDBE63ACDC}" srcOrd="0" destOrd="0" presId="urn:microsoft.com/office/officeart/2011/layout/RadialPictureList"/>
    <dgm:cxn modelId="{72ACBB8F-3E94-41A6-B493-F418F72CB7FA}" type="presOf" srcId="{D6365BD0-9623-4E58-8CCB-3CB4F53E381E}" destId="{876B443A-8F34-48A0-B5D2-1409C21A472A}" srcOrd="0" destOrd="0" presId="urn:microsoft.com/office/officeart/2011/layout/RadialPictureList"/>
    <dgm:cxn modelId="{E19D1A97-779E-4658-B1C3-BEB5F7957DEC}" srcId="{D6365BD0-9623-4E58-8CCB-3CB4F53E381E}" destId="{B34080DE-27C9-4A48-B60C-ED2124B70FCF}" srcOrd="1" destOrd="0" parTransId="{5ACA5825-1957-4027-9118-4C00E6E5CF26}" sibTransId="{9C0CB7C4-1E71-43C6-8018-A87FF30F2B0C}"/>
    <dgm:cxn modelId="{E96D21A8-9C3F-4802-83FA-5133BE218E26}" type="presOf" srcId="{43CB6F6A-2149-47E9-BF01-2D49831CE929}" destId="{ECCE5807-C699-47AE-98FA-F0D238FC9E96}" srcOrd="0" destOrd="0" presId="urn:microsoft.com/office/officeart/2011/layout/RadialPictureList"/>
    <dgm:cxn modelId="{D81665AD-7B6B-41E6-8D1E-35FA081925C2}" srcId="{D6365BD0-9623-4E58-8CCB-3CB4F53E381E}" destId="{FFAF883F-D8FE-46A4-B492-9C591156CC5F}" srcOrd="0" destOrd="0" parTransId="{28C75B85-A530-4731-9A69-5FC8E0042FC7}" sibTransId="{8BFA61BD-5F20-41A0-A451-B11C204E0577}"/>
    <dgm:cxn modelId="{A15BA2F0-3E16-4FFE-A10A-113BC2A779CB}" srcId="{43CB6F6A-2149-47E9-BF01-2D49831CE929}" destId="{D6365BD0-9623-4E58-8CCB-3CB4F53E381E}" srcOrd="0" destOrd="0" parTransId="{190A3F93-A451-423D-A28C-14084C011C09}" sibTransId="{590EEDD3-5194-4A14-9D29-92B37F5CFF94}"/>
    <dgm:cxn modelId="{248543F1-DF21-4339-AD6B-62915A9504E5}" type="presOf" srcId="{FFAF883F-D8FE-46A4-B492-9C591156CC5F}" destId="{3F5C5758-466F-4EED-B509-7ADA63D3B236}" srcOrd="0" destOrd="0" presId="urn:microsoft.com/office/officeart/2011/layout/RadialPictureList"/>
    <dgm:cxn modelId="{AB0E52FE-5C51-4346-A9CC-78C8AB13AD09}" srcId="{43CB6F6A-2149-47E9-BF01-2D49831CE929}" destId="{48624853-D6D5-43D8-87AF-15C1A2E6C779}" srcOrd="1" destOrd="0" parTransId="{1DF833A8-C72D-4959-8C5D-AC78AB14A4A8}" sibTransId="{99944D0F-5D5C-45A3-8E7E-46F486D4E045}"/>
    <dgm:cxn modelId="{33F398C6-9115-42A9-B242-3E4FBCA2E8EE}" type="presParOf" srcId="{ECCE5807-C699-47AE-98FA-F0D238FC9E96}" destId="{876B443A-8F34-48A0-B5D2-1409C21A472A}" srcOrd="0" destOrd="0" presId="urn:microsoft.com/office/officeart/2011/layout/RadialPictureList"/>
    <dgm:cxn modelId="{F2EA3519-F24F-4C48-A91C-4319ED0847BD}" type="presParOf" srcId="{ECCE5807-C699-47AE-98FA-F0D238FC9E96}" destId="{3090F8B6-67FE-4273-8D1D-5ED678CBDA65}" srcOrd="1" destOrd="0" presId="urn:microsoft.com/office/officeart/2011/layout/RadialPictureList"/>
    <dgm:cxn modelId="{F14D550A-4452-4404-B5C5-AF0AA046EB96}" type="presParOf" srcId="{ECCE5807-C699-47AE-98FA-F0D238FC9E96}" destId="{AB5071E0-554E-4B81-8D14-D2F3C4C469EC}" srcOrd="2" destOrd="0" presId="urn:microsoft.com/office/officeart/2011/layout/RadialPictureList"/>
    <dgm:cxn modelId="{DD33360D-AD59-457F-8FFC-3B4403C5620F}" type="presParOf" srcId="{ECCE5807-C699-47AE-98FA-F0D238FC9E96}" destId="{3F5C5758-466F-4EED-B509-7ADA63D3B236}" srcOrd="3" destOrd="0" presId="urn:microsoft.com/office/officeart/2011/layout/RadialPictureList"/>
    <dgm:cxn modelId="{BF46B8A7-36B1-42D1-801B-4B47B1233CFD}" type="presParOf" srcId="{ECCE5807-C699-47AE-98FA-F0D238FC9E96}" destId="{127909D9-EC30-4B58-AA1B-870B114CE454}" srcOrd="4" destOrd="0" presId="urn:microsoft.com/office/officeart/2011/layout/RadialPictureList"/>
    <dgm:cxn modelId="{2690C9E1-9D63-4294-8087-27570492EB90}" type="presParOf" srcId="{127909D9-EC30-4B58-AA1B-870B114CE454}" destId="{9BD82FBB-7BF1-4615-96B5-B2C918A33F4F}" srcOrd="0" destOrd="0" presId="urn:microsoft.com/office/officeart/2011/layout/RadialPictureList"/>
    <dgm:cxn modelId="{618E601B-44DD-439B-B959-F689E783E278}" type="presParOf" srcId="{ECCE5807-C699-47AE-98FA-F0D238FC9E96}" destId="{9A562AF6-AB56-4AC4-83BD-67C1F52FFAF0}" srcOrd="5" destOrd="0" presId="urn:microsoft.com/office/officeart/2011/layout/RadialPictureList"/>
    <dgm:cxn modelId="{F1A6C874-2A49-4C50-B543-9664933E78AD}" type="presParOf" srcId="{ECCE5807-C699-47AE-98FA-F0D238FC9E96}" destId="{3C664F45-7EA9-46BC-AC33-9A6E00DAA896}" srcOrd="6" destOrd="0" presId="urn:microsoft.com/office/officeart/2011/layout/RadialPictureList"/>
    <dgm:cxn modelId="{71FD1315-B1BE-4FC1-851F-87CD8C7F4C75}" type="presParOf" srcId="{3C664F45-7EA9-46BC-AC33-9A6E00DAA896}" destId="{92B203F3-C640-4A31-986B-214E52721D17}" srcOrd="0" destOrd="0" presId="urn:microsoft.com/office/officeart/2011/layout/RadialPictureList"/>
    <dgm:cxn modelId="{CEED6C6D-7C34-4F19-BF8D-044BE11F0E55}" type="presParOf" srcId="{ECCE5807-C699-47AE-98FA-F0D238FC9E96}" destId="{D5B0D931-7A9B-4E26-9125-DEEDBE63ACDC}" srcOrd="7" destOrd="0" presId="urn:microsoft.com/office/officeart/2011/layout/RadialPicture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B443A-8F34-48A0-B5D2-1409C21A472A}">
      <dsp:nvSpPr>
        <dsp:cNvPr id="0" name=""/>
        <dsp:cNvSpPr/>
      </dsp:nvSpPr>
      <dsp:spPr>
        <a:xfrm>
          <a:off x="1383032" y="1427683"/>
          <a:ext cx="2211091" cy="2027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Mental Health </a:t>
          </a:r>
        </a:p>
      </dsp:txBody>
      <dsp:txXfrm>
        <a:off x="1706839" y="1724615"/>
        <a:ext cx="1563477" cy="1433717"/>
      </dsp:txXfrm>
    </dsp:sp>
    <dsp:sp modelId="{3090F8B6-67FE-4273-8D1D-5ED678CBDA65}">
      <dsp:nvSpPr>
        <dsp:cNvPr id="0" name=""/>
        <dsp:cNvSpPr/>
      </dsp:nvSpPr>
      <dsp:spPr>
        <a:xfrm>
          <a:off x="140424" y="0"/>
          <a:ext cx="4660389" cy="4858173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5071E0-554E-4B81-8D14-D2F3C4C469EC}">
      <dsp:nvSpPr>
        <dsp:cNvPr id="0" name=""/>
        <dsp:cNvSpPr/>
      </dsp:nvSpPr>
      <dsp:spPr>
        <a:xfrm>
          <a:off x="3594103" y="256572"/>
          <a:ext cx="524747" cy="6019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5C5758-466F-4EED-B509-7ADA63D3B236}">
      <dsp:nvSpPr>
        <dsp:cNvPr id="0" name=""/>
        <dsp:cNvSpPr/>
      </dsp:nvSpPr>
      <dsp:spPr>
        <a:xfrm>
          <a:off x="4279314" y="0"/>
          <a:ext cx="1657764" cy="1198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000" kern="1200" dirty="0"/>
            <a:t>Individual</a:t>
          </a:r>
        </a:p>
      </dsp:txBody>
      <dsp:txXfrm>
        <a:off x="4279314" y="0"/>
        <a:ext cx="1657764" cy="1198997"/>
      </dsp:txXfrm>
    </dsp:sp>
    <dsp:sp modelId="{9BD82FBB-7BF1-4615-96B5-B2C918A33F4F}">
      <dsp:nvSpPr>
        <dsp:cNvPr id="0" name=""/>
        <dsp:cNvSpPr/>
      </dsp:nvSpPr>
      <dsp:spPr>
        <a:xfrm>
          <a:off x="4000597" y="1073270"/>
          <a:ext cx="703300" cy="6672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562AF6-AB56-4AC4-83BD-67C1F52FFAF0}">
      <dsp:nvSpPr>
        <dsp:cNvPr id="0" name=""/>
        <dsp:cNvSpPr/>
      </dsp:nvSpPr>
      <dsp:spPr>
        <a:xfrm>
          <a:off x="4723921" y="586171"/>
          <a:ext cx="1657764" cy="1198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800" kern="1200" dirty="0"/>
            <a:t>Communication  Medium</a:t>
          </a:r>
        </a:p>
      </dsp:txBody>
      <dsp:txXfrm>
        <a:off x="4723921" y="586171"/>
        <a:ext cx="1657764" cy="1198997"/>
      </dsp:txXfrm>
    </dsp:sp>
    <dsp:sp modelId="{92B203F3-C640-4A31-986B-214E52721D17}">
      <dsp:nvSpPr>
        <dsp:cNvPr id="0" name=""/>
        <dsp:cNvSpPr/>
      </dsp:nvSpPr>
      <dsp:spPr>
        <a:xfrm>
          <a:off x="4209266" y="2284219"/>
          <a:ext cx="725469" cy="730181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B0D931-7A9B-4E26-9125-DEEDBE63ACDC}">
      <dsp:nvSpPr>
        <dsp:cNvPr id="0" name=""/>
        <dsp:cNvSpPr/>
      </dsp:nvSpPr>
      <dsp:spPr>
        <a:xfrm>
          <a:off x="5126241" y="1921375"/>
          <a:ext cx="1907771" cy="1198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800" kern="1200" dirty="0"/>
            <a:t>G Suite is used to collect data &amp; group individuals and gauze progress</a:t>
          </a:r>
        </a:p>
      </dsp:txBody>
      <dsp:txXfrm>
        <a:off x="5126241" y="1921375"/>
        <a:ext cx="1907771" cy="1198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59E3-B0B2-4852-8FB2-51D4781652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BA77-CA6D-45D0-A348-6FDF53F9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1049-F85C-43E8-BE44-EB504C041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2074D-505F-4A2D-8423-6861722A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2A37-C966-46D9-9827-96CC8D38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6B48-E382-41BC-95FE-9DD68007F9BC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13591-459B-41AA-862F-1D1C4C5E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077B-8C73-48EA-BA8A-845AD95E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4F1D-89CB-4F4A-98B1-B733566D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882E5-34B9-4D76-9D9E-21EC5EC7E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1EB3-B9F4-450B-9115-3E2CBDEE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7A1-65F8-4E71-B180-4A03B6D0AE49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6AB4-4678-4430-8A3F-DC537AFB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73E8-BB2D-4934-8914-FC4A2B5E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63FCD-52B2-4090-AD96-4E95EFDEF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31AA5-4882-4DE6-A2EA-179B5981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C68B-007C-4B14-ACAA-E12F45B8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45AA-6E34-49B1-80C5-D3681BDF4A13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E6D2-9938-4D10-A453-2E767AE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BFC2-3421-480F-A775-35756D4F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66AF-14F9-4ABD-AF21-17931245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F754-44FC-4B0F-8BFF-21754613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087E-090B-4B14-993A-D3B892DA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ACC7-8FFF-4488-AFE1-3BD432FE89AB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DDA5-0F7F-42C6-9BBF-66847E4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39E9-B538-4200-BCE2-D5CAC6E6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10D3-1B4C-4A18-AA0C-1C79F9EB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E9152-CC42-40CE-9078-53837E8F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36A3-6B23-4B26-A65C-5803DAE1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032-5CED-4920-91E9-C8D4A44920E4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83CA1-A82E-4109-AD78-8543EC29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4858-CF59-4FC6-A7DD-AB7708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F31-4D19-45BB-85B7-14D89C7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A600-2C12-4925-BE67-0D8A9D741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B87D1-574A-43B0-8256-D1BD7B191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71576-7DE5-4EB7-A85D-8A96146B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F34-1DBA-4833-B7F4-AF3C7E6D87C7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B7092-6EB3-40B3-9092-CF76CF08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2897A-47FB-456B-B271-B4B2CD3F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9363-C236-4068-919C-2375B826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11C7-DF38-4C2B-9783-18AB544D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252AA-3684-44ED-8B6B-155E7DB0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20FA5-9C93-4BF6-8B61-636E95455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88B94-5DD3-43AC-AC04-9541BC68F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84592-EC49-4B80-919D-C955D5B3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6827-98E3-4323-AB41-3F0C81E4274C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230B-6B13-4D0D-B18E-D5EC416E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1A4AD-522A-448D-84F2-A5B6FF98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7E3B-BF13-4E7E-9A16-5C3385F5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7CF76-B635-4497-9C3E-DBE5144A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1152-E89D-4212-9461-37308383B46B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97649-E9AF-403F-BE25-81393277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2D762-892A-42AF-ADCE-1DF0E53A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0FA4-5D73-4B5E-B80F-3687313D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595E-DD91-4C55-8DC2-F128BD73DC07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92E01-210A-45A1-A6E3-29D83449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A1A44-DBDA-41E6-A71D-4146929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B274-E392-4622-B252-89D0DD9D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971A-5BF1-4B39-B6E8-F50FF164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2FC66-470D-413C-9D1F-70E8BECBE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721F8-F832-4FC8-B19E-C5D5847B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655F-47BC-4A5F-AAD4-B8606439FDAA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037D6-22F5-48A8-ABED-7E8767EB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29EC0-38C3-4A51-88C7-0CFA606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41B2-4528-4A3D-9CD1-FFB16267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EC7F0-7C58-45EE-910D-146D4BCDF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2EDA3-734C-4EA5-900C-02055ECC9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B013-93B3-4B6B-819B-7DF9C47B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BAF6-3F31-447D-BEF8-BA91BA363D45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0368F-B106-494E-A10A-0C3F0602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A792-7DCD-4F84-841E-5B1709C6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8D167-9564-4D71-A979-D1B64397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FDFD-D80C-4B32-90CD-85CC2B468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0E87-FE25-4FC3-BD86-DFD9C266A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03CF-F424-41BD-9E45-13285964299E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EE36-A5A3-4B5E-9159-915FAABA1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BCFA-FA58-459C-A46A-B871D8DB7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C099-6956-4D71-AE72-ADD3F52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urworldindata.org/mental-health" TargetMode="External"/><Relationship Id="rId3" Type="http://schemas.openxmlformats.org/officeDocument/2006/relationships/hyperlink" Target="https://www.ginger.io/app" TargetMode="External"/><Relationship Id="rId7" Type="http://schemas.openxmlformats.org/officeDocument/2006/relationships/hyperlink" Target="https://psychometer.shezlong.com/en/result/511335" TargetMode="External"/><Relationship Id="rId2" Type="http://schemas.openxmlformats.org/officeDocument/2006/relationships/hyperlink" Target="https://www.psychologytoday.com/us/tests/health/mental-health-assessmen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orldpopulationreview.com/" TargetMode="External"/><Relationship Id="rId5" Type="http://schemas.openxmlformats.org/officeDocument/2006/relationships/hyperlink" Target="https://www.worldometers.info/world-population/egypt-population/" TargetMode="External"/><Relationship Id="rId10" Type="http://schemas.openxmlformats.org/officeDocument/2006/relationships/hyperlink" Target="https://www.shezlong.com/" TargetMode="External"/><Relationship Id="rId4" Type="http://schemas.openxmlformats.org/officeDocument/2006/relationships/hyperlink" Target="https://www.egypttoday.com/Article/1/48156/25-of-Egyptians-suffer-from-mental-health-issues-survey" TargetMode="External"/><Relationship Id="rId9" Type="http://schemas.openxmlformats.org/officeDocument/2006/relationships/hyperlink" Target="https://www.al-monitor.com/pulse/originals/2016/12/egypt-online-startup-fight-depression-shezlo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23750"/>
            <a:ext cx="11296650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19176" y="1056580"/>
            <a:ext cx="50291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The Altruism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E2F6C49-E4EF-4D74-ADCC-C5DAA579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1</a:t>
            </a:fld>
            <a:endParaRPr lang="en-US"/>
          </a:p>
        </p:txBody>
      </p:sp>
      <p:pic>
        <p:nvPicPr>
          <p:cNvPr id="7" name="Graphic 6" descr="Heart with pulse">
            <a:extLst>
              <a:ext uri="{FF2B5EF4-FFF2-40B4-BE49-F238E27FC236}">
                <a16:creationId xmlns:a16="http://schemas.microsoft.com/office/drawing/2014/main" id="{605D5B33-5F5D-403F-B8E3-4DD97B3D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2304" y="1170861"/>
            <a:ext cx="513706" cy="513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10254D-2A11-4BF3-A32B-1C45D690B291}"/>
              </a:ext>
            </a:extLst>
          </p:cNvPr>
          <p:cNvSpPr txBox="1"/>
          <p:nvPr/>
        </p:nvSpPr>
        <p:spPr>
          <a:xfrm>
            <a:off x="1019176" y="2241449"/>
            <a:ext cx="131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Swapan Roy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C0861-1782-4427-AB2F-D0AD5A289AC8}"/>
              </a:ext>
            </a:extLst>
          </p:cNvPr>
          <p:cNvSpPr txBox="1"/>
          <p:nvPr/>
        </p:nvSpPr>
        <p:spPr>
          <a:xfrm>
            <a:off x="1019176" y="1872117"/>
            <a:ext cx="133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</a:t>
            </a:r>
          </a:p>
        </p:txBody>
      </p:sp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4CE386D9-BBAC-4FFD-BF0D-DF1012729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7664" y="1056580"/>
            <a:ext cx="962985" cy="962985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E420921-CAB6-47AC-947E-CE78EFB7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9C9D4E-BF3F-4F00-BD0A-6C0396A6D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08" y="6127115"/>
            <a:ext cx="59588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4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825B462D-5BF4-4FD8-A469-158CA8BDD941}"/>
              </a:ext>
            </a:extLst>
          </p:cNvPr>
          <p:cNvSpPr/>
          <p:nvPr/>
        </p:nvSpPr>
        <p:spPr>
          <a:xfrm>
            <a:off x="381000" y="247650"/>
            <a:ext cx="10601325" cy="13592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413;p39">
            <a:extLst>
              <a:ext uri="{FF2B5EF4-FFF2-40B4-BE49-F238E27FC236}">
                <a16:creationId xmlns:a16="http://schemas.microsoft.com/office/drawing/2014/main" id="{E37D129F-4F6B-449E-9740-43BDDA2A6D6F}"/>
              </a:ext>
            </a:extLst>
          </p:cNvPr>
          <p:cNvSpPr txBox="1">
            <a:spLocks/>
          </p:cNvSpPr>
          <p:nvPr/>
        </p:nvSpPr>
        <p:spPr>
          <a:xfrm>
            <a:off x="862425" y="840321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3200"/>
            </a:pPr>
            <a:r>
              <a:rPr lang="en-US" dirty="0">
                <a:solidFill>
                  <a:schemeClr val="bg1"/>
                </a:solidFill>
              </a:rPr>
              <a:t>End to End flow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buSzPts val="1600"/>
            </a:pPr>
            <a:r>
              <a:rPr lang="en-US" sz="1600" i="1" dirty="0">
                <a:solidFill>
                  <a:schemeClr val="bg1"/>
                </a:solidFill>
              </a:rPr>
              <a:t>How do we do things.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Google Shape;414;p39">
            <a:extLst>
              <a:ext uri="{FF2B5EF4-FFF2-40B4-BE49-F238E27FC236}">
                <a16:creationId xmlns:a16="http://schemas.microsoft.com/office/drawing/2014/main" id="{0F65F8C7-6D2C-42C3-9F71-025568178454}"/>
              </a:ext>
            </a:extLst>
          </p:cNvPr>
          <p:cNvCxnSpPr/>
          <p:nvPr/>
        </p:nvCxnSpPr>
        <p:spPr>
          <a:xfrm rot="10800000">
            <a:off x="942106" y="321272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  <p:sp>
        <p:nvSpPr>
          <p:cNvPr id="14" name="Google Shape;415;p39">
            <a:extLst>
              <a:ext uri="{FF2B5EF4-FFF2-40B4-BE49-F238E27FC236}">
                <a16:creationId xmlns:a16="http://schemas.microsoft.com/office/drawing/2014/main" id="{1177DFBD-DE2A-4BC5-B66A-C19136B687D0}"/>
              </a:ext>
            </a:extLst>
          </p:cNvPr>
          <p:cNvSpPr txBox="1">
            <a:spLocks/>
          </p:cNvSpPr>
          <p:nvPr/>
        </p:nvSpPr>
        <p:spPr>
          <a:xfrm>
            <a:off x="1232468" y="2539799"/>
            <a:ext cx="2077588" cy="51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WhatsApp based invite or request to get started </a:t>
            </a:r>
          </a:p>
        </p:txBody>
      </p:sp>
      <p:cxnSp>
        <p:nvCxnSpPr>
          <p:cNvPr id="16" name="Google Shape;417;p39">
            <a:extLst>
              <a:ext uri="{FF2B5EF4-FFF2-40B4-BE49-F238E27FC236}">
                <a16:creationId xmlns:a16="http://schemas.microsoft.com/office/drawing/2014/main" id="{1BE44F9C-CF24-4121-B083-FF4D4EBEB30A}"/>
              </a:ext>
            </a:extLst>
          </p:cNvPr>
          <p:cNvCxnSpPr/>
          <p:nvPr/>
        </p:nvCxnSpPr>
        <p:spPr>
          <a:xfrm>
            <a:off x="2376206" y="443526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  <p:sp>
        <p:nvSpPr>
          <p:cNvPr id="17" name="Google Shape;418;p39">
            <a:extLst>
              <a:ext uri="{FF2B5EF4-FFF2-40B4-BE49-F238E27FC236}">
                <a16:creationId xmlns:a16="http://schemas.microsoft.com/office/drawing/2014/main" id="{7EB9571E-3FD1-492D-88B5-8375AAFBEB5B}"/>
              </a:ext>
            </a:extLst>
          </p:cNvPr>
          <p:cNvSpPr txBox="1">
            <a:spLocks/>
          </p:cNvSpPr>
          <p:nvPr/>
        </p:nvSpPr>
        <p:spPr>
          <a:xfrm>
            <a:off x="2607087" y="5133962"/>
            <a:ext cx="1887793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Complete a Get to know form and Personality test</a:t>
            </a:r>
            <a:endParaRPr lang="en-US" dirty="0"/>
          </a:p>
        </p:txBody>
      </p:sp>
      <p:cxnSp>
        <p:nvCxnSpPr>
          <p:cNvPr id="19" name="Google Shape;420;p39">
            <a:extLst>
              <a:ext uri="{FF2B5EF4-FFF2-40B4-BE49-F238E27FC236}">
                <a16:creationId xmlns:a16="http://schemas.microsoft.com/office/drawing/2014/main" id="{94E91873-6CF4-4CEF-9E2C-71830379E52F}"/>
              </a:ext>
            </a:extLst>
          </p:cNvPr>
          <p:cNvCxnSpPr/>
          <p:nvPr/>
        </p:nvCxnSpPr>
        <p:spPr>
          <a:xfrm rot="10800000">
            <a:off x="4666331" y="320562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  <p:sp>
        <p:nvSpPr>
          <p:cNvPr id="20" name="Google Shape;421;p39">
            <a:extLst>
              <a:ext uri="{FF2B5EF4-FFF2-40B4-BE49-F238E27FC236}">
                <a16:creationId xmlns:a16="http://schemas.microsoft.com/office/drawing/2014/main" id="{D8722187-B677-4EBC-8989-4BB45C6E5C8D}"/>
              </a:ext>
            </a:extLst>
          </p:cNvPr>
          <p:cNvSpPr txBox="1">
            <a:spLocks/>
          </p:cNvSpPr>
          <p:nvPr/>
        </p:nvSpPr>
        <p:spPr>
          <a:xfrm>
            <a:off x="5452641" y="2450904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Google Sheet will assist in pairing people</a:t>
            </a:r>
          </a:p>
        </p:txBody>
      </p:sp>
      <p:cxnSp>
        <p:nvCxnSpPr>
          <p:cNvPr id="22" name="Google Shape;423;p39">
            <a:extLst>
              <a:ext uri="{FF2B5EF4-FFF2-40B4-BE49-F238E27FC236}">
                <a16:creationId xmlns:a16="http://schemas.microsoft.com/office/drawing/2014/main" id="{AD8BF6CB-B064-4ABD-AA4B-868626F9D31A}"/>
              </a:ext>
            </a:extLst>
          </p:cNvPr>
          <p:cNvCxnSpPr/>
          <p:nvPr/>
        </p:nvCxnSpPr>
        <p:spPr>
          <a:xfrm>
            <a:off x="7856894" y="449757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  <p:sp>
        <p:nvSpPr>
          <p:cNvPr id="24" name="Google Shape;425;p39">
            <a:extLst>
              <a:ext uri="{FF2B5EF4-FFF2-40B4-BE49-F238E27FC236}">
                <a16:creationId xmlns:a16="http://schemas.microsoft.com/office/drawing/2014/main" id="{31BBEA5F-930E-43BA-9F1F-D99507DB685F}"/>
              </a:ext>
            </a:extLst>
          </p:cNvPr>
          <p:cNvSpPr txBox="1">
            <a:spLocks/>
          </p:cNvSpPr>
          <p:nvPr/>
        </p:nvSpPr>
        <p:spPr>
          <a:xfrm>
            <a:off x="8001693" y="4932702"/>
            <a:ext cx="1973857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SzPts val="1200"/>
              <a:buFont typeface="Arial" panose="020B0604020202020204" pitchFamily="34" charset="0"/>
              <a:buNone/>
            </a:pPr>
            <a:r>
              <a:rPr lang="en-US" sz="1800" dirty="0"/>
              <a:t>Google meet or similar tools used for meeting</a:t>
            </a:r>
          </a:p>
        </p:txBody>
      </p:sp>
      <p:graphicFrame>
        <p:nvGraphicFramePr>
          <p:cNvPr id="25" name="Google Shape;426;p39">
            <a:extLst>
              <a:ext uri="{FF2B5EF4-FFF2-40B4-BE49-F238E27FC236}">
                <a16:creationId xmlns:a16="http://schemas.microsoft.com/office/drawing/2014/main" id="{636A79AA-C5C6-4D56-A13E-7CBBD926F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446809"/>
              </p:ext>
            </p:extLst>
          </p:nvPr>
        </p:nvGraphicFramePr>
        <p:xfrm>
          <a:off x="585155" y="4043522"/>
          <a:ext cx="8962531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9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7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Step 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Step 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Step 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Step 4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Step5</a:t>
                      </a:r>
                      <a:endParaRPr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2C8403D-2707-4C70-AA4C-5B077ECF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25413" y="6427787"/>
            <a:ext cx="4114800" cy="365125"/>
          </a:xfrm>
        </p:spPr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1EF42F7-3DFB-4ABD-86D2-7BFD73C4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10</a:t>
            </a:fld>
            <a:endParaRPr lang="en-US"/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E8C8182D-8021-4DFB-87AD-F645DC4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5" y="2420290"/>
            <a:ext cx="1180862" cy="7540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7A1AE8-793B-4DF4-88DE-BBC65222D5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77" y="4854203"/>
            <a:ext cx="912847" cy="128588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79A98C-037D-4CF1-AFEF-1C1F043DB9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32538" y="5488045"/>
            <a:ext cx="1074550" cy="93974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2C8D1E-6192-4A5F-B52B-3EF022E07C8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06362" y="2340307"/>
            <a:ext cx="1180853" cy="715862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4049E1A-9A6F-41DA-9E32-D017F5500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29" y="5135111"/>
            <a:ext cx="701040" cy="701040"/>
          </a:xfrm>
          <a:prstGeom prst="rect">
            <a:avLst/>
          </a:prstGeom>
        </p:spPr>
      </p:pic>
      <p:sp>
        <p:nvSpPr>
          <p:cNvPr id="34" name="Google Shape;418;p39">
            <a:extLst>
              <a:ext uri="{FF2B5EF4-FFF2-40B4-BE49-F238E27FC236}">
                <a16:creationId xmlns:a16="http://schemas.microsoft.com/office/drawing/2014/main" id="{B5F6D2C5-C048-4229-B193-CB3D26E49C32}"/>
              </a:ext>
            </a:extLst>
          </p:cNvPr>
          <p:cNvSpPr txBox="1">
            <a:spLocks/>
          </p:cNvSpPr>
          <p:nvPr/>
        </p:nvSpPr>
        <p:spPr>
          <a:xfrm>
            <a:off x="9560936" y="2325646"/>
            <a:ext cx="1887793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Re-do the Get to know form and Personality test, so we can gauze the progress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A1CE3C7-0338-4CB8-84A9-AB41EBAB93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95326" y="2045887"/>
            <a:ext cx="912847" cy="12858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973A60-7456-4CF6-9AEB-8D66921248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86387" y="2679729"/>
            <a:ext cx="1074550" cy="93974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2700"/>
          </a:effectLst>
        </p:spPr>
      </p:pic>
      <p:cxnSp>
        <p:nvCxnSpPr>
          <p:cNvPr id="37" name="Google Shape;420;p39">
            <a:extLst>
              <a:ext uri="{FF2B5EF4-FFF2-40B4-BE49-F238E27FC236}">
                <a16:creationId xmlns:a16="http://schemas.microsoft.com/office/drawing/2014/main" id="{DF998245-7A44-4B15-BBE5-548D3658B185}"/>
              </a:ext>
            </a:extLst>
          </p:cNvPr>
          <p:cNvCxnSpPr/>
          <p:nvPr/>
        </p:nvCxnSpPr>
        <p:spPr>
          <a:xfrm rot="10800000">
            <a:off x="9219281" y="3186572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686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825B462D-5BF4-4FD8-A469-158CA8BDD941}"/>
              </a:ext>
            </a:extLst>
          </p:cNvPr>
          <p:cNvSpPr/>
          <p:nvPr/>
        </p:nvSpPr>
        <p:spPr>
          <a:xfrm>
            <a:off x="795337" y="1744980"/>
            <a:ext cx="10601325" cy="30213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Thanks you !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2C8403D-2707-4C70-AA4C-5B077ECF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25413" y="6427787"/>
            <a:ext cx="4114800" cy="365125"/>
          </a:xfrm>
        </p:spPr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1EF42F7-3DFB-4ABD-86D2-7BFD73C4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E7A955-0327-4823-8BD4-E8CA7A29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89AD7-E4D3-4731-8708-B7A27EF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63B204C-FDD0-4F70-A8CB-407FC391F0EB}"/>
              </a:ext>
            </a:extLst>
          </p:cNvPr>
          <p:cNvSpPr/>
          <p:nvPr/>
        </p:nvSpPr>
        <p:spPr>
          <a:xfrm>
            <a:off x="752475" y="236220"/>
            <a:ext cx="10601325" cy="12496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D8AC3-E668-40B2-A1FE-8014165F84D5}"/>
              </a:ext>
            </a:extLst>
          </p:cNvPr>
          <p:cNvSpPr/>
          <p:nvPr/>
        </p:nvSpPr>
        <p:spPr>
          <a:xfrm>
            <a:off x="752474" y="1839842"/>
            <a:ext cx="10311765" cy="4300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https://www.psychologytoday.com/us/tests/health/mental-health-assessment</a:t>
            </a:r>
            <a:endParaRPr lang="en-US" sz="2300" u="sng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3"/>
              </a:rPr>
              <a:t>https://www.ginger.io/app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4"/>
              </a:rPr>
              <a:t>https://www.egypttoday.com/Article/1/48156/25-of-Egyptians-suffer-from-mental-health-issues-survey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hlinkClick r:id="rId5"/>
              </a:rPr>
              <a:t>https://www.worldometers.info</a:t>
            </a:r>
            <a:r>
              <a:rPr lang="en-US" sz="2300" u="sng" dirty="0">
                <a:hlinkClick r:id="rId5"/>
              </a:rPr>
              <a:t>/world-population/egypt-population/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6"/>
              </a:rPr>
              <a:t>https://worldpopulationreview.com/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7"/>
              </a:rPr>
              <a:t>https://psychometer.shezlong.com/en/result/511335</a:t>
            </a:r>
            <a:r>
              <a:rPr lang="en-US" sz="2300" dirty="0"/>
              <a:t> (For psychometric 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8"/>
              </a:rPr>
              <a:t>https://ourworldindata.org/mental-health</a:t>
            </a:r>
            <a:r>
              <a:rPr lang="en-US" sz="23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9"/>
              </a:rPr>
              <a:t>https://www.al-monitor.com/pulse/originals/2016/12/egypt-online-startup-fight-depression-shezlong.html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u="sng" dirty="0">
                <a:hlinkClick r:id="rId10"/>
              </a:rPr>
              <a:t>https://www.shezlong.com/</a:t>
            </a:r>
            <a:r>
              <a:rPr lang="en-US" sz="2300" dirty="0"/>
              <a:t> (Online help for a fee)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6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3F6B2-1E0D-4FA1-BC80-E5D56EFAFDFE}"/>
              </a:ext>
            </a:extLst>
          </p:cNvPr>
          <p:cNvSpPr txBox="1"/>
          <p:nvPr/>
        </p:nvSpPr>
        <p:spPr>
          <a:xfrm>
            <a:off x="1168903" y="763258"/>
            <a:ext cx="639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Mission Statement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99E33-E25A-4533-93F6-EE4A48D38008}"/>
              </a:ext>
            </a:extLst>
          </p:cNvPr>
          <p:cNvSpPr/>
          <p:nvPr/>
        </p:nvSpPr>
        <p:spPr>
          <a:xfrm>
            <a:off x="1168903" y="1686588"/>
            <a:ext cx="812988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Providing a helping hand to people in need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1FD03-85F9-4487-99C5-2E2EE5D6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6D73-CE98-4937-ADAC-10C7BA46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 descr="A sunset over a body of water&#10;&#10;Description automatically generated">
            <a:extLst>
              <a:ext uri="{FF2B5EF4-FFF2-40B4-BE49-F238E27FC236}">
                <a16:creationId xmlns:a16="http://schemas.microsoft.com/office/drawing/2014/main" id="{90AC435C-9C30-4447-AA6E-8B69ED53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6" y="0"/>
            <a:ext cx="11159584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4F7DEE-FF25-4F20-AD46-ED5C60F7C515}"/>
              </a:ext>
            </a:extLst>
          </p:cNvPr>
          <p:cNvSpPr/>
          <p:nvPr/>
        </p:nvSpPr>
        <p:spPr>
          <a:xfrm>
            <a:off x="838201" y="354331"/>
            <a:ext cx="5676899" cy="1028700"/>
          </a:xfrm>
          <a:prstGeom prst="roundRect">
            <a:avLst/>
          </a:prstGeom>
          <a:solidFill>
            <a:schemeClr val="lt1">
              <a:alpha val="56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500" dirty="0"/>
              <a:t>Mission Statement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C36BD-20C0-411A-94A0-FA3DD79C1D85}"/>
              </a:ext>
            </a:extLst>
          </p:cNvPr>
          <p:cNvSpPr/>
          <p:nvPr/>
        </p:nvSpPr>
        <p:spPr>
          <a:xfrm>
            <a:off x="1431459" y="1277656"/>
            <a:ext cx="5485632" cy="6071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Providing a helping hand to the ones who need it</a:t>
            </a:r>
          </a:p>
        </p:txBody>
      </p:sp>
    </p:spTree>
    <p:extLst>
      <p:ext uri="{BB962C8B-B14F-4D97-AF65-F5344CB8AC3E}">
        <p14:creationId xmlns:p14="http://schemas.microsoft.com/office/powerpoint/2010/main" val="327142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6AF17F-C33F-4246-BE81-F4334E566ACF}"/>
              </a:ext>
            </a:extLst>
          </p:cNvPr>
          <p:cNvGrpSpPr/>
          <p:nvPr/>
        </p:nvGrpSpPr>
        <p:grpSpPr>
          <a:xfrm>
            <a:off x="504825" y="323850"/>
            <a:ext cx="10791825" cy="2105025"/>
            <a:chOff x="504825" y="323850"/>
            <a:chExt cx="10791825" cy="2371725"/>
          </a:xfrm>
        </p:grpSpPr>
        <p:sp>
          <p:nvSpPr>
            <p:cNvPr id="2" name="Rectangle: Diagonal Corners Rounded 1">
              <a:extLst>
                <a:ext uri="{FF2B5EF4-FFF2-40B4-BE49-F238E27FC236}">
                  <a16:creationId xmlns:a16="http://schemas.microsoft.com/office/drawing/2014/main" id="{39F13E45-6E8E-4CE0-A5E0-3A473C63E5C1}"/>
                </a:ext>
              </a:extLst>
            </p:cNvPr>
            <p:cNvSpPr/>
            <p:nvPr/>
          </p:nvSpPr>
          <p:spPr>
            <a:xfrm>
              <a:off x="504825" y="323850"/>
              <a:ext cx="10791825" cy="2371725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2E2CF84-3478-4435-9C6A-51D4567EB97F}"/>
                </a:ext>
              </a:extLst>
            </p:cNvPr>
            <p:cNvSpPr txBox="1"/>
            <p:nvPr/>
          </p:nvSpPr>
          <p:spPr>
            <a:xfrm>
              <a:off x="2790825" y="1048047"/>
              <a:ext cx="6381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Problem Statement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B21B8-7C49-425B-AC42-8CE9F0D65AE5}"/>
              </a:ext>
            </a:extLst>
          </p:cNvPr>
          <p:cNvSpPr txBox="1"/>
          <p:nvPr/>
        </p:nvSpPr>
        <p:spPr>
          <a:xfrm>
            <a:off x="504824" y="3299886"/>
            <a:ext cx="10791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in every country suffer from Mental Health related issues, which get’s amplified in a pandemic environment. A deliberate effort needs to be made to reach out to people who need help.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E78E-FA04-45BB-A774-A41A581A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38150" y="6492875"/>
            <a:ext cx="4114800" cy="365125"/>
          </a:xfrm>
        </p:spPr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BD9C-CCFB-4759-8118-DBE9951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518353-0132-1A46-8729-5F67D0A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7C046-7DBE-8640-A1CC-A01B469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78753-1D97-FD4D-9F1A-6570E6881A0A}"/>
              </a:ext>
            </a:extLst>
          </p:cNvPr>
          <p:cNvSpPr txBox="1"/>
          <p:nvPr/>
        </p:nvSpPr>
        <p:spPr>
          <a:xfrm>
            <a:off x="817418" y="1039090"/>
            <a:ext cx="10432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World in Data reports, there are around 792 million people with mental disorder around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Egypt Today report – 25 % of Egyptians suffer from Mental Health related issues.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Washington Post reports- depression rate is greater than 5 % in Middle East above the world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CCBC9E-A9D2-4029-A1E1-035C507C475F}"/>
              </a:ext>
            </a:extLst>
          </p:cNvPr>
          <p:cNvGrpSpPr/>
          <p:nvPr/>
        </p:nvGrpSpPr>
        <p:grpSpPr>
          <a:xfrm>
            <a:off x="504825" y="323850"/>
            <a:ext cx="10791825" cy="981075"/>
            <a:chOff x="504825" y="323850"/>
            <a:chExt cx="10791825" cy="2371725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9F5EE300-7F4A-44A1-91A6-139D004547C1}"/>
                </a:ext>
              </a:extLst>
            </p:cNvPr>
            <p:cNvSpPr/>
            <p:nvPr/>
          </p:nvSpPr>
          <p:spPr>
            <a:xfrm>
              <a:off x="504825" y="323850"/>
              <a:ext cx="10791825" cy="2371725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FBB138-75D4-47AD-8BD8-6EA3455E3473}"/>
                </a:ext>
              </a:extLst>
            </p:cNvPr>
            <p:cNvSpPr txBox="1"/>
            <p:nvPr/>
          </p:nvSpPr>
          <p:spPr>
            <a:xfrm>
              <a:off x="2790825" y="1048046"/>
              <a:ext cx="6381750" cy="15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chemeClr val="bg1"/>
                  </a:solidFill>
                </a:rPr>
                <a:t>Problem Statement </a:t>
              </a: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B385DF-7E78-4785-A184-7316A7DC6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62704"/>
              </p:ext>
            </p:extLst>
          </p:nvPr>
        </p:nvGraphicFramePr>
        <p:xfrm>
          <a:off x="6677891" y="33623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39D4F89-3DA5-45F6-9E74-F8FC555A2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690840"/>
              </p:ext>
            </p:extLst>
          </p:nvPr>
        </p:nvGraphicFramePr>
        <p:xfrm>
          <a:off x="549274" y="3457575"/>
          <a:ext cx="5432426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360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518353-0132-1A46-8729-5F67D0A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7C046-7DBE-8640-A1CC-A01B469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78753-1D97-FD4D-9F1A-6570E6881A0A}"/>
              </a:ext>
            </a:extLst>
          </p:cNvPr>
          <p:cNvSpPr txBox="1"/>
          <p:nvPr/>
        </p:nvSpPr>
        <p:spPr>
          <a:xfrm>
            <a:off x="559204" y="1120676"/>
            <a:ext cx="4463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Covid-19 has made social distancing and distrust a new norm, it will take years for people to completely get over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Everyone is fighting the pandemic on their own, we need a community to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image on the side shows how Egypt is dealing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CCBC9E-A9D2-4029-A1E1-035C507C475F}"/>
              </a:ext>
            </a:extLst>
          </p:cNvPr>
          <p:cNvGrpSpPr/>
          <p:nvPr/>
        </p:nvGrpSpPr>
        <p:grpSpPr>
          <a:xfrm>
            <a:off x="504825" y="323850"/>
            <a:ext cx="10791825" cy="981075"/>
            <a:chOff x="504825" y="323850"/>
            <a:chExt cx="10791825" cy="2371725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9F5EE300-7F4A-44A1-91A6-139D004547C1}"/>
                </a:ext>
              </a:extLst>
            </p:cNvPr>
            <p:cNvSpPr/>
            <p:nvPr/>
          </p:nvSpPr>
          <p:spPr>
            <a:xfrm>
              <a:off x="504825" y="323850"/>
              <a:ext cx="10791825" cy="2371725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FBB138-75D4-47AD-8BD8-6EA3455E3473}"/>
                </a:ext>
              </a:extLst>
            </p:cNvPr>
            <p:cNvSpPr txBox="1"/>
            <p:nvPr/>
          </p:nvSpPr>
          <p:spPr>
            <a:xfrm>
              <a:off x="2790825" y="1048046"/>
              <a:ext cx="6381750" cy="15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chemeClr val="bg1"/>
                  </a:solidFill>
                </a:rPr>
                <a:t>Problem Statement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766CD9D-5455-43C3-8181-F7863551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641" y="1802184"/>
            <a:ext cx="6498559" cy="26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33375"/>
            <a:ext cx="4600575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54AAD992-584C-4241-A41D-00AE5D26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6" y="2019300"/>
            <a:ext cx="761999" cy="76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28700" y="2019300"/>
            <a:ext cx="3209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97C5B-4138-4B3F-8CF0-9FE5DE390E68}"/>
              </a:ext>
            </a:extLst>
          </p:cNvPr>
          <p:cNvSpPr txBox="1"/>
          <p:nvPr/>
        </p:nvSpPr>
        <p:spPr>
          <a:xfrm>
            <a:off x="5629275" y="2134985"/>
            <a:ext cx="6233694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WhatsApp, G Suite based solution </a:t>
            </a:r>
          </a:p>
          <a:p>
            <a:r>
              <a:rPr lang="en-US" sz="3400" dirty="0"/>
              <a:t>using community to assist.</a:t>
            </a: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F5C7F-0F69-4179-B2C4-5C4B63F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3399" y="6515100"/>
            <a:ext cx="4114800" cy="365125"/>
          </a:xfrm>
        </p:spPr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23FD43-62CC-4347-B8A3-12C71525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33375"/>
            <a:ext cx="4600575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54AAD992-584C-4241-A41D-00AE5D26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6" y="2019300"/>
            <a:ext cx="761999" cy="76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28700" y="2019300"/>
            <a:ext cx="3209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F5C7F-0F69-4179-B2C4-5C4B63F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3399" y="6515100"/>
            <a:ext cx="4114800" cy="365125"/>
          </a:xfrm>
        </p:spPr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23FD43-62CC-4347-B8A3-12C71525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EEF82-2C3A-43BA-80A6-727F8FEF7A4A}"/>
              </a:ext>
            </a:extLst>
          </p:cNvPr>
          <p:cNvSpPr txBox="1"/>
          <p:nvPr/>
        </p:nvSpPr>
        <p:spPr>
          <a:xfrm>
            <a:off x="4867274" y="6309974"/>
            <a:ext cx="672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WhatsApp and G suite are copyrights of Facebook and Google.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B76A713C-210D-4041-9B80-4FDA0954A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844564"/>
              </p:ext>
            </p:extLst>
          </p:nvPr>
        </p:nvGraphicFramePr>
        <p:xfrm>
          <a:off x="4000501" y="1258372"/>
          <a:ext cx="7188200" cy="4858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DEEE7A6-247E-4729-90E1-D3238BDA36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90" y="4989403"/>
            <a:ext cx="891063" cy="8910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58DF13D-5B8A-4CC8-A306-53EA7222166F}"/>
              </a:ext>
            </a:extLst>
          </p:cNvPr>
          <p:cNvSpPr txBox="1"/>
          <p:nvPr/>
        </p:nvSpPr>
        <p:spPr>
          <a:xfrm>
            <a:off x="8474073" y="4834769"/>
            <a:ext cx="301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meetings are</a:t>
            </a:r>
          </a:p>
          <a:p>
            <a:r>
              <a:rPr lang="en-US" dirty="0"/>
              <a:t> set monitored by IEEE, psychiatrist, and </a:t>
            </a:r>
          </a:p>
          <a:p>
            <a:r>
              <a:rPr lang="en-US" dirty="0"/>
              <a:t>Nurse</a:t>
            </a:r>
          </a:p>
        </p:txBody>
      </p:sp>
    </p:spTree>
    <p:extLst>
      <p:ext uri="{BB962C8B-B14F-4D97-AF65-F5344CB8AC3E}">
        <p14:creationId xmlns:p14="http://schemas.microsoft.com/office/powerpoint/2010/main" val="15745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33375"/>
            <a:ext cx="4600575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54AAD992-584C-4241-A41D-00AE5D26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6" y="2019300"/>
            <a:ext cx="761999" cy="76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28700" y="2019300"/>
            <a:ext cx="3209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97C5B-4138-4B3F-8CF0-9FE5DE390E68}"/>
              </a:ext>
            </a:extLst>
          </p:cNvPr>
          <p:cNvSpPr txBox="1"/>
          <p:nvPr/>
        </p:nvSpPr>
        <p:spPr>
          <a:xfrm>
            <a:off x="5145169" y="647097"/>
            <a:ext cx="706671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The Details</a:t>
            </a:r>
          </a:p>
          <a:p>
            <a:endParaRPr lang="en-US" sz="3400" dirty="0"/>
          </a:p>
          <a:p>
            <a:pPr marL="342900" indent="-342900">
              <a:buFontTx/>
              <a:buChar char="-"/>
            </a:pPr>
            <a:r>
              <a:rPr lang="en-US" sz="2000" dirty="0"/>
              <a:t>Individuals volunteer for assistance via a WhatsApp number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 response to the request individuals are invited to fill the “Get to know” form and complete a free Mental health evolution (Free resources can be used, or we can code some using google forms)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Based on the mental health score and education background, individuals are classified into “Individuals”, who need help and “Community Leaders”, who can provide a support system.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Individuals are split into groups of 4-7 people, headed by a community leader. </a:t>
            </a:r>
          </a:p>
          <a:p>
            <a:r>
              <a:rPr lang="en-US" sz="2000" dirty="0"/>
              <a:t>.</a:t>
            </a:r>
          </a:p>
          <a:p>
            <a:pPr marL="457200" indent="-457200">
              <a:buFontTx/>
              <a:buChar char="-"/>
            </a:pPr>
            <a:endParaRPr lang="en-US" sz="20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F5C7F-0F69-4179-B2C4-5C4B63F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23FD43-62CC-4347-B8A3-12C71525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3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20BB5C3-C85C-4FAE-87EA-B7FA69DB2959}"/>
              </a:ext>
            </a:extLst>
          </p:cNvPr>
          <p:cNvSpPr/>
          <p:nvPr/>
        </p:nvSpPr>
        <p:spPr>
          <a:xfrm>
            <a:off x="400050" y="333375"/>
            <a:ext cx="4600575" cy="61817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54AAD992-584C-4241-A41D-00AE5D26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6" y="2019300"/>
            <a:ext cx="761999" cy="76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C537E-0666-49C8-AF7B-89C1135D7048}"/>
              </a:ext>
            </a:extLst>
          </p:cNvPr>
          <p:cNvSpPr txBox="1"/>
          <p:nvPr/>
        </p:nvSpPr>
        <p:spPr>
          <a:xfrm>
            <a:off x="1028700" y="2019300"/>
            <a:ext cx="3209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97C5B-4138-4B3F-8CF0-9FE5DE390E68}"/>
              </a:ext>
            </a:extLst>
          </p:cNvPr>
          <p:cNvSpPr txBox="1"/>
          <p:nvPr/>
        </p:nvSpPr>
        <p:spPr>
          <a:xfrm>
            <a:off x="5145169" y="647097"/>
            <a:ext cx="706671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The Details</a:t>
            </a:r>
          </a:p>
          <a:p>
            <a:endParaRPr lang="en-US" sz="3400" dirty="0"/>
          </a:p>
          <a:p>
            <a:pPr marL="342900" indent="-342900">
              <a:buFontTx/>
              <a:buChar char="-"/>
            </a:pPr>
            <a:r>
              <a:rPr lang="en-US" sz="2000" dirty="0"/>
              <a:t>Community leaders are taught to set up call via google meet or zoom and have community building activities. monitored by IEEE, psychiatrist or nurse practitioner from time to time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Every 3 weeks community leaders are expected to inform progress on involvement and Individuals are requested to take a re-test every month.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Using Google sheet, we can gauze progress and chime in when we see an individual is not making enough progress can be  refer to a trained nurse or Psychiatric.  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F5C7F-0F69-4179-B2C4-5C4B63F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Do Not Copy |  Author Swapan Roy |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23FD43-62CC-4347-B8A3-12C71525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099-6956-4D71-AE72-ADD3F5285F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0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9757</TotalTime>
  <Words>733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Swapan Roy</dc:creator>
  <cp:lastModifiedBy>Swapan Roy</cp:lastModifiedBy>
  <cp:revision>112</cp:revision>
  <dcterms:created xsi:type="dcterms:W3CDTF">2020-01-25T06:16:27Z</dcterms:created>
  <dcterms:modified xsi:type="dcterms:W3CDTF">2020-04-27T14:42:30Z</dcterms:modified>
</cp:coreProperties>
</file>