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1" r:id="rId11"/>
    <p:sldId id="266" r:id="rId12"/>
    <p:sldId id="267" r:id="rId13"/>
    <p:sldId id="268" r:id="rId14"/>
    <p:sldId id="269" r:id="rId15"/>
    <p:sldId id="271" r:id="rId16"/>
    <p:sldId id="276" r:id="rId17"/>
    <p:sldId id="277" r:id="rId18"/>
    <p:sldId id="273" r:id="rId19"/>
    <p:sldId id="278" r:id="rId20"/>
    <p:sldId id="279" r:id="rId21"/>
    <p:sldId id="28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0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22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6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5BC9AA-AC2D-D045-B7B8-DFD4B0822C94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6F60-6A47-F544-B2FE-4B9AC870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pcy/hackathon_hotsta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pcy/hackathon_hotst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F1A9-F95B-374C-A403-30A211B3B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2800" dirty="0"/>
              <a:t>Hackathon 2 – Group 3</a:t>
            </a:r>
            <a:br>
              <a:rPr lang="en-US" sz="2800" dirty="0"/>
            </a:br>
            <a:r>
              <a:rPr lang="en-US" sz="2800" dirty="0"/>
              <a:t>Predict the Segment – </a:t>
            </a:r>
            <a:r>
              <a:rPr lang="en-US" sz="2800" dirty="0" err="1"/>
              <a:t>Hotstar</a:t>
            </a:r>
            <a:br>
              <a:rPr lang="en-US" sz="2800" dirty="0"/>
            </a:br>
            <a:r>
              <a:rPr lang="en-US" sz="2800" dirty="0" err="1"/>
              <a:t>Github</a:t>
            </a:r>
            <a:r>
              <a:rPr lang="en-US" sz="2800" dirty="0"/>
              <a:t> Profile - </a:t>
            </a:r>
            <a:r>
              <a:rPr lang="en-US" sz="2800" dirty="0">
                <a:hlinkClick r:id="rId2"/>
              </a:rPr>
              <a:t>https://github.com/swapcy/hackathon_hotstar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C7FB4-6123-6E46-9AE7-39F9B3C9A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400" dirty="0"/>
              <a:t>SWAPNIL CHAUDHARI</a:t>
            </a:r>
          </a:p>
          <a:p>
            <a:pPr algn="r"/>
            <a:r>
              <a:rPr lang="en-US" sz="1400" dirty="0"/>
              <a:t>KISHAN </a:t>
            </a:r>
            <a:r>
              <a:rPr lang="en-US" sz="1400" dirty="0" err="1"/>
              <a:t>Enjapuri</a:t>
            </a:r>
            <a:endParaRPr lang="en-US" sz="1400" dirty="0"/>
          </a:p>
          <a:p>
            <a:pPr algn="r"/>
            <a:r>
              <a:rPr lang="en-US" sz="1400" dirty="0" err="1"/>
              <a:t>Neeha</a:t>
            </a:r>
            <a:r>
              <a:rPr lang="en-US" sz="1400" dirty="0"/>
              <a:t> </a:t>
            </a:r>
            <a:r>
              <a:rPr lang="en-US" sz="1400" dirty="0" err="1"/>
              <a:t>khalfay</a:t>
            </a:r>
            <a:endParaRPr lang="en-US" sz="1400" dirty="0"/>
          </a:p>
          <a:p>
            <a:pPr algn="r"/>
            <a:r>
              <a:rPr lang="en-US" sz="1400" dirty="0"/>
              <a:t>Calvin </a:t>
            </a:r>
            <a:r>
              <a:rPr lang="en-US" sz="1400" dirty="0" err="1"/>
              <a:t>castelino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932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8556-2FB3-A842-BB98-89A60694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51996"/>
            <a:ext cx="9404723" cy="1400530"/>
          </a:xfrm>
        </p:spPr>
        <p:txBody>
          <a:bodyPr/>
          <a:lstStyle/>
          <a:p>
            <a:r>
              <a:rPr lang="en-US" sz="3200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B4D2-BDDD-7649-8631-B63ED437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60460"/>
            <a:ext cx="8946541" cy="4195481"/>
          </a:xfrm>
        </p:spPr>
        <p:txBody>
          <a:bodyPr/>
          <a:lstStyle/>
          <a:p>
            <a:r>
              <a:rPr lang="en-US" dirty="0"/>
              <a:t>Features Considered: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Genres, Titles, </a:t>
            </a:r>
            <a:r>
              <a:rPr lang="en-US" dirty="0" err="1"/>
              <a:t>dow</a:t>
            </a:r>
            <a:r>
              <a:rPr lang="en-US" dirty="0"/>
              <a:t>, </a:t>
            </a:r>
            <a:r>
              <a:rPr lang="en-US" dirty="0" err="1"/>
              <a:t>tod</a:t>
            </a:r>
            <a:r>
              <a:rPr lang="en-US" dirty="0"/>
              <a:t>. 	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Zero </a:t>
            </a:r>
            <a:r>
              <a:rPr lang="en-US" dirty="0" err="1"/>
              <a:t>NaN</a:t>
            </a:r>
            <a:r>
              <a:rPr lang="en-US" dirty="0"/>
              <a:t> and No Missing Values.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More EDA based on data and selective features.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8E17-75FA-6344-A368-D491AD90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912" y="3931898"/>
            <a:ext cx="9404723" cy="1400530"/>
          </a:xfrm>
        </p:spPr>
        <p:txBody>
          <a:bodyPr/>
          <a:lstStyle/>
          <a:p>
            <a:pPr algn="r"/>
            <a:r>
              <a:rPr lang="en-US" sz="36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67553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6E7-1791-734C-ABDC-5612DFB6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229693"/>
            <a:ext cx="7639244" cy="1331478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1DE-5958-9C41-8488-16A68231F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92" y="1250030"/>
            <a:ext cx="3758618" cy="5128467"/>
          </a:xfrm>
        </p:spPr>
        <p:txBody>
          <a:bodyPr>
            <a:normAutofit/>
          </a:bodyPr>
          <a:lstStyle/>
          <a:p>
            <a:r>
              <a:rPr lang="en-US" dirty="0"/>
              <a:t>Each row represents a segment of customers with their watch patterns. </a:t>
            </a:r>
          </a:p>
          <a:p>
            <a:r>
              <a:rPr lang="en-US" dirty="0"/>
              <a:t>Segment – A customer from </a:t>
            </a:r>
            <a:r>
              <a:rPr lang="en-US" dirty="0" err="1"/>
              <a:t>delhi</a:t>
            </a:r>
            <a:r>
              <a:rPr lang="en-US" dirty="0"/>
              <a:t> city watched cricket on the 3</a:t>
            </a:r>
            <a:r>
              <a:rPr lang="en-US" baseline="30000" dirty="0"/>
              <a:t>rd</a:t>
            </a:r>
            <a:r>
              <a:rPr lang="en-US" dirty="0"/>
              <a:t> day of the week during a given time of the day between 1:00 pm to 7:00 pm.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303A3-AF9C-B041-9C39-2BB646DA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3" y="1145736"/>
            <a:ext cx="7787267" cy="58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0402-E6BE-E449-9E0A-62B28673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9D63-C35B-1842-8E9E-1A90866A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50391"/>
            <a:ext cx="10192874" cy="503925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Feature 1 – Genre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Separated all the unique genres.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Clubbed the redundant genres. Example: Cricket, Boxing - &gt; Sports.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Counted occurrence of each genre per segment.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New features</a:t>
            </a:r>
          </a:p>
          <a:p>
            <a:pPr lvl="2">
              <a:buFont typeface="Wingdings" pitchFamily="2" charset="2"/>
              <a:buChar char="v"/>
            </a:pPr>
            <a:r>
              <a:rPr lang="en-US" sz="2900" dirty="0" err="1"/>
              <a:t>Genres_count</a:t>
            </a:r>
            <a:r>
              <a:rPr lang="en-US" sz="2900" dirty="0"/>
              <a:t>, Travel, Reality, Comedy, ………35.</a:t>
            </a:r>
          </a:p>
          <a:p>
            <a:pPr lvl="2">
              <a:buFont typeface="Wingdings" pitchFamily="2" charset="2"/>
              <a:buChar char="v"/>
            </a:pPr>
            <a:endParaRPr lang="en-US" sz="2900" dirty="0"/>
          </a:p>
          <a:p>
            <a:pPr>
              <a:buFont typeface="Wingdings" pitchFamily="2" charset="2"/>
              <a:buChar char="Ø"/>
            </a:pPr>
            <a:r>
              <a:rPr lang="en-US" sz="2900" dirty="0"/>
              <a:t>Feature 2 – Titles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New Features</a:t>
            </a:r>
          </a:p>
          <a:p>
            <a:pPr lvl="2">
              <a:buFont typeface="Wingdings" pitchFamily="2" charset="2"/>
              <a:buChar char="v"/>
            </a:pPr>
            <a:r>
              <a:rPr lang="en-US" sz="2900" dirty="0" err="1"/>
              <a:t>Title_count</a:t>
            </a:r>
            <a:endParaRPr lang="en-US" sz="2900" dirty="0"/>
          </a:p>
          <a:p>
            <a:pPr lvl="2">
              <a:buFont typeface="Wingdings" pitchFamily="2" charset="2"/>
              <a:buChar char="v"/>
            </a:pPr>
            <a:endParaRPr lang="en-US" sz="2900" dirty="0"/>
          </a:p>
          <a:p>
            <a:pPr>
              <a:buFont typeface="Wingdings" pitchFamily="2" charset="2"/>
              <a:buChar char="Ø"/>
            </a:pPr>
            <a:r>
              <a:rPr lang="en-US" sz="2900" dirty="0"/>
              <a:t>Feature 3 – </a:t>
            </a:r>
            <a:r>
              <a:rPr lang="en-US" sz="2900" dirty="0" err="1"/>
              <a:t>dow</a:t>
            </a:r>
            <a:endParaRPr lang="en-US" sz="2900" dirty="0"/>
          </a:p>
          <a:p>
            <a:pPr lvl="1">
              <a:buFont typeface="Wingdings" pitchFamily="2" charset="2"/>
              <a:buChar char="Ø"/>
            </a:pPr>
            <a:r>
              <a:rPr lang="en-US" sz="2900" dirty="0"/>
              <a:t>Divide </a:t>
            </a:r>
            <a:r>
              <a:rPr lang="en-US" sz="2900" dirty="0" err="1"/>
              <a:t>dow</a:t>
            </a:r>
            <a:r>
              <a:rPr lang="en-US" sz="2900" dirty="0"/>
              <a:t> into 7 columns. One for each day.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/>
              <a:t>New Features</a:t>
            </a:r>
          </a:p>
          <a:p>
            <a:pPr lvl="2">
              <a:buFont typeface="Wingdings" pitchFamily="2" charset="2"/>
              <a:buChar char="v"/>
            </a:pPr>
            <a:r>
              <a:rPr lang="en-US" sz="2900" dirty="0"/>
              <a:t>Dow_1, dow_2, ……….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0402-E6BE-E449-9E0A-62B28673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4728"/>
            <a:ext cx="9404723" cy="1400530"/>
          </a:xfrm>
        </p:spPr>
        <p:txBody>
          <a:bodyPr/>
          <a:lstStyle/>
          <a:p>
            <a:r>
              <a:rPr lang="en-US" dirty="0"/>
              <a:t>Pre-Processing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9D63-C35B-1842-8E9E-1A90866A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23" y="896505"/>
            <a:ext cx="4929499" cy="5671563"/>
          </a:xfrm>
        </p:spPr>
        <p:txBody>
          <a:bodyPr>
            <a:normAutofit/>
          </a:bodyPr>
          <a:lstStyle/>
          <a:p>
            <a:r>
              <a:rPr lang="en-US" sz="1600" dirty="0"/>
              <a:t>Feature 4 – </a:t>
            </a:r>
            <a:r>
              <a:rPr lang="en-US" sz="1600" dirty="0" err="1"/>
              <a:t>tod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Divide time of the day in four quarters.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New features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err="1"/>
              <a:t>tod</a:t>
            </a:r>
            <a:r>
              <a:rPr lang="en-US" dirty="0"/>
              <a:t> count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err="1"/>
              <a:t>First_quarter</a:t>
            </a:r>
            <a:r>
              <a:rPr lang="en-US" dirty="0"/>
              <a:t>, </a:t>
            </a:r>
            <a:r>
              <a:rPr lang="en-US" dirty="0" err="1"/>
              <a:t>Second_quarter</a:t>
            </a:r>
            <a:r>
              <a:rPr lang="en-US" dirty="0"/>
              <a:t>………</a:t>
            </a:r>
          </a:p>
          <a:p>
            <a:pPr lvl="2">
              <a:buFont typeface="Wingdings" pitchFamily="2" charset="2"/>
              <a:buChar char="v"/>
            </a:pPr>
            <a:endParaRPr lang="en-US" sz="2900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6CFD2-B4B3-8D45-B8FD-90C327F1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18247"/>
            <a:ext cx="11101608" cy="2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0402-E6BE-E449-9E0A-62B28673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4728"/>
            <a:ext cx="9404723" cy="1400530"/>
          </a:xfrm>
        </p:spPr>
        <p:txBody>
          <a:bodyPr/>
          <a:lstStyle/>
          <a:p>
            <a:r>
              <a:rPr lang="en-US" dirty="0"/>
              <a:t>Pre-Processing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9D63-C35B-1842-8E9E-1A90866A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23" y="896506"/>
            <a:ext cx="8821275" cy="4400324"/>
          </a:xfrm>
        </p:spPr>
        <p:txBody>
          <a:bodyPr>
            <a:normAutofit/>
          </a:bodyPr>
          <a:lstStyle/>
          <a:p>
            <a:r>
              <a:rPr lang="en-US" dirty="0"/>
              <a:t>Features engineering for future modeling</a:t>
            </a:r>
          </a:p>
          <a:p>
            <a:pPr lvl="1"/>
            <a:r>
              <a:rPr lang="en-US" dirty="0"/>
              <a:t>Watch time for each genre and weightage</a:t>
            </a:r>
          </a:p>
          <a:p>
            <a:pPr lvl="1"/>
            <a:r>
              <a:rPr lang="en-US" dirty="0"/>
              <a:t>Cities </a:t>
            </a:r>
          </a:p>
          <a:p>
            <a:pPr lvl="2"/>
            <a:r>
              <a:rPr lang="en-US" dirty="0"/>
              <a:t>Generalizing number of cities by replacing city name with state name in India and country name for else</a:t>
            </a:r>
          </a:p>
          <a:p>
            <a:pPr lvl="2"/>
            <a:r>
              <a:rPr lang="en-US" dirty="0"/>
              <a:t>Adding count for top cities for each row </a:t>
            </a:r>
          </a:p>
          <a:p>
            <a:pPr lvl="2"/>
            <a:r>
              <a:rPr lang="en-US" dirty="0"/>
              <a:t>We generalized 1358 unique cities into 120 most occurring cities.</a:t>
            </a:r>
          </a:p>
          <a:p>
            <a:pPr lvl="2"/>
            <a:endParaRPr lang="en-US" sz="11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CBB0-2F5A-0445-BF43-FAEBDE8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05430" cy="1030394"/>
          </a:xfrm>
        </p:spPr>
        <p:txBody>
          <a:bodyPr/>
          <a:lstStyle/>
          <a:p>
            <a:r>
              <a:rPr lang="en-US" sz="3200" dirty="0"/>
              <a:t>Train – Validation – Test Split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A5EB40-CC1E-A841-8DF8-CDA320F5B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09975"/>
              </p:ext>
            </p:extLst>
          </p:nvPr>
        </p:nvGraphicFramePr>
        <p:xfrm>
          <a:off x="819967" y="2943922"/>
          <a:ext cx="715772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309374997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2026614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5605406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08443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2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185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B1DF76-CDC1-A74D-92F4-678E1D4E78B6}"/>
              </a:ext>
            </a:extLst>
          </p:cNvPr>
          <p:cNvSpPr txBox="1"/>
          <p:nvPr/>
        </p:nvSpPr>
        <p:spPr>
          <a:xfrm>
            <a:off x="769434" y="1371600"/>
            <a:ext cx="703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is divided into train and test set with 80% and 20% respectively.</a:t>
            </a:r>
          </a:p>
          <a:p>
            <a:r>
              <a:rPr lang="en-US" dirty="0"/>
              <a:t>+ Further, train is divided into train and validation set with 70% and 30%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3350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53A3-0DE3-E04A-B5F3-A373EFF6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19265"/>
            <a:ext cx="9404723" cy="1400530"/>
          </a:xfrm>
        </p:spPr>
        <p:txBody>
          <a:bodyPr/>
          <a:lstStyle/>
          <a:p>
            <a:r>
              <a:rPr lang="en-US" sz="3200" dirty="0" err="1"/>
              <a:t>Undersampling</a:t>
            </a:r>
            <a:r>
              <a:rPr lang="en-US" sz="3200" dirty="0"/>
              <a:t> – Oversampling using </a:t>
            </a:r>
            <a:r>
              <a:rPr lang="en-US" sz="3200" dirty="0" err="1"/>
              <a:t>SMOTETomek</a:t>
            </a:r>
            <a:r>
              <a:rPr lang="en-US" sz="3200" dirty="0"/>
              <a:t> Technique.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62E2-DB76-BB4A-B416-A9147705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performed </a:t>
            </a:r>
            <a:r>
              <a:rPr lang="en-US" dirty="0" err="1"/>
              <a:t>Undersampling</a:t>
            </a:r>
            <a:r>
              <a:rPr lang="en-US" dirty="0"/>
              <a:t> and Oversampling on train data using </a:t>
            </a:r>
            <a:r>
              <a:rPr lang="en-US" dirty="0" err="1"/>
              <a:t>SMOTETomek</a:t>
            </a:r>
            <a:r>
              <a:rPr lang="en-US" dirty="0"/>
              <a:t> Technique.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E4D74C-9CEE-FA47-BF6D-D482F97AF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98032"/>
              </p:ext>
            </p:extLst>
          </p:nvPr>
        </p:nvGraphicFramePr>
        <p:xfrm>
          <a:off x="1689762" y="3245005"/>
          <a:ext cx="715772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309374997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2026614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5605406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08443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206,898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3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3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8E17-75FA-6344-A368-D491AD90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912" y="3931898"/>
            <a:ext cx="9404723" cy="1400530"/>
          </a:xfrm>
        </p:spPr>
        <p:txBody>
          <a:bodyPr/>
          <a:lstStyle/>
          <a:p>
            <a:pPr algn="r"/>
            <a:r>
              <a:rPr lang="en-US" sz="3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22216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38A6-08B3-0447-ABD2-69025331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96962"/>
            <a:ext cx="9404723" cy="140053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5EB1-6C45-5F46-81B6-E318DDFB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to use:</a:t>
            </a:r>
          </a:p>
          <a:p>
            <a:pPr marL="0" indent="0">
              <a:buNone/>
            </a:pPr>
            <a:r>
              <a:rPr lang="en-US" dirty="0"/>
              <a:t>	1. works well with sparse dataset</a:t>
            </a:r>
          </a:p>
          <a:p>
            <a:pPr marL="0" indent="0">
              <a:buNone/>
            </a:pPr>
            <a:r>
              <a:rPr lang="en-US" dirty="0"/>
              <a:t>	2. works well with large dataset</a:t>
            </a:r>
          </a:p>
          <a:p>
            <a:pPr marL="0" indent="0">
              <a:buNone/>
            </a:pPr>
            <a:r>
              <a:rPr lang="en-US" dirty="0"/>
              <a:t>	3. computationally fast</a:t>
            </a:r>
          </a:p>
          <a:p>
            <a:pPr marL="0" indent="0">
              <a:buNone/>
            </a:pPr>
            <a:r>
              <a:rPr lang="en-US" dirty="0"/>
              <a:t>	4. less prone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31594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E972-44EE-FE46-9D0A-B9951AD1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30416"/>
            <a:ext cx="9404723" cy="1400530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6FBC-E927-2E45-AC06-1DF977C5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332"/>
            <a:ext cx="8946541" cy="4195481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Sources and EDA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Machine Learning Model</a:t>
            </a:r>
          </a:p>
          <a:p>
            <a:r>
              <a:rPr lang="en-US" dirty="0"/>
              <a:t>Conclusion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56708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6EBD-C473-0B4E-AEBB-FB588891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on dataset without sampling: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D814E-3AD9-DC48-B973-A4942E3D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886" y="2075095"/>
            <a:ext cx="6431382" cy="4195762"/>
          </a:xfrm>
        </p:spPr>
      </p:pic>
    </p:spTree>
    <p:extLst>
      <p:ext uri="{BB962C8B-B14F-4D97-AF65-F5344CB8AC3E}">
        <p14:creationId xmlns:p14="http://schemas.microsoft.com/office/powerpoint/2010/main" val="254550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C08CC2-0BEE-A944-B2C5-233807DE7595}"/>
              </a:ext>
            </a:extLst>
          </p:cNvPr>
          <p:cNvSpPr txBox="1">
            <a:spLocks/>
          </p:cNvSpPr>
          <p:nvPr/>
        </p:nvSpPr>
        <p:spPr>
          <a:xfrm>
            <a:off x="742755" y="41554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XGBoost</a:t>
            </a:r>
            <a:r>
              <a:rPr lang="en-US" dirty="0"/>
              <a:t> on dataset with sampling: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A0487-6367-294A-8ED0-DBF91092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58" y="1652486"/>
            <a:ext cx="5479300" cy="4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0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A328-F127-484B-9C91-7BEB7208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74660"/>
            <a:ext cx="9404723" cy="140053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474E-51DF-E246-8E7A-9459F0E8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9962"/>
            <a:ext cx="8946541" cy="4195481"/>
          </a:xfrm>
        </p:spPr>
        <p:txBody>
          <a:bodyPr/>
          <a:lstStyle/>
          <a:p>
            <a:r>
              <a:rPr lang="en-US" dirty="0"/>
              <a:t>Can do more of EDA</a:t>
            </a:r>
          </a:p>
          <a:p>
            <a:r>
              <a:rPr lang="en-US" dirty="0"/>
              <a:t>Better Feature Engineering which will contribute to better results.</a:t>
            </a:r>
          </a:p>
          <a:p>
            <a:r>
              <a:rPr lang="en-US" dirty="0" err="1"/>
              <a:t>Watch_time</a:t>
            </a:r>
            <a:r>
              <a:rPr lang="en-US" dirty="0"/>
              <a:t> could be included instead of count. </a:t>
            </a:r>
          </a:p>
          <a:p>
            <a:r>
              <a:rPr lang="en-US" dirty="0"/>
              <a:t>Other Machine Learning Models could be tried to know the structure of the data.</a:t>
            </a:r>
          </a:p>
          <a:p>
            <a:r>
              <a:rPr lang="en-US" dirty="0"/>
              <a:t>The present </a:t>
            </a:r>
            <a:r>
              <a:rPr lang="en-US" dirty="0" err="1"/>
              <a:t>XGBoost</a:t>
            </a:r>
            <a:r>
              <a:rPr lang="en-US" dirty="0"/>
              <a:t> model can be tuned further.</a:t>
            </a:r>
          </a:p>
          <a:p>
            <a:r>
              <a:rPr lang="en-US" dirty="0" err="1"/>
              <a:t>Github</a:t>
            </a:r>
            <a:r>
              <a:rPr lang="en-US" dirty="0"/>
              <a:t> Profile -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swapcy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hackathon_hotstar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5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C685-D389-984A-8236-F85F3677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52357"/>
            <a:ext cx="9404723" cy="1400530"/>
          </a:xfrm>
        </p:spPr>
        <p:txBody>
          <a:bodyPr/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1619-A31E-8944-9FB0-5E24A741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24" y="1052622"/>
            <a:ext cx="8946541" cy="4195481"/>
          </a:xfrm>
        </p:spPr>
        <p:txBody>
          <a:bodyPr/>
          <a:lstStyle/>
          <a:p>
            <a:r>
              <a:rPr lang="en-US" dirty="0"/>
              <a:t>In the advertising domain, to determine the demographics of customers is a key challenge. To target the right advertisement we need to identify a customers content segment.</a:t>
            </a:r>
          </a:p>
          <a:p>
            <a:r>
              <a:rPr lang="en-US" dirty="0"/>
              <a:t>Goal – Implement a Machine Learning Solution to identify watch patterns in specific customer segments. </a:t>
            </a:r>
          </a:p>
          <a:p>
            <a:r>
              <a:rPr lang="en-US" dirty="0"/>
              <a:t>Problem Analysis – Classify the Interest Segment based on segment target variable. </a:t>
            </a:r>
            <a:r>
              <a:rPr lang="en-US" dirty="0" err="1"/>
              <a:t>Pos</a:t>
            </a:r>
            <a:r>
              <a:rPr lang="en-US" dirty="0"/>
              <a:t> = 1 and Neg = 0.</a:t>
            </a:r>
          </a:p>
        </p:txBody>
      </p:sp>
    </p:spTree>
    <p:extLst>
      <p:ext uri="{BB962C8B-B14F-4D97-AF65-F5344CB8AC3E}">
        <p14:creationId xmlns:p14="http://schemas.microsoft.com/office/powerpoint/2010/main" val="150529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1FCD-4EFD-874F-B6B7-99209F14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96961"/>
            <a:ext cx="9404723" cy="1400530"/>
          </a:xfrm>
        </p:spPr>
        <p:txBody>
          <a:bodyPr/>
          <a:lstStyle/>
          <a:p>
            <a:r>
              <a:rPr lang="en-US" sz="32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EA4A-0811-8846-9931-2678E49C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24" y="1097226"/>
            <a:ext cx="8946541" cy="4195481"/>
          </a:xfrm>
        </p:spPr>
        <p:txBody>
          <a:bodyPr/>
          <a:lstStyle/>
          <a:p>
            <a:r>
              <a:rPr lang="en-US" dirty="0"/>
              <a:t>Data Available at: </a:t>
            </a:r>
            <a:r>
              <a:rPr lang="en-IN" dirty="0"/>
              <a:t>https://</a:t>
            </a:r>
            <a:r>
              <a:rPr lang="en-IN" dirty="0" err="1"/>
              <a:t>drive.google.com</a:t>
            </a:r>
            <a:r>
              <a:rPr lang="en-IN" dirty="0"/>
              <a:t>/file/d/1YPVPife9QCCQPBcT5yOYi-gCpV6NABMR/</a:t>
            </a:r>
            <a:r>
              <a:rPr lang="en-IN" dirty="0" err="1"/>
              <a:t>view?usp</a:t>
            </a:r>
            <a:r>
              <a:rPr lang="en-IN" dirty="0"/>
              <a:t>=sharing </a:t>
            </a:r>
          </a:p>
          <a:p>
            <a:r>
              <a:rPr lang="en-IN" dirty="0"/>
              <a:t>Data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6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Training Data Set: 200,000 customers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Test Data Set: 100,000 customers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Description ID considered as Index.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7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8CBF-27D8-B84B-9627-24B608CE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96240"/>
            <a:ext cx="9404723" cy="1400530"/>
          </a:xfrm>
        </p:spPr>
        <p:txBody>
          <a:bodyPr/>
          <a:lstStyle/>
          <a:p>
            <a:r>
              <a:rPr lang="en-US" sz="3200" dirty="0"/>
              <a:t>Feature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90B9-EBC3-284D-B420-73C0137D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505"/>
            <a:ext cx="8946541" cy="4195481"/>
          </a:xfrm>
        </p:spPr>
        <p:txBody>
          <a:bodyPr/>
          <a:lstStyle/>
          <a:p>
            <a:r>
              <a:rPr lang="en-US" sz="1800" dirty="0"/>
              <a:t>Titles – “title : </a:t>
            </a:r>
            <a:r>
              <a:rPr lang="en-US" sz="1800" dirty="0" err="1"/>
              <a:t>watch_time</a:t>
            </a:r>
            <a:r>
              <a:rPr lang="en-US" sz="1800" dirty="0"/>
              <a:t>” Example: “JOLLY LLB:23” </a:t>
            </a:r>
            <a:r>
              <a:rPr lang="en-US" sz="1400" dirty="0">
                <a:solidFill>
                  <a:schemeClr val="tx2">
                    <a:lumMod val="90000"/>
                  </a:schemeClr>
                </a:solidFill>
              </a:rPr>
              <a:t>(Note: Watch Time is in secs)</a:t>
            </a:r>
          </a:p>
          <a:p>
            <a:r>
              <a:rPr lang="en-US" sz="1800" dirty="0"/>
              <a:t>Genres – “genre : </a:t>
            </a:r>
            <a:r>
              <a:rPr lang="en-US" sz="1800" dirty="0" err="1"/>
              <a:t>watch_time</a:t>
            </a:r>
            <a:r>
              <a:rPr lang="en-US" sz="1800" dirty="0"/>
              <a:t>” Example: “Cricket:82379”, “Action:963”</a:t>
            </a:r>
          </a:p>
          <a:p>
            <a:r>
              <a:rPr lang="en-US" sz="1800" dirty="0"/>
              <a:t>Cities – “cities : </a:t>
            </a:r>
            <a:r>
              <a:rPr lang="en-US" sz="1800" dirty="0" err="1"/>
              <a:t>watch_time</a:t>
            </a:r>
            <a:r>
              <a:rPr lang="en-US" sz="1800" dirty="0"/>
              <a:t>” Example: “Gurgaon:55494”</a:t>
            </a:r>
          </a:p>
          <a:p>
            <a:r>
              <a:rPr lang="en-US" sz="1800" dirty="0"/>
              <a:t>Tod (24 hours format) – “</a:t>
            </a:r>
            <a:r>
              <a:rPr lang="en-US" sz="1800" dirty="0" err="1"/>
              <a:t>time_of_day</a:t>
            </a:r>
            <a:r>
              <a:rPr lang="en-US" sz="1800" dirty="0"/>
              <a:t> : </a:t>
            </a:r>
            <a:r>
              <a:rPr lang="en-US" sz="1800" dirty="0" err="1"/>
              <a:t>watch_time</a:t>
            </a:r>
            <a:r>
              <a:rPr lang="en-US" sz="1800" dirty="0"/>
              <a:t>” Example: “1:454”, “17:5444”</a:t>
            </a:r>
          </a:p>
          <a:p>
            <a:r>
              <a:rPr lang="en-US" sz="1800" dirty="0"/>
              <a:t>Dow (7 days format) – “</a:t>
            </a:r>
            <a:r>
              <a:rPr lang="en-US" sz="1800" dirty="0" err="1"/>
              <a:t>day_of_week</a:t>
            </a:r>
            <a:r>
              <a:rPr lang="en-US" sz="1800" dirty="0"/>
              <a:t> : </a:t>
            </a:r>
            <a:r>
              <a:rPr lang="en-US" sz="1800" dirty="0" err="1"/>
              <a:t>watch_time</a:t>
            </a:r>
            <a:r>
              <a:rPr lang="en-US" sz="1800" dirty="0"/>
              <a:t>” Example: “1:454”, “6:5444”</a:t>
            </a:r>
          </a:p>
          <a:p>
            <a:r>
              <a:rPr lang="en-US" sz="1800" dirty="0"/>
              <a:t>Segment Target Variable – Pos:1 and Neg:0 Example: “To target the right advertisement in a particular customer watch segment”.</a:t>
            </a:r>
          </a:p>
        </p:txBody>
      </p:sp>
    </p:spTree>
    <p:extLst>
      <p:ext uri="{BB962C8B-B14F-4D97-AF65-F5344CB8AC3E}">
        <p14:creationId xmlns:p14="http://schemas.microsoft.com/office/powerpoint/2010/main" val="11642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96E5-8163-A24B-87B9-DEE9E617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1567"/>
            <a:ext cx="9404723" cy="1400530"/>
          </a:xfrm>
        </p:spPr>
        <p:txBody>
          <a:bodyPr/>
          <a:lstStyle/>
          <a:p>
            <a:r>
              <a:rPr lang="en-US" sz="3200" dirty="0"/>
              <a:t>Segment Target Variable.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F0E0-19D3-964F-BFAA-DAB4F168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20" y="1283484"/>
            <a:ext cx="4416542" cy="5039258"/>
          </a:xfrm>
        </p:spPr>
        <p:txBody>
          <a:bodyPr/>
          <a:lstStyle/>
          <a:p>
            <a:r>
              <a:rPr lang="en-US" dirty="0"/>
              <a:t>To target the right advertisement in a particular customer watch segment.</a:t>
            </a:r>
          </a:p>
          <a:p>
            <a:r>
              <a:rPr lang="en-US" dirty="0"/>
              <a:t>Encode Target Variable Count: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Neg: 0 – {Count – 184,745}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Pos:1 – {Count – 15,254}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C8950-174E-864F-9F6A-FFF279B5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701" y="1720219"/>
            <a:ext cx="5699701" cy="35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1D6C-979E-924C-BFB8-4801BD6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63147"/>
            <a:ext cx="9404723" cy="1400530"/>
          </a:xfrm>
        </p:spPr>
        <p:txBody>
          <a:bodyPr/>
          <a:lstStyle/>
          <a:p>
            <a:r>
              <a:rPr lang="en-US" sz="3200" dirty="0"/>
              <a:t>Genres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1CD0-E50C-DC43-9014-55E00DBC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18" y="1160820"/>
            <a:ext cx="4728776" cy="5474156"/>
          </a:xfrm>
        </p:spPr>
        <p:txBody>
          <a:bodyPr/>
          <a:lstStyle/>
          <a:p>
            <a:r>
              <a:rPr lang="en-US" dirty="0"/>
              <a:t>Genres have been considered given that customers watch pattern based on specific genres. Advertisements could be targeted in specific genre segments as below: </a:t>
            </a:r>
          </a:p>
          <a:p>
            <a:r>
              <a:rPr lang="en-US" dirty="0"/>
              <a:t> Sports – 20.7%</a:t>
            </a:r>
          </a:p>
          <a:p>
            <a:r>
              <a:rPr lang="en-US" dirty="0"/>
              <a:t>Drama – 14.8%</a:t>
            </a:r>
          </a:p>
          <a:p>
            <a:r>
              <a:rPr lang="en-US" dirty="0"/>
              <a:t>Romance – 10.7%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B9EE1-AE5A-B049-AE28-7E8A18F1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649" y="1328615"/>
            <a:ext cx="6543288" cy="51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1D6C-979E-924C-BFB8-4801BD6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63147"/>
            <a:ext cx="9404723" cy="1400530"/>
          </a:xfrm>
        </p:spPr>
        <p:txBody>
          <a:bodyPr/>
          <a:lstStyle/>
          <a:p>
            <a:r>
              <a:rPr lang="en-US" sz="3200" dirty="0"/>
              <a:t>Tod (24 hours format) – time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1CD0-E50C-DC43-9014-55E00DBC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33" y="1060459"/>
            <a:ext cx="4929498" cy="5273434"/>
          </a:xfrm>
        </p:spPr>
        <p:txBody>
          <a:bodyPr/>
          <a:lstStyle/>
          <a:p>
            <a:r>
              <a:rPr lang="en-US" dirty="0"/>
              <a:t>Divided based on quarterly intervals to identify count of customer watch patterns in these intervals.</a:t>
            </a:r>
          </a:p>
          <a:p>
            <a:r>
              <a:rPr lang="en-US" dirty="0"/>
              <a:t> </a:t>
            </a:r>
            <a:r>
              <a:rPr lang="en-US" dirty="0" err="1"/>
              <a:t>first_quarter</a:t>
            </a:r>
            <a:r>
              <a:rPr lang="en-US" dirty="0"/>
              <a:t> (1:00 am to 7:00 am) – 8.1%</a:t>
            </a:r>
          </a:p>
          <a:p>
            <a:r>
              <a:rPr lang="en-US" dirty="0" err="1"/>
              <a:t>Second_quarter</a:t>
            </a:r>
            <a:r>
              <a:rPr lang="en-US" dirty="0"/>
              <a:t> (7:00 am to 1:00 pm) – 21.9%</a:t>
            </a:r>
          </a:p>
          <a:p>
            <a:r>
              <a:rPr lang="en-US" dirty="0" err="1"/>
              <a:t>Third_quarter</a:t>
            </a:r>
            <a:r>
              <a:rPr lang="en-US" dirty="0"/>
              <a:t> (1:00 pm to 7:00 pm) – 34.6%</a:t>
            </a:r>
          </a:p>
          <a:p>
            <a:r>
              <a:rPr lang="en-US" dirty="0" err="1"/>
              <a:t>Fourth_quarter</a:t>
            </a:r>
            <a:r>
              <a:rPr lang="en-US" dirty="0"/>
              <a:t> (7:00 pm to 1:00am) – 35.4%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788DE-FC48-A241-B335-7A700616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09" y="1503711"/>
            <a:ext cx="5874955" cy="48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6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1D6C-979E-924C-BFB8-4801BD6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63147"/>
            <a:ext cx="9404723" cy="1400530"/>
          </a:xfrm>
        </p:spPr>
        <p:txBody>
          <a:bodyPr/>
          <a:lstStyle/>
          <a:p>
            <a:r>
              <a:rPr lang="en-US" sz="3200" dirty="0" err="1"/>
              <a:t>dow</a:t>
            </a:r>
            <a:r>
              <a:rPr lang="en-US" sz="3200" dirty="0"/>
              <a:t> (7 day format) – day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1CD0-E50C-DC43-9014-55E00DBC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64" y="1071610"/>
            <a:ext cx="5275186" cy="5485307"/>
          </a:xfrm>
        </p:spPr>
        <p:txBody>
          <a:bodyPr/>
          <a:lstStyle/>
          <a:p>
            <a:r>
              <a:rPr lang="en-US" dirty="0"/>
              <a:t>Day of the week have been considered to identify particular days where there is increase in customer watch patterns. </a:t>
            </a:r>
          </a:p>
          <a:p>
            <a:r>
              <a:rPr lang="en-US" dirty="0"/>
              <a:t> dow_4 – 15.1%</a:t>
            </a:r>
          </a:p>
          <a:p>
            <a:r>
              <a:rPr lang="en-US" dirty="0"/>
              <a:t>dow_6 – 14.7%</a:t>
            </a:r>
          </a:p>
          <a:p>
            <a:r>
              <a:rPr lang="en-US" dirty="0"/>
              <a:t>dow_7 – 14.6%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47FE3-1B83-1841-8F70-7E1FF7B7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23" y="1517658"/>
            <a:ext cx="6217205" cy="52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8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{BE34D45C-F8DC-CE4A-AB26-C6720EBFF82B}tf10001062</Template>
  <TotalTime>1497</TotalTime>
  <Words>893</Words>
  <Application>Microsoft Macintosh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Courier New</vt:lpstr>
      <vt:lpstr>Wingdings</vt:lpstr>
      <vt:lpstr>Wingdings 3</vt:lpstr>
      <vt:lpstr>Ion</vt:lpstr>
      <vt:lpstr>Hackathon 2 – Group 3 Predict the Segment – Hotstar Github Profile - https://github.com/swapcy/hackathon_hotstar</vt:lpstr>
      <vt:lpstr>Agenda</vt:lpstr>
      <vt:lpstr>Problem Statement</vt:lpstr>
      <vt:lpstr>Data Source</vt:lpstr>
      <vt:lpstr>Feature Description:</vt:lpstr>
      <vt:lpstr>Segment Target Variable.</vt:lpstr>
      <vt:lpstr>Genres - </vt:lpstr>
      <vt:lpstr>Tod (24 hours format) – time of the day</vt:lpstr>
      <vt:lpstr>dow (7 day format) – day of the week</vt:lpstr>
      <vt:lpstr>Key Findings</vt:lpstr>
      <vt:lpstr>Feature Engineering</vt:lpstr>
      <vt:lpstr>Raw Data</vt:lpstr>
      <vt:lpstr>Pre-Processing and engineering</vt:lpstr>
      <vt:lpstr>Pre-Processing and engineering</vt:lpstr>
      <vt:lpstr>Pre-Processing and engineering</vt:lpstr>
      <vt:lpstr>Train – Validation – Test Split  </vt:lpstr>
      <vt:lpstr>Undersampling – Oversampling using SMOTETomek Technique. </vt:lpstr>
      <vt:lpstr>Model</vt:lpstr>
      <vt:lpstr>XGBoost Model:</vt:lpstr>
      <vt:lpstr>XGBoost on dataset without sampling: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Castelino</dc:creator>
  <cp:lastModifiedBy>Calvin Castelino</cp:lastModifiedBy>
  <cp:revision>45</cp:revision>
  <dcterms:created xsi:type="dcterms:W3CDTF">2018-08-18T10:42:54Z</dcterms:created>
  <dcterms:modified xsi:type="dcterms:W3CDTF">2018-08-19T11:41:47Z</dcterms:modified>
</cp:coreProperties>
</file>