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Approximately 7 minutes to present everything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ab2ef08ccb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ab2ef08ccb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b2ef08ccb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b2ef08ccb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ab2ef08ccb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ab2ef08ccb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ab2ef08ccb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ab2ef08ccb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ab2ef08ccb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ab2ef08ccb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ab2ef08ccb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ab2ef08ccb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b2ef08ccb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b2ef08ccb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ab2ef08ccb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ab2ef08ccb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Determine risk and analyze spending habits of credit card holders</a:t>
            </a:r>
            <a:endParaRPr/>
          </a:p>
          <a:p>
            <a:pPr indent="0" lvl="0" marL="0" rtl="0" algn="l">
              <a:spcBef>
                <a:spcPts val="0"/>
              </a:spcBef>
              <a:spcAft>
                <a:spcPts val="0"/>
              </a:spcAft>
              <a:buNone/>
            </a:pPr>
            <a:r>
              <a:rPr lang="en"/>
              <a:t>Once we have that, we can suggest financial management to reduce the risk of credit spending because credit card companies give different varying traits which with some people who dont have any </a:t>
            </a:r>
            <a:r>
              <a:rPr lang="en"/>
              <a:t>financial</a:t>
            </a:r>
            <a:r>
              <a:rPr lang="en"/>
              <a:t> literacy, would fall into debt very quickly. </a:t>
            </a:r>
            <a:endParaRPr/>
          </a:p>
          <a:p>
            <a:pPr indent="0" lvl="0" marL="0" rtl="0" algn="l">
              <a:spcBef>
                <a:spcPts val="0"/>
              </a:spcBef>
              <a:spcAft>
                <a:spcPts val="0"/>
              </a:spcAft>
              <a:buNone/>
            </a:pPr>
            <a:r>
              <a:rPr lang="en"/>
              <a:t>An example that would provide would be clistering on high spending limit and minimum payments: which would produce a who have very </a:t>
            </a:r>
            <a:r>
              <a:rPr lang="en"/>
              <a:t>high spending limits and do a little minimum payment would be a risk factor </a:t>
            </a:r>
            <a:endParaRPr/>
          </a:p>
          <a:p>
            <a:pPr indent="0" lvl="0" marL="0" rtl="0" algn="l">
              <a:spcBef>
                <a:spcPts val="0"/>
              </a:spcBef>
              <a:spcAft>
                <a:spcPts val="0"/>
              </a:spcAft>
              <a:buNone/>
            </a:pPr>
            <a:r>
              <a:rPr lang="en"/>
              <a:t>Briefly touch over Kaggle dataset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b2ef08ccb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b2ef08ccb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prevent people from falling into debt and going under credit card debt and not coming back. Credit score is very </a:t>
            </a:r>
            <a:r>
              <a:rPr lang="en"/>
              <a:t>important</a:t>
            </a:r>
            <a:r>
              <a:rPr lang="en"/>
              <a:t> in the US because it helps determine loans rates, mortgage rates and being a low credit risk is very helpful for making big </a:t>
            </a:r>
            <a:r>
              <a:rPr lang="en"/>
              <a:t>decisions</a:t>
            </a: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b2ef08ccb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b2ef08ccb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abf231ee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abf231ee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ab2ef08ccb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ab2ef08ccb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ab2ef08cc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ab2ef08cc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b2ef08ccb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b2ef08ccb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b2ef08ccb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ab2ef08ccb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lendingtree.com/credit-cards/credit-card-debt-statisti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jillanisofttech/market-segmentation-in-insurance-unsupervis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Credit Card Holder Risk</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Venkateswararao Para, </a:t>
            </a:r>
            <a:r>
              <a:rPr lang="en" sz="1700"/>
              <a:t>David Huang, Yash Abhyankar, Shraddha Waphare</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7190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Density Based Modeling</a:t>
            </a:r>
            <a:endParaRPr/>
          </a:p>
        </p:txBody>
      </p:sp>
      <p:pic>
        <p:nvPicPr>
          <p:cNvPr id="128" name="Google Shape;128;p22"/>
          <p:cNvPicPr preferRelativeResize="0"/>
          <p:nvPr/>
        </p:nvPicPr>
        <p:blipFill>
          <a:blip r:embed="rId3">
            <a:alphaModFix/>
          </a:blip>
          <a:stretch>
            <a:fillRect/>
          </a:stretch>
        </p:blipFill>
        <p:spPr>
          <a:xfrm>
            <a:off x="3058200" y="1010000"/>
            <a:ext cx="5785425" cy="3281909"/>
          </a:xfrm>
          <a:prstGeom prst="rect">
            <a:avLst/>
          </a:prstGeom>
          <a:noFill/>
          <a:ln>
            <a:noFill/>
          </a:ln>
        </p:spPr>
      </p:pic>
      <p:sp>
        <p:nvSpPr>
          <p:cNvPr id="129" name="Google Shape;129;p22"/>
          <p:cNvSpPr txBox="1"/>
          <p:nvPr>
            <p:ph idx="1" type="body"/>
          </p:nvPr>
        </p:nvSpPr>
        <p:spPr>
          <a:xfrm>
            <a:off x="471900" y="1891025"/>
            <a:ext cx="25863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Based on the minimum points and epsilon, the number of clusters are decided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Density Based Modeling</a:t>
            </a:r>
            <a:endParaRPr/>
          </a:p>
        </p:txBody>
      </p:sp>
      <p:pic>
        <p:nvPicPr>
          <p:cNvPr id="135" name="Google Shape;135;p23"/>
          <p:cNvPicPr preferRelativeResize="0"/>
          <p:nvPr/>
        </p:nvPicPr>
        <p:blipFill>
          <a:blip r:embed="rId3">
            <a:alphaModFix/>
          </a:blip>
          <a:stretch>
            <a:fillRect/>
          </a:stretch>
        </p:blipFill>
        <p:spPr>
          <a:xfrm>
            <a:off x="959338" y="831975"/>
            <a:ext cx="7000875" cy="415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Distribution Based Modeling</a:t>
            </a:r>
            <a:endParaRPr/>
          </a:p>
        </p:txBody>
      </p:sp>
      <p:sp>
        <p:nvSpPr>
          <p:cNvPr id="141" name="Google Shape;141;p24"/>
          <p:cNvSpPr txBox="1"/>
          <p:nvPr>
            <p:ph idx="1" type="body"/>
          </p:nvPr>
        </p:nvSpPr>
        <p:spPr>
          <a:xfrm>
            <a:off x="471900" y="1891025"/>
            <a:ext cx="25863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BIC (</a:t>
            </a:r>
            <a:r>
              <a:rPr lang="en"/>
              <a:t>Bayesian</a:t>
            </a:r>
            <a:r>
              <a:rPr lang="en"/>
              <a:t> Information Criterion) Value</a:t>
            </a:r>
            <a:endParaRPr/>
          </a:p>
          <a:p>
            <a:pPr indent="-317500" lvl="1" marL="914400" rtl="0" algn="l">
              <a:spcBef>
                <a:spcPts val="0"/>
              </a:spcBef>
              <a:spcAft>
                <a:spcPts val="0"/>
              </a:spcAft>
              <a:buSzPts val="1400"/>
              <a:buChar char="-"/>
            </a:pPr>
            <a:r>
              <a:rPr lang="en"/>
              <a:t>To identify the precise model</a:t>
            </a:r>
            <a:endParaRPr/>
          </a:p>
          <a:p>
            <a:pPr indent="-317500" lvl="1" marL="914400" rtl="0" algn="l">
              <a:spcBef>
                <a:spcPts val="0"/>
              </a:spcBef>
              <a:spcAft>
                <a:spcPts val="0"/>
              </a:spcAft>
              <a:buSzPts val="1400"/>
              <a:buChar char="-"/>
            </a:pPr>
            <a:r>
              <a:rPr lang="en"/>
              <a:t>To find the number of cluster </a:t>
            </a:r>
            <a:endParaRPr/>
          </a:p>
        </p:txBody>
      </p:sp>
      <p:pic>
        <p:nvPicPr>
          <p:cNvPr id="142" name="Google Shape;142;p24"/>
          <p:cNvPicPr preferRelativeResize="0"/>
          <p:nvPr/>
        </p:nvPicPr>
        <p:blipFill>
          <a:blip r:embed="rId3">
            <a:alphaModFix/>
          </a:blip>
          <a:stretch>
            <a:fillRect/>
          </a:stretch>
        </p:blipFill>
        <p:spPr>
          <a:xfrm>
            <a:off x="3058200" y="1006534"/>
            <a:ext cx="6007650" cy="329164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7190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Distribution Based Modeling</a:t>
            </a:r>
            <a:endParaRPr/>
          </a:p>
        </p:txBody>
      </p:sp>
      <p:pic>
        <p:nvPicPr>
          <p:cNvPr id="148" name="Google Shape;148;p25"/>
          <p:cNvPicPr preferRelativeResize="0"/>
          <p:nvPr/>
        </p:nvPicPr>
        <p:blipFill>
          <a:blip r:embed="rId3">
            <a:alphaModFix/>
          </a:blip>
          <a:stretch>
            <a:fillRect/>
          </a:stretch>
        </p:blipFill>
        <p:spPr>
          <a:xfrm>
            <a:off x="1506750" y="767700"/>
            <a:ext cx="6130500" cy="3864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7190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Distribution Based Modeling</a:t>
            </a:r>
            <a:endParaRPr/>
          </a:p>
        </p:txBody>
      </p:sp>
      <p:pic>
        <p:nvPicPr>
          <p:cNvPr id="154" name="Google Shape;154;p26"/>
          <p:cNvPicPr preferRelativeResize="0"/>
          <p:nvPr/>
        </p:nvPicPr>
        <p:blipFill>
          <a:blip r:embed="rId3">
            <a:alphaModFix/>
          </a:blip>
          <a:stretch>
            <a:fillRect/>
          </a:stretch>
        </p:blipFill>
        <p:spPr>
          <a:xfrm>
            <a:off x="657287" y="1165050"/>
            <a:ext cx="7829424" cy="3323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60" name="Google Shape;160;p2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Strong influence from first 3 Principal Components</a:t>
            </a:r>
            <a:endParaRPr/>
          </a:p>
          <a:p>
            <a:pPr indent="-342900" lvl="0" marL="457200" rtl="0" algn="l">
              <a:spcBef>
                <a:spcPts val="0"/>
              </a:spcBef>
              <a:spcAft>
                <a:spcPts val="0"/>
              </a:spcAft>
              <a:buSzPts val="1800"/>
              <a:buChar char="-"/>
            </a:pPr>
            <a:r>
              <a:rPr lang="en"/>
              <a:t>6 clusters obtained segmenting the credit card users based on the spending behaviour</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6" name="Google Shape;166;p2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https://www.lendingtree.com/credit-cards/credit-card-debt-statistics/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Statement of Problem</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Determine the risks and analyze the spending habits of credit card holders</a:t>
            </a:r>
            <a:endParaRPr/>
          </a:p>
          <a:p>
            <a:pPr indent="-342900" lvl="0" marL="457200" rtl="0" algn="l">
              <a:spcBef>
                <a:spcPts val="0"/>
              </a:spcBef>
              <a:spcAft>
                <a:spcPts val="0"/>
              </a:spcAft>
              <a:buSzPts val="1800"/>
              <a:buChar char="-"/>
            </a:pPr>
            <a:r>
              <a:rPr lang="en"/>
              <a:t>S</a:t>
            </a:r>
            <a:r>
              <a:rPr lang="en"/>
              <a:t>uggestions</a:t>
            </a:r>
            <a:r>
              <a:rPr lang="en"/>
              <a:t> of financial management to reduce risk of overspending</a:t>
            </a:r>
            <a:endParaRPr/>
          </a:p>
          <a:p>
            <a:pPr indent="-342900" lvl="0" marL="457200" rtl="0" algn="l">
              <a:spcBef>
                <a:spcPts val="0"/>
              </a:spcBef>
              <a:spcAft>
                <a:spcPts val="0"/>
              </a:spcAft>
              <a:buSzPts val="1800"/>
              <a:buChar char="-"/>
            </a:pPr>
            <a:r>
              <a:rPr lang="en"/>
              <a:t>Credit card companies gives credit cards out with varying traits</a:t>
            </a:r>
            <a:endParaRPr/>
          </a:p>
          <a:p>
            <a:pPr indent="-317500" lvl="1" marL="914400" rtl="0" algn="l">
              <a:spcBef>
                <a:spcPts val="0"/>
              </a:spcBef>
              <a:spcAft>
                <a:spcPts val="0"/>
              </a:spcAft>
              <a:buSzPts val="1400"/>
              <a:buChar char="-"/>
            </a:pPr>
            <a:r>
              <a:rPr lang="en"/>
              <a:t>Spending limit, interest rates, rewards and benefits</a:t>
            </a:r>
            <a:endParaRPr/>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Char char="-"/>
            </a:pPr>
            <a:r>
              <a:rPr lang="en"/>
              <a:t>Clustering on high spending limit and minimum payments</a:t>
            </a:r>
            <a:endParaRPr/>
          </a:p>
          <a:p>
            <a:pPr indent="-317500" lvl="1" marL="914400" rtl="0" algn="l">
              <a:spcBef>
                <a:spcPts val="0"/>
              </a:spcBef>
              <a:spcAft>
                <a:spcPts val="0"/>
              </a:spcAft>
              <a:buSzPts val="1400"/>
              <a:buChar char="-"/>
            </a:pPr>
            <a:r>
              <a:rPr lang="en"/>
              <a:t>Produce groups of high risk and low risk </a:t>
            </a:r>
            <a:endParaRPr/>
          </a:p>
        </p:txBody>
      </p:sp>
      <p:sp>
        <p:nvSpPr>
          <p:cNvPr id="75" name="Google Shape;75;p14"/>
          <p:cNvSpPr txBox="1"/>
          <p:nvPr>
            <p:ph idx="1" type="body"/>
          </p:nvPr>
        </p:nvSpPr>
        <p:spPr>
          <a:xfrm>
            <a:off x="460950" y="4675900"/>
            <a:ext cx="8222100" cy="358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88"/>
              <a:buNone/>
            </a:pPr>
            <a:r>
              <a:rPr lang="en" sz="1325" u="sng">
                <a:solidFill>
                  <a:schemeClr val="hlink"/>
                </a:solidFill>
                <a:hlinkClick r:id="rId3"/>
              </a:rPr>
              <a:t>https://www.kaggle.com/datasets/jillanisofttech/market-segmentation-in-insurance-unsupervised</a:t>
            </a:r>
            <a:r>
              <a:rPr lang="en" sz="1325"/>
              <a:t> </a:t>
            </a:r>
            <a:endParaRPr sz="13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is it important?</a:t>
            </a:r>
            <a:endParaRPr/>
          </a:p>
        </p:txBody>
      </p:sp>
      <p:sp>
        <p:nvSpPr>
          <p:cNvPr id="81" name="Google Shape;81;p15"/>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Increasing credit card debt</a:t>
            </a:r>
            <a:endParaRPr/>
          </a:p>
          <a:p>
            <a:pPr indent="-342900" lvl="0" marL="457200" rtl="0" algn="l">
              <a:spcBef>
                <a:spcPts val="0"/>
              </a:spcBef>
              <a:spcAft>
                <a:spcPts val="0"/>
              </a:spcAft>
              <a:buSzPts val="1800"/>
              <a:buChar char="-"/>
            </a:pPr>
            <a:r>
              <a:rPr lang="en"/>
              <a:t>Increasing interest rates in the US</a:t>
            </a:r>
            <a:endParaRPr/>
          </a:p>
          <a:p>
            <a:pPr indent="-342900" lvl="0" marL="457200" rtl="0" algn="l">
              <a:spcBef>
                <a:spcPts val="0"/>
              </a:spcBef>
              <a:spcAft>
                <a:spcPts val="0"/>
              </a:spcAft>
              <a:buSzPts val="1800"/>
              <a:buChar char="-"/>
            </a:pPr>
            <a:r>
              <a:rPr lang="en"/>
              <a:t>Increasing inflation</a:t>
            </a:r>
            <a:endParaRPr/>
          </a:p>
          <a:p>
            <a:pPr indent="-342900" lvl="0" marL="457200" rtl="0" algn="l">
              <a:spcBef>
                <a:spcPts val="0"/>
              </a:spcBef>
              <a:spcAft>
                <a:spcPts val="0"/>
              </a:spcAft>
              <a:buSzPts val="1800"/>
              <a:buChar char="-"/>
            </a:pPr>
            <a:r>
              <a:rPr lang="en"/>
              <a:t>Seasonal shopping</a:t>
            </a:r>
            <a:endParaRPr/>
          </a:p>
          <a:p>
            <a:pPr indent="-342900" lvl="0" marL="457200" rtl="0" algn="l">
              <a:spcBef>
                <a:spcPts val="0"/>
              </a:spcBef>
              <a:spcAft>
                <a:spcPts val="0"/>
              </a:spcAft>
              <a:buSzPts val="1800"/>
              <a:buChar char="-"/>
            </a:pPr>
            <a:r>
              <a:rPr lang="en"/>
              <a:t>Improve financial awareness</a:t>
            </a:r>
            <a:endParaRPr/>
          </a:p>
        </p:txBody>
      </p:sp>
      <p:pic>
        <p:nvPicPr>
          <p:cNvPr id="82" name="Google Shape;82;p15"/>
          <p:cNvPicPr preferRelativeResize="0"/>
          <p:nvPr/>
        </p:nvPicPr>
        <p:blipFill>
          <a:blip r:embed="rId3">
            <a:alphaModFix/>
          </a:blip>
          <a:stretch>
            <a:fillRect/>
          </a:stretch>
        </p:blipFill>
        <p:spPr>
          <a:xfrm>
            <a:off x="4572000" y="1733350"/>
            <a:ext cx="4267200" cy="30816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Methods</a:t>
            </a:r>
            <a:endParaRPr/>
          </a:p>
        </p:txBody>
      </p:sp>
      <p:sp>
        <p:nvSpPr>
          <p:cNvPr id="88" name="Google Shape;88;p16"/>
          <p:cNvSpPr txBox="1"/>
          <p:nvPr>
            <p:ph idx="1" type="body"/>
          </p:nvPr>
        </p:nvSpPr>
        <p:spPr>
          <a:xfrm>
            <a:off x="471900" y="1919075"/>
            <a:ext cx="4100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Exploratory Data Analysis</a:t>
            </a:r>
            <a:endParaRPr/>
          </a:p>
          <a:p>
            <a:pPr indent="-317500" lvl="1" marL="914400" rtl="0" algn="l">
              <a:spcBef>
                <a:spcPts val="0"/>
              </a:spcBef>
              <a:spcAft>
                <a:spcPts val="0"/>
              </a:spcAft>
              <a:buSzPts val="1400"/>
              <a:buChar char="-"/>
            </a:pPr>
            <a:r>
              <a:rPr lang="en"/>
              <a:t>Handling NA entries</a:t>
            </a:r>
            <a:endParaRPr/>
          </a:p>
          <a:p>
            <a:pPr indent="-317500" lvl="1" marL="914400" rtl="0" algn="l">
              <a:spcBef>
                <a:spcPts val="0"/>
              </a:spcBef>
              <a:spcAft>
                <a:spcPts val="0"/>
              </a:spcAft>
              <a:buSzPts val="1400"/>
              <a:buChar char="-"/>
            </a:pPr>
            <a:r>
              <a:rPr lang="en"/>
              <a:t>Removing ID columns</a:t>
            </a:r>
            <a:endParaRPr/>
          </a:p>
          <a:p>
            <a:pPr indent="-317500" lvl="1" marL="914400" rtl="0" algn="l">
              <a:spcBef>
                <a:spcPts val="0"/>
              </a:spcBef>
              <a:spcAft>
                <a:spcPts val="0"/>
              </a:spcAft>
              <a:buSzPts val="1400"/>
              <a:buChar char="-"/>
            </a:pPr>
            <a:r>
              <a:rPr lang="en"/>
              <a:t>Formatting information</a:t>
            </a:r>
            <a:endParaRPr/>
          </a:p>
          <a:p>
            <a:pPr indent="-342900" lvl="0" marL="457200" rtl="0" algn="l">
              <a:spcBef>
                <a:spcPts val="0"/>
              </a:spcBef>
              <a:spcAft>
                <a:spcPts val="0"/>
              </a:spcAft>
              <a:buSzPts val="1800"/>
              <a:buChar char="-"/>
            </a:pPr>
            <a:r>
              <a:rPr lang="en"/>
              <a:t>Principal Component Analysis</a:t>
            </a:r>
            <a:endParaRPr/>
          </a:p>
          <a:p>
            <a:pPr indent="-342900" lvl="0" marL="457200" rtl="0" algn="l">
              <a:spcBef>
                <a:spcPts val="0"/>
              </a:spcBef>
              <a:spcAft>
                <a:spcPts val="0"/>
              </a:spcAft>
              <a:buSzPts val="1800"/>
              <a:buChar char="-"/>
            </a:pPr>
            <a:r>
              <a:rPr lang="en"/>
              <a:t>K-Means Clustering</a:t>
            </a:r>
            <a:endParaRPr/>
          </a:p>
          <a:p>
            <a:pPr indent="-342900" lvl="0" marL="457200" rtl="0" algn="l">
              <a:spcBef>
                <a:spcPts val="0"/>
              </a:spcBef>
              <a:spcAft>
                <a:spcPts val="0"/>
              </a:spcAft>
              <a:buSzPts val="1800"/>
              <a:buChar char="-"/>
            </a:pPr>
            <a:r>
              <a:rPr lang="en"/>
              <a:t>Density Based Modeling</a:t>
            </a:r>
            <a:endParaRPr/>
          </a:p>
          <a:p>
            <a:pPr indent="-342900" lvl="0" marL="457200" rtl="0" algn="l">
              <a:spcBef>
                <a:spcPts val="0"/>
              </a:spcBef>
              <a:spcAft>
                <a:spcPts val="0"/>
              </a:spcAft>
              <a:buSzPts val="1800"/>
              <a:buChar char="-"/>
            </a:pPr>
            <a:r>
              <a:rPr lang="en"/>
              <a:t>Distribution Based Modeling</a:t>
            </a:r>
            <a:endParaRPr/>
          </a:p>
        </p:txBody>
      </p:sp>
      <p:pic>
        <p:nvPicPr>
          <p:cNvPr id="89" name="Google Shape;89;p16"/>
          <p:cNvPicPr preferRelativeResize="0"/>
          <p:nvPr/>
        </p:nvPicPr>
        <p:blipFill>
          <a:blip r:embed="rId3">
            <a:alphaModFix/>
          </a:blip>
          <a:stretch>
            <a:fillRect/>
          </a:stretch>
        </p:blipFill>
        <p:spPr>
          <a:xfrm>
            <a:off x="4174325" y="1732888"/>
            <a:ext cx="4842251" cy="308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10975" y="170625"/>
            <a:ext cx="8222100" cy="89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EDA on the features</a:t>
            </a:r>
            <a:endParaRPr/>
          </a:p>
          <a:p>
            <a:pPr indent="0" lvl="0" marL="0" rtl="0" algn="l">
              <a:spcBef>
                <a:spcPts val="0"/>
              </a:spcBef>
              <a:spcAft>
                <a:spcPts val="0"/>
              </a:spcAft>
              <a:buNone/>
            </a:pPr>
            <a:r>
              <a:t/>
            </a:r>
            <a:endParaRPr/>
          </a:p>
        </p:txBody>
      </p:sp>
      <p:sp>
        <p:nvSpPr>
          <p:cNvPr id="95" name="Google Shape;95;p17"/>
          <p:cNvSpPr txBox="1"/>
          <p:nvPr>
            <p:ph idx="1" type="body"/>
          </p:nvPr>
        </p:nvSpPr>
        <p:spPr>
          <a:xfrm>
            <a:off x="471900" y="1121325"/>
            <a:ext cx="8222100" cy="35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7"/>
          <p:cNvPicPr preferRelativeResize="0"/>
          <p:nvPr/>
        </p:nvPicPr>
        <p:blipFill>
          <a:blip r:embed="rId3">
            <a:alphaModFix/>
          </a:blip>
          <a:stretch>
            <a:fillRect/>
          </a:stretch>
        </p:blipFill>
        <p:spPr>
          <a:xfrm>
            <a:off x="268150" y="1426125"/>
            <a:ext cx="4180626" cy="2581525"/>
          </a:xfrm>
          <a:prstGeom prst="rect">
            <a:avLst/>
          </a:prstGeom>
          <a:noFill/>
          <a:ln>
            <a:noFill/>
          </a:ln>
        </p:spPr>
      </p:pic>
      <p:pic>
        <p:nvPicPr>
          <p:cNvPr id="97" name="Google Shape;97;p17"/>
          <p:cNvPicPr preferRelativeResize="0"/>
          <p:nvPr/>
        </p:nvPicPr>
        <p:blipFill>
          <a:blip r:embed="rId4">
            <a:alphaModFix/>
          </a:blip>
          <a:stretch>
            <a:fillRect/>
          </a:stretch>
        </p:blipFill>
        <p:spPr>
          <a:xfrm>
            <a:off x="4448775" y="0"/>
            <a:ext cx="4457326" cy="2693625"/>
          </a:xfrm>
          <a:prstGeom prst="rect">
            <a:avLst/>
          </a:prstGeom>
          <a:noFill/>
          <a:ln>
            <a:noFill/>
          </a:ln>
        </p:spPr>
      </p:pic>
      <p:pic>
        <p:nvPicPr>
          <p:cNvPr id="98" name="Google Shape;98;p17"/>
          <p:cNvPicPr preferRelativeResize="0"/>
          <p:nvPr/>
        </p:nvPicPr>
        <p:blipFill>
          <a:blip r:embed="rId5">
            <a:alphaModFix/>
          </a:blip>
          <a:stretch>
            <a:fillRect/>
          </a:stretch>
        </p:blipFill>
        <p:spPr>
          <a:xfrm>
            <a:off x="4520100" y="2571750"/>
            <a:ext cx="4314676" cy="25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46095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Correlation Plot</a:t>
            </a:r>
            <a:endParaRPr/>
          </a:p>
        </p:txBody>
      </p:sp>
      <p:pic>
        <p:nvPicPr>
          <p:cNvPr id="104" name="Google Shape;104;p18"/>
          <p:cNvPicPr preferRelativeResize="0"/>
          <p:nvPr/>
        </p:nvPicPr>
        <p:blipFill>
          <a:blip r:embed="rId3">
            <a:alphaModFix/>
          </a:blip>
          <a:stretch>
            <a:fillRect/>
          </a:stretch>
        </p:blipFill>
        <p:spPr>
          <a:xfrm>
            <a:off x="1600638" y="767700"/>
            <a:ext cx="5942726" cy="425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6095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Principal Component Analysis</a:t>
            </a:r>
            <a:endParaRPr/>
          </a:p>
        </p:txBody>
      </p:sp>
      <p:pic>
        <p:nvPicPr>
          <p:cNvPr id="110" name="Google Shape;110;p19"/>
          <p:cNvPicPr preferRelativeResize="0"/>
          <p:nvPr/>
        </p:nvPicPr>
        <p:blipFill>
          <a:blip r:embed="rId3">
            <a:alphaModFix/>
          </a:blip>
          <a:stretch>
            <a:fillRect/>
          </a:stretch>
        </p:blipFill>
        <p:spPr>
          <a:xfrm>
            <a:off x="1471324" y="1010000"/>
            <a:ext cx="6201350" cy="389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46095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Biplot of Principal Components</a:t>
            </a:r>
            <a:endParaRPr/>
          </a:p>
        </p:txBody>
      </p:sp>
      <p:pic>
        <p:nvPicPr>
          <p:cNvPr id="116" name="Google Shape;116;p20"/>
          <p:cNvPicPr preferRelativeResize="0"/>
          <p:nvPr/>
        </p:nvPicPr>
        <p:blipFill>
          <a:blip r:embed="rId3">
            <a:alphaModFix/>
          </a:blip>
          <a:stretch>
            <a:fillRect/>
          </a:stretch>
        </p:blipFill>
        <p:spPr>
          <a:xfrm>
            <a:off x="1203102" y="906197"/>
            <a:ext cx="6759701" cy="4014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60950"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K-Means Clustering</a:t>
            </a:r>
            <a:endParaRPr/>
          </a:p>
        </p:txBody>
      </p:sp>
      <p:pic>
        <p:nvPicPr>
          <p:cNvPr id="122" name="Google Shape;122;p21"/>
          <p:cNvPicPr preferRelativeResize="0"/>
          <p:nvPr/>
        </p:nvPicPr>
        <p:blipFill rotWithShape="1">
          <a:blip r:embed="rId3">
            <a:alphaModFix/>
          </a:blip>
          <a:srcRect b="911" l="0" r="0" t="1087"/>
          <a:stretch/>
        </p:blipFill>
        <p:spPr>
          <a:xfrm>
            <a:off x="1305513" y="730200"/>
            <a:ext cx="6532974" cy="431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