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a1f2f3d74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a1f2f3d74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1f2f3d74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a1f2f3d74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a2160b58a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a2160b58a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2160b58a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a2160b58a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2160b58a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2160b58a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a2160b58a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a2160b58a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2160b58a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a2160b58a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a2160b58a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a2160b58a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2160b58a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a2160b58a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a2160b58a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a2160b58a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1f2f3d7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1f2f3d7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a2160b58a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a2160b58a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a2160b58a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a2160b58a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a2160b58a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a2160b58a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a2160b58a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a2160b58a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a2160b58a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a2160b58a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a2160b58a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a2160b58a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a2160b58a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a2160b58a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a2160b58a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a2160b58a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a1f2f3d7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a1f2f3d7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a1f2f3d7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a1f2f3d7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a2160b58a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a2160b58a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1f2f3d74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a1f2f3d74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1f2f3d74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a1f2f3d74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a2160b58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a2160b58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a1f2f3d74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a1f2f3d74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latin typeface="Times New Roman"/>
                <a:ea typeface="Times New Roman"/>
                <a:cs typeface="Times New Roman"/>
                <a:sym typeface="Times New Roman"/>
              </a:rPr>
              <a:t>Liquor Management System</a:t>
            </a:r>
            <a:endParaRPr sz="4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Shraddha Waphare: 50442793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Mitali Deshpande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50442682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Yash Abhyankar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50442683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2NF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 to be in 2NF is the table should have no partial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dependency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present in it.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considered Items Table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contained Item Number, Description, Category ID, Vendor Number, Zip code and Bottle cost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Vendor number and Zip code alone could not decide the value of item.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Hence, partial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dependency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existed and we removed them.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3NF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is in 3NF if no transitive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dependency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exists for non prime attributes.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table: Item Number,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Number, State bottle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retail, Bottle sold, Sale dollars, Date, Volume sold and Store Number.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 dollars product of State bottle retail and volume sold.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Transitive dependency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Removed it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in 3NF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BCNF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satisfy two conditions: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in 3NF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any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dependency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       Y, X must be a Candidate or Super key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Schema already in 3NF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tables had a candidate key.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4"/>
          <p:cNvSpPr/>
          <p:nvPr/>
        </p:nvSpPr>
        <p:spPr>
          <a:xfrm flipH="1" rot="10800000">
            <a:off x="3228850" y="2114900"/>
            <a:ext cx="243600" cy="14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0" y="0"/>
            <a:ext cx="2125200" cy="25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Updated ER Diagram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25"/>
          <p:cNvPicPr preferRelativeResize="0"/>
          <p:nvPr/>
        </p:nvPicPr>
        <p:blipFill rotWithShape="1">
          <a:blip r:embed="rId3">
            <a:alphaModFix/>
          </a:blip>
          <a:srcRect b="0" l="0" r="17972" t="0"/>
          <a:stretch/>
        </p:blipFill>
        <p:spPr>
          <a:xfrm>
            <a:off x="2190225" y="0"/>
            <a:ext cx="65144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Queries Executed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25" y="136800"/>
            <a:ext cx="8520600" cy="4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1800"/>
              <a:t>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Total sales of liquor of a single category for all the stores in descending order (Top 20)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p27"/>
          <p:cNvPicPr preferRelativeResize="0"/>
          <p:nvPr/>
        </p:nvPicPr>
        <p:blipFill rotWithShape="1">
          <a:blip r:embed="rId3">
            <a:alphaModFix/>
          </a:blip>
          <a:srcRect b="6130" l="28953" r="18298" t="17528"/>
          <a:stretch/>
        </p:blipFill>
        <p:spPr>
          <a:xfrm>
            <a:off x="1787300" y="549000"/>
            <a:ext cx="5569475" cy="459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7"/>
          <p:cNvSpPr txBox="1"/>
          <p:nvPr/>
        </p:nvSpPr>
        <p:spPr>
          <a:xfrm>
            <a:off x="2480375" y="774575"/>
            <a:ext cx="339600" cy="21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0" name="Google Shape;140;p27"/>
          <p:cNvSpPr txBox="1"/>
          <p:nvPr/>
        </p:nvSpPr>
        <p:spPr>
          <a:xfrm>
            <a:off x="2084500" y="1048825"/>
            <a:ext cx="339600" cy="21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1" name="Google Shape;141;p27"/>
          <p:cNvSpPr txBox="1"/>
          <p:nvPr/>
        </p:nvSpPr>
        <p:spPr>
          <a:xfrm>
            <a:off x="4508375" y="1436200"/>
            <a:ext cx="339600" cy="21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184950"/>
            <a:ext cx="85206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latin typeface="Times New Roman"/>
                <a:ea typeface="Times New Roman"/>
                <a:cs typeface="Times New Roman"/>
                <a:sym typeface="Times New Roman"/>
              </a:rPr>
              <a:t>2. Highest selling category of liquor for a particular county in a particular year</a:t>
            </a:r>
            <a:endParaRPr sz="2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p28"/>
          <p:cNvPicPr preferRelativeResize="0"/>
          <p:nvPr/>
        </p:nvPicPr>
        <p:blipFill rotWithShape="1">
          <a:blip r:embed="rId3">
            <a:alphaModFix/>
          </a:blip>
          <a:srcRect b="4249" l="28906" r="19075" t="17053"/>
          <a:stretch/>
        </p:blipFill>
        <p:spPr>
          <a:xfrm>
            <a:off x="1226800" y="693450"/>
            <a:ext cx="6690400" cy="44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8"/>
          <p:cNvSpPr txBox="1"/>
          <p:nvPr/>
        </p:nvSpPr>
        <p:spPr>
          <a:xfrm>
            <a:off x="3376800" y="992150"/>
            <a:ext cx="565800" cy="21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9" name="Google Shape;149;p28"/>
          <p:cNvSpPr txBox="1"/>
          <p:nvPr/>
        </p:nvSpPr>
        <p:spPr>
          <a:xfrm>
            <a:off x="1605800" y="1810250"/>
            <a:ext cx="622200" cy="21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165700"/>
            <a:ext cx="8520600" cy="4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9009"/>
              <a:buNone/>
            </a:pPr>
            <a:r>
              <a:rPr lang="en" sz="2020">
                <a:latin typeface="Times New Roman"/>
                <a:ea typeface="Times New Roman"/>
                <a:cs typeface="Times New Roman"/>
                <a:sym typeface="Times New Roman"/>
              </a:rPr>
              <a:t>3. Black Friday sales for individual year</a:t>
            </a:r>
            <a:endParaRPr sz="2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29"/>
          <p:cNvPicPr preferRelativeResize="0"/>
          <p:nvPr/>
        </p:nvPicPr>
        <p:blipFill rotWithShape="1">
          <a:blip r:embed="rId3">
            <a:alphaModFix/>
          </a:blip>
          <a:srcRect b="4299" l="28771" r="7220" t="17392"/>
          <a:stretch/>
        </p:blipFill>
        <p:spPr>
          <a:xfrm>
            <a:off x="1387700" y="577900"/>
            <a:ext cx="6368602" cy="450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9"/>
          <p:cNvSpPr txBox="1"/>
          <p:nvPr/>
        </p:nvSpPr>
        <p:spPr>
          <a:xfrm>
            <a:off x="1671000" y="1201025"/>
            <a:ext cx="531000" cy="21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57" name="Google Shape;157;p29"/>
          <p:cNvSpPr txBox="1"/>
          <p:nvPr/>
        </p:nvSpPr>
        <p:spPr>
          <a:xfrm>
            <a:off x="5356825" y="1318600"/>
            <a:ext cx="396000" cy="21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156050"/>
            <a:ext cx="85206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. Christmas sales for individual year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30"/>
          <p:cNvPicPr preferRelativeResize="0"/>
          <p:nvPr/>
        </p:nvPicPr>
        <p:blipFill rotWithShape="1">
          <a:blip r:embed="rId3">
            <a:alphaModFix/>
          </a:blip>
          <a:srcRect b="4028" l="28811" r="34322" t="21087"/>
          <a:stretch/>
        </p:blipFill>
        <p:spPr>
          <a:xfrm>
            <a:off x="2114313" y="577850"/>
            <a:ext cx="4915382" cy="456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0"/>
          <p:cNvSpPr txBox="1"/>
          <p:nvPr/>
        </p:nvSpPr>
        <p:spPr>
          <a:xfrm>
            <a:off x="3994725" y="757175"/>
            <a:ext cx="443700" cy="21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65" name="Google Shape;165;p30"/>
          <p:cNvSpPr txBox="1"/>
          <p:nvPr/>
        </p:nvSpPr>
        <p:spPr>
          <a:xfrm>
            <a:off x="2537050" y="892175"/>
            <a:ext cx="648300" cy="21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16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5. List of all the liquor categories sold by individual vendors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31"/>
          <p:cNvPicPr preferRelativeResize="0"/>
          <p:nvPr/>
        </p:nvPicPr>
        <p:blipFill rotWithShape="1">
          <a:blip r:embed="rId3">
            <a:alphaModFix/>
          </a:blip>
          <a:srcRect b="4348" l="29073" r="25200" t="23061"/>
          <a:stretch/>
        </p:blipFill>
        <p:spPr>
          <a:xfrm>
            <a:off x="2105400" y="738400"/>
            <a:ext cx="4933200" cy="44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1"/>
          <p:cNvSpPr txBox="1"/>
          <p:nvPr/>
        </p:nvSpPr>
        <p:spPr>
          <a:xfrm>
            <a:off x="2837200" y="738400"/>
            <a:ext cx="522300" cy="21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mprove retailers inventory logistics.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inventory handling costs.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Decreases inventory movement.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Identifying trending products.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Forecast customer demands.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110600"/>
            <a:ext cx="85206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6. List of all Store names and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their addresses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32"/>
          <p:cNvPicPr preferRelativeResize="0"/>
          <p:nvPr/>
        </p:nvPicPr>
        <p:blipFill rotWithShape="1">
          <a:blip r:embed="rId3">
            <a:alphaModFix/>
          </a:blip>
          <a:srcRect b="4251" l="29107" r="20488" t="21817"/>
          <a:stretch/>
        </p:blipFill>
        <p:spPr>
          <a:xfrm>
            <a:off x="1851900" y="655000"/>
            <a:ext cx="5440189" cy="44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13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7. Highest total sales store wise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4" name="Google Shape;184;p33"/>
          <p:cNvPicPr preferRelativeResize="0"/>
          <p:nvPr/>
        </p:nvPicPr>
        <p:blipFill rotWithShape="1">
          <a:blip r:embed="rId3">
            <a:alphaModFix/>
          </a:blip>
          <a:srcRect b="4238" l="29155" r="18622" t="22047"/>
          <a:stretch/>
        </p:blipFill>
        <p:spPr>
          <a:xfrm>
            <a:off x="1721088" y="616450"/>
            <a:ext cx="5701834" cy="45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107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8. Items present in a particular category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0" name="Google Shape;190;p34"/>
          <p:cNvPicPr preferRelativeResize="0"/>
          <p:nvPr/>
        </p:nvPicPr>
        <p:blipFill rotWithShape="1">
          <a:blip r:embed="rId3">
            <a:alphaModFix/>
          </a:blip>
          <a:srcRect b="4674" l="28951" r="26355" t="40657"/>
          <a:stretch/>
        </p:blipFill>
        <p:spPr>
          <a:xfrm>
            <a:off x="1289225" y="626100"/>
            <a:ext cx="6565546" cy="451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latin typeface="Times New Roman"/>
                <a:ea typeface="Times New Roman"/>
                <a:cs typeface="Times New Roman"/>
                <a:sym typeface="Times New Roman"/>
              </a:rPr>
              <a:t>9. Vendors present in a particular Zip code</a:t>
            </a:r>
            <a:endParaRPr sz="2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6" name="Google Shape;196;p35"/>
          <p:cNvPicPr preferRelativeResize="0"/>
          <p:nvPr/>
        </p:nvPicPr>
        <p:blipFill rotWithShape="1">
          <a:blip r:embed="rId3">
            <a:alphaModFix/>
          </a:blip>
          <a:srcRect b="4753" l="29164" r="37194" t="21782"/>
          <a:stretch/>
        </p:blipFill>
        <p:spPr>
          <a:xfrm>
            <a:off x="2729250" y="510500"/>
            <a:ext cx="3685498" cy="45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latin typeface="Times New Roman"/>
                <a:ea typeface="Times New Roman"/>
                <a:cs typeface="Times New Roman"/>
                <a:sym typeface="Times New Roman"/>
              </a:rPr>
              <a:t>10. Total number of stores in individual county </a:t>
            </a:r>
            <a:endParaRPr sz="2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2" name="Google Shape;202;p36"/>
          <p:cNvPicPr preferRelativeResize="0"/>
          <p:nvPr/>
        </p:nvPicPr>
        <p:blipFill rotWithShape="1">
          <a:blip r:embed="rId3">
            <a:alphaModFix/>
          </a:blip>
          <a:srcRect b="4331" l="28976" r="12092" t="26578"/>
          <a:stretch/>
        </p:blipFill>
        <p:spPr>
          <a:xfrm>
            <a:off x="1106563" y="572700"/>
            <a:ext cx="6930870" cy="457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latin typeface="Times New Roman"/>
                <a:ea typeface="Times New Roman"/>
                <a:cs typeface="Times New Roman"/>
                <a:sym typeface="Times New Roman"/>
              </a:rPr>
              <a:t>11. Highest selling category of liquor in every county</a:t>
            </a:r>
            <a:endParaRPr sz="2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p37"/>
          <p:cNvPicPr preferRelativeResize="0"/>
          <p:nvPr/>
        </p:nvPicPr>
        <p:blipFill rotWithShape="1">
          <a:blip r:embed="rId3">
            <a:alphaModFix/>
          </a:blip>
          <a:srcRect b="4329" l="29108" r="0" t="22286"/>
          <a:stretch/>
        </p:blipFill>
        <p:spPr>
          <a:xfrm>
            <a:off x="646763" y="572700"/>
            <a:ext cx="7850477" cy="4570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 txBox="1"/>
          <p:nvPr/>
        </p:nvSpPr>
        <p:spPr>
          <a:xfrm>
            <a:off x="939925" y="739750"/>
            <a:ext cx="748500" cy="21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0" name="Google Shape;210;p37"/>
          <p:cNvSpPr txBox="1"/>
          <p:nvPr/>
        </p:nvSpPr>
        <p:spPr>
          <a:xfrm>
            <a:off x="2145400" y="866050"/>
            <a:ext cx="748500" cy="21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1" name="Google Shape;211;p37"/>
          <p:cNvSpPr txBox="1"/>
          <p:nvPr/>
        </p:nvSpPr>
        <p:spPr>
          <a:xfrm>
            <a:off x="5074075" y="1436200"/>
            <a:ext cx="504600" cy="21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311700" y="34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Times New Roman"/>
                <a:ea typeface="Times New Roman"/>
                <a:cs typeface="Times New Roman"/>
                <a:sym typeface="Times New Roman"/>
              </a:rPr>
              <a:t>12. Yearly liquor revenue for Iowa state</a:t>
            </a:r>
            <a:endParaRPr sz="25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p38"/>
          <p:cNvPicPr preferRelativeResize="0"/>
          <p:nvPr/>
        </p:nvPicPr>
        <p:blipFill rotWithShape="1">
          <a:blip r:embed="rId3">
            <a:alphaModFix/>
          </a:blip>
          <a:srcRect b="40884" l="29518" r="12203" t="20546"/>
          <a:stretch/>
        </p:blipFill>
        <p:spPr>
          <a:xfrm>
            <a:off x="289013" y="1406275"/>
            <a:ext cx="8565974" cy="318880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8"/>
          <p:cNvSpPr txBox="1"/>
          <p:nvPr/>
        </p:nvSpPr>
        <p:spPr>
          <a:xfrm>
            <a:off x="1314175" y="1679675"/>
            <a:ext cx="339600" cy="21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9" name="Google Shape;219;p38"/>
          <p:cNvSpPr txBox="1"/>
          <p:nvPr/>
        </p:nvSpPr>
        <p:spPr>
          <a:xfrm>
            <a:off x="5435150" y="1679675"/>
            <a:ext cx="822300" cy="21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Problem Definition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20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Inability to continuously improve merchandise planning.</a:t>
            </a:r>
            <a:endParaRPr sz="204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20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to comprehend the connection between consumer behaviour, product demand, and external environment variables.</a:t>
            </a:r>
            <a:endParaRPr sz="204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20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Desire to find the unique correlations between the demand influencing factors that would improve sales.</a:t>
            </a:r>
            <a:endParaRPr sz="204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5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Iowa State liquor dataset.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3.5 Gb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over 3 years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Attributes: store number, zip code, county number, date, sales (price), volume sold.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Scope of Project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will depict the retailer’s view in supply chain management.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Aspects related to  profit maximization are included.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Retailer can view the results in the form of tables.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Trends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sales prediction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 of each particular item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Quantity prediction of an item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prediction of an item in a particular store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285100"/>
            <a:ext cx="85206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Milestone 1 ER Diagram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3">
            <a:alphaModFix/>
          </a:blip>
          <a:srcRect b="8118" l="14478" r="12469" t="20545"/>
          <a:stretch/>
        </p:blipFill>
        <p:spPr>
          <a:xfrm>
            <a:off x="949038" y="1057000"/>
            <a:ext cx="7245920" cy="397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Normalization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1NF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table is in 1NF if all columns contain only atomic values.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Multi-values not present in any column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thus in 1NF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