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2" r:id="rId2"/>
    <p:sldMasterId id="2147483660" r:id="rId3"/>
    <p:sldMasterId id="2147483684" r:id="rId4"/>
    <p:sldMasterId id="2147483696" r:id="rId5"/>
    <p:sldMasterId id="2147483708" r:id="rId6"/>
    <p:sldMasterId id="2147483720" r:id="rId7"/>
    <p:sldMasterId id="2147483732" r:id="rId8"/>
    <p:sldMasterId id="2147483744" r:id="rId9"/>
  </p:sldMasterIdLst>
  <p:notesMasterIdLst>
    <p:notesMasterId r:id="rId18"/>
  </p:notesMasterIdLst>
  <p:handoutMasterIdLst>
    <p:handoutMasterId r:id="rId19"/>
  </p:handoutMasterIdLst>
  <p:sldIdLst>
    <p:sldId id="382" r:id="rId10"/>
    <p:sldId id="384" r:id="rId11"/>
    <p:sldId id="385" r:id="rId12"/>
    <p:sldId id="386" r:id="rId13"/>
    <p:sldId id="389" r:id="rId14"/>
    <p:sldId id="387" r:id="rId15"/>
    <p:sldId id="390" r:id="rId16"/>
    <p:sldId id="391" r:id="rId1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7B7B"/>
    <a:srgbClr val="4949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44" autoAdjust="0"/>
    <p:restoredTop sz="84414" autoAdjust="0"/>
  </p:normalViewPr>
  <p:slideViewPr>
    <p:cSldViewPr>
      <p:cViewPr varScale="1">
        <p:scale>
          <a:sx n="105" d="100"/>
          <a:sy n="105" d="100"/>
        </p:scale>
        <p:origin x="1974" y="-36"/>
      </p:cViewPr>
      <p:guideLst>
        <p:guide orient="horz" pos="2160"/>
        <p:guide pos="2880"/>
      </p:guideLst>
    </p:cSldViewPr>
  </p:slideViewPr>
  <p:outlineViewPr>
    <p:cViewPr>
      <p:scale>
        <a:sx n="33" d="100"/>
        <a:sy n="33" d="100"/>
      </p:scale>
      <p:origin x="0" y="14707"/>
    </p:cViewPr>
  </p:outlineViewPr>
  <p:notesTextViewPr>
    <p:cViewPr>
      <p:scale>
        <a:sx n="3" d="2"/>
        <a:sy n="3" d="2"/>
      </p:scale>
      <p:origin x="0" y="0"/>
    </p:cViewPr>
  </p:notesTextViewPr>
  <p:sorterViewPr>
    <p:cViewPr varScale="1">
      <p:scale>
        <a:sx n="1" d="1"/>
        <a:sy n="1" d="1"/>
      </p:scale>
      <p:origin x="0" y="-13843"/>
    </p:cViewPr>
  </p:sorterViewPr>
  <p:notesViewPr>
    <p:cSldViewPr>
      <p:cViewPr varScale="1">
        <p:scale>
          <a:sx n="69" d="100"/>
          <a:sy n="69" d="100"/>
        </p:scale>
        <p:origin x="-3115" y="-8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0" tIns="46585" rIns="93170" bIns="46585" rtlCol="0"/>
          <a:lstStyle>
            <a:lvl1pPr algn="l">
              <a:defRPr sz="1200"/>
            </a:lvl1pPr>
          </a:lstStyle>
          <a:p>
            <a:endParaRPr lang="en-US"/>
          </a:p>
        </p:txBody>
      </p:sp>
      <p:sp>
        <p:nvSpPr>
          <p:cNvPr id="3" name="Date Placeholder 2"/>
          <p:cNvSpPr>
            <a:spLocks noGrp="1"/>
          </p:cNvSpPr>
          <p:nvPr>
            <p:ph type="dt" sz="quarter" idx="1"/>
          </p:nvPr>
        </p:nvSpPr>
        <p:spPr>
          <a:xfrm>
            <a:off x="3970939" y="0"/>
            <a:ext cx="3037840" cy="464820"/>
          </a:xfrm>
          <a:prstGeom prst="rect">
            <a:avLst/>
          </a:prstGeom>
        </p:spPr>
        <p:txBody>
          <a:bodyPr vert="horz" lIns="93170" tIns="46585" rIns="93170" bIns="46585" rtlCol="0"/>
          <a:lstStyle>
            <a:lvl1pPr algn="r">
              <a:defRPr sz="1200"/>
            </a:lvl1pPr>
          </a:lstStyle>
          <a:p>
            <a:fld id="{6BCA8DFE-561A-4FB6-902C-1568E68759C1}" type="datetimeFigureOut">
              <a:rPr lang="en-US" smtClean="0"/>
              <a:t>11/27/2018</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0" tIns="46585" rIns="93170" bIns="46585" rtlCol="0" anchor="b"/>
          <a:lstStyle>
            <a:lvl1pPr algn="l">
              <a:defRPr sz="1200"/>
            </a:lvl1pPr>
          </a:lstStyle>
          <a:p>
            <a:endParaRPr lang="en-US"/>
          </a:p>
        </p:txBody>
      </p:sp>
      <p:sp>
        <p:nvSpPr>
          <p:cNvPr id="5" name="Slide Number Placeholder 4"/>
          <p:cNvSpPr>
            <a:spLocks noGrp="1"/>
          </p:cNvSpPr>
          <p:nvPr>
            <p:ph type="sldNum" sz="quarter" idx="3"/>
          </p:nvPr>
        </p:nvSpPr>
        <p:spPr>
          <a:xfrm>
            <a:off x="3970939" y="8829967"/>
            <a:ext cx="3037840" cy="464820"/>
          </a:xfrm>
          <a:prstGeom prst="rect">
            <a:avLst/>
          </a:prstGeom>
        </p:spPr>
        <p:txBody>
          <a:bodyPr vert="horz" lIns="93170" tIns="46585" rIns="93170" bIns="46585" rtlCol="0" anchor="b"/>
          <a:lstStyle>
            <a:lvl1pPr algn="r">
              <a:defRPr sz="1200"/>
            </a:lvl1pPr>
          </a:lstStyle>
          <a:p>
            <a:fld id="{A540F285-E635-4637-A22E-52A7D0000C8C}" type="slidenum">
              <a:rPr lang="en-US" smtClean="0"/>
              <a:t>‹#›</a:t>
            </a:fld>
            <a:endParaRPr lang="en-US"/>
          </a:p>
        </p:txBody>
      </p:sp>
    </p:spTree>
    <p:extLst>
      <p:ext uri="{BB962C8B-B14F-4D97-AF65-F5344CB8AC3E}">
        <p14:creationId xmlns:p14="http://schemas.microsoft.com/office/powerpoint/2010/main" val="1761936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1434" tIns="45717" rIns="91434" bIns="45717" rtlCol="0"/>
          <a:lstStyle>
            <a:lvl1pPr algn="l">
              <a:defRPr sz="1200"/>
            </a:lvl1pPr>
          </a:lstStyle>
          <a:p>
            <a:endParaRPr lang="en-US"/>
          </a:p>
        </p:txBody>
      </p:sp>
      <p:sp>
        <p:nvSpPr>
          <p:cNvPr id="3" name="Date Placeholder 2"/>
          <p:cNvSpPr>
            <a:spLocks noGrp="1"/>
          </p:cNvSpPr>
          <p:nvPr>
            <p:ph type="dt" idx="1"/>
          </p:nvPr>
        </p:nvSpPr>
        <p:spPr>
          <a:xfrm>
            <a:off x="3970339" y="0"/>
            <a:ext cx="3038475" cy="465138"/>
          </a:xfrm>
          <a:prstGeom prst="rect">
            <a:avLst/>
          </a:prstGeom>
        </p:spPr>
        <p:txBody>
          <a:bodyPr vert="horz" lIns="91434" tIns="45717" rIns="91434" bIns="45717" rtlCol="0"/>
          <a:lstStyle>
            <a:lvl1pPr algn="r">
              <a:defRPr sz="1200"/>
            </a:lvl1pPr>
          </a:lstStyle>
          <a:p>
            <a:fld id="{74FA0BE8-9A04-4279-9A7F-5FFC56D67411}" type="datetimeFigureOut">
              <a:rPr lang="en-US" smtClean="0"/>
              <a:t>11/27/2018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34" tIns="45717" rIns="91434" bIns="45717" rtlCol="0" anchor="ctr"/>
          <a:lstStyle/>
          <a:p>
            <a:endParaRPr lang="en-US"/>
          </a:p>
        </p:txBody>
      </p:sp>
      <p:sp>
        <p:nvSpPr>
          <p:cNvPr id="5" name="Notes Placeholder 4"/>
          <p:cNvSpPr>
            <a:spLocks noGrp="1"/>
          </p:cNvSpPr>
          <p:nvPr>
            <p:ph type="body" sz="quarter" idx="3"/>
          </p:nvPr>
        </p:nvSpPr>
        <p:spPr>
          <a:xfrm>
            <a:off x="701675" y="4416425"/>
            <a:ext cx="5607051" cy="4183063"/>
          </a:xfrm>
          <a:prstGeom prst="rect">
            <a:avLst/>
          </a:prstGeom>
        </p:spPr>
        <p:txBody>
          <a:bodyPr vert="horz" lIns="91434" tIns="45717" rIns="91434" bIns="4571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676"/>
            <a:ext cx="3038475" cy="465138"/>
          </a:xfrm>
          <a:prstGeom prst="rect">
            <a:avLst/>
          </a:prstGeom>
        </p:spPr>
        <p:txBody>
          <a:bodyPr vert="horz" lIns="91434" tIns="45717" rIns="91434" bIns="45717" rtlCol="0" anchor="b"/>
          <a:lstStyle>
            <a:lvl1pPr algn="l">
              <a:defRPr sz="1200"/>
            </a:lvl1pPr>
          </a:lstStyle>
          <a:p>
            <a:endParaRPr lang="en-US"/>
          </a:p>
        </p:txBody>
      </p:sp>
      <p:sp>
        <p:nvSpPr>
          <p:cNvPr id="7" name="Slide Number Placeholder 6"/>
          <p:cNvSpPr>
            <a:spLocks noGrp="1"/>
          </p:cNvSpPr>
          <p:nvPr>
            <p:ph type="sldNum" sz="quarter" idx="5"/>
          </p:nvPr>
        </p:nvSpPr>
        <p:spPr>
          <a:xfrm>
            <a:off x="3970339" y="8829676"/>
            <a:ext cx="3038475" cy="465138"/>
          </a:xfrm>
          <a:prstGeom prst="rect">
            <a:avLst/>
          </a:prstGeom>
        </p:spPr>
        <p:txBody>
          <a:bodyPr vert="horz" lIns="91434" tIns="45717" rIns="91434" bIns="45717" rtlCol="0" anchor="b"/>
          <a:lstStyle>
            <a:lvl1pPr algn="r">
              <a:defRPr sz="1200"/>
            </a:lvl1pPr>
          </a:lstStyle>
          <a:p>
            <a:fld id="{6AE3BE5C-8DD5-404A-A775-34CA9B70B1A3}" type="slidenum">
              <a:rPr lang="en-US" smtClean="0"/>
              <a:t>‹#›</a:t>
            </a:fld>
            <a:endParaRPr lang="en-US"/>
          </a:p>
        </p:txBody>
      </p:sp>
    </p:spTree>
    <p:extLst>
      <p:ext uri="{BB962C8B-B14F-4D97-AF65-F5344CB8AC3E}">
        <p14:creationId xmlns:p14="http://schemas.microsoft.com/office/powerpoint/2010/main" val="628797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E3BE5C-8DD5-404A-A775-34CA9B70B1A3}" type="slidenum">
              <a:rPr lang="en-US" smtClean="0"/>
              <a:t>1</a:t>
            </a:fld>
            <a:endParaRPr lang="en-US"/>
          </a:p>
        </p:txBody>
      </p:sp>
    </p:spTree>
    <p:extLst>
      <p:ext uri="{BB962C8B-B14F-4D97-AF65-F5344CB8AC3E}">
        <p14:creationId xmlns:p14="http://schemas.microsoft.com/office/powerpoint/2010/main" val="1143052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E3BE5C-8DD5-404A-A775-34CA9B70B1A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7051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E3BE5C-8DD5-404A-A775-34CA9B70B1A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35530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E3BE5C-8DD5-404A-A775-34CA9B70B1A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57593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E3BE5C-8DD5-404A-A775-34CA9B70B1A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61581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E3BE5C-8DD5-404A-A775-34CA9B70B1A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26983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E3BE5C-8DD5-404A-A775-34CA9B70B1A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7011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E3BE5C-8DD5-404A-A775-34CA9B70B1A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300235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B8C086-349E-4D14-92B2-13DAB73DDB82}" type="datetime1">
              <a:rPr lang="en-US" smtClean="0"/>
              <a:t>11/27/2018</a:t>
            </a:fld>
            <a:endParaRPr lang="en-US"/>
          </a:p>
        </p:txBody>
      </p:sp>
      <p:sp>
        <p:nvSpPr>
          <p:cNvPr id="6" name="Slide Number Placeholder 5"/>
          <p:cNvSpPr>
            <a:spLocks noGrp="1"/>
          </p:cNvSpPr>
          <p:nvPr>
            <p:ph type="sldNum" sz="quarter" idx="12"/>
          </p:nvPr>
        </p:nvSpPr>
        <p:spPr>
          <a:xfrm>
            <a:off x="7008091" y="6554787"/>
            <a:ext cx="2133600" cy="365125"/>
          </a:xfrm>
        </p:spPr>
        <p:txBody>
          <a:bodyPr/>
          <a:lstStyle/>
          <a:p>
            <a:fld id="{73E0886E-2F3E-422E-8475-AE0ECBFF640E}"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92925" y="103134"/>
            <a:ext cx="1260950" cy="126095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7850" y="104260"/>
            <a:ext cx="1315620" cy="1259824"/>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6102" y="131790"/>
            <a:ext cx="1232294" cy="1232294"/>
          </a:xfrm>
          <a:prstGeom prst="rect">
            <a:avLst/>
          </a:prstGeom>
        </p:spPr>
      </p:pic>
    </p:spTree>
    <p:extLst>
      <p:ext uri="{BB962C8B-B14F-4D97-AF65-F5344CB8AC3E}">
        <p14:creationId xmlns:p14="http://schemas.microsoft.com/office/powerpoint/2010/main" val="3689350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91D764-FBBA-4B07-A0E9-B1B4FDD68623}" type="datetime1">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0886E-2F3E-422E-8475-AE0ECBFF640E}" type="slidenum">
              <a:rPr lang="en-US" smtClean="0"/>
              <a:t>‹#›</a:t>
            </a:fld>
            <a:endParaRPr lang="en-US"/>
          </a:p>
        </p:txBody>
      </p:sp>
    </p:spTree>
    <p:extLst>
      <p:ext uri="{BB962C8B-B14F-4D97-AF65-F5344CB8AC3E}">
        <p14:creationId xmlns:p14="http://schemas.microsoft.com/office/powerpoint/2010/main" val="41193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C1148D-DBDC-4AFF-95C3-C63EF7A79A6E}" type="datetime1">
              <a:rPr lang="en-US" smtClean="0"/>
              <a:t>11/27/2018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E0886E-2F3E-422E-8475-AE0ECBFF640E}" type="slidenum">
              <a:rPr lang="en-US" smtClean="0"/>
              <a:t>‹#›</a:t>
            </a:fld>
            <a:endParaRPr lang="en-US"/>
          </a:p>
        </p:txBody>
      </p:sp>
    </p:spTree>
    <p:extLst>
      <p:ext uri="{BB962C8B-B14F-4D97-AF65-F5344CB8AC3E}">
        <p14:creationId xmlns:p14="http://schemas.microsoft.com/office/powerpoint/2010/main" val="1503836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D5991AB-11F4-428B-A360-A7FCD98D328F}" type="datetime1">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68126" y="6622036"/>
            <a:ext cx="2133600" cy="365125"/>
          </a:xfrm>
        </p:spPr>
        <p:txBody>
          <a:bodyPr/>
          <a:lstStyle/>
          <a:p>
            <a:fld id="{E91D7391-697E-4653-B80F-E4FF0E7FEB06}" type="slidenum">
              <a:rPr lang="en-US" smtClean="0"/>
              <a:t>‹#›</a:t>
            </a:fld>
            <a:endParaRPr lang="en-US"/>
          </a:p>
        </p:txBody>
      </p:sp>
    </p:spTree>
    <p:extLst>
      <p:ext uri="{BB962C8B-B14F-4D97-AF65-F5344CB8AC3E}">
        <p14:creationId xmlns:p14="http://schemas.microsoft.com/office/powerpoint/2010/main" val="1560933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12819E9-39A4-430C-A4FF-4D68185E61B4}" type="datetime1">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D7391-697E-4653-B80F-E4FF0E7FEB06}" type="slidenum">
              <a:rPr lang="en-US" smtClean="0"/>
              <a:t>‹#›</a:t>
            </a:fld>
            <a:endParaRPr lang="en-US"/>
          </a:p>
        </p:txBody>
      </p:sp>
      <p:sp>
        <p:nvSpPr>
          <p:cNvPr id="7" name="Footer Placeholder 3"/>
          <p:cNvSpPr txBox="1">
            <a:spLocks/>
          </p:cNvSpPr>
          <p:nvPr userDrawn="1"/>
        </p:nvSpPr>
        <p:spPr>
          <a:xfrm>
            <a:off x="4306456" y="6277896"/>
            <a:ext cx="2362200" cy="6096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solidFill>
                  <a:prstClr val="white"/>
                </a:solidFill>
                <a:latin typeface="Baskerville Old Face" panose="02020602080505020303" pitchFamily="18" charset="0"/>
              </a:rPr>
              <a:t>FOUO</a:t>
            </a:r>
            <a:endParaRPr lang="en-US" sz="1100" dirty="0">
              <a:latin typeface="Baskerville Old Face" panose="02020602080505020303" pitchFamily="18" charset="0"/>
            </a:endParaRPr>
          </a:p>
        </p:txBody>
      </p:sp>
    </p:spTree>
    <p:extLst>
      <p:ext uri="{BB962C8B-B14F-4D97-AF65-F5344CB8AC3E}">
        <p14:creationId xmlns:p14="http://schemas.microsoft.com/office/powerpoint/2010/main" val="3193761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57194B-6A4F-433F-BE18-9A29F4A6693B}" type="datetime1">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D7391-697E-4653-B80F-E4FF0E7FEB06}" type="slidenum">
              <a:rPr lang="en-US" smtClean="0"/>
              <a:t>‹#›</a:t>
            </a:fld>
            <a:endParaRPr lang="en-US"/>
          </a:p>
        </p:txBody>
      </p:sp>
    </p:spTree>
    <p:extLst>
      <p:ext uri="{BB962C8B-B14F-4D97-AF65-F5344CB8AC3E}">
        <p14:creationId xmlns:p14="http://schemas.microsoft.com/office/powerpoint/2010/main" val="1890714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477C399-9CB8-4293-89E8-578C7DDF0954}" type="datetime1">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1D7391-697E-4653-B80F-E4FF0E7FEB06}" type="slidenum">
              <a:rPr lang="en-US" smtClean="0"/>
              <a:t>‹#›</a:t>
            </a:fld>
            <a:endParaRPr lang="en-US"/>
          </a:p>
        </p:txBody>
      </p:sp>
    </p:spTree>
    <p:extLst>
      <p:ext uri="{BB962C8B-B14F-4D97-AF65-F5344CB8AC3E}">
        <p14:creationId xmlns:p14="http://schemas.microsoft.com/office/powerpoint/2010/main" val="2631537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5967C4-1323-4305-BA50-4FFC1F28BC8B}" type="datetime1">
              <a:rPr lang="en-US" smtClean="0"/>
              <a:t>11/27/2018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1D7391-697E-4653-B80F-E4FF0E7FEB06}" type="slidenum">
              <a:rPr lang="en-US" smtClean="0"/>
              <a:t>‹#›</a:t>
            </a:fld>
            <a:endParaRPr lang="en-US"/>
          </a:p>
        </p:txBody>
      </p:sp>
    </p:spTree>
    <p:extLst>
      <p:ext uri="{BB962C8B-B14F-4D97-AF65-F5344CB8AC3E}">
        <p14:creationId xmlns:p14="http://schemas.microsoft.com/office/powerpoint/2010/main" val="3809979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1D0A46-8B10-4A2B-8AAE-7F7108ED8F98}" type="datetime1">
              <a:rPr lang="en-US" smtClean="0"/>
              <a:t>11/27/2018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1D7391-697E-4653-B80F-E4FF0E7FEB06}" type="slidenum">
              <a:rPr lang="en-US" smtClean="0"/>
              <a:t>‹#›</a:t>
            </a:fld>
            <a:endParaRPr lang="en-US"/>
          </a:p>
        </p:txBody>
      </p:sp>
    </p:spTree>
    <p:extLst>
      <p:ext uri="{BB962C8B-B14F-4D97-AF65-F5344CB8AC3E}">
        <p14:creationId xmlns:p14="http://schemas.microsoft.com/office/powerpoint/2010/main" val="12336802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7EB358-8501-4418-B9F8-152816A0F11D}" type="datetime1">
              <a:rPr lang="en-US" smtClean="0"/>
              <a:t>11/27/2018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1D7391-697E-4653-B80F-E4FF0E7FEB06}" type="slidenum">
              <a:rPr lang="en-US" smtClean="0"/>
              <a:t>‹#›</a:t>
            </a:fld>
            <a:endParaRPr lang="en-US"/>
          </a:p>
        </p:txBody>
      </p:sp>
    </p:spTree>
    <p:extLst>
      <p:ext uri="{BB962C8B-B14F-4D97-AF65-F5344CB8AC3E}">
        <p14:creationId xmlns:p14="http://schemas.microsoft.com/office/powerpoint/2010/main" val="7033761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13215F-D229-405E-96DF-5DBEB6E06A27}" type="datetime1">
              <a:rPr lang="en-US" smtClean="0"/>
              <a:t>11/27/2018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91D7391-697E-4653-B80F-E4FF0E7FEB06}" type="slidenum">
              <a:rPr lang="en-US" smtClean="0"/>
              <a:t>‹#›</a:t>
            </a:fld>
            <a:endParaRPr lang="en-US"/>
          </a:p>
        </p:txBody>
      </p:sp>
    </p:spTree>
    <p:extLst>
      <p:ext uri="{BB962C8B-B14F-4D97-AF65-F5344CB8AC3E}">
        <p14:creationId xmlns:p14="http://schemas.microsoft.com/office/powerpoint/2010/main" val="1577244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F74398-8A0F-4553-8F56-2732589A8220}" type="datetime1">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0886E-2F3E-422E-8475-AE0ECBFF640E}" type="slidenum">
              <a:rPr lang="en-US" smtClean="0"/>
              <a:t>‹#›</a:t>
            </a:fld>
            <a:endParaRPr lang="en-US"/>
          </a:p>
        </p:txBody>
      </p:sp>
    </p:spTree>
    <p:extLst>
      <p:ext uri="{BB962C8B-B14F-4D97-AF65-F5344CB8AC3E}">
        <p14:creationId xmlns:p14="http://schemas.microsoft.com/office/powerpoint/2010/main" val="36555472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B33EA6-D9A8-45F1-B0A4-778BF09F9709}" type="datetime1">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1D7391-697E-4653-B80F-E4FF0E7FEB06}" type="slidenum">
              <a:rPr lang="en-US" smtClean="0"/>
              <a:t>‹#›</a:t>
            </a:fld>
            <a:endParaRPr lang="en-US"/>
          </a:p>
        </p:txBody>
      </p:sp>
    </p:spTree>
    <p:extLst>
      <p:ext uri="{BB962C8B-B14F-4D97-AF65-F5344CB8AC3E}">
        <p14:creationId xmlns:p14="http://schemas.microsoft.com/office/powerpoint/2010/main" val="8375288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BA7756-DC15-438D-B4E6-B93F2105D9FA}" type="datetime1">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D7391-697E-4653-B80F-E4FF0E7FEB06}" type="slidenum">
              <a:rPr lang="en-US" smtClean="0"/>
              <a:t>‹#›</a:t>
            </a:fld>
            <a:endParaRPr lang="en-US"/>
          </a:p>
        </p:txBody>
      </p:sp>
    </p:spTree>
    <p:extLst>
      <p:ext uri="{BB962C8B-B14F-4D97-AF65-F5344CB8AC3E}">
        <p14:creationId xmlns:p14="http://schemas.microsoft.com/office/powerpoint/2010/main" val="6270137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8E2586-566C-47A3-B5B3-D622D4CDF380}" type="datetime1">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D7391-697E-4653-B80F-E4FF0E7FEB06}" type="slidenum">
              <a:rPr lang="en-US" smtClean="0"/>
              <a:t>‹#›</a:t>
            </a:fld>
            <a:endParaRPr lang="en-US"/>
          </a:p>
        </p:txBody>
      </p:sp>
    </p:spTree>
    <p:extLst>
      <p:ext uri="{BB962C8B-B14F-4D97-AF65-F5344CB8AC3E}">
        <p14:creationId xmlns:p14="http://schemas.microsoft.com/office/powerpoint/2010/main" val="16628124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0095396-507B-41E4-A847-E8D819FB4597}" type="datetime1">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68D8EA-F6F0-44E2-921A-76575496880C}" type="slidenum">
              <a:rPr lang="en-US" smtClean="0"/>
              <a:t>‹#›</a:t>
            </a:fld>
            <a:endParaRPr lang="en-US"/>
          </a:p>
        </p:txBody>
      </p:sp>
    </p:spTree>
    <p:extLst>
      <p:ext uri="{BB962C8B-B14F-4D97-AF65-F5344CB8AC3E}">
        <p14:creationId xmlns:p14="http://schemas.microsoft.com/office/powerpoint/2010/main" val="24085135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4B7469-FF37-4171-9002-85FE679D842C}" type="datetime1">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68D8EA-F6F0-44E2-921A-76575496880C}" type="slidenum">
              <a:rPr lang="en-US" smtClean="0"/>
              <a:t>‹#›</a:t>
            </a:fld>
            <a:endParaRPr lang="en-US"/>
          </a:p>
        </p:txBody>
      </p:sp>
    </p:spTree>
    <p:extLst>
      <p:ext uri="{BB962C8B-B14F-4D97-AF65-F5344CB8AC3E}">
        <p14:creationId xmlns:p14="http://schemas.microsoft.com/office/powerpoint/2010/main" val="4130612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4AC64-72A1-4B0F-BC1C-9B31C4962037}" type="datetime1">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68D8EA-F6F0-44E2-921A-76575496880C}" type="slidenum">
              <a:rPr lang="en-US" smtClean="0"/>
              <a:t>‹#›</a:t>
            </a:fld>
            <a:endParaRPr lang="en-US"/>
          </a:p>
        </p:txBody>
      </p:sp>
    </p:spTree>
    <p:extLst>
      <p:ext uri="{BB962C8B-B14F-4D97-AF65-F5344CB8AC3E}">
        <p14:creationId xmlns:p14="http://schemas.microsoft.com/office/powerpoint/2010/main" val="19067594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43C273-D361-4197-92E7-3F0BE1222D09}" type="datetime1">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68D8EA-F6F0-44E2-921A-76575496880C}" type="slidenum">
              <a:rPr lang="en-US" smtClean="0"/>
              <a:t>‹#›</a:t>
            </a:fld>
            <a:endParaRPr lang="en-US"/>
          </a:p>
        </p:txBody>
      </p:sp>
    </p:spTree>
    <p:extLst>
      <p:ext uri="{BB962C8B-B14F-4D97-AF65-F5344CB8AC3E}">
        <p14:creationId xmlns:p14="http://schemas.microsoft.com/office/powerpoint/2010/main" val="18602685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3448C2D-90C3-495C-9D6A-1981DA9D85D0}" type="datetime1">
              <a:rPr lang="en-US" smtClean="0"/>
              <a:t>11/27/2018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68D8EA-F6F0-44E2-921A-76575496880C}" type="slidenum">
              <a:rPr lang="en-US" smtClean="0"/>
              <a:t>‹#›</a:t>
            </a:fld>
            <a:endParaRPr lang="en-US"/>
          </a:p>
        </p:txBody>
      </p:sp>
    </p:spTree>
    <p:extLst>
      <p:ext uri="{BB962C8B-B14F-4D97-AF65-F5344CB8AC3E}">
        <p14:creationId xmlns:p14="http://schemas.microsoft.com/office/powerpoint/2010/main" val="29828765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F3E246-8435-4535-8A6D-855A1FE2C355}" type="datetime1">
              <a:rPr lang="en-US" smtClean="0"/>
              <a:t>11/27/2018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68D8EA-F6F0-44E2-921A-76575496880C}" type="slidenum">
              <a:rPr lang="en-US" smtClean="0"/>
              <a:t>‹#›</a:t>
            </a:fld>
            <a:endParaRPr lang="en-US"/>
          </a:p>
        </p:txBody>
      </p:sp>
    </p:spTree>
    <p:extLst>
      <p:ext uri="{BB962C8B-B14F-4D97-AF65-F5344CB8AC3E}">
        <p14:creationId xmlns:p14="http://schemas.microsoft.com/office/powerpoint/2010/main" val="24525356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769CDD-2E6F-4AA8-BA31-2071354ACB94}" type="datetime1">
              <a:rPr lang="en-US" smtClean="0"/>
              <a:t>11/27/2018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68D8EA-F6F0-44E2-921A-76575496880C}" type="slidenum">
              <a:rPr lang="en-US" smtClean="0"/>
              <a:t>‹#›</a:t>
            </a:fld>
            <a:endParaRPr lang="en-US"/>
          </a:p>
        </p:txBody>
      </p:sp>
    </p:spTree>
    <p:extLst>
      <p:ext uri="{BB962C8B-B14F-4D97-AF65-F5344CB8AC3E}">
        <p14:creationId xmlns:p14="http://schemas.microsoft.com/office/powerpoint/2010/main" val="1047104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2E6D8D8-0A42-4B64-A8FA-0154630127D8}" type="datetime1">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0886E-2F3E-422E-8475-AE0ECBFF640E}" type="slidenum">
              <a:rPr lang="en-US" smtClean="0"/>
              <a:t>‹#›</a:t>
            </a:fld>
            <a:endParaRPr lang="en-US"/>
          </a:p>
        </p:txBody>
      </p:sp>
    </p:spTree>
    <p:extLst>
      <p:ext uri="{BB962C8B-B14F-4D97-AF65-F5344CB8AC3E}">
        <p14:creationId xmlns:p14="http://schemas.microsoft.com/office/powerpoint/2010/main" val="26323446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66DB29-DB04-4E77-8205-F30C995D0BC4}" type="datetime1">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68D8EA-F6F0-44E2-921A-76575496880C}" type="slidenum">
              <a:rPr lang="en-US" smtClean="0"/>
              <a:t>‹#›</a:t>
            </a:fld>
            <a:endParaRPr lang="en-US"/>
          </a:p>
        </p:txBody>
      </p:sp>
    </p:spTree>
    <p:extLst>
      <p:ext uri="{BB962C8B-B14F-4D97-AF65-F5344CB8AC3E}">
        <p14:creationId xmlns:p14="http://schemas.microsoft.com/office/powerpoint/2010/main" val="32517419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AD837D-4339-4490-A709-7C2280F6788D}" type="datetime1">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68D8EA-F6F0-44E2-921A-76575496880C}" type="slidenum">
              <a:rPr lang="en-US" smtClean="0"/>
              <a:t>‹#›</a:t>
            </a:fld>
            <a:endParaRPr lang="en-US"/>
          </a:p>
        </p:txBody>
      </p:sp>
    </p:spTree>
    <p:extLst>
      <p:ext uri="{BB962C8B-B14F-4D97-AF65-F5344CB8AC3E}">
        <p14:creationId xmlns:p14="http://schemas.microsoft.com/office/powerpoint/2010/main" val="35464845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99EA7-0CCD-4B6A-B724-0BADFD015A6E}" type="datetime1">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68D8EA-F6F0-44E2-921A-76575496880C}" type="slidenum">
              <a:rPr lang="en-US" smtClean="0"/>
              <a:t>‹#›</a:t>
            </a:fld>
            <a:endParaRPr lang="en-US"/>
          </a:p>
        </p:txBody>
      </p:sp>
    </p:spTree>
    <p:extLst>
      <p:ext uri="{BB962C8B-B14F-4D97-AF65-F5344CB8AC3E}">
        <p14:creationId xmlns:p14="http://schemas.microsoft.com/office/powerpoint/2010/main" val="18357956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07B229-BAE7-4D88-965D-2A152159E060}" type="datetime1">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68D8EA-F6F0-44E2-921A-76575496880C}" type="slidenum">
              <a:rPr lang="en-US" smtClean="0"/>
              <a:t>‹#›</a:t>
            </a:fld>
            <a:endParaRPr lang="en-US"/>
          </a:p>
        </p:txBody>
      </p:sp>
    </p:spTree>
    <p:extLst>
      <p:ext uri="{BB962C8B-B14F-4D97-AF65-F5344CB8AC3E}">
        <p14:creationId xmlns:p14="http://schemas.microsoft.com/office/powerpoint/2010/main" val="39171909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A6A247-7AA6-4B6F-828A-9897EC11079B}" type="datetime1">
              <a:rPr lang="en-US" smtClean="0">
                <a:solidFill>
                  <a:prstClr val="black">
                    <a:tint val="75000"/>
                  </a:prstClr>
                </a:solidFill>
              </a:rPr>
              <a:t>11/27/2018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875704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92D28F8-678B-4482-9C39-C5E30ED8DDBE}" type="datetime1">
              <a:rPr lang="en-US" smtClean="0">
                <a:solidFill>
                  <a:prstClr val="black">
                    <a:tint val="75000"/>
                  </a:prstClr>
                </a:solidFill>
              </a:rPr>
              <a:t>11/27/2018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595007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1F6C86-88AB-4F4F-A8FC-88DCC04AFC3E}" type="datetime1">
              <a:rPr lang="en-US" smtClean="0">
                <a:solidFill>
                  <a:prstClr val="black">
                    <a:tint val="75000"/>
                  </a:prstClr>
                </a:solidFill>
              </a:rPr>
              <a:t>11/27/2018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506552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2D739C-3CFB-40A2-A273-BC3CEC657AB6}" type="datetime1">
              <a:rPr lang="en-US" smtClean="0">
                <a:solidFill>
                  <a:prstClr val="black">
                    <a:tint val="75000"/>
                  </a:prstClr>
                </a:solidFill>
              </a:rPr>
              <a:t>11/27/2018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823303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9310E4B-74F5-4A14-8628-E87584D30D0F}" type="datetime1">
              <a:rPr lang="en-US" smtClean="0">
                <a:solidFill>
                  <a:prstClr val="black">
                    <a:tint val="75000"/>
                  </a:prstClr>
                </a:solidFill>
              </a:rPr>
              <a:t>11/27/2018</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160547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0F63BCC-2E57-4AE0-B262-FEB1035D39DB}" type="datetime1">
              <a:rPr lang="en-US" smtClean="0">
                <a:solidFill>
                  <a:prstClr val="black">
                    <a:tint val="75000"/>
                  </a:prstClr>
                </a:solidFill>
              </a:rPr>
              <a:t>11/27/2018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14046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1CEE93-EED9-4AB3-A520-8C944D65AD91}" type="datetime1">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E0886E-2F3E-422E-8475-AE0ECBFF640E}" type="slidenum">
              <a:rPr lang="en-US" smtClean="0"/>
              <a:t>‹#›</a:t>
            </a:fld>
            <a:endParaRPr lang="en-US"/>
          </a:p>
        </p:txBody>
      </p:sp>
    </p:spTree>
    <p:extLst>
      <p:ext uri="{BB962C8B-B14F-4D97-AF65-F5344CB8AC3E}">
        <p14:creationId xmlns:p14="http://schemas.microsoft.com/office/powerpoint/2010/main" val="291669287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3831A1-14D3-47DA-8757-A519F2432BAF}" type="datetime1">
              <a:rPr lang="en-US" smtClean="0">
                <a:solidFill>
                  <a:prstClr val="black">
                    <a:tint val="75000"/>
                  </a:prstClr>
                </a:solidFill>
              </a:rPr>
              <a:t>11/27/2018</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529253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530F42-E235-465B-9215-9FDB4CBC6B8F}" type="datetime1">
              <a:rPr lang="en-US" smtClean="0">
                <a:solidFill>
                  <a:prstClr val="black">
                    <a:tint val="75000"/>
                  </a:prstClr>
                </a:solidFill>
              </a:rPr>
              <a:t>11/27/2018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975685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F600CD-3255-4581-A038-5F8F959DBC4F}" type="datetime1">
              <a:rPr lang="en-US" smtClean="0">
                <a:solidFill>
                  <a:prstClr val="black">
                    <a:tint val="75000"/>
                  </a:prstClr>
                </a:solidFill>
              </a:rPr>
              <a:t>11/27/2018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790450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C377F2-39C1-4756-9CD8-BE72B2859701}" type="datetime1">
              <a:rPr lang="en-US" smtClean="0">
                <a:solidFill>
                  <a:prstClr val="black">
                    <a:tint val="75000"/>
                  </a:prstClr>
                </a:solidFill>
              </a:rPr>
              <a:t>11/27/2018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122347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D745CC-937E-4148-A3DB-B2045F114C40}" type="datetime1">
              <a:rPr lang="en-US" smtClean="0">
                <a:solidFill>
                  <a:prstClr val="black">
                    <a:tint val="75000"/>
                  </a:prstClr>
                </a:solidFill>
              </a:rPr>
              <a:t>11/27/2018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218751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717529A-D4F3-42C4-A922-BC7A8FC303C0}" type="datetime1">
              <a:rPr lang="en-US" smtClean="0">
                <a:solidFill>
                  <a:prstClr val="black">
                    <a:tint val="75000"/>
                  </a:prstClr>
                </a:solidFill>
              </a:rPr>
              <a:t>11/27/2018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000175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BC54A58-39FC-4DE3-BF49-4E75F07E5445}" type="datetime1">
              <a:rPr lang="en-US" smtClean="0">
                <a:solidFill>
                  <a:prstClr val="black">
                    <a:tint val="75000"/>
                  </a:prstClr>
                </a:solidFill>
              </a:rPr>
              <a:t>11/27/2018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636484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8A777C-DE41-4B2F-9C86-AB0F1FFD64EA}" type="datetime1">
              <a:rPr lang="en-US" smtClean="0">
                <a:solidFill>
                  <a:prstClr val="black">
                    <a:tint val="75000"/>
                  </a:prstClr>
                </a:solidFill>
              </a:rPr>
              <a:t>11/27/2018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230548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071D3D9-BFAF-47AC-B6DE-4C789DC9729F}" type="datetime1">
              <a:rPr lang="en-US" smtClean="0">
                <a:solidFill>
                  <a:prstClr val="black">
                    <a:tint val="75000"/>
                  </a:prstClr>
                </a:solidFill>
              </a:rPr>
              <a:t>11/27/2018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30150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704AD1-7775-408C-B519-FF1AAAA2D9F1}" type="datetime1">
              <a:rPr lang="en-US" smtClean="0">
                <a:solidFill>
                  <a:prstClr val="black">
                    <a:tint val="75000"/>
                  </a:prstClr>
                </a:solidFill>
              </a:rPr>
              <a:t>11/27/2018</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9289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4B667A-33F3-4877-95A8-03681FC60CB3}" type="datetime1">
              <a:rPr lang="en-US" smtClean="0"/>
              <a:t>11/27/2018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E0886E-2F3E-422E-8475-AE0ECBFF640E}" type="slidenum">
              <a:rPr lang="en-US" smtClean="0"/>
              <a:t>‹#›</a:t>
            </a:fld>
            <a:endParaRPr lang="en-US"/>
          </a:p>
        </p:txBody>
      </p:sp>
    </p:spTree>
    <p:extLst>
      <p:ext uri="{BB962C8B-B14F-4D97-AF65-F5344CB8AC3E}">
        <p14:creationId xmlns:p14="http://schemas.microsoft.com/office/powerpoint/2010/main" val="25173771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605ACB-4154-40D6-AD25-C50D9E12E105}" type="datetime1">
              <a:rPr lang="en-US" smtClean="0">
                <a:solidFill>
                  <a:prstClr val="black">
                    <a:tint val="75000"/>
                  </a:prstClr>
                </a:solidFill>
              </a:rPr>
              <a:t>11/27/2018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270631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522E49-BC53-4F6B-97EC-8CA23C987087}" type="datetime1">
              <a:rPr lang="en-US" smtClean="0">
                <a:solidFill>
                  <a:prstClr val="black">
                    <a:tint val="75000"/>
                  </a:prstClr>
                </a:solidFill>
              </a:rPr>
              <a:t>11/27/2018</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153191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D15110-44B1-409A-BAED-428FD428DDEC}" type="datetime1">
              <a:rPr lang="en-US" smtClean="0">
                <a:solidFill>
                  <a:prstClr val="black">
                    <a:tint val="75000"/>
                  </a:prstClr>
                </a:solidFill>
              </a:rPr>
              <a:t>11/27/2018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839861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C3FD54-574F-4BDA-BAB0-3753E6FF69FF}" type="datetime1">
              <a:rPr lang="en-US" smtClean="0">
                <a:solidFill>
                  <a:prstClr val="black">
                    <a:tint val="75000"/>
                  </a:prstClr>
                </a:solidFill>
              </a:rPr>
              <a:t>11/27/2018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921025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51223D-70FC-42B5-B356-8E670BDD2856}" type="datetime1">
              <a:rPr lang="en-US" smtClean="0">
                <a:solidFill>
                  <a:prstClr val="black">
                    <a:tint val="75000"/>
                  </a:prstClr>
                </a:solidFill>
              </a:rPr>
              <a:t>11/27/2018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2110078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0675B9-A105-4368-834C-5C7A99AD8AAA}" type="datetime1">
              <a:rPr lang="en-US" smtClean="0">
                <a:solidFill>
                  <a:prstClr val="black">
                    <a:tint val="75000"/>
                  </a:prstClr>
                </a:solidFill>
              </a:rPr>
              <a:t>11/27/2018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4581002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B121290-7801-4950-91C1-8059A44F8809}" type="datetime1">
              <a:rPr lang="en-US" smtClean="0">
                <a:solidFill>
                  <a:prstClr val="black">
                    <a:tint val="75000"/>
                  </a:prstClr>
                </a:solidFill>
              </a:rPr>
              <a:t>11/27/2018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4055049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D49DF69-9C30-4E1B-BD6D-FD216925D704}" type="datetime1">
              <a:rPr lang="en-US" smtClean="0">
                <a:solidFill>
                  <a:prstClr val="black">
                    <a:tint val="75000"/>
                  </a:prstClr>
                </a:solidFill>
              </a:rPr>
              <a:t>11/27/2018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3497775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381431-2372-4D0E-B8ED-0A4CA2A9A32D}" type="datetime1">
              <a:rPr lang="en-US" smtClean="0">
                <a:solidFill>
                  <a:prstClr val="black">
                    <a:tint val="75000"/>
                  </a:prstClr>
                </a:solidFill>
              </a:rPr>
              <a:t>11/27/2018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1766480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3B2809-F793-4546-AFD3-3552129DC357}" type="datetime1">
              <a:rPr lang="en-US" smtClean="0">
                <a:solidFill>
                  <a:prstClr val="black">
                    <a:tint val="75000"/>
                  </a:prstClr>
                </a:solidFill>
              </a:rPr>
              <a:t>11/27/2018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99307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9A0E79C-AC85-42A3-AC53-E42B3EDFAA6B}" type="datetime1">
              <a:rPr lang="en-US" smtClean="0"/>
              <a:t>11/27/2018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E0886E-2F3E-422E-8475-AE0ECBFF640E}" type="slidenum">
              <a:rPr lang="en-US" smtClean="0"/>
              <a:t>‹#›</a:t>
            </a:fld>
            <a:endParaRPr lang="en-US"/>
          </a:p>
        </p:txBody>
      </p:sp>
    </p:spTree>
    <p:extLst>
      <p:ext uri="{BB962C8B-B14F-4D97-AF65-F5344CB8AC3E}">
        <p14:creationId xmlns:p14="http://schemas.microsoft.com/office/powerpoint/2010/main" val="172085441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AD9B481-159B-48A2-B02F-88E63C8E48A0}" type="datetime1">
              <a:rPr lang="en-US" smtClean="0">
                <a:solidFill>
                  <a:prstClr val="black">
                    <a:tint val="75000"/>
                  </a:prstClr>
                </a:solidFill>
              </a:rPr>
              <a:t>11/27/2018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8175777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204272-103F-42F2-8C4F-9D674C2F7D5F}" type="datetime1">
              <a:rPr lang="en-US" smtClean="0">
                <a:solidFill>
                  <a:prstClr val="black">
                    <a:tint val="75000"/>
                  </a:prstClr>
                </a:solidFill>
              </a:rPr>
              <a:t>11/27/2018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8335876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B33F6A-382D-4E45-8EB0-0154CA01EB54}" type="datetime1">
              <a:rPr lang="en-US" smtClean="0">
                <a:solidFill>
                  <a:prstClr val="black">
                    <a:tint val="75000"/>
                  </a:prstClr>
                </a:solidFill>
              </a:rPr>
              <a:t>11/27/2018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2726299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7A7D1F-62E1-4945-88E5-1427861C08EF}" type="datetime1">
              <a:rPr lang="en-US" smtClean="0">
                <a:solidFill>
                  <a:prstClr val="black">
                    <a:tint val="75000"/>
                  </a:prstClr>
                </a:solidFill>
              </a:rPr>
              <a:t>11/27/2018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581519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D34BCF-74A3-4676-8C51-3347665AD6E7}" type="datetime1">
              <a:rPr lang="en-US" smtClean="0">
                <a:solidFill>
                  <a:prstClr val="black">
                    <a:tint val="75000"/>
                  </a:prstClr>
                </a:solidFill>
              </a:rPr>
              <a:t>11/27/2018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8413034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5F0375-3E62-4BDF-8D83-1FF17F709F86}" type="datetime1">
              <a:rPr lang="en-US" smtClean="0">
                <a:solidFill>
                  <a:prstClr val="black">
                    <a:tint val="75000"/>
                  </a:prstClr>
                </a:solidFill>
              </a:rPr>
              <a:t>11/27/2018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7744580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B7C45D-0046-4108-B647-033F6F7B37C1}" type="datetime1">
              <a:rPr lang="en-US" smtClean="0">
                <a:solidFill>
                  <a:prstClr val="black">
                    <a:tint val="75000"/>
                  </a:prstClr>
                </a:solidFill>
              </a:rPr>
              <a:t>11/27/2018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1237888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C4863EC-905C-47F0-9DB3-F23FFE8E59D3}" type="datetime1">
              <a:rPr lang="en-US" smtClean="0">
                <a:solidFill>
                  <a:prstClr val="black">
                    <a:tint val="75000"/>
                  </a:prstClr>
                </a:solidFill>
              </a:rPr>
              <a:t>11/27/2018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4527573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3DEB700-0162-4F3B-B418-D0B13B59E98E}" type="datetime1">
              <a:rPr lang="en-US" smtClean="0">
                <a:solidFill>
                  <a:prstClr val="black">
                    <a:tint val="75000"/>
                  </a:prstClr>
                </a:solidFill>
              </a:rPr>
              <a:t>11/27/2018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502670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75180D-1830-4A47-B1AD-77CA2E749AE9}" type="datetime1">
              <a:rPr lang="en-US" smtClean="0">
                <a:solidFill>
                  <a:prstClr val="black">
                    <a:tint val="75000"/>
                  </a:prstClr>
                </a:solidFill>
              </a:rPr>
              <a:t>11/27/2018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24939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28B802-B05A-4267-A8DF-02099E6CC3BA}" type="datetime1">
              <a:rPr lang="en-US" smtClean="0"/>
              <a:t>11/27/2018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E0886E-2F3E-422E-8475-AE0ECBFF640E}" type="slidenum">
              <a:rPr lang="en-US" smtClean="0"/>
              <a:t>‹#›</a:t>
            </a:fld>
            <a:endParaRPr lang="en-US"/>
          </a:p>
        </p:txBody>
      </p:sp>
    </p:spTree>
    <p:extLst>
      <p:ext uri="{BB962C8B-B14F-4D97-AF65-F5344CB8AC3E}">
        <p14:creationId xmlns:p14="http://schemas.microsoft.com/office/powerpoint/2010/main" val="143266694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F2B1C4-2952-4D2C-80BF-B014DBB3D084}" type="datetime1">
              <a:rPr lang="en-US" smtClean="0">
                <a:solidFill>
                  <a:prstClr val="black">
                    <a:tint val="75000"/>
                  </a:prstClr>
                </a:solidFill>
              </a:rPr>
              <a:t>11/27/2018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5754273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35B490-C5EA-4525-BBAD-4824970F29EE}" type="datetime1">
              <a:rPr lang="en-US" smtClean="0">
                <a:solidFill>
                  <a:prstClr val="black">
                    <a:tint val="75000"/>
                  </a:prstClr>
                </a:solidFill>
              </a:rPr>
              <a:t>11/27/2018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5638120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891AB3-9AE7-4BE4-AF53-399F3013B979}" type="datetime1">
              <a:rPr lang="en-US" smtClean="0">
                <a:solidFill>
                  <a:prstClr val="black">
                    <a:tint val="75000"/>
                  </a:prstClr>
                </a:solidFill>
              </a:rPr>
              <a:t>11/27/2018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6001955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C09BE0-0CB3-4220-8A8C-0CBDF737187A}" type="datetime1">
              <a:rPr lang="en-US" smtClean="0">
                <a:solidFill>
                  <a:prstClr val="black">
                    <a:tint val="75000"/>
                  </a:prstClr>
                </a:solidFill>
              </a:rPr>
              <a:t>11/27/2018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754715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4D9521-7015-4CFC-A730-C1D55A491779}" type="datetime1">
              <a:rPr lang="en-US" smtClean="0">
                <a:solidFill>
                  <a:prstClr val="black">
                    <a:tint val="75000"/>
                  </a:prstClr>
                </a:solidFill>
              </a:rPr>
              <a:t>11/27/2018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175246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272518-B01B-410F-A162-E4E71D4B2709}" type="datetime1">
              <a:rPr lang="en-US" smtClean="0">
                <a:solidFill>
                  <a:prstClr val="black">
                    <a:tint val="75000"/>
                  </a:prstClr>
                </a:solidFill>
              </a:rPr>
              <a:t>11/27/2018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8613031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182B99-7F6B-4AAF-9C30-9E1A029640C5}" type="datetime1">
              <a:rPr lang="en-US" smtClean="0">
                <a:solidFill>
                  <a:prstClr val="black">
                    <a:tint val="75000"/>
                  </a:prstClr>
                </a:solidFill>
              </a:rPr>
              <a:t>11/27/2018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914554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788686-63BF-4018-AEBF-D887D8D30BD5}" type="datetime1">
              <a:rPr lang="en-US" smtClean="0">
                <a:solidFill>
                  <a:prstClr val="black">
                    <a:tint val="75000"/>
                  </a:prstClr>
                </a:solidFill>
              </a:rPr>
              <a:t>11/27/2018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7833133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022D75E-8571-433D-892F-C694339BCE24}" type="datetime1">
              <a:rPr lang="en-US" smtClean="0">
                <a:solidFill>
                  <a:prstClr val="black">
                    <a:tint val="75000"/>
                  </a:prstClr>
                </a:solidFill>
              </a:rPr>
              <a:t>11/27/2018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5084364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B85E836-AE77-448C-B51E-022BA2A6D291}" type="datetime1">
              <a:rPr lang="en-US" smtClean="0">
                <a:solidFill>
                  <a:prstClr val="black">
                    <a:tint val="75000"/>
                  </a:prstClr>
                </a:solidFill>
              </a:rPr>
              <a:t>11/27/2018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3976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1259E7-FA38-4984-B41C-BE108B35DE91}" type="datetime1">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E0886E-2F3E-422E-8475-AE0ECBFF640E}" type="slidenum">
              <a:rPr lang="en-US" smtClean="0"/>
              <a:t>‹#›</a:t>
            </a:fld>
            <a:endParaRPr lang="en-US"/>
          </a:p>
        </p:txBody>
      </p:sp>
    </p:spTree>
    <p:extLst>
      <p:ext uri="{BB962C8B-B14F-4D97-AF65-F5344CB8AC3E}">
        <p14:creationId xmlns:p14="http://schemas.microsoft.com/office/powerpoint/2010/main" val="26565997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E6FE3F-AB96-4EEB-B54C-5323FCE3ACA5}" type="datetime1">
              <a:rPr lang="en-US" smtClean="0">
                <a:solidFill>
                  <a:prstClr val="black">
                    <a:tint val="75000"/>
                  </a:prstClr>
                </a:solidFill>
              </a:rPr>
              <a:t>11/27/2018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384910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78A4F8-2F9C-4A37-B733-0E25B9950A27}" type="datetime1">
              <a:rPr lang="en-US" smtClean="0">
                <a:solidFill>
                  <a:prstClr val="black">
                    <a:tint val="75000"/>
                  </a:prstClr>
                </a:solidFill>
              </a:rPr>
              <a:t>11/27/2018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584186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35EBE0E-512A-48C5-8888-29DB53BE20CB}" type="datetime1">
              <a:rPr lang="en-US" smtClean="0">
                <a:solidFill>
                  <a:prstClr val="black">
                    <a:tint val="75000"/>
                  </a:prstClr>
                </a:solidFill>
              </a:rPr>
              <a:t>11/27/2018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1123955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09C675-0951-4CCA-80BB-6CA246F540AA}" type="datetime1">
              <a:rPr lang="en-US" smtClean="0">
                <a:solidFill>
                  <a:prstClr val="black">
                    <a:tint val="75000"/>
                  </a:prstClr>
                </a:solidFill>
              </a:rPr>
              <a:t>11/27/2018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204044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C9CF90-CA1B-4EAA-A8ED-690D5D964C4B}" type="datetime1">
              <a:rPr lang="en-US" smtClean="0">
                <a:solidFill>
                  <a:prstClr val="black">
                    <a:tint val="75000"/>
                  </a:prstClr>
                </a:solidFill>
              </a:rPr>
              <a:t>11/27/2018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9294101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30373E-E7F3-4FA0-B640-4D0A892CB44B}" type="datetime1">
              <a:rPr lang="en-US" smtClean="0">
                <a:solidFill>
                  <a:prstClr val="black">
                    <a:tint val="75000"/>
                  </a:prstClr>
                </a:solidFill>
              </a:rPr>
              <a:t>11/27/2018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478560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BC707-3AB3-4446-9331-81851A9144FE}" type="datetime1">
              <a:rPr lang="en-US" smtClean="0">
                <a:solidFill>
                  <a:prstClr val="black">
                    <a:tint val="75000"/>
                  </a:prstClr>
                </a:solidFill>
              </a:rPr>
              <a:t>11/27/2018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437250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E56523-EA81-4781-BA80-B57DD813D4EA}" type="datetime1">
              <a:rPr lang="en-US" smtClean="0">
                <a:solidFill>
                  <a:prstClr val="black">
                    <a:tint val="75000"/>
                  </a:prstClr>
                </a:solidFill>
              </a:rPr>
              <a:t>11/27/2018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0131587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3F3105-0851-446A-B963-1728A692D822}" type="datetime1">
              <a:rPr lang="en-US" smtClean="0">
                <a:solidFill>
                  <a:prstClr val="black">
                    <a:tint val="75000"/>
                  </a:prstClr>
                </a:solidFill>
              </a:rPr>
              <a:t>11/27/2018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91D7391-697E-4653-B80F-E4FF0E7FEB0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9007982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96275B6-A949-4861-9251-D060AA25A9B3}"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D7391-697E-4653-B80F-E4FF0E7FEB06}" type="slidenum">
              <a:rPr lang="en-US" smtClean="0"/>
              <a:t>‹#›</a:t>
            </a:fld>
            <a:endParaRPr lang="en-US"/>
          </a:p>
        </p:txBody>
      </p:sp>
    </p:spTree>
    <p:extLst>
      <p:ext uri="{BB962C8B-B14F-4D97-AF65-F5344CB8AC3E}">
        <p14:creationId xmlns:p14="http://schemas.microsoft.com/office/powerpoint/2010/main" val="3528682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44AFA9-3EF0-4C08-B2ED-731D2493C40B}" type="datetime1">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E0886E-2F3E-422E-8475-AE0ECBFF640E}" type="slidenum">
              <a:rPr lang="en-US" smtClean="0"/>
              <a:t>‹#›</a:t>
            </a:fld>
            <a:endParaRPr lang="en-US"/>
          </a:p>
        </p:txBody>
      </p:sp>
    </p:spTree>
    <p:extLst>
      <p:ext uri="{BB962C8B-B14F-4D97-AF65-F5344CB8AC3E}">
        <p14:creationId xmlns:p14="http://schemas.microsoft.com/office/powerpoint/2010/main" val="339793153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96275B6-A949-4861-9251-D060AA25A9B3}"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D7391-697E-4653-B80F-E4FF0E7FEB06}" type="slidenum">
              <a:rPr lang="en-US" smtClean="0"/>
              <a:t>‹#›</a:t>
            </a:fld>
            <a:endParaRPr lang="en-US"/>
          </a:p>
        </p:txBody>
      </p:sp>
    </p:spTree>
    <p:extLst>
      <p:ext uri="{BB962C8B-B14F-4D97-AF65-F5344CB8AC3E}">
        <p14:creationId xmlns:p14="http://schemas.microsoft.com/office/powerpoint/2010/main" val="238828588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275B6-A949-4861-9251-D060AA25A9B3}"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D7391-697E-4653-B80F-E4FF0E7FEB06}" type="slidenum">
              <a:rPr lang="en-US" smtClean="0"/>
              <a:t>‹#›</a:t>
            </a:fld>
            <a:endParaRPr lang="en-US"/>
          </a:p>
        </p:txBody>
      </p:sp>
    </p:spTree>
    <p:extLst>
      <p:ext uri="{BB962C8B-B14F-4D97-AF65-F5344CB8AC3E}">
        <p14:creationId xmlns:p14="http://schemas.microsoft.com/office/powerpoint/2010/main" val="306105561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6275B6-A949-4861-9251-D060AA25A9B3}"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1D7391-697E-4653-B80F-E4FF0E7FEB06}" type="slidenum">
              <a:rPr lang="en-US" smtClean="0"/>
              <a:t>‹#›</a:t>
            </a:fld>
            <a:endParaRPr lang="en-US"/>
          </a:p>
        </p:txBody>
      </p:sp>
    </p:spTree>
    <p:extLst>
      <p:ext uri="{BB962C8B-B14F-4D97-AF65-F5344CB8AC3E}">
        <p14:creationId xmlns:p14="http://schemas.microsoft.com/office/powerpoint/2010/main" val="132573345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6275B6-A949-4861-9251-D060AA25A9B3}" type="datetimeFigureOut">
              <a:rPr lang="en-US" smtClean="0"/>
              <a:t>11/27/2018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1D7391-697E-4653-B80F-E4FF0E7FEB06}" type="slidenum">
              <a:rPr lang="en-US" smtClean="0"/>
              <a:t>‹#›</a:t>
            </a:fld>
            <a:endParaRPr lang="en-US"/>
          </a:p>
        </p:txBody>
      </p:sp>
    </p:spTree>
    <p:extLst>
      <p:ext uri="{BB962C8B-B14F-4D97-AF65-F5344CB8AC3E}">
        <p14:creationId xmlns:p14="http://schemas.microsoft.com/office/powerpoint/2010/main" val="308145226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6275B6-A949-4861-9251-D060AA25A9B3}" type="datetimeFigureOut">
              <a:rPr lang="en-US" smtClean="0"/>
              <a:t>11/27/2018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1D7391-697E-4653-B80F-E4FF0E7FEB06}" type="slidenum">
              <a:rPr lang="en-US" smtClean="0"/>
              <a:t>‹#›</a:t>
            </a:fld>
            <a:endParaRPr lang="en-US"/>
          </a:p>
        </p:txBody>
      </p:sp>
    </p:spTree>
    <p:extLst>
      <p:ext uri="{BB962C8B-B14F-4D97-AF65-F5344CB8AC3E}">
        <p14:creationId xmlns:p14="http://schemas.microsoft.com/office/powerpoint/2010/main" val="409562403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6275B6-A949-4861-9251-D060AA25A9B3}" type="datetimeFigureOut">
              <a:rPr lang="en-US" smtClean="0"/>
              <a:t>11/27/2018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1D7391-697E-4653-B80F-E4FF0E7FEB06}" type="slidenum">
              <a:rPr lang="en-US" smtClean="0"/>
              <a:t>‹#›</a:t>
            </a:fld>
            <a:endParaRPr lang="en-US"/>
          </a:p>
        </p:txBody>
      </p:sp>
    </p:spTree>
    <p:extLst>
      <p:ext uri="{BB962C8B-B14F-4D97-AF65-F5344CB8AC3E}">
        <p14:creationId xmlns:p14="http://schemas.microsoft.com/office/powerpoint/2010/main" val="369221747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6275B6-A949-4861-9251-D060AA25A9B3}"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91D7391-697E-4653-B80F-E4FF0E7FEB06}" type="slidenum">
              <a:rPr lang="en-US" smtClean="0"/>
              <a:t>‹#›</a:t>
            </a:fld>
            <a:endParaRPr lang="en-US"/>
          </a:p>
        </p:txBody>
      </p:sp>
    </p:spTree>
    <p:extLst>
      <p:ext uri="{BB962C8B-B14F-4D97-AF65-F5344CB8AC3E}">
        <p14:creationId xmlns:p14="http://schemas.microsoft.com/office/powerpoint/2010/main" val="269242550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6275B6-A949-4861-9251-D060AA25A9B3}"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1D7391-697E-4653-B80F-E4FF0E7FEB06}" type="slidenum">
              <a:rPr lang="en-US" smtClean="0"/>
              <a:t>‹#›</a:t>
            </a:fld>
            <a:endParaRPr lang="en-US"/>
          </a:p>
        </p:txBody>
      </p:sp>
    </p:spTree>
    <p:extLst>
      <p:ext uri="{BB962C8B-B14F-4D97-AF65-F5344CB8AC3E}">
        <p14:creationId xmlns:p14="http://schemas.microsoft.com/office/powerpoint/2010/main" val="41901132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6275B6-A949-4861-9251-D060AA25A9B3}"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D7391-697E-4653-B80F-E4FF0E7FEB06}" type="slidenum">
              <a:rPr lang="en-US" smtClean="0"/>
              <a:t>‹#›</a:t>
            </a:fld>
            <a:endParaRPr lang="en-US"/>
          </a:p>
        </p:txBody>
      </p:sp>
    </p:spTree>
    <p:extLst>
      <p:ext uri="{BB962C8B-B14F-4D97-AF65-F5344CB8AC3E}">
        <p14:creationId xmlns:p14="http://schemas.microsoft.com/office/powerpoint/2010/main" val="282717206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6275B6-A949-4861-9251-D060AA25A9B3}"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D7391-697E-4653-B80F-E4FF0E7FEB06}" type="slidenum">
              <a:rPr lang="en-US" smtClean="0"/>
              <a:t>‹#›</a:t>
            </a:fld>
            <a:endParaRPr lang="en-US"/>
          </a:p>
        </p:txBody>
      </p:sp>
    </p:spTree>
    <p:extLst>
      <p:ext uri="{BB962C8B-B14F-4D97-AF65-F5344CB8AC3E}">
        <p14:creationId xmlns:p14="http://schemas.microsoft.com/office/powerpoint/2010/main" val="342338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7.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17" Type="http://schemas.openxmlformats.org/officeDocument/2006/relationships/image" Target="../media/image12.png"/><Relationship Id="rId2" Type="http://schemas.openxmlformats.org/officeDocument/2006/relationships/slideLayout" Target="../slideLayouts/slideLayout35.xml"/><Relationship Id="rId16" Type="http://schemas.openxmlformats.org/officeDocument/2006/relationships/image" Target="../media/image11.jpe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10.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9.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17" Type="http://schemas.openxmlformats.org/officeDocument/2006/relationships/image" Target="../media/image12.png"/><Relationship Id="rId2" Type="http://schemas.openxmlformats.org/officeDocument/2006/relationships/slideLayout" Target="../slideLayouts/slideLayout46.xml"/><Relationship Id="rId16" Type="http://schemas.openxmlformats.org/officeDocument/2006/relationships/image" Target="../media/image11.jpeg"/><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10.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9.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6" Type="http://schemas.openxmlformats.org/officeDocument/2006/relationships/image" Target="../media/image11.jpeg"/><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10.png"/><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9.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6" Type="http://schemas.openxmlformats.org/officeDocument/2006/relationships/image" Target="../media/image11.jpeg"/><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image" Target="../media/image10.png"/><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9.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6" Type="http://schemas.openxmlformats.org/officeDocument/2006/relationships/image" Target="../media/image11.jpeg"/><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image" Target="../media/image10.png"/><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9.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6" Type="http://schemas.openxmlformats.org/officeDocument/2006/relationships/image" Target="../media/image11.jpeg"/><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5" Type="http://schemas.openxmlformats.org/officeDocument/2006/relationships/image" Target="../media/image10.png"/><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517129-AFDA-4FF9-ACB5-361F04B4EAE2}" type="datetime1">
              <a:rPr lang="en-US" smtClean="0"/>
              <a:t>11/27/2018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0886E-2F3E-422E-8475-AE0ECBFF640E}" type="slidenum">
              <a:rPr lang="en-US" smtClean="0"/>
              <a:t>‹#›</a:t>
            </a:fld>
            <a:endParaRPr lang="en-US"/>
          </a:p>
        </p:txBody>
      </p:sp>
      <p:grpSp>
        <p:nvGrpSpPr>
          <p:cNvPr id="7" name="Group 6"/>
          <p:cNvGrpSpPr/>
          <p:nvPr userDrawn="1"/>
        </p:nvGrpSpPr>
        <p:grpSpPr>
          <a:xfrm>
            <a:off x="-1" y="0"/>
            <a:ext cx="9144001" cy="1706152"/>
            <a:chOff x="-1" y="0"/>
            <a:chExt cx="9144001" cy="1706152"/>
          </a:xfrm>
        </p:grpSpPr>
        <p:pic>
          <p:nvPicPr>
            <p:cNvPr id="8" name="Picture 7"/>
            <p:cNvPicPr>
              <a:picLocks noChangeAspect="1"/>
            </p:cNvPicPr>
            <p:nvPr/>
          </p:nvPicPr>
          <p:blipFill rotWithShape="1">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r="1437"/>
            <a:stretch/>
          </p:blipFill>
          <p:spPr>
            <a:xfrm>
              <a:off x="-1" y="0"/>
              <a:ext cx="9144001" cy="1706152"/>
            </a:xfrm>
            <a:prstGeom prst="rect">
              <a:avLst/>
            </a:prstGeom>
          </p:spPr>
        </p:pic>
        <p:grpSp>
          <p:nvGrpSpPr>
            <p:cNvPr id="9" name="Group 8"/>
            <p:cNvGrpSpPr/>
            <p:nvPr/>
          </p:nvGrpSpPr>
          <p:grpSpPr>
            <a:xfrm>
              <a:off x="4020483" y="76200"/>
              <a:ext cx="5123517" cy="854333"/>
              <a:chOff x="4020483" y="-17621"/>
              <a:chExt cx="5123517" cy="854333"/>
            </a:xfrm>
          </p:grpSpPr>
          <p:sp>
            <p:nvSpPr>
              <p:cNvPr id="10" name="Rectangle 9"/>
              <p:cNvSpPr/>
              <p:nvPr/>
            </p:nvSpPr>
            <p:spPr>
              <a:xfrm>
                <a:off x="4020483" y="313492"/>
                <a:ext cx="5123517" cy="523220"/>
              </a:xfrm>
              <a:prstGeom prst="rect">
                <a:avLst/>
              </a:prstGeom>
              <a:noFill/>
            </p:spPr>
            <p:txBody>
              <a:bodyPr wrap="none" lIns="91440" tIns="45720" rIns="91440" bIns="45720">
                <a:spAutoFit/>
              </a:bodyPr>
              <a:lstStyle/>
              <a:p>
                <a:pPr algn="r"/>
                <a:r>
                  <a:rPr lang="en-US" sz="2800" dirty="0">
                    <a:ln w="18415" cmpd="sng">
                      <a:noFill/>
                      <a:prstDash val="solid"/>
                    </a:ln>
                    <a:solidFill>
                      <a:srgbClr val="E8B22C"/>
                    </a:solidFill>
                    <a:latin typeface="Baskerville Old Face" panose="02020602080505020303" pitchFamily="18" charset="0"/>
                    <a:cs typeface="AngsanaUPC"/>
                  </a:rPr>
                  <a:t>Office of Small Business Programs</a:t>
                </a:r>
              </a:p>
            </p:txBody>
          </p:sp>
          <p:sp>
            <p:nvSpPr>
              <p:cNvPr id="11" name="Rectangle 10"/>
              <p:cNvSpPr/>
              <p:nvPr/>
            </p:nvSpPr>
            <p:spPr>
              <a:xfrm>
                <a:off x="5508069" y="-17621"/>
                <a:ext cx="3635931" cy="523220"/>
              </a:xfrm>
              <a:prstGeom prst="rect">
                <a:avLst/>
              </a:prstGeom>
              <a:noFill/>
            </p:spPr>
            <p:txBody>
              <a:bodyPr wrap="none" lIns="91440" tIns="45720" rIns="91440" bIns="45720">
                <a:spAutoFit/>
              </a:bodyPr>
              <a:lstStyle/>
              <a:p>
                <a:pPr algn="r"/>
                <a:r>
                  <a:rPr lang="en-US" sz="2800" dirty="0">
                    <a:ln w="18415" cmpd="sng">
                      <a:noFill/>
                      <a:prstDash val="solid"/>
                    </a:ln>
                    <a:solidFill>
                      <a:srgbClr val="E8B22C"/>
                    </a:solidFill>
                    <a:latin typeface="Baskerville Old Face" panose="02020602080505020303" pitchFamily="18" charset="0"/>
                    <a:cs typeface="AngsanaUPC"/>
                  </a:rPr>
                  <a:t>Department of the Navy</a:t>
                </a:r>
              </a:p>
            </p:txBody>
          </p:sp>
        </p:grpSp>
      </p:grpSp>
      <p:grpSp>
        <p:nvGrpSpPr>
          <p:cNvPr id="12" name="Group 11"/>
          <p:cNvGrpSpPr/>
          <p:nvPr userDrawn="1"/>
        </p:nvGrpSpPr>
        <p:grpSpPr>
          <a:xfrm>
            <a:off x="0" y="4648199"/>
            <a:ext cx="9197752" cy="2299467"/>
            <a:chOff x="0" y="5151847"/>
            <a:chExt cx="9197752" cy="1706152"/>
          </a:xfrm>
        </p:grpSpPr>
        <p:pic>
          <p:nvPicPr>
            <p:cNvPr id="13" name="Picture 12"/>
            <p:cNvPicPr>
              <a:picLocks noChangeAspect="1"/>
            </p:cNvPicPr>
            <p:nvPr/>
          </p:nvPicPr>
          <p:blipFill rotWithShape="1">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r="1745"/>
            <a:stretch/>
          </p:blipFill>
          <p:spPr>
            <a:xfrm flipH="1" flipV="1">
              <a:off x="0" y="5151847"/>
              <a:ext cx="9144000" cy="1706152"/>
            </a:xfrm>
            <a:prstGeom prst="rect">
              <a:avLst/>
            </a:prstGeom>
          </p:spPr>
        </p:pic>
        <p:sp>
          <p:nvSpPr>
            <p:cNvPr id="14" name="Rectangle 13"/>
            <p:cNvSpPr/>
            <p:nvPr/>
          </p:nvSpPr>
          <p:spPr>
            <a:xfrm>
              <a:off x="5252441" y="5544243"/>
              <a:ext cx="3945311" cy="477487"/>
            </a:xfrm>
            <a:prstGeom prst="rect">
              <a:avLst/>
            </a:prstGeom>
            <a:noFill/>
          </p:spPr>
          <p:txBody>
            <a:bodyPr wrap="none" lIns="91440" tIns="45720" rIns="91440" bIns="45720">
              <a:spAutoFit/>
            </a:bodyPr>
            <a:lstStyle/>
            <a:p>
              <a:r>
                <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askerville Old Face" panose="02020602080505020303" pitchFamily="18" charset="0"/>
                  <a:cs typeface="AngsanaUPC" pitchFamily="18" charset="-34"/>
                </a:rPr>
                <a:t>“Small Business… </a:t>
              </a:r>
            </a:p>
          </p:txBody>
        </p:sp>
        <p:sp>
          <p:nvSpPr>
            <p:cNvPr id="15" name="Rectangle 14"/>
            <p:cNvSpPr/>
            <p:nvPr/>
          </p:nvSpPr>
          <p:spPr>
            <a:xfrm>
              <a:off x="5079748" y="5971436"/>
              <a:ext cx="3876382" cy="477487"/>
            </a:xfrm>
            <a:prstGeom prst="rect">
              <a:avLst/>
            </a:prstGeom>
          </p:spPr>
          <p:txBody>
            <a:bodyPr wrap="none">
              <a:spAutoFit/>
            </a:bodyPr>
            <a:lstStyle/>
            <a:p>
              <a:r>
                <a:rPr lang="en-US" sz="4000" i="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askerville Old Face" panose="02020602080505020303" pitchFamily="18" charset="0"/>
                  <a:cs typeface="AngsanaUPC" pitchFamily="18" charset="-34"/>
                </a:rPr>
                <a:t>The First Option”</a:t>
              </a:r>
              <a:endParaRPr lang="en-US" sz="4000" i="1" dirty="0">
                <a:solidFill>
                  <a:prstClr val="black"/>
                </a:solidFill>
                <a:latin typeface="Baskerville Old Face" panose="02020602080505020303" pitchFamily="18" charset="0"/>
              </a:endParaRPr>
            </a:p>
          </p:txBody>
        </p:sp>
      </p:grpSp>
      <p:pic>
        <p:nvPicPr>
          <p:cNvPr id="16" name="Picture 2" descr="C:\Users\Helen Hilios\Desktop\United_States_Department_of_the_Navy_Seal.png"/>
          <p:cNvPicPr>
            <a:picLocks noChangeAspect="1" noChangeArrowheads="1"/>
          </p:cNvPicPr>
          <p:nvPr userDrawn="1"/>
        </p:nvPicPr>
        <p:blipFill>
          <a:blip r:embed="rId14" cstate="print">
            <a:extLst>
              <a:ext uri="{BEBA8EAE-BF5A-486C-A8C5-ECC9F3942E4B}">
                <a14:imgProps xmlns:a14="http://schemas.microsoft.com/office/drawing/2010/main">
                  <a14:imgLayer r:embed="rId15">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443390" y="1279286"/>
            <a:ext cx="3881210" cy="3881210"/>
          </a:xfrm>
          <a:prstGeom prst="rect">
            <a:avLst/>
          </a:prstGeom>
          <a:noFill/>
          <a:extLst>
            <a:ext uri="{909E8E84-426E-40DD-AFC4-6F175D3DCCD1}">
              <a14:hiddenFill xmlns:a14="http://schemas.microsoft.com/office/drawing/2010/main">
                <a:solidFill>
                  <a:srgbClr val="FFFFFF"/>
                </a:solidFill>
              </a14:hiddenFill>
            </a:ext>
          </a:extLst>
        </p:spPr>
      </p:pic>
      <p:sp>
        <p:nvSpPr>
          <p:cNvPr id="18" name="Footer Placeholder 4"/>
          <p:cNvSpPr txBox="1">
            <a:spLocks/>
          </p:cNvSpPr>
          <p:nvPr userDrawn="1"/>
        </p:nvSpPr>
        <p:spPr>
          <a:xfrm>
            <a:off x="0" y="6488548"/>
            <a:ext cx="9144000" cy="394466"/>
          </a:xfrm>
          <a:prstGeom prst="rect">
            <a:avLst/>
          </a:prstGeom>
        </p:spPr>
        <p:txBody>
          <a:bodyPr anchor="ctr"/>
          <a:lstStyle>
            <a:defPPr>
              <a:defRPr lang="en-US"/>
            </a:defPPr>
            <a:lvl1pPr marL="0" algn="l"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300" dirty="0" smtClean="0">
                <a:solidFill>
                  <a:prstClr val="white"/>
                </a:solidFill>
              </a:rPr>
              <a:t>FOR OFFICIAL USE ONLY - FOUO </a:t>
            </a:r>
            <a:endParaRPr lang="en-US" sz="1300" dirty="0">
              <a:solidFill>
                <a:prstClr val="white"/>
              </a:solidFill>
            </a:endParaRPr>
          </a:p>
        </p:txBody>
      </p:sp>
    </p:spTree>
    <p:extLst>
      <p:ext uri="{BB962C8B-B14F-4D97-AF65-F5344CB8AC3E}">
        <p14:creationId xmlns:p14="http://schemas.microsoft.com/office/powerpoint/2010/main" val="1670005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227D6C-F310-4691-9F7C-219E9F87F336}" type="datetime1">
              <a:rPr lang="en-US" smtClean="0"/>
              <a:t>11/27/2018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1D7391-697E-4653-B80F-E4FF0E7FEB06}" type="slidenum">
              <a:rPr lang="en-US" smtClean="0"/>
              <a:t>‹#›</a:t>
            </a:fld>
            <a:endParaRPr lang="en-US"/>
          </a:p>
        </p:txBody>
      </p:sp>
      <p:grpSp>
        <p:nvGrpSpPr>
          <p:cNvPr id="7" name="Group 6"/>
          <p:cNvGrpSpPr/>
          <p:nvPr userDrawn="1"/>
        </p:nvGrpSpPr>
        <p:grpSpPr>
          <a:xfrm>
            <a:off x="-1" y="0"/>
            <a:ext cx="9144001" cy="1706152"/>
            <a:chOff x="-1" y="0"/>
            <a:chExt cx="9144001" cy="1706152"/>
          </a:xfrm>
        </p:grpSpPr>
        <p:pic>
          <p:nvPicPr>
            <p:cNvPr id="8" name="Picture 7"/>
            <p:cNvPicPr>
              <a:picLocks noChangeAspect="1"/>
            </p:cNvPicPr>
            <p:nvPr/>
          </p:nvPicPr>
          <p:blipFill rotWithShape="1">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r="1437"/>
            <a:stretch/>
          </p:blipFill>
          <p:spPr>
            <a:xfrm>
              <a:off x="-1" y="0"/>
              <a:ext cx="9144001" cy="1706152"/>
            </a:xfrm>
            <a:prstGeom prst="rect">
              <a:avLst/>
            </a:prstGeom>
          </p:spPr>
        </p:pic>
        <p:grpSp>
          <p:nvGrpSpPr>
            <p:cNvPr id="9" name="Group 8"/>
            <p:cNvGrpSpPr/>
            <p:nvPr/>
          </p:nvGrpSpPr>
          <p:grpSpPr>
            <a:xfrm>
              <a:off x="4020483" y="76200"/>
              <a:ext cx="5123517" cy="854333"/>
              <a:chOff x="4020483" y="-17621"/>
              <a:chExt cx="5123517" cy="854333"/>
            </a:xfrm>
          </p:grpSpPr>
          <p:sp>
            <p:nvSpPr>
              <p:cNvPr id="10" name="Rectangle 9"/>
              <p:cNvSpPr/>
              <p:nvPr/>
            </p:nvSpPr>
            <p:spPr>
              <a:xfrm>
                <a:off x="4020483" y="313492"/>
                <a:ext cx="5123517" cy="523220"/>
              </a:xfrm>
              <a:prstGeom prst="rect">
                <a:avLst/>
              </a:prstGeom>
              <a:noFill/>
            </p:spPr>
            <p:txBody>
              <a:bodyPr wrap="none" lIns="91440" tIns="45720" rIns="91440" bIns="45720">
                <a:spAutoFit/>
              </a:bodyPr>
              <a:lstStyle/>
              <a:p>
                <a:pPr algn="r"/>
                <a:r>
                  <a:rPr lang="en-US" sz="2800" dirty="0">
                    <a:ln w="18415" cmpd="sng">
                      <a:noFill/>
                      <a:prstDash val="solid"/>
                    </a:ln>
                    <a:solidFill>
                      <a:srgbClr val="E8B22C"/>
                    </a:solidFill>
                    <a:latin typeface="Baskerville Old Face" panose="02020602080505020303" pitchFamily="18" charset="0"/>
                    <a:cs typeface="AngsanaUPC"/>
                  </a:rPr>
                  <a:t>Office of Small Business Programs</a:t>
                </a:r>
              </a:p>
            </p:txBody>
          </p:sp>
          <p:sp>
            <p:nvSpPr>
              <p:cNvPr id="11" name="Rectangle 10"/>
              <p:cNvSpPr/>
              <p:nvPr/>
            </p:nvSpPr>
            <p:spPr>
              <a:xfrm>
                <a:off x="5508069" y="-17621"/>
                <a:ext cx="3635931" cy="523220"/>
              </a:xfrm>
              <a:prstGeom prst="rect">
                <a:avLst/>
              </a:prstGeom>
              <a:noFill/>
            </p:spPr>
            <p:txBody>
              <a:bodyPr wrap="none" lIns="91440" tIns="45720" rIns="91440" bIns="45720">
                <a:spAutoFit/>
              </a:bodyPr>
              <a:lstStyle/>
              <a:p>
                <a:pPr algn="r"/>
                <a:r>
                  <a:rPr lang="en-US" sz="2800" dirty="0">
                    <a:ln w="18415" cmpd="sng">
                      <a:noFill/>
                      <a:prstDash val="solid"/>
                    </a:ln>
                    <a:solidFill>
                      <a:srgbClr val="E8B22C"/>
                    </a:solidFill>
                    <a:latin typeface="Baskerville Old Face" panose="02020602080505020303" pitchFamily="18" charset="0"/>
                    <a:cs typeface="AngsanaUPC"/>
                  </a:rPr>
                  <a:t>Department of the Navy</a:t>
                </a:r>
              </a:p>
            </p:txBody>
          </p:sp>
        </p:grpSp>
      </p:grpSp>
      <p:pic>
        <p:nvPicPr>
          <p:cNvPr id="20" name="Picture 19"/>
          <p:cNvPicPr>
            <a:picLocks noChangeAspect="1"/>
          </p:cNvPicPr>
          <p:nvPr/>
        </p:nvPicPr>
        <p:blipFill rotWithShape="1">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r="1745"/>
          <a:stretch/>
        </p:blipFill>
        <p:spPr>
          <a:xfrm flipH="1" flipV="1">
            <a:off x="-1833" y="5926523"/>
            <a:ext cx="9144000" cy="963803"/>
          </a:xfrm>
          <a:prstGeom prst="rect">
            <a:avLst/>
          </a:prstGeom>
        </p:spPr>
      </p:pic>
      <p:sp>
        <p:nvSpPr>
          <p:cNvPr id="24" name="Rectangle 23"/>
          <p:cNvSpPr/>
          <p:nvPr/>
        </p:nvSpPr>
        <p:spPr>
          <a:xfrm>
            <a:off x="-1833" y="6345413"/>
            <a:ext cx="4448654" cy="523220"/>
          </a:xfrm>
          <a:prstGeom prst="rect">
            <a:avLst/>
          </a:prstGeom>
          <a:noFill/>
        </p:spPr>
        <p:txBody>
          <a:bodyPr wrap="none" lIns="91440" tIns="45720" rIns="91440" bIns="45720">
            <a:spAutoFit/>
          </a:bodyPr>
          <a:lstStyle/>
          <a:p>
            <a:r>
              <a:rPr lang="en-US" sz="2800" i="1" dirty="0">
                <a:ln w="18415" cmpd="sng">
                  <a:noFill/>
                  <a:prstDash val="solid"/>
                </a:ln>
                <a:solidFill>
                  <a:srgbClr val="E8B22C"/>
                </a:solidFill>
                <a:latin typeface="Baskerville Old Face" panose="02020602080505020303" pitchFamily="18" charset="0"/>
                <a:cs typeface="AngsanaUPC" pitchFamily="18" charset="-34"/>
              </a:rPr>
              <a:t>http://SmallBusiness.Navy.mil</a:t>
            </a:r>
          </a:p>
        </p:txBody>
      </p:sp>
      <p:sp>
        <p:nvSpPr>
          <p:cNvPr id="18" name="Footer Placeholder 4"/>
          <p:cNvSpPr txBox="1">
            <a:spLocks/>
          </p:cNvSpPr>
          <p:nvPr userDrawn="1"/>
        </p:nvSpPr>
        <p:spPr>
          <a:xfrm>
            <a:off x="4648200" y="6492875"/>
            <a:ext cx="190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5" name="Slide Number Placeholder 5"/>
          <p:cNvSpPr txBox="1">
            <a:spLocks/>
          </p:cNvSpPr>
          <p:nvPr userDrawn="1"/>
        </p:nvSpPr>
        <p:spPr>
          <a:xfrm>
            <a:off x="7068126" y="6622036"/>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91D7391-697E-4653-B80F-E4FF0E7FEB06}" type="slidenum">
              <a:rPr lang="en-US" sz="1400" smtClean="0">
                <a:solidFill>
                  <a:schemeClr val="bg1">
                    <a:lumMod val="65000"/>
                  </a:schemeClr>
                </a:solidFill>
                <a:latin typeface="Baskerville Old Face" panose="02020602080505020303" pitchFamily="18" charset="0"/>
              </a:rPr>
              <a:pPr algn="r"/>
              <a:t>‹#›</a:t>
            </a:fld>
            <a:endParaRPr lang="en-US" sz="1400">
              <a:solidFill>
                <a:schemeClr val="bg1">
                  <a:lumMod val="65000"/>
                </a:schemeClr>
              </a:solidFill>
              <a:latin typeface="Baskerville Old Face" panose="02020602080505020303" pitchFamily="18" charset="0"/>
            </a:endParaRPr>
          </a:p>
        </p:txBody>
      </p:sp>
      <p:pic>
        <p:nvPicPr>
          <p:cNvPr id="12" name="Picture 1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193782" y="6068922"/>
            <a:ext cx="759718" cy="759720"/>
          </a:xfrm>
          <a:prstGeom prst="rect">
            <a:avLst/>
          </a:prstGeom>
        </p:spPr>
      </p:pic>
      <p:pic>
        <p:nvPicPr>
          <p:cNvPr id="14" name="Picture 13"/>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422782" y="6111616"/>
            <a:ext cx="744790" cy="713200"/>
          </a:xfrm>
          <a:prstGeom prst="rect">
            <a:avLst/>
          </a:prstGeom>
        </p:spPr>
      </p:pic>
      <p:pic>
        <p:nvPicPr>
          <p:cNvPr id="15" name="Picture 14"/>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6654055" y="6106116"/>
            <a:ext cx="722526" cy="722526"/>
          </a:xfrm>
          <a:prstGeom prst="rect">
            <a:avLst/>
          </a:prstGeom>
        </p:spPr>
      </p:pic>
    </p:spTree>
    <p:extLst>
      <p:ext uri="{BB962C8B-B14F-4D97-AF65-F5344CB8AC3E}">
        <p14:creationId xmlns:p14="http://schemas.microsoft.com/office/powerpoint/2010/main" val="35602832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977B2C-A1F4-4C87-BB1F-7BB51238F59E}" type="datetime1">
              <a:rPr lang="en-US" smtClean="0"/>
              <a:t>11/27/2018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68D8EA-F6F0-44E2-921A-76575496880C}" type="slidenum">
              <a:rPr lang="en-US" smtClean="0"/>
              <a:t>‹#›</a:t>
            </a:fld>
            <a:endParaRPr lang="en-US"/>
          </a:p>
        </p:txBody>
      </p:sp>
    </p:spTree>
    <p:extLst>
      <p:ext uri="{BB962C8B-B14F-4D97-AF65-F5344CB8AC3E}">
        <p14:creationId xmlns:p14="http://schemas.microsoft.com/office/powerpoint/2010/main" val="18234781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13BD0D-1700-45F6-A10C-5755EA226B6C}" type="datetime1">
              <a:rPr lang="en-US" smtClean="0">
                <a:solidFill>
                  <a:prstClr val="black">
                    <a:tint val="75000"/>
                  </a:prstClr>
                </a:solidFill>
              </a:rPr>
              <a:t>11/27/2018</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1D7391-697E-4653-B80F-E4FF0E7FEB06}" type="slidenum">
              <a:rPr lang="en-US" smtClean="0">
                <a:solidFill>
                  <a:prstClr val="black">
                    <a:tint val="75000"/>
                  </a:prstClr>
                </a:solidFill>
              </a:rPr>
              <a:pPr/>
              <a:t>‹#›</a:t>
            </a:fld>
            <a:endParaRPr lang="en-US" dirty="0">
              <a:solidFill>
                <a:prstClr val="black">
                  <a:tint val="75000"/>
                </a:prstClr>
              </a:solidFill>
            </a:endParaRPr>
          </a:p>
        </p:txBody>
      </p:sp>
      <p:grpSp>
        <p:nvGrpSpPr>
          <p:cNvPr id="7" name="Group 6"/>
          <p:cNvGrpSpPr/>
          <p:nvPr userDrawn="1"/>
        </p:nvGrpSpPr>
        <p:grpSpPr>
          <a:xfrm>
            <a:off x="-1" y="0"/>
            <a:ext cx="9144001" cy="1706152"/>
            <a:chOff x="-1" y="0"/>
            <a:chExt cx="9144001" cy="1706152"/>
          </a:xfrm>
        </p:grpSpPr>
        <p:pic>
          <p:nvPicPr>
            <p:cNvPr id="8" name="Picture 7"/>
            <p:cNvPicPr>
              <a:picLocks noChangeAspect="1"/>
            </p:cNvPicPr>
            <p:nvPr/>
          </p:nvPicPr>
          <p:blipFill rotWithShape="1">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r="1437"/>
            <a:stretch/>
          </p:blipFill>
          <p:spPr>
            <a:xfrm>
              <a:off x="-1" y="0"/>
              <a:ext cx="9144001" cy="1706152"/>
            </a:xfrm>
            <a:prstGeom prst="rect">
              <a:avLst/>
            </a:prstGeom>
          </p:spPr>
        </p:pic>
        <p:grpSp>
          <p:nvGrpSpPr>
            <p:cNvPr id="9" name="Group 8"/>
            <p:cNvGrpSpPr/>
            <p:nvPr/>
          </p:nvGrpSpPr>
          <p:grpSpPr>
            <a:xfrm>
              <a:off x="4020483" y="76200"/>
              <a:ext cx="5123517" cy="854333"/>
              <a:chOff x="4020483" y="-17621"/>
              <a:chExt cx="5123517" cy="854333"/>
            </a:xfrm>
          </p:grpSpPr>
          <p:sp>
            <p:nvSpPr>
              <p:cNvPr id="10" name="Rectangle 9"/>
              <p:cNvSpPr/>
              <p:nvPr/>
            </p:nvSpPr>
            <p:spPr>
              <a:xfrm>
                <a:off x="4020483" y="313492"/>
                <a:ext cx="5123517" cy="523220"/>
              </a:xfrm>
              <a:prstGeom prst="rect">
                <a:avLst/>
              </a:prstGeom>
              <a:noFill/>
            </p:spPr>
            <p:txBody>
              <a:bodyPr wrap="none" lIns="91440" tIns="45720" rIns="91440" bIns="45720">
                <a:spAutoFit/>
              </a:bodyPr>
              <a:lstStyle/>
              <a:p>
                <a:pPr algn="r"/>
                <a:r>
                  <a:rPr lang="en-US" sz="2800" dirty="0">
                    <a:ln w="18415" cmpd="sng">
                      <a:noFill/>
                      <a:prstDash val="solid"/>
                    </a:ln>
                    <a:solidFill>
                      <a:srgbClr val="E8B22C"/>
                    </a:solidFill>
                    <a:latin typeface="Baskerville Old Face" panose="02020602080505020303" pitchFamily="18" charset="0"/>
                    <a:cs typeface="AngsanaUPC"/>
                  </a:rPr>
                  <a:t>Office of Small Business Programs</a:t>
                </a:r>
              </a:p>
            </p:txBody>
          </p:sp>
          <p:sp>
            <p:nvSpPr>
              <p:cNvPr id="11" name="Rectangle 10"/>
              <p:cNvSpPr/>
              <p:nvPr/>
            </p:nvSpPr>
            <p:spPr>
              <a:xfrm>
                <a:off x="5508069" y="-17621"/>
                <a:ext cx="3635931" cy="523220"/>
              </a:xfrm>
              <a:prstGeom prst="rect">
                <a:avLst/>
              </a:prstGeom>
              <a:noFill/>
            </p:spPr>
            <p:txBody>
              <a:bodyPr wrap="none" lIns="91440" tIns="45720" rIns="91440" bIns="45720">
                <a:spAutoFit/>
              </a:bodyPr>
              <a:lstStyle/>
              <a:p>
                <a:pPr algn="r"/>
                <a:r>
                  <a:rPr lang="en-US" sz="2800" dirty="0">
                    <a:ln w="18415" cmpd="sng">
                      <a:noFill/>
                      <a:prstDash val="solid"/>
                    </a:ln>
                    <a:solidFill>
                      <a:srgbClr val="E8B22C"/>
                    </a:solidFill>
                    <a:latin typeface="Baskerville Old Face" panose="02020602080505020303" pitchFamily="18" charset="0"/>
                    <a:cs typeface="AngsanaUPC"/>
                  </a:rPr>
                  <a:t>Department of the Navy</a:t>
                </a:r>
              </a:p>
            </p:txBody>
          </p:sp>
        </p:grpSp>
      </p:grpSp>
      <p:grpSp>
        <p:nvGrpSpPr>
          <p:cNvPr id="19" name="Group 18"/>
          <p:cNvGrpSpPr/>
          <p:nvPr userDrawn="1"/>
        </p:nvGrpSpPr>
        <p:grpSpPr>
          <a:xfrm>
            <a:off x="-1833" y="5954232"/>
            <a:ext cx="9144000" cy="914401"/>
            <a:chOff x="0" y="5943599"/>
            <a:chExt cx="9144000" cy="914401"/>
          </a:xfrm>
        </p:grpSpPr>
        <p:pic>
          <p:nvPicPr>
            <p:cNvPr id="20" name="Picture 19"/>
            <p:cNvPicPr>
              <a:picLocks noChangeAspect="1"/>
            </p:cNvPicPr>
            <p:nvPr/>
          </p:nvPicPr>
          <p:blipFill rotWithShape="1">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r="1745"/>
            <a:stretch/>
          </p:blipFill>
          <p:spPr>
            <a:xfrm flipH="1" flipV="1">
              <a:off x="0" y="5943599"/>
              <a:ext cx="9144000" cy="914401"/>
            </a:xfrm>
            <a:prstGeom prst="rect">
              <a:avLst/>
            </a:prstGeom>
          </p:spPr>
        </p:pic>
        <p:pic>
          <p:nvPicPr>
            <p:cNvPr id="21" name="Picture 5" descr="C:\Users\Helen Hilios\Desktop\OSBP.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891493" y="6070807"/>
              <a:ext cx="777240" cy="77724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7" descr="http://upload.wikimedia.org/wikipedia/commons/thumb/c/cb/United_States_Department_of_the_Navy_Seal.svg/889px-United_States_Department_of_the_Navy_Seal.svg.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934200" y="6070807"/>
              <a:ext cx="749808" cy="74980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9" descr="http://1.bp.blogspot.com/-odvnL1lqk5c/UOcdnBiiBCI/AAAAAAAAAEo/4la4JkGUMmI/s1600/Department-of-the-Navy-US-Marine-Corps-Seal-Plaque.jpg"/>
            <p:cNvPicPr>
              <a:picLocks noChangeAspect="1" noChangeArrowheads="1"/>
            </p:cNvPicPr>
            <p:nvPr/>
          </p:nvPicPr>
          <p:blipFill>
            <a:blip r:embed="rId16"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7895966" y="6057091"/>
              <a:ext cx="800817" cy="777240"/>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0" y="6334780"/>
              <a:ext cx="4448654" cy="523220"/>
            </a:xfrm>
            <a:prstGeom prst="rect">
              <a:avLst/>
            </a:prstGeom>
            <a:noFill/>
          </p:spPr>
          <p:txBody>
            <a:bodyPr wrap="none" lIns="91440" tIns="45720" rIns="91440" bIns="45720">
              <a:spAutoFit/>
            </a:bodyPr>
            <a:lstStyle/>
            <a:p>
              <a:r>
                <a:rPr lang="en-US" sz="2800" i="1" dirty="0">
                  <a:ln w="18415" cmpd="sng">
                    <a:noFill/>
                    <a:prstDash val="solid"/>
                  </a:ln>
                  <a:solidFill>
                    <a:srgbClr val="E8B22C"/>
                  </a:solidFill>
                  <a:latin typeface="Baskerville Old Face" panose="02020602080505020303" pitchFamily="18" charset="0"/>
                  <a:cs typeface="AngsanaUPC" pitchFamily="18" charset="-34"/>
                </a:rPr>
                <a:t>http://SmallBusiness.Navy.mil</a:t>
              </a:r>
            </a:p>
          </p:txBody>
        </p:sp>
      </p:grpSp>
      <p:pic>
        <p:nvPicPr>
          <p:cNvPr id="25" name="Picture 2" descr="C:\Users\Helen Hilios\Desktop\United_States_Department_of_the_Navy_Seal.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2443390" y="1279286"/>
            <a:ext cx="4257220" cy="4257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772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FA7F16-A63D-4F8D-869E-F34B89B00E75}" type="datetime1">
              <a:rPr lang="en-US" smtClean="0">
                <a:solidFill>
                  <a:prstClr val="black">
                    <a:tint val="75000"/>
                  </a:prstClr>
                </a:solidFill>
              </a:rPr>
              <a:t>11/27/2018</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1D7391-697E-4653-B80F-E4FF0E7FEB06}" type="slidenum">
              <a:rPr lang="en-US" smtClean="0">
                <a:solidFill>
                  <a:prstClr val="black">
                    <a:tint val="75000"/>
                  </a:prstClr>
                </a:solidFill>
              </a:rPr>
              <a:pPr/>
              <a:t>‹#›</a:t>
            </a:fld>
            <a:endParaRPr lang="en-US" dirty="0">
              <a:solidFill>
                <a:prstClr val="black">
                  <a:tint val="75000"/>
                </a:prstClr>
              </a:solidFill>
            </a:endParaRPr>
          </a:p>
        </p:txBody>
      </p:sp>
      <p:grpSp>
        <p:nvGrpSpPr>
          <p:cNvPr id="7" name="Group 6"/>
          <p:cNvGrpSpPr/>
          <p:nvPr userDrawn="1"/>
        </p:nvGrpSpPr>
        <p:grpSpPr>
          <a:xfrm>
            <a:off x="-1" y="0"/>
            <a:ext cx="9144001" cy="1706152"/>
            <a:chOff x="-1" y="0"/>
            <a:chExt cx="9144001" cy="1706152"/>
          </a:xfrm>
        </p:grpSpPr>
        <p:pic>
          <p:nvPicPr>
            <p:cNvPr id="8" name="Picture 7"/>
            <p:cNvPicPr>
              <a:picLocks noChangeAspect="1"/>
            </p:cNvPicPr>
            <p:nvPr/>
          </p:nvPicPr>
          <p:blipFill rotWithShape="1">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r="1437"/>
            <a:stretch/>
          </p:blipFill>
          <p:spPr>
            <a:xfrm>
              <a:off x="-1" y="0"/>
              <a:ext cx="9144001" cy="1706152"/>
            </a:xfrm>
            <a:prstGeom prst="rect">
              <a:avLst/>
            </a:prstGeom>
          </p:spPr>
        </p:pic>
        <p:grpSp>
          <p:nvGrpSpPr>
            <p:cNvPr id="9" name="Group 8"/>
            <p:cNvGrpSpPr/>
            <p:nvPr/>
          </p:nvGrpSpPr>
          <p:grpSpPr>
            <a:xfrm>
              <a:off x="4020483" y="76200"/>
              <a:ext cx="5123517" cy="854333"/>
              <a:chOff x="4020483" y="-17621"/>
              <a:chExt cx="5123517" cy="854333"/>
            </a:xfrm>
          </p:grpSpPr>
          <p:sp>
            <p:nvSpPr>
              <p:cNvPr id="10" name="Rectangle 9"/>
              <p:cNvSpPr/>
              <p:nvPr/>
            </p:nvSpPr>
            <p:spPr>
              <a:xfrm>
                <a:off x="4020483" y="313492"/>
                <a:ext cx="5123517" cy="523220"/>
              </a:xfrm>
              <a:prstGeom prst="rect">
                <a:avLst/>
              </a:prstGeom>
              <a:noFill/>
            </p:spPr>
            <p:txBody>
              <a:bodyPr wrap="none" lIns="91440" tIns="45720" rIns="91440" bIns="45720">
                <a:spAutoFit/>
              </a:bodyPr>
              <a:lstStyle/>
              <a:p>
                <a:pPr algn="r"/>
                <a:r>
                  <a:rPr lang="en-US" sz="2800" dirty="0">
                    <a:ln w="18415" cmpd="sng">
                      <a:noFill/>
                      <a:prstDash val="solid"/>
                    </a:ln>
                    <a:solidFill>
                      <a:srgbClr val="E8B22C"/>
                    </a:solidFill>
                    <a:latin typeface="Baskerville Old Face" panose="02020602080505020303" pitchFamily="18" charset="0"/>
                    <a:cs typeface="AngsanaUPC"/>
                  </a:rPr>
                  <a:t>Office of Small Business Programs</a:t>
                </a:r>
              </a:p>
            </p:txBody>
          </p:sp>
          <p:sp>
            <p:nvSpPr>
              <p:cNvPr id="11" name="Rectangle 10"/>
              <p:cNvSpPr/>
              <p:nvPr/>
            </p:nvSpPr>
            <p:spPr>
              <a:xfrm>
                <a:off x="5508069" y="-17621"/>
                <a:ext cx="3635931" cy="523220"/>
              </a:xfrm>
              <a:prstGeom prst="rect">
                <a:avLst/>
              </a:prstGeom>
              <a:noFill/>
            </p:spPr>
            <p:txBody>
              <a:bodyPr wrap="none" lIns="91440" tIns="45720" rIns="91440" bIns="45720">
                <a:spAutoFit/>
              </a:bodyPr>
              <a:lstStyle/>
              <a:p>
                <a:pPr algn="r"/>
                <a:r>
                  <a:rPr lang="en-US" sz="2800" dirty="0">
                    <a:ln w="18415" cmpd="sng">
                      <a:noFill/>
                      <a:prstDash val="solid"/>
                    </a:ln>
                    <a:solidFill>
                      <a:srgbClr val="E8B22C"/>
                    </a:solidFill>
                    <a:latin typeface="Baskerville Old Face" panose="02020602080505020303" pitchFamily="18" charset="0"/>
                    <a:cs typeface="AngsanaUPC"/>
                  </a:rPr>
                  <a:t>Department of the Navy</a:t>
                </a:r>
              </a:p>
            </p:txBody>
          </p:sp>
        </p:grpSp>
      </p:grpSp>
      <p:grpSp>
        <p:nvGrpSpPr>
          <p:cNvPr id="19" name="Group 18"/>
          <p:cNvGrpSpPr/>
          <p:nvPr userDrawn="1"/>
        </p:nvGrpSpPr>
        <p:grpSpPr>
          <a:xfrm>
            <a:off x="-1833" y="5954232"/>
            <a:ext cx="9144000" cy="914401"/>
            <a:chOff x="0" y="5943599"/>
            <a:chExt cx="9144000" cy="914401"/>
          </a:xfrm>
        </p:grpSpPr>
        <p:pic>
          <p:nvPicPr>
            <p:cNvPr id="20" name="Picture 19"/>
            <p:cNvPicPr>
              <a:picLocks noChangeAspect="1"/>
            </p:cNvPicPr>
            <p:nvPr/>
          </p:nvPicPr>
          <p:blipFill rotWithShape="1">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r="1745"/>
            <a:stretch/>
          </p:blipFill>
          <p:spPr>
            <a:xfrm flipH="1" flipV="1">
              <a:off x="0" y="5943599"/>
              <a:ext cx="9144000" cy="914401"/>
            </a:xfrm>
            <a:prstGeom prst="rect">
              <a:avLst/>
            </a:prstGeom>
          </p:spPr>
        </p:pic>
        <p:pic>
          <p:nvPicPr>
            <p:cNvPr id="21" name="Picture 5" descr="C:\Users\Helen Hilios\Desktop\OSBP.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891493" y="6070807"/>
              <a:ext cx="777240" cy="77724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7" descr="http://upload.wikimedia.org/wikipedia/commons/thumb/c/cb/United_States_Department_of_the_Navy_Seal.svg/889px-United_States_Department_of_the_Navy_Seal.svg.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934200" y="6070807"/>
              <a:ext cx="749808" cy="74980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9" descr="http://1.bp.blogspot.com/-odvnL1lqk5c/UOcdnBiiBCI/AAAAAAAAAEo/4la4JkGUMmI/s1600/Department-of-the-Navy-US-Marine-Corps-Seal-Plaque.jpg"/>
            <p:cNvPicPr>
              <a:picLocks noChangeAspect="1" noChangeArrowheads="1"/>
            </p:cNvPicPr>
            <p:nvPr/>
          </p:nvPicPr>
          <p:blipFill>
            <a:blip r:embed="rId16"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7895966" y="6057091"/>
              <a:ext cx="800817" cy="777240"/>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0" y="6334780"/>
              <a:ext cx="4448654" cy="523220"/>
            </a:xfrm>
            <a:prstGeom prst="rect">
              <a:avLst/>
            </a:prstGeom>
            <a:noFill/>
          </p:spPr>
          <p:txBody>
            <a:bodyPr wrap="none" lIns="91440" tIns="45720" rIns="91440" bIns="45720">
              <a:spAutoFit/>
            </a:bodyPr>
            <a:lstStyle/>
            <a:p>
              <a:r>
                <a:rPr lang="en-US" sz="2800" i="1" dirty="0">
                  <a:ln w="18415" cmpd="sng">
                    <a:noFill/>
                    <a:prstDash val="solid"/>
                  </a:ln>
                  <a:solidFill>
                    <a:srgbClr val="E8B22C"/>
                  </a:solidFill>
                  <a:latin typeface="Baskerville Old Face" panose="02020602080505020303" pitchFamily="18" charset="0"/>
                  <a:cs typeface="AngsanaUPC" pitchFamily="18" charset="-34"/>
                </a:rPr>
                <a:t>http://SmallBusiness.Navy.mil</a:t>
              </a:r>
            </a:p>
          </p:txBody>
        </p:sp>
      </p:grpSp>
      <p:pic>
        <p:nvPicPr>
          <p:cNvPr id="25" name="Picture 2" descr="C:\Users\Helen Hilios\Desktop\United_States_Department_of_the_Navy_Seal.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2443390" y="1279286"/>
            <a:ext cx="4257220" cy="4257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05563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48A50E-DE0F-42B7-BD61-AC5B25CBEE17}" type="datetime1">
              <a:rPr lang="en-US" smtClean="0">
                <a:solidFill>
                  <a:prstClr val="black">
                    <a:tint val="75000"/>
                  </a:prstClr>
                </a:solidFill>
              </a:rPr>
              <a:t>11/27/2018</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1D7391-697E-4653-B80F-E4FF0E7FEB06}" type="slidenum">
              <a:rPr lang="en-US" smtClean="0">
                <a:solidFill>
                  <a:prstClr val="black">
                    <a:tint val="75000"/>
                  </a:prstClr>
                </a:solidFill>
              </a:rPr>
              <a:pPr/>
              <a:t>‹#›</a:t>
            </a:fld>
            <a:endParaRPr lang="en-US">
              <a:solidFill>
                <a:prstClr val="black">
                  <a:tint val="75000"/>
                </a:prstClr>
              </a:solidFill>
            </a:endParaRPr>
          </a:p>
        </p:txBody>
      </p:sp>
      <p:grpSp>
        <p:nvGrpSpPr>
          <p:cNvPr id="7" name="Group 6"/>
          <p:cNvGrpSpPr/>
          <p:nvPr userDrawn="1"/>
        </p:nvGrpSpPr>
        <p:grpSpPr>
          <a:xfrm>
            <a:off x="-1" y="0"/>
            <a:ext cx="9144001" cy="1706152"/>
            <a:chOff x="-1" y="0"/>
            <a:chExt cx="9144001" cy="1706152"/>
          </a:xfrm>
        </p:grpSpPr>
        <p:pic>
          <p:nvPicPr>
            <p:cNvPr id="8" name="Picture 7"/>
            <p:cNvPicPr>
              <a:picLocks noChangeAspect="1"/>
            </p:cNvPicPr>
            <p:nvPr/>
          </p:nvPicPr>
          <p:blipFill rotWithShape="1">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r="1437"/>
            <a:stretch/>
          </p:blipFill>
          <p:spPr>
            <a:xfrm>
              <a:off x="-1" y="0"/>
              <a:ext cx="9144001" cy="1706152"/>
            </a:xfrm>
            <a:prstGeom prst="rect">
              <a:avLst/>
            </a:prstGeom>
          </p:spPr>
        </p:pic>
        <p:grpSp>
          <p:nvGrpSpPr>
            <p:cNvPr id="9" name="Group 8"/>
            <p:cNvGrpSpPr/>
            <p:nvPr/>
          </p:nvGrpSpPr>
          <p:grpSpPr>
            <a:xfrm>
              <a:off x="4020483" y="76200"/>
              <a:ext cx="5123517" cy="854333"/>
              <a:chOff x="4020483" y="-17621"/>
              <a:chExt cx="5123517" cy="854333"/>
            </a:xfrm>
          </p:grpSpPr>
          <p:sp>
            <p:nvSpPr>
              <p:cNvPr id="10" name="Rectangle 9"/>
              <p:cNvSpPr/>
              <p:nvPr/>
            </p:nvSpPr>
            <p:spPr>
              <a:xfrm>
                <a:off x="4020483" y="313492"/>
                <a:ext cx="5123517" cy="523220"/>
              </a:xfrm>
              <a:prstGeom prst="rect">
                <a:avLst/>
              </a:prstGeom>
              <a:noFill/>
            </p:spPr>
            <p:txBody>
              <a:bodyPr wrap="none" lIns="91440" tIns="45720" rIns="91440" bIns="45720">
                <a:spAutoFit/>
              </a:bodyPr>
              <a:lstStyle/>
              <a:p>
                <a:pPr algn="r"/>
                <a:r>
                  <a:rPr lang="en-US" sz="2800" dirty="0">
                    <a:ln w="18415" cmpd="sng">
                      <a:noFill/>
                      <a:prstDash val="solid"/>
                    </a:ln>
                    <a:solidFill>
                      <a:srgbClr val="E8B22C"/>
                    </a:solidFill>
                    <a:latin typeface="Baskerville Old Face" panose="02020602080505020303" pitchFamily="18" charset="0"/>
                    <a:cs typeface="AngsanaUPC"/>
                  </a:rPr>
                  <a:t>Office of Small Business Programs</a:t>
                </a:r>
              </a:p>
            </p:txBody>
          </p:sp>
          <p:sp>
            <p:nvSpPr>
              <p:cNvPr id="11" name="Rectangle 10"/>
              <p:cNvSpPr/>
              <p:nvPr/>
            </p:nvSpPr>
            <p:spPr>
              <a:xfrm>
                <a:off x="5508069" y="-17621"/>
                <a:ext cx="3635931" cy="523220"/>
              </a:xfrm>
              <a:prstGeom prst="rect">
                <a:avLst/>
              </a:prstGeom>
              <a:noFill/>
            </p:spPr>
            <p:txBody>
              <a:bodyPr wrap="none" lIns="91440" tIns="45720" rIns="91440" bIns="45720">
                <a:spAutoFit/>
              </a:bodyPr>
              <a:lstStyle/>
              <a:p>
                <a:pPr algn="r"/>
                <a:r>
                  <a:rPr lang="en-US" sz="2800" dirty="0">
                    <a:ln w="18415" cmpd="sng">
                      <a:noFill/>
                      <a:prstDash val="solid"/>
                    </a:ln>
                    <a:solidFill>
                      <a:srgbClr val="E8B22C"/>
                    </a:solidFill>
                    <a:latin typeface="Baskerville Old Face" panose="02020602080505020303" pitchFamily="18" charset="0"/>
                    <a:cs typeface="AngsanaUPC"/>
                  </a:rPr>
                  <a:t>Department of the Navy</a:t>
                </a:r>
              </a:p>
            </p:txBody>
          </p:sp>
        </p:grpSp>
      </p:grpSp>
      <p:grpSp>
        <p:nvGrpSpPr>
          <p:cNvPr id="19" name="Group 18"/>
          <p:cNvGrpSpPr/>
          <p:nvPr userDrawn="1"/>
        </p:nvGrpSpPr>
        <p:grpSpPr>
          <a:xfrm>
            <a:off x="-1833" y="5954232"/>
            <a:ext cx="9144000" cy="914401"/>
            <a:chOff x="0" y="5943599"/>
            <a:chExt cx="9144000" cy="914401"/>
          </a:xfrm>
        </p:grpSpPr>
        <p:pic>
          <p:nvPicPr>
            <p:cNvPr id="20" name="Picture 19"/>
            <p:cNvPicPr>
              <a:picLocks noChangeAspect="1"/>
            </p:cNvPicPr>
            <p:nvPr/>
          </p:nvPicPr>
          <p:blipFill rotWithShape="1">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r="1745"/>
            <a:stretch/>
          </p:blipFill>
          <p:spPr>
            <a:xfrm flipH="1" flipV="1">
              <a:off x="0" y="5943599"/>
              <a:ext cx="9144000" cy="914401"/>
            </a:xfrm>
            <a:prstGeom prst="rect">
              <a:avLst/>
            </a:prstGeom>
          </p:spPr>
        </p:pic>
        <p:pic>
          <p:nvPicPr>
            <p:cNvPr id="21" name="Picture 5" descr="C:\Users\Helen Hilios\Desktop\OSBP.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550627" y="6070807"/>
              <a:ext cx="777240" cy="77724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7" descr="http://upload.wikimedia.org/wikipedia/commons/thumb/c/cb/United_States_Department_of_the_Navy_Seal.svg/889px-United_States_Department_of_the_Navy_Seal.svg.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446739" y="6070807"/>
              <a:ext cx="749808" cy="74980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9" descr="http://1.bp.blogspot.com/-odvnL1lqk5c/UOcdnBiiBCI/AAAAAAAAAEo/4la4JkGUMmI/s1600/Department-of-the-Navy-US-Marine-Corps-Seal-Plaque.jpg"/>
            <p:cNvPicPr>
              <a:picLocks noChangeAspect="1" noChangeArrowheads="1"/>
            </p:cNvPicPr>
            <p:nvPr/>
          </p:nvPicPr>
          <p:blipFill>
            <a:blip r:embed="rId16"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8231433" y="6043375"/>
              <a:ext cx="800817" cy="777240"/>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0" y="6334780"/>
              <a:ext cx="4448654" cy="523220"/>
            </a:xfrm>
            <a:prstGeom prst="rect">
              <a:avLst/>
            </a:prstGeom>
            <a:noFill/>
          </p:spPr>
          <p:txBody>
            <a:bodyPr wrap="none" lIns="91440" tIns="45720" rIns="91440" bIns="45720">
              <a:spAutoFit/>
            </a:bodyPr>
            <a:lstStyle/>
            <a:p>
              <a:r>
                <a:rPr lang="en-US" sz="2800" i="1" dirty="0">
                  <a:ln w="18415" cmpd="sng">
                    <a:noFill/>
                    <a:prstDash val="solid"/>
                  </a:ln>
                  <a:solidFill>
                    <a:srgbClr val="E8B22C"/>
                  </a:solidFill>
                  <a:latin typeface="Baskerville Old Face" panose="02020602080505020303" pitchFamily="18" charset="0"/>
                  <a:cs typeface="AngsanaUPC" pitchFamily="18" charset="-34"/>
                </a:rPr>
                <a:t>http://SmallBusiness.Navy.mil</a:t>
              </a:r>
            </a:p>
          </p:txBody>
        </p:sp>
      </p:grpSp>
      <p:sp>
        <p:nvSpPr>
          <p:cNvPr id="18" name="Footer Placeholder 4"/>
          <p:cNvSpPr txBox="1">
            <a:spLocks/>
          </p:cNvSpPr>
          <p:nvPr userDrawn="1"/>
        </p:nvSpPr>
        <p:spPr>
          <a:xfrm>
            <a:off x="4648200" y="6492875"/>
            <a:ext cx="190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prstClr val="white"/>
                </a:solidFill>
              </a:rPr>
              <a:t>DISTRIBUTION STATEMENT A. Approved for public release</a:t>
            </a:r>
          </a:p>
          <a:p>
            <a:endParaRPr lang="en-US" dirty="0">
              <a:solidFill>
                <a:prstClr val="white"/>
              </a:solidFill>
            </a:endParaRPr>
          </a:p>
        </p:txBody>
      </p:sp>
    </p:spTree>
    <p:extLst>
      <p:ext uri="{BB962C8B-B14F-4D97-AF65-F5344CB8AC3E}">
        <p14:creationId xmlns:p14="http://schemas.microsoft.com/office/powerpoint/2010/main" val="421589491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21F777-AF75-4CDA-A8C3-451B3BAEA729}" type="datetime1">
              <a:rPr lang="en-US" smtClean="0">
                <a:solidFill>
                  <a:prstClr val="black">
                    <a:tint val="75000"/>
                  </a:prstClr>
                </a:solidFill>
              </a:rPr>
              <a:t>11/27/2018</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1D7391-697E-4653-B80F-E4FF0E7FEB06}" type="slidenum">
              <a:rPr lang="en-US" smtClean="0">
                <a:solidFill>
                  <a:prstClr val="black">
                    <a:tint val="75000"/>
                  </a:prstClr>
                </a:solidFill>
              </a:rPr>
              <a:pPr/>
              <a:t>‹#›</a:t>
            </a:fld>
            <a:endParaRPr lang="en-US">
              <a:solidFill>
                <a:prstClr val="black">
                  <a:tint val="75000"/>
                </a:prstClr>
              </a:solidFill>
            </a:endParaRPr>
          </a:p>
        </p:txBody>
      </p:sp>
      <p:grpSp>
        <p:nvGrpSpPr>
          <p:cNvPr id="7" name="Group 6"/>
          <p:cNvGrpSpPr/>
          <p:nvPr userDrawn="1"/>
        </p:nvGrpSpPr>
        <p:grpSpPr>
          <a:xfrm>
            <a:off x="-1" y="0"/>
            <a:ext cx="9144001" cy="1706152"/>
            <a:chOff x="-1" y="0"/>
            <a:chExt cx="9144001" cy="1706152"/>
          </a:xfrm>
        </p:grpSpPr>
        <p:pic>
          <p:nvPicPr>
            <p:cNvPr id="8" name="Picture 7"/>
            <p:cNvPicPr>
              <a:picLocks noChangeAspect="1"/>
            </p:cNvPicPr>
            <p:nvPr/>
          </p:nvPicPr>
          <p:blipFill rotWithShape="1">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r="1437"/>
            <a:stretch/>
          </p:blipFill>
          <p:spPr>
            <a:xfrm>
              <a:off x="-1" y="0"/>
              <a:ext cx="9144001" cy="1706152"/>
            </a:xfrm>
            <a:prstGeom prst="rect">
              <a:avLst/>
            </a:prstGeom>
          </p:spPr>
        </p:pic>
        <p:grpSp>
          <p:nvGrpSpPr>
            <p:cNvPr id="9" name="Group 8"/>
            <p:cNvGrpSpPr/>
            <p:nvPr/>
          </p:nvGrpSpPr>
          <p:grpSpPr>
            <a:xfrm>
              <a:off x="4020483" y="76200"/>
              <a:ext cx="5123517" cy="854333"/>
              <a:chOff x="4020483" y="-17621"/>
              <a:chExt cx="5123517" cy="854333"/>
            </a:xfrm>
          </p:grpSpPr>
          <p:sp>
            <p:nvSpPr>
              <p:cNvPr id="10" name="Rectangle 9"/>
              <p:cNvSpPr/>
              <p:nvPr/>
            </p:nvSpPr>
            <p:spPr>
              <a:xfrm>
                <a:off x="4020483" y="313492"/>
                <a:ext cx="5123517" cy="523220"/>
              </a:xfrm>
              <a:prstGeom prst="rect">
                <a:avLst/>
              </a:prstGeom>
              <a:noFill/>
            </p:spPr>
            <p:txBody>
              <a:bodyPr wrap="none" lIns="91440" tIns="45720" rIns="91440" bIns="45720">
                <a:spAutoFit/>
              </a:bodyPr>
              <a:lstStyle/>
              <a:p>
                <a:pPr algn="r"/>
                <a:r>
                  <a:rPr lang="en-US" sz="2800" dirty="0">
                    <a:ln w="18415" cmpd="sng">
                      <a:noFill/>
                      <a:prstDash val="solid"/>
                    </a:ln>
                    <a:solidFill>
                      <a:srgbClr val="E8B22C"/>
                    </a:solidFill>
                    <a:latin typeface="Baskerville Old Face" panose="02020602080505020303" pitchFamily="18" charset="0"/>
                    <a:cs typeface="AngsanaUPC"/>
                  </a:rPr>
                  <a:t>Office of Small Business Programs</a:t>
                </a:r>
              </a:p>
            </p:txBody>
          </p:sp>
          <p:sp>
            <p:nvSpPr>
              <p:cNvPr id="11" name="Rectangle 10"/>
              <p:cNvSpPr/>
              <p:nvPr/>
            </p:nvSpPr>
            <p:spPr>
              <a:xfrm>
                <a:off x="5508069" y="-17621"/>
                <a:ext cx="3635931" cy="523220"/>
              </a:xfrm>
              <a:prstGeom prst="rect">
                <a:avLst/>
              </a:prstGeom>
              <a:noFill/>
            </p:spPr>
            <p:txBody>
              <a:bodyPr wrap="none" lIns="91440" tIns="45720" rIns="91440" bIns="45720">
                <a:spAutoFit/>
              </a:bodyPr>
              <a:lstStyle/>
              <a:p>
                <a:pPr algn="r"/>
                <a:r>
                  <a:rPr lang="en-US" sz="2800" dirty="0">
                    <a:ln w="18415" cmpd="sng">
                      <a:noFill/>
                      <a:prstDash val="solid"/>
                    </a:ln>
                    <a:solidFill>
                      <a:srgbClr val="E8B22C"/>
                    </a:solidFill>
                    <a:latin typeface="Baskerville Old Face" panose="02020602080505020303" pitchFamily="18" charset="0"/>
                    <a:cs typeface="AngsanaUPC"/>
                  </a:rPr>
                  <a:t>Department of the Navy</a:t>
                </a:r>
              </a:p>
            </p:txBody>
          </p:sp>
        </p:grpSp>
      </p:grpSp>
      <p:grpSp>
        <p:nvGrpSpPr>
          <p:cNvPr id="19" name="Group 18"/>
          <p:cNvGrpSpPr/>
          <p:nvPr userDrawn="1"/>
        </p:nvGrpSpPr>
        <p:grpSpPr>
          <a:xfrm>
            <a:off x="-1833" y="5954232"/>
            <a:ext cx="9144000" cy="914401"/>
            <a:chOff x="0" y="5943599"/>
            <a:chExt cx="9144000" cy="914401"/>
          </a:xfrm>
        </p:grpSpPr>
        <p:pic>
          <p:nvPicPr>
            <p:cNvPr id="20" name="Picture 19"/>
            <p:cNvPicPr>
              <a:picLocks noChangeAspect="1"/>
            </p:cNvPicPr>
            <p:nvPr/>
          </p:nvPicPr>
          <p:blipFill rotWithShape="1">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r="1745"/>
            <a:stretch/>
          </p:blipFill>
          <p:spPr>
            <a:xfrm flipH="1" flipV="1">
              <a:off x="0" y="5943599"/>
              <a:ext cx="9144000" cy="914401"/>
            </a:xfrm>
            <a:prstGeom prst="rect">
              <a:avLst/>
            </a:prstGeom>
          </p:spPr>
        </p:pic>
        <p:pic>
          <p:nvPicPr>
            <p:cNvPr id="21" name="Picture 5" descr="C:\Users\Helen Hilios\Desktop\OSBP.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550627" y="6070807"/>
              <a:ext cx="777240" cy="77724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7" descr="http://upload.wikimedia.org/wikipedia/commons/thumb/c/cb/United_States_Department_of_the_Navy_Seal.svg/889px-United_States_Department_of_the_Navy_Seal.svg.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446739" y="6070807"/>
              <a:ext cx="749808" cy="74980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9" descr="http://1.bp.blogspot.com/-odvnL1lqk5c/UOcdnBiiBCI/AAAAAAAAAEo/4la4JkGUMmI/s1600/Department-of-the-Navy-US-Marine-Corps-Seal-Plaque.jpg"/>
            <p:cNvPicPr>
              <a:picLocks noChangeAspect="1" noChangeArrowheads="1"/>
            </p:cNvPicPr>
            <p:nvPr/>
          </p:nvPicPr>
          <p:blipFill>
            <a:blip r:embed="rId16"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8231433" y="6043375"/>
              <a:ext cx="800817" cy="777240"/>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0" y="6334780"/>
              <a:ext cx="4448654" cy="523220"/>
            </a:xfrm>
            <a:prstGeom prst="rect">
              <a:avLst/>
            </a:prstGeom>
            <a:noFill/>
          </p:spPr>
          <p:txBody>
            <a:bodyPr wrap="none" lIns="91440" tIns="45720" rIns="91440" bIns="45720">
              <a:spAutoFit/>
            </a:bodyPr>
            <a:lstStyle/>
            <a:p>
              <a:r>
                <a:rPr lang="en-US" sz="2800" i="1" dirty="0">
                  <a:ln w="18415" cmpd="sng">
                    <a:noFill/>
                    <a:prstDash val="solid"/>
                  </a:ln>
                  <a:solidFill>
                    <a:srgbClr val="E8B22C"/>
                  </a:solidFill>
                  <a:latin typeface="Baskerville Old Face" panose="02020602080505020303" pitchFamily="18" charset="0"/>
                  <a:cs typeface="AngsanaUPC" pitchFamily="18" charset="-34"/>
                </a:rPr>
                <a:t>http://SmallBusiness.Navy.mil</a:t>
              </a:r>
            </a:p>
          </p:txBody>
        </p:sp>
      </p:grpSp>
      <p:sp>
        <p:nvSpPr>
          <p:cNvPr id="18" name="Footer Placeholder 4"/>
          <p:cNvSpPr txBox="1">
            <a:spLocks/>
          </p:cNvSpPr>
          <p:nvPr userDrawn="1"/>
        </p:nvSpPr>
        <p:spPr>
          <a:xfrm>
            <a:off x="4648200" y="6492875"/>
            <a:ext cx="190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prstClr val="white"/>
                </a:solidFill>
              </a:rPr>
              <a:t>DISTRIBUTION STATEMENT A. Approved for public release</a:t>
            </a:r>
          </a:p>
          <a:p>
            <a:endParaRPr lang="en-US" dirty="0">
              <a:solidFill>
                <a:prstClr val="white"/>
              </a:solidFill>
            </a:endParaRPr>
          </a:p>
        </p:txBody>
      </p:sp>
    </p:spTree>
    <p:extLst>
      <p:ext uri="{BB962C8B-B14F-4D97-AF65-F5344CB8AC3E}">
        <p14:creationId xmlns:p14="http://schemas.microsoft.com/office/powerpoint/2010/main" val="45845619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32290D-91BA-43F2-A8A5-1DD89E6612FC}" type="datetime1">
              <a:rPr lang="en-US" smtClean="0">
                <a:solidFill>
                  <a:prstClr val="black">
                    <a:tint val="75000"/>
                  </a:prstClr>
                </a:solidFill>
              </a:rPr>
              <a:t>11/27/2018</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1D7391-697E-4653-B80F-E4FF0E7FEB06}" type="slidenum">
              <a:rPr lang="en-US" smtClean="0">
                <a:solidFill>
                  <a:prstClr val="black">
                    <a:tint val="75000"/>
                  </a:prstClr>
                </a:solidFill>
              </a:rPr>
              <a:pPr/>
              <a:t>‹#›</a:t>
            </a:fld>
            <a:endParaRPr lang="en-US">
              <a:solidFill>
                <a:prstClr val="black">
                  <a:tint val="75000"/>
                </a:prstClr>
              </a:solidFill>
            </a:endParaRPr>
          </a:p>
        </p:txBody>
      </p:sp>
      <p:grpSp>
        <p:nvGrpSpPr>
          <p:cNvPr id="7" name="Group 6"/>
          <p:cNvGrpSpPr/>
          <p:nvPr userDrawn="1"/>
        </p:nvGrpSpPr>
        <p:grpSpPr>
          <a:xfrm>
            <a:off x="-1" y="0"/>
            <a:ext cx="9144001" cy="1706152"/>
            <a:chOff x="-1" y="0"/>
            <a:chExt cx="9144001" cy="1706152"/>
          </a:xfrm>
        </p:grpSpPr>
        <p:pic>
          <p:nvPicPr>
            <p:cNvPr id="8" name="Picture 7"/>
            <p:cNvPicPr>
              <a:picLocks noChangeAspect="1"/>
            </p:cNvPicPr>
            <p:nvPr/>
          </p:nvPicPr>
          <p:blipFill rotWithShape="1">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r="1437"/>
            <a:stretch/>
          </p:blipFill>
          <p:spPr>
            <a:xfrm>
              <a:off x="-1" y="0"/>
              <a:ext cx="9144001" cy="1706152"/>
            </a:xfrm>
            <a:prstGeom prst="rect">
              <a:avLst/>
            </a:prstGeom>
          </p:spPr>
        </p:pic>
        <p:grpSp>
          <p:nvGrpSpPr>
            <p:cNvPr id="9" name="Group 8"/>
            <p:cNvGrpSpPr/>
            <p:nvPr/>
          </p:nvGrpSpPr>
          <p:grpSpPr>
            <a:xfrm>
              <a:off x="4020483" y="76200"/>
              <a:ext cx="5123517" cy="854333"/>
              <a:chOff x="4020483" y="-17621"/>
              <a:chExt cx="5123517" cy="854333"/>
            </a:xfrm>
          </p:grpSpPr>
          <p:sp>
            <p:nvSpPr>
              <p:cNvPr id="10" name="Rectangle 9"/>
              <p:cNvSpPr/>
              <p:nvPr/>
            </p:nvSpPr>
            <p:spPr>
              <a:xfrm>
                <a:off x="4020483" y="313492"/>
                <a:ext cx="5123517" cy="523220"/>
              </a:xfrm>
              <a:prstGeom prst="rect">
                <a:avLst/>
              </a:prstGeom>
              <a:noFill/>
            </p:spPr>
            <p:txBody>
              <a:bodyPr wrap="none" lIns="91440" tIns="45720" rIns="91440" bIns="45720">
                <a:spAutoFit/>
              </a:bodyPr>
              <a:lstStyle/>
              <a:p>
                <a:pPr algn="r"/>
                <a:r>
                  <a:rPr lang="en-US" sz="2800" dirty="0">
                    <a:ln w="18415" cmpd="sng">
                      <a:noFill/>
                      <a:prstDash val="solid"/>
                    </a:ln>
                    <a:solidFill>
                      <a:srgbClr val="E8B22C"/>
                    </a:solidFill>
                    <a:latin typeface="Baskerville Old Face" panose="02020602080505020303" pitchFamily="18" charset="0"/>
                    <a:cs typeface="AngsanaUPC"/>
                  </a:rPr>
                  <a:t>Office of Small Business Programs</a:t>
                </a:r>
              </a:p>
            </p:txBody>
          </p:sp>
          <p:sp>
            <p:nvSpPr>
              <p:cNvPr id="11" name="Rectangle 10"/>
              <p:cNvSpPr/>
              <p:nvPr/>
            </p:nvSpPr>
            <p:spPr>
              <a:xfrm>
                <a:off x="5508069" y="-17621"/>
                <a:ext cx="3635931" cy="523220"/>
              </a:xfrm>
              <a:prstGeom prst="rect">
                <a:avLst/>
              </a:prstGeom>
              <a:noFill/>
            </p:spPr>
            <p:txBody>
              <a:bodyPr wrap="none" lIns="91440" tIns="45720" rIns="91440" bIns="45720">
                <a:spAutoFit/>
              </a:bodyPr>
              <a:lstStyle/>
              <a:p>
                <a:pPr algn="r"/>
                <a:r>
                  <a:rPr lang="en-US" sz="2800" dirty="0">
                    <a:ln w="18415" cmpd="sng">
                      <a:noFill/>
                      <a:prstDash val="solid"/>
                    </a:ln>
                    <a:solidFill>
                      <a:srgbClr val="E8B22C"/>
                    </a:solidFill>
                    <a:latin typeface="Baskerville Old Face" panose="02020602080505020303" pitchFamily="18" charset="0"/>
                    <a:cs typeface="AngsanaUPC"/>
                  </a:rPr>
                  <a:t>Department of the Navy</a:t>
                </a:r>
              </a:p>
            </p:txBody>
          </p:sp>
        </p:grpSp>
      </p:grpSp>
      <p:grpSp>
        <p:nvGrpSpPr>
          <p:cNvPr id="19" name="Group 18"/>
          <p:cNvGrpSpPr/>
          <p:nvPr userDrawn="1"/>
        </p:nvGrpSpPr>
        <p:grpSpPr>
          <a:xfrm>
            <a:off x="-1833" y="5954232"/>
            <a:ext cx="9144000" cy="914401"/>
            <a:chOff x="0" y="5943599"/>
            <a:chExt cx="9144000" cy="914401"/>
          </a:xfrm>
        </p:grpSpPr>
        <p:pic>
          <p:nvPicPr>
            <p:cNvPr id="20" name="Picture 19"/>
            <p:cNvPicPr>
              <a:picLocks noChangeAspect="1"/>
            </p:cNvPicPr>
            <p:nvPr/>
          </p:nvPicPr>
          <p:blipFill rotWithShape="1">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r="1745"/>
            <a:stretch/>
          </p:blipFill>
          <p:spPr>
            <a:xfrm flipH="1" flipV="1">
              <a:off x="0" y="5943599"/>
              <a:ext cx="9144000" cy="914401"/>
            </a:xfrm>
            <a:prstGeom prst="rect">
              <a:avLst/>
            </a:prstGeom>
          </p:spPr>
        </p:pic>
        <p:pic>
          <p:nvPicPr>
            <p:cNvPr id="21" name="Picture 5" descr="C:\Users\Helen Hilios\Desktop\OSBP.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550627" y="6070807"/>
              <a:ext cx="777240" cy="77724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7" descr="http://upload.wikimedia.org/wikipedia/commons/thumb/c/cb/United_States_Department_of_the_Navy_Seal.svg/889px-United_States_Department_of_the_Navy_Seal.svg.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446739" y="6070807"/>
              <a:ext cx="749808" cy="74980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9" descr="http://1.bp.blogspot.com/-odvnL1lqk5c/UOcdnBiiBCI/AAAAAAAAAEo/4la4JkGUMmI/s1600/Department-of-the-Navy-US-Marine-Corps-Seal-Plaque.jpg"/>
            <p:cNvPicPr>
              <a:picLocks noChangeAspect="1" noChangeArrowheads="1"/>
            </p:cNvPicPr>
            <p:nvPr/>
          </p:nvPicPr>
          <p:blipFill>
            <a:blip r:embed="rId16"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8231433" y="6043375"/>
              <a:ext cx="800817" cy="777240"/>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0" y="6334780"/>
              <a:ext cx="4448654" cy="523220"/>
            </a:xfrm>
            <a:prstGeom prst="rect">
              <a:avLst/>
            </a:prstGeom>
            <a:noFill/>
          </p:spPr>
          <p:txBody>
            <a:bodyPr wrap="none" lIns="91440" tIns="45720" rIns="91440" bIns="45720">
              <a:spAutoFit/>
            </a:bodyPr>
            <a:lstStyle/>
            <a:p>
              <a:r>
                <a:rPr lang="en-US" sz="2800" i="1" dirty="0">
                  <a:ln w="18415" cmpd="sng">
                    <a:noFill/>
                    <a:prstDash val="solid"/>
                  </a:ln>
                  <a:solidFill>
                    <a:srgbClr val="E8B22C"/>
                  </a:solidFill>
                  <a:latin typeface="Baskerville Old Face" panose="02020602080505020303" pitchFamily="18" charset="0"/>
                  <a:cs typeface="AngsanaUPC" pitchFamily="18" charset="-34"/>
                </a:rPr>
                <a:t>http://SmallBusiness.Navy.mil</a:t>
              </a:r>
            </a:p>
          </p:txBody>
        </p:sp>
      </p:grpSp>
      <p:sp>
        <p:nvSpPr>
          <p:cNvPr id="18" name="Footer Placeholder 4"/>
          <p:cNvSpPr txBox="1">
            <a:spLocks/>
          </p:cNvSpPr>
          <p:nvPr userDrawn="1"/>
        </p:nvSpPr>
        <p:spPr>
          <a:xfrm>
            <a:off x="4648200" y="6492875"/>
            <a:ext cx="190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prstClr val="white"/>
                </a:solidFill>
              </a:rPr>
              <a:t>DISTRIBUTION STATEMENT A. Approved for public release</a:t>
            </a:r>
          </a:p>
          <a:p>
            <a:endParaRPr lang="en-US" dirty="0">
              <a:solidFill>
                <a:prstClr val="white"/>
              </a:solidFill>
            </a:endParaRPr>
          </a:p>
        </p:txBody>
      </p:sp>
    </p:spTree>
    <p:extLst>
      <p:ext uri="{BB962C8B-B14F-4D97-AF65-F5344CB8AC3E}">
        <p14:creationId xmlns:p14="http://schemas.microsoft.com/office/powerpoint/2010/main" val="345294257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6275B6-A949-4861-9251-D060AA25A9B3}" type="datetimeFigureOut">
              <a:rPr lang="en-US" smtClean="0"/>
              <a:t>11/27/2018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1D7391-697E-4653-B80F-E4FF0E7FEB06}" type="slidenum">
              <a:rPr lang="en-US" smtClean="0"/>
              <a:t>‹#›</a:t>
            </a:fld>
            <a:endParaRPr lang="en-US"/>
          </a:p>
        </p:txBody>
      </p:sp>
      <p:grpSp>
        <p:nvGrpSpPr>
          <p:cNvPr id="7" name="Group 6"/>
          <p:cNvGrpSpPr/>
          <p:nvPr userDrawn="1"/>
        </p:nvGrpSpPr>
        <p:grpSpPr>
          <a:xfrm>
            <a:off x="-1" y="0"/>
            <a:ext cx="9144001" cy="1706152"/>
            <a:chOff x="-1" y="0"/>
            <a:chExt cx="9144001" cy="1706152"/>
          </a:xfrm>
        </p:grpSpPr>
        <p:pic>
          <p:nvPicPr>
            <p:cNvPr id="8" name="Picture 7"/>
            <p:cNvPicPr>
              <a:picLocks noChangeAspect="1"/>
            </p:cNvPicPr>
            <p:nvPr/>
          </p:nvPicPr>
          <p:blipFill rotWithShape="1">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r="1437"/>
            <a:stretch/>
          </p:blipFill>
          <p:spPr>
            <a:xfrm>
              <a:off x="-1" y="0"/>
              <a:ext cx="9144001" cy="1706152"/>
            </a:xfrm>
            <a:prstGeom prst="rect">
              <a:avLst/>
            </a:prstGeom>
          </p:spPr>
        </p:pic>
        <p:grpSp>
          <p:nvGrpSpPr>
            <p:cNvPr id="9" name="Group 8"/>
            <p:cNvGrpSpPr/>
            <p:nvPr/>
          </p:nvGrpSpPr>
          <p:grpSpPr>
            <a:xfrm>
              <a:off x="4020483" y="76200"/>
              <a:ext cx="5123517" cy="854333"/>
              <a:chOff x="4020483" y="-17621"/>
              <a:chExt cx="5123517" cy="854333"/>
            </a:xfrm>
          </p:grpSpPr>
          <p:sp>
            <p:nvSpPr>
              <p:cNvPr id="10" name="Rectangle 9"/>
              <p:cNvSpPr/>
              <p:nvPr/>
            </p:nvSpPr>
            <p:spPr>
              <a:xfrm>
                <a:off x="4020483" y="313492"/>
                <a:ext cx="5123517" cy="523220"/>
              </a:xfrm>
              <a:prstGeom prst="rect">
                <a:avLst/>
              </a:prstGeom>
              <a:noFill/>
            </p:spPr>
            <p:txBody>
              <a:bodyPr wrap="none" lIns="91440" tIns="45720" rIns="91440" bIns="45720">
                <a:spAutoFit/>
              </a:bodyPr>
              <a:lstStyle/>
              <a:p>
                <a:pPr algn="r"/>
                <a:r>
                  <a:rPr lang="en-US" sz="2800" dirty="0">
                    <a:ln w="18415" cmpd="sng">
                      <a:noFill/>
                      <a:prstDash val="solid"/>
                    </a:ln>
                    <a:solidFill>
                      <a:srgbClr val="E8B22C"/>
                    </a:solidFill>
                    <a:latin typeface="Baskerville Old Face" panose="02020602080505020303" pitchFamily="18" charset="0"/>
                    <a:cs typeface="AngsanaUPC"/>
                  </a:rPr>
                  <a:t>Office of Small Business Programs</a:t>
                </a:r>
              </a:p>
            </p:txBody>
          </p:sp>
          <p:sp>
            <p:nvSpPr>
              <p:cNvPr id="11" name="Rectangle 10"/>
              <p:cNvSpPr/>
              <p:nvPr/>
            </p:nvSpPr>
            <p:spPr>
              <a:xfrm>
                <a:off x="5508069" y="-17621"/>
                <a:ext cx="3635931" cy="523220"/>
              </a:xfrm>
              <a:prstGeom prst="rect">
                <a:avLst/>
              </a:prstGeom>
              <a:noFill/>
            </p:spPr>
            <p:txBody>
              <a:bodyPr wrap="none" lIns="91440" tIns="45720" rIns="91440" bIns="45720">
                <a:spAutoFit/>
              </a:bodyPr>
              <a:lstStyle/>
              <a:p>
                <a:pPr algn="r"/>
                <a:r>
                  <a:rPr lang="en-US" sz="2800" dirty="0">
                    <a:ln w="18415" cmpd="sng">
                      <a:noFill/>
                      <a:prstDash val="solid"/>
                    </a:ln>
                    <a:solidFill>
                      <a:srgbClr val="E8B22C"/>
                    </a:solidFill>
                    <a:latin typeface="Baskerville Old Face" panose="02020602080505020303" pitchFamily="18" charset="0"/>
                    <a:cs typeface="AngsanaUPC"/>
                  </a:rPr>
                  <a:t>Department of the Navy</a:t>
                </a:r>
              </a:p>
            </p:txBody>
          </p:sp>
        </p:grpSp>
      </p:grpSp>
      <p:grpSp>
        <p:nvGrpSpPr>
          <p:cNvPr id="19" name="Group 18"/>
          <p:cNvGrpSpPr/>
          <p:nvPr userDrawn="1"/>
        </p:nvGrpSpPr>
        <p:grpSpPr>
          <a:xfrm>
            <a:off x="-1833" y="5954232"/>
            <a:ext cx="9144000" cy="918164"/>
            <a:chOff x="0" y="5943599"/>
            <a:chExt cx="9144000" cy="918164"/>
          </a:xfrm>
        </p:grpSpPr>
        <p:pic>
          <p:nvPicPr>
            <p:cNvPr id="20" name="Picture 19"/>
            <p:cNvPicPr>
              <a:picLocks noChangeAspect="1"/>
            </p:cNvPicPr>
            <p:nvPr/>
          </p:nvPicPr>
          <p:blipFill rotWithShape="1">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r="1745"/>
            <a:stretch/>
          </p:blipFill>
          <p:spPr>
            <a:xfrm flipH="1" flipV="1">
              <a:off x="0" y="5943599"/>
              <a:ext cx="9144000" cy="914401"/>
            </a:xfrm>
            <a:prstGeom prst="rect">
              <a:avLst/>
            </a:prstGeom>
          </p:spPr>
        </p:pic>
        <p:pic>
          <p:nvPicPr>
            <p:cNvPr id="21" name="Picture 5" descr="C:\Users\Helen Hilios\Desktop\OSBP.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231433" y="6070807"/>
              <a:ext cx="777240" cy="77724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7" descr="http://upload.wikimedia.org/wikipedia/commons/thumb/c/cb/United_States_Department_of_the_Navy_Seal.svg/889px-United_States_Department_of_the_Navy_Seal.svg.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469433" y="6084523"/>
              <a:ext cx="749808" cy="74980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9" descr="http://1.bp.blogspot.com/-odvnL1lqk5c/UOcdnBiiBCI/AAAAAAAAAEo/4la4JkGUMmI/s1600/Department-of-the-Navy-US-Marine-Corps-Seal-Plaque.jpg"/>
            <p:cNvPicPr>
              <a:picLocks noChangeAspect="1" noChangeArrowheads="1"/>
            </p:cNvPicPr>
            <p:nvPr/>
          </p:nvPicPr>
          <p:blipFill>
            <a:blip r:embed="rId16"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6631233" y="6084523"/>
              <a:ext cx="800817" cy="777240"/>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0" y="6334780"/>
              <a:ext cx="4448654" cy="523220"/>
            </a:xfrm>
            <a:prstGeom prst="rect">
              <a:avLst/>
            </a:prstGeom>
            <a:noFill/>
          </p:spPr>
          <p:txBody>
            <a:bodyPr wrap="none" lIns="91440" tIns="45720" rIns="91440" bIns="45720">
              <a:spAutoFit/>
            </a:bodyPr>
            <a:lstStyle/>
            <a:p>
              <a:r>
                <a:rPr lang="en-US" sz="2800" i="1" dirty="0">
                  <a:ln w="18415" cmpd="sng">
                    <a:noFill/>
                    <a:prstDash val="solid"/>
                  </a:ln>
                  <a:solidFill>
                    <a:srgbClr val="E8B22C"/>
                  </a:solidFill>
                  <a:latin typeface="Baskerville Old Face" panose="02020602080505020303" pitchFamily="18" charset="0"/>
                  <a:cs typeface="AngsanaUPC" pitchFamily="18" charset="-34"/>
                </a:rPr>
                <a:t>http://SmallBusiness.Navy.mil</a:t>
              </a:r>
            </a:p>
          </p:txBody>
        </p:sp>
      </p:grpSp>
      <p:sp>
        <p:nvSpPr>
          <p:cNvPr id="18" name="Footer Placeholder 4"/>
          <p:cNvSpPr txBox="1">
            <a:spLocks/>
          </p:cNvSpPr>
          <p:nvPr userDrawn="1"/>
        </p:nvSpPr>
        <p:spPr>
          <a:xfrm>
            <a:off x="4648200" y="6492875"/>
            <a:ext cx="1905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6273406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750" y="2252878"/>
            <a:ext cx="9158749" cy="1200329"/>
          </a:xfrm>
          <a:prstGeom prst="rect">
            <a:avLst/>
          </a:prstGeom>
          <a:noFill/>
        </p:spPr>
        <p:txBody>
          <a:bodyPr wrap="square" rtlCol="0">
            <a:spAutoFit/>
          </a:bodyPr>
          <a:lstStyle/>
          <a:p>
            <a:pPr algn="ctr"/>
            <a:r>
              <a:rPr lang="en-US" sz="3600" dirty="0">
                <a:ln w="18415" cmpd="sng">
                  <a:solidFill>
                    <a:sysClr val="windowText" lastClr="000000"/>
                  </a:solidFill>
                  <a:prstDash val="solid"/>
                </a:ln>
                <a:solidFill>
                  <a:sysClr val="windowText" lastClr="000000"/>
                </a:solidFill>
                <a:effectLst>
                  <a:outerShdw blurRad="63500" dir="3600000" algn="tl" rotWithShape="0">
                    <a:srgbClr val="000000">
                      <a:alpha val="70000"/>
                    </a:srgbClr>
                  </a:outerShdw>
                </a:effectLst>
                <a:latin typeface="Baskerville Old Face" panose="02020602080505020303" pitchFamily="18" charset="0"/>
                <a:ea typeface="Adobe Kaiti Std R" pitchFamily="18" charset="-128"/>
                <a:cs typeface="AngsanaUPC" pitchFamily="18" charset="-34"/>
              </a:rPr>
              <a:t>FPDS-NG Methodology Updates</a:t>
            </a:r>
          </a:p>
          <a:p>
            <a:pPr algn="ctr"/>
            <a:r>
              <a:rPr lang="en-US" sz="3600" dirty="0">
                <a:ln w="18415" cmpd="sng">
                  <a:solidFill>
                    <a:sysClr val="windowText" lastClr="000000"/>
                  </a:solidFill>
                  <a:prstDash val="solid"/>
                </a:ln>
                <a:solidFill>
                  <a:sysClr val="windowText" lastClr="000000"/>
                </a:solidFill>
                <a:effectLst>
                  <a:outerShdw blurRad="63500" dir="3600000" algn="tl" rotWithShape="0">
                    <a:srgbClr val="000000">
                      <a:alpha val="70000"/>
                    </a:srgbClr>
                  </a:outerShdw>
                </a:effectLst>
                <a:latin typeface="Baskerville Old Face" panose="02020602080505020303" pitchFamily="18" charset="0"/>
                <a:ea typeface="Adobe Kaiti Std R" pitchFamily="18" charset="-128"/>
                <a:cs typeface="AngsanaUPC" pitchFamily="18" charset="-34"/>
              </a:rPr>
              <a:t>Fiscal Year 2018 and Beyond</a:t>
            </a:r>
            <a:endParaRPr lang="en-US" sz="3600" dirty="0"/>
          </a:p>
        </p:txBody>
      </p:sp>
      <p:sp>
        <p:nvSpPr>
          <p:cNvPr id="3" name="TextBox 2"/>
          <p:cNvSpPr txBox="1"/>
          <p:nvPr/>
        </p:nvSpPr>
        <p:spPr>
          <a:xfrm>
            <a:off x="-42182" y="5410200"/>
            <a:ext cx="5361272" cy="1569660"/>
          </a:xfrm>
          <a:prstGeom prst="rect">
            <a:avLst/>
          </a:prstGeom>
          <a:noFill/>
        </p:spPr>
        <p:txBody>
          <a:bodyPr wrap="square" rtlCol="0">
            <a:spAutoFit/>
          </a:bodyPr>
          <a:lstStyle/>
          <a:p>
            <a:r>
              <a:rPr lang="en-US" sz="3200" b="1" dirty="0" smtClean="0">
                <a:solidFill>
                  <a:schemeClr val="bg1"/>
                </a:solidFill>
                <a:latin typeface="Baskerville Old Face" panose="02020602080505020303" pitchFamily="18" charset="0"/>
              </a:rPr>
              <a:t>Speaker: </a:t>
            </a:r>
            <a:endParaRPr lang="en-US" sz="3200" b="1" dirty="0" smtClean="0">
              <a:solidFill>
                <a:schemeClr val="bg1"/>
              </a:solidFill>
              <a:latin typeface="Baskerville Old Face" panose="02020602080505020303" pitchFamily="18" charset="0"/>
            </a:endParaRPr>
          </a:p>
          <a:p>
            <a:r>
              <a:rPr lang="en-US" sz="3200" b="1" dirty="0" err="1" smtClean="0">
                <a:solidFill>
                  <a:schemeClr val="bg1"/>
                </a:solidFill>
                <a:latin typeface="Baskerville Old Face" panose="02020602080505020303" pitchFamily="18" charset="0"/>
              </a:rPr>
              <a:t>Nic</a:t>
            </a:r>
            <a:r>
              <a:rPr lang="en-US" sz="3200" b="1" dirty="0" smtClean="0">
                <a:solidFill>
                  <a:schemeClr val="bg1"/>
                </a:solidFill>
                <a:latin typeface="Baskerville Old Face" panose="02020602080505020303" pitchFamily="18" charset="0"/>
              </a:rPr>
              <a:t> Louisos</a:t>
            </a:r>
          </a:p>
          <a:p>
            <a:r>
              <a:rPr lang="en-US" sz="3200" b="1" dirty="0" smtClean="0">
                <a:solidFill>
                  <a:schemeClr val="bg1"/>
                </a:solidFill>
                <a:latin typeface="Baskerville Old Face" panose="02020602080505020303" pitchFamily="18" charset="0"/>
              </a:rPr>
              <a:t>27 November 2018</a:t>
            </a:r>
            <a:endParaRPr lang="en-US" sz="3200" b="1" dirty="0" smtClean="0">
              <a:solidFill>
                <a:schemeClr val="bg1"/>
              </a:solidFill>
              <a:latin typeface="Baskerville Old Face" panose="02020602080505020303" pitchFamily="18" charset="0"/>
            </a:endParaRPr>
          </a:p>
        </p:txBody>
      </p:sp>
    </p:spTree>
    <p:extLst>
      <p:ext uri="{BB962C8B-B14F-4D97-AF65-F5344CB8AC3E}">
        <p14:creationId xmlns:p14="http://schemas.microsoft.com/office/powerpoint/2010/main" val="3214682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1D7391-697E-4653-B80F-E4FF0E7FEB06}"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TextBox 4"/>
          <p:cNvSpPr txBox="1"/>
          <p:nvPr/>
        </p:nvSpPr>
        <p:spPr>
          <a:xfrm>
            <a:off x="0" y="232827"/>
            <a:ext cx="3373039" cy="1077218"/>
          </a:xfrm>
          <a:prstGeom prst="rect">
            <a:avLst/>
          </a:prstGeom>
          <a:noFill/>
        </p:spPr>
        <p:txBody>
          <a:bodyPr wrap="none" rtlCol="0">
            <a:spAutoFit/>
          </a:bodyPr>
          <a:lstStyle/>
          <a:p>
            <a:r>
              <a:rPr lang="en-US" sz="3600" b="1" dirty="0">
                <a:solidFill>
                  <a:prstClr val="white"/>
                </a:solidFill>
                <a:latin typeface="Baskerville Old Face" charset="0"/>
                <a:ea typeface="Baskerville Old Face" charset="0"/>
                <a:cs typeface="Baskerville Old Face" charset="0"/>
              </a:rPr>
              <a:t>FPDS-NG </a:t>
            </a:r>
          </a:p>
          <a:p>
            <a:r>
              <a:rPr lang="en-US" sz="2800" b="1" dirty="0">
                <a:solidFill>
                  <a:prstClr val="white"/>
                </a:solidFill>
                <a:latin typeface="Baskerville Old Face" charset="0"/>
                <a:ea typeface="Baskerville Old Face" charset="0"/>
                <a:cs typeface="Baskerville Old Face" charset="0"/>
              </a:rPr>
              <a:t>Methodology Changes</a:t>
            </a:r>
          </a:p>
        </p:txBody>
      </p:sp>
      <p:sp>
        <p:nvSpPr>
          <p:cNvPr id="7" name="TextBox 6">
            <a:extLst>
              <a:ext uri="{FF2B5EF4-FFF2-40B4-BE49-F238E27FC236}">
                <a16:creationId xmlns:a16="http://schemas.microsoft.com/office/drawing/2014/main" id="{387D57AD-554F-1D4F-B51F-8FC26B01FFA9}"/>
              </a:ext>
            </a:extLst>
          </p:cNvPr>
          <p:cNvSpPr txBox="1"/>
          <p:nvPr/>
        </p:nvSpPr>
        <p:spPr>
          <a:xfrm>
            <a:off x="152400" y="1676400"/>
            <a:ext cx="8534400" cy="4093428"/>
          </a:xfrm>
          <a:prstGeom prst="rect">
            <a:avLst/>
          </a:prstGeom>
          <a:noFill/>
        </p:spPr>
        <p:txBody>
          <a:bodyPr wrap="square" rtlCol="0">
            <a:spAutoFit/>
          </a:bodyPr>
          <a:lstStyle/>
          <a:p>
            <a:r>
              <a:rPr lang="en-US" sz="2000" b="1" dirty="0">
                <a:latin typeface="Baskerville Old Face" panose="02020602080505020303" pitchFamily="18" charset="77"/>
              </a:rPr>
              <a:t>Per FPDS-NG as of 13 November 2018.  New changes to FPDS-NG Reports are highlighted in </a:t>
            </a:r>
            <a:r>
              <a:rPr lang="en-US" sz="2000" b="1" dirty="0">
                <a:highlight>
                  <a:srgbClr val="FFFF00"/>
                </a:highlight>
                <a:latin typeface="Baskerville Old Face" panose="02020602080505020303" pitchFamily="18" charset="77"/>
              </a:rPr>
              <a:t>yellow </a:t>
            </a:r>
            <a:r>
              <a:rPr lang="en-US" sz="2000" b="1" dirty="0">
                <a:latin typeface="Baskerville Old Face" panose="02020602080505020303" pitchFamily="18" charset="77"/>
              </a:rPr>
              <a:t>for changes reflected in data for </a:t>
            </a:r>
            <a:r>
              <a:rPr lang="en-US" sz="2000" b="1" i="1" dirty="0">
                <a:latin typeface="Baskerville Old Face" panose="02020602080505020303" pitchFamily="18" charset="77"/>
              </a:rPr>
              <a:t>FY18 and beyond,</a:t>
            </a:r>
            <a:r>
              <a:rPr lang="en-US" sz="2000" b="1" dirty="0">
                <a:latin typeface="Baskerville Old Face" panose="02020602080505020303" pitchFamily="18" charset="77"/>
              </a:rPr>
              <a:t> those highlighted in </a:t>
            </a:r>
            <a:r>
              <a:rPr lang="en-US" sz="2000" b="1" dirty="0">
                <a:solidFill>
                  <a:schemeClr val="bg1"/>
                </a:solidFill>
                <a:highlight>
                  <a:srgbClr val="000080"/>
                </a:highlight>
                <a:latin typeface="Baskerville Old Face" panose="02020602080505020303" pitchFamily="18" charset="77"/>
              </a:rPr>
              <a:t>blue</a:t>
            </a:r>
            <a:r>
              <a:rPr lang="en-US" sz="2000" b="1" dirty="0">
                <a:latin typeface="Baskerville Old Face" panose="02020602080505020303" pitchFamily="18" charset="77"/>
              </a:rPr>
              <a:t> only apply to specific fiscal years and will have those fiscal years specified in </a:t>
            </a:r>
            <a:r>
              <a:rPr lang="en-US" sz="2000" b="1" dirty="0">
                <a:highlight>
                  <a:srgbClr val="FF0000"/>
                </a:highlight>
                <a:latin typeface="Baskerville Old Face" panose="02020602080505020303" pitchFamily="18" charset="77"/>
              </a:rPr>
              <a:t>red</a:t>
            </a:r>
            <a:r>
              <a:rPr lang="en-US" sz="2000" b="1" dirty="0">
                <a:latin typeface="Baskerville Old Face" panose="02020602080505020303" pitchFamily="18" charset="77"/>
              </a:rPr>
              <a:t>: </a:t>
            </a:r>
          </a:p>
          <a:p>
            <a:endParaRPr lang="en-US" dirty="0">
              <a:latin typeface="Baskerville Old Face" panose="02020602080505020303" pitchFamily="18" charset="77"/>
            </a:endParaRPr>
          </a:p>
          <a:p>
            <a:r>
              <a:rPr lang="en-US" i="1" dirty="0">
                <a:latin typeface="Baskerville Old Face" panose="02020602080505020303" pitchFamily="18" charset="77"/>
              </a:rPr>
              <a:t>These </a:t>
            </a:r>
            <a:r>
              <a:rPr lang="en-US" i="1" dirty="0" err="1">
                <a:latin typeface="Baskerville Old Face" panose="02020602080505020303" pitchFamily="18" charset="77"/>
              </a:rPr>
              <a:t>goaling</a:t>
            </a:r>
            <a:r>
              <a:rPr lang="en-US" i="1" dirty="0">
                <a:latin typeface="Baskerville Old Face" panose="02020602080505020303" pitchFamily="18" charset="77"/>
              </a:rPr>
              <a:t> exclusions that appear on the Small Business Achievements by Awarding Organization Report are the same </a:t>
            </a:r>
            <a:r>
              <a:rPr lang="en-US" i="1" dirty="0" err="1">
                <a:latin typeface="Baskerville Old Face" panose="02020602080505020303" pitchFamily="18" charset="77"/>
              </a:rPr>
              <a:t>goaling</a:t>
            </a:r>
            <a:r>
              <a:rPr lang="en-US" i="1" dirty="0">
                <a:latin typeface="Baskerville Old Face" panose="02020602080505020303" pitchFamily="18" charset="77"/>
              </a:rPr>
              <a:t> exclusions that apply to the Small Business </a:t>
            </a:r>
            <a:r>
              <a:rPr lang="en-US" i="1" dirty="0" err="1">
                <a:latin typeface="Baskerville Old Face" panose="02020602080505020303" pitchFamily="18" charset="77"/>
              </a:rPr>
              <a:t>Goaling</a:t>
            </a:r>
            <a:r>
              <a:rPr lang="en-US" i="1" dirty="0">
                <a:latin typeface="Baskerville Old Face" panose="02020602080505020303" pitchFamily="18" charset="77"/>
              </a:rPr>
              <a:t> Report and the Simplified Acquisition Threshold (SAT) Report. </a:t>
            </a:r>
            <a:r>
              <a:rPr lang="en-US" dirty="0">
                <a:latin typeface="Baskerville Old Face" panose="02020602080505020303" pitchFamily="18" charset="77"/>
              </a:rPr>
              <a:t/>
            </a:r>
            <a:br>
              <a:rPr lang="en-US" dirty="0">
                <a:latin typeface="Baskerville Old Face" panose="02020602080505020303" pitchFamily="18" charset="77"/>
              </a:rPr>
            </a:br>
            <a:endParaRPr lang="en-US" dirty="0">
              <a:latin typeface="Baskerville Old Face" panose="02020602080505020303" pitchFamily="18" charset="77"/>
            </a:endParaRPr>
          </a:p>
          <a:p>
            <a:pPr marL="285750" indent="-285750">
              <a:buFont typeface="System Font Regular"/>
              <a:buChar char="-"/>
            </a:pPr>
            <a:r>
              <a:rPr lang="en-US" dirty="0">
                <a:latin typeface="Baskerville Old Face" panose="02020602080505020303" pitchFamily="18" charset="77"/>
              </a:rPr>
              <a:t>Javits-Wagner-</a:t>
            </a:r>
            <a:r>
              <a:rPr lang="en-US" dirty="0" err="1">
                <a:latin typeface="Baskerville Old Face" panose="02020602080505020303" pitchFamily="18" charset="77"/>
              </a:rPr>
              <a:t>O'Day</a:t>
            </a:r>
            <a:r>
              <a:rPr lang="en-US" dirty="0">
                <a:latin typeface="Baskerville Old Face" panose="02020602080505020303" pitchFamily="18" charset="77"/>
              </a:rPr>
              <a:t> Program (JWOD, Sheltered Workshop): Awards that have a contractor with a SAM based Sheltered Workshop designation Flag equal to "Y" are excluded.</a:t>
            </a:r>
          </a:p>
          <a:p>
            <a:pPr marL="285750" indent="-285750">
              <a:buFont typeface="System Font Regular"/>
              <a:buChar char="-"/>
            </a:pPr>
            <a:r>
              <a:rPr lang="en-US" dirty="0">
                <a:highlight>
                  <a:srgbClr val="FFFF00"/>
                </a:highlight>
                <a:latin typeface="Baskerville Old Face" panose="02020602080505020303" pitchFamily="18" charset="77"/>
              </a:rPr>
              <a:t>American Institute in Taiwan: Awards with the American Institute in Taiwan designated as the contractor for the award and determined by a DUNS number of '161174503'. </a:t>
            </a:r>
          </a:p>
        </p:txBody>
      </p:sp>
    </p:spTree>
    <p:extLst>
      <p:ext uri="{BB962C8B-B14F-4D97-AF65-F5344CB8AC3E}">
        <p14:creationId xmlns:p14="http://schemas.microsoft.com/office/powerpoint/2010/main" val="2583909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1D7391-697E-4653-B80F-E4FF0E7FEB06}"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TextBox 4"/>
          <p:cNvSpPr txBox="1"/>
          <p:nvPr/>
        </p:nvSpPr>
        <p:spPr>
          <a:xfrm>
            <a:off x="0" y="228600"/>
            <a:ext cx="3783408" cy="1015663"/>
          </a:xfrm>
          <a:prstGeom prst="rect">
            <a:avLst/>
          </a:prstGeom>
          <a:noFill/>
        </p:spPr>
        <p:txBody>
          <a:bodyPr wrap="none" rtlCol="0">
            <a:spAutoFit/>
          </a:bodyPr>
          <a:lstStyle/>
          <a:p>
            <a:r>
              <a:rPr lang="en-US" sz="3600" b="1" dirty="0">
                <a:solidFill>
                  <a:prstClr val="white"/>
                </a:solidFill>
                <a:latin typeface="Baskerville Old Face" charset="0"/>
                <a:ea typeface="Baskerville Old Face" charset="0"/>
                <a:cs typeface="Baskerville Old Face" charset="0"/>
              </a:rPr>
              <a:t>FPDS-NG </a:t>
            </a:r>
          </a:p>
          <a:p>
            <a:r>
              <a:rPr lang="en-US" sz="2400" b="1" dirty="0">
                <a:solidFill>
                  <a:prstClr val="white"/>
                </a:solidFill>
                <a:latin typeface="Baskerville Old Face" charset="0"/>
                <a:ea typeface="Baskerville Old Face" charset="0"/>
                <a:cs typeface="Baskerville Old Face" charset="0"/>
              </a:rPr>
              <a:t>Methodology Changes (</a:t>
            </a:r>
            <a:r>
              <a:rPr lang="en-US" sz="2400" b="1" dirty="0" err="1">
                <a:solidFill>
                  <a:prstClr val="white"/>
                </a:solidFill>
                <a:latin typeface="Baskerville Old Face" charset="0"/>
                <a:ea typeface="Baskerville Old Face" charset="0"/>
                <a:cs typeface="Baskerville Old Face" charset="0"/>
              </a:rPr>
              <a:t>Cont</a:t>
            </a:r>
            <a:r>
              <a:rPr lang="en-US" sz="2400" b="1" dirty="0">
                <a:solidFill>
                  <a:prstClr val="white"/>
                </a:solidFill>
                <a:latin typeface="Baskerville Old Face" charset="0"/>
                <a:ea typeface="Baskerville Old Face" charset="0"/>
                <a:cs typeface="Baskerville Old Face" charset="0"/>
              </a:rPr>
              <a:t>)</a:t>
            </a:r>
          </a:p>
        </p:txBody>
      </p:sp>
      <p:sp>
        <p:nvSpPr>
          <p:cNvPr id="7" name="TextBox 6">
            <a:extLst>
              <a:ext uri="{FF2B5EF4-FFF2-40B4-BE49-F238E27FC236}">
                <a16:creationId xmlns:a16="http://schemas.microsoft.com/office/drawing/2014/main" id="{387D57AD-554F-1D4F-B51F-8FC26B01FFA9}"/>
              </a:ext>
            </a:extLst>
          </p:cNvPr>
          <p:cNvSpPr txBox="1"/>
          <p:nvPr/>
        </p:nvSpPr>
        <p:spPr>
          <a:xfrm>
            <a:off x="152400" y="1744682"/>
            <a:ext cx="8763000" cy="3970318"/>
          </a:xfrm>
          <a:prstGeom prst="rect">
            <a:avLst/>
          </a:prstGeom>
          <a:noFill/>
        </p:spPr>
        <p:txBody>
          <a:bodyPr wrap="square" rtlCol="0">
            <a:spAutoFit/>
          </a:bodyPr>
          <a:lstStyle/>
          <a:p>
            <a:pPr marL="285750" indent="-285750">
              <a:buFontTx/>
              <a:buChar char="-"/>
            </a:pPr>
            <a:r>
              <a:rPr lang="en-US" dirty="0">
                <a:solidFill>
                  <a:schemeClr val="bg1"/>
                </a:solidFill>
                <a:highlight>
                  <a:srgbClr val="000080"/>
                </a:highlight>
                <a:latin typeface="Baskerville Old Face" panose="02020602080505020303" pitchFamily="18" charset="77"/>
              </a:rPr>
              <a:t>Contracts performed outside of the United States: Awards performed outside of the US are designated when the country in the place of performance is NOT the United States. </a:t>
            </a:r>
            <a:r>
              <a:rPr lang="en-US" b="1" i="1" dirty="0">
                <a:solidFill>
                  <a:schemeClr val="bg1"/>
                </a:solidFill>
                <a:highlight>
                  <a:srgbClr val="000080"/>
                </a:highlight>
                <a:latin typeface="Baskerville Old Face" panose="02020602080505020303" pitchFamily="18" charset="77"/>
              </a:rPr>
              <a:t>This data will no longer be excluded when the Date Signed is on or after October 1, 2015</a:t>
            </a:r>
            <a:r>
              <a:rPr lang="en-US" dirty="0">
                <a:solidFill>
                  <a:schemeClr val="bg1"/>
                </a:solidFill>
                <a:highlight>
                  <a:srgbClr val="000080"/>
                </a:highlight>
                <a:latin typeface="Baskerville Old Face" panose="02020602080505020303" pitchFamily="18" charset="77"/>
              </a:rPr>
              <a:t>.  </a:t>
            </a:r>
            <a:r>
              <a:rPr lang="en-US" dirty="0">
                <a:solidFill>
                  <a:schemeClr val="bg1"/>
                </a:solidFill>
                <a:highlight>
                  <a:srgbClr val="FF0000"/>
                </a:highlight>
                <a:latin typeface="Baskerville Old Face" panose="02020602080505020303" pitchFamily="18" charset="77"/>
              </a:rPr>
              <a:t>[Only applies to data for Fiscal Year 2015 and earlier]</a:t>
            </a:r>
          </a:p>
          <a:p>
            <a:pPr marL="285750" indent="-285750">
              <a:buFontTx/>
              <a:buChar char="-"/>
            </a:pPr>
            <a:r>
              <a:rPr lang="en-US" dirty="0">
                <a:highlight>
                  <a:srgbClr val="FFFF00"/>
                </a:highlight>
                <a:latin typeface="Baskerville Old Face" panose="02020602080505020303" pitchFamily="18" charset="77"/>
              </a:rPr>
              <a:t>All records that have the value of Code A 'Contingency operation as defined in 10 U.S.C 101(a)(13)' for the Data Element "Contingency, Humanitarian and Peacekeeping Operation" and the Awarding Agency is DoD, where the performance is outside of the USA and its territories and the Date Signed is equal to or greater than 10/01/2015. </a:t>
            </a:r>
            <a:r>
              <a:rPr lang="en-US" dirty="0">
                <a:highlight>
                  <a:srgbClr val="FF0000"/>
                </a:highlight>
                <a:latin typeface="Baskerville Old Face" panose="02020602080505020303" pitchFamily="18" charset="77"/>
              </a:rPr>
              <a:t>[Applies to data for Fiscal Year 2016 and beyond]</a:t>
            </a:r>
          </a:p>
          <a:p>
            <a:pPr marL="285750" indent="-285750">
              <a:buFontTx/>
              <a:buChar char="-"/>
            </a:pPr>
            <a:r>
              <a:rPr lang="en-US" dirty="0">
                <a:highlight>
                  <a:srgbClr val="FFFF00"/>
                </a:highlight>
                <a:latin typeface="Baskerville Old Face" panose="02020602080505020303" pitchFamily="18" charset="77"/>
              </a:rPr>
              <a:t>All records that have the value of Code 'B' 'Humanitarian or Peacekeeping Operation as defined in 10 U.S.C 2302(8)' for the Data Element "Contingency, Humanitarian, or Peacekeeping Operation" where the performance is outside of the USA and its territories, and the Awarding Agency is DoD, and the Date Signed is equal to or greater than 10/01/2017. </a:t>
            </a:r>
          </a:p>
        </p:txBody>
      </p:sp>
    </p:spTree>
    <p:extLst>
      <p:ext uri="{BB962C8B-B14F-4D97-AF65-F5344CB8AC3E}">
        <p14:creationId xmlns:p14="http://schemas.microsoft.com/office/powerpoint/2010/main" val="3376329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1D7391-697E-4653-B80F-E4FF0E7FEB06}"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TextBox 4"/>
          <p:cNvSpPr txBox="1"/>
          <p:nvPr/>
        </p:nvSpPr>
        <p:spPr>
          <a:xfrm>
            <a:off x="0" y="228600"/>
            <a:ext cx="3783408" cy="1015663"/>
          </a:xfrm>
          <a:prstGeom prst="rect">
            <a:avLst/>
          </a:prstGeom>
          <a:noFill/>
        </p:spPr>
        <p:txBody>
          <a:bodyPr wrap="none" rtlCol="0">
            <a:spAutoFit/>
          </a:bodyPr>
          <a:lstStyle/>
          <a:p>
            <a:r>
              <a:rPr lang="en-US" sz="3600" b="1" dirty="0">
                <a:solidFill>
                  <a:prstClr val="white"/>
                </a:solidFill>
                <a:latin typeface="Baskerville Old Face" charset="0"/>
                <a:ea typeface="Baskerville Old Face" charset="0"/>
                <a:cs typeface="Baskerville Old Face" charset="0"/>
              </a:rPr>
              <a:t>FPDS-NG </a:t>
            </a:r>
          </a:p>
          <a:p>
            <a:r>
              <a:rPr lang="en-US" sz="2400" b="1" dirty="0">
                <a:solidFill>
                  <a:prstClr val="white"/>
                </a:solidFill>
                <a:latin typeface="Baskerville Old Face" charset="0"/>
                <a:ea typeface="Baskerville Old Face" charset="0"/>
                <a:cs typeface="Baskerville Old Face" charset="0"/>
              </a:rPr>
              <a:t>Methodology Changes (</a:t>
            </a:r>
            <a:r>
              <a:rPr lang="en-US" sz="2400" b="1" dirty="0" err="1">
                <a:solidFill>
                  <a:prstClr val="white"/>
                </a:solidFill>
                <a:latin typeface="Baskerville Old Face" charset="0"/>
                <a:ea typeface="Baskerville Old Face" charset="0"/>
                <a:cs typeface="Baskerville Old Face" charset="0"/>
              </a:rPr>
              <a:t>Cont</a:t>
            </a:r>
            <a:r>
              <a:rPr lang="en-US" sz="2400" b="1" dirty="0">
                <a:solidFill>
                  <a:prstClr val="white"/>
                </a:solidFill>
                <a:latin typeface="Baskerville Old Face" charset="0"/>
                <a:ea typeface="Baskerville Old Face" charset="0"/>
                <a:cs typeface="Baskerville Old Face" charset="0"/>
              </a:rPr>
              <a:t>)</a:t>
            </a:r>
          </a:p>
        </p:txBody>
      </p:sp>
      <p:sp>
        <p:nvSpPr>
          <p:cNvPr id="7" name="TextBox 6">
            <a:extLst>
              <a:ext uri="{FF2B5EF4-FFF2-40B4-BE49-F238E27FC236}">
                <a16:creationId xmlns:a16="http://schemas.microsoft.com/office/drawing/2014/main" id="{387D57AD-554F-1D4F-B51F-8FC26B01FFA9}"/>
              </a:ext>
            </a:extLst>
          </p:cNvPr>
          <p:cNvSpPr txBox="1"/>
          <p:nvPr/>
        </p:nvSpPr>
        <p:spPr>
          <a:xfrm>
            <a:off x="152400" y="1676400"/>
            <a:ext cx="8534400" cy="2585323"/>
          </a:xfrm>
          <a:prstGeom prst="rect">
            <a:avLst/>
          </a:prstGeom>
          <a:noFill/>
        </p:spPr>
        <p:txBody>
          <a:bodyPr wrap="square" rtlCol="0">
            <a:spAutoFit/>
          </a:bodyPr>
          <a:lstStyle/>
          <a:p>
            <a:pPr marL="285750" indent="-285750">
              <a:buFont typeface="System Font Regular"/>
              <a:buChar char="-"/>
            </a:pPr>
            <a:r>
              <a:rPr lang="en-US" dirty="0">
                <a:highlight>
                  <a:srgbClr val="FFFF00"/>
                </a:highlight>
                <a:latin typeface="Baskerville Old Face" panose="02020602080505020303" pitchFamily="18" charset="77"/>
              </a:rPr>
              <a:t>All records that have the value of Code 'ZSF' 'Status of Forces Agreements' for "DoD Acquisition Program", where the performance is outside of the USA and its territories, and the Awarding Agency is DoD and the Date Signed is equal to or greater than 10/01/2017. </a:t>
            </a:r>
          </a:p>
          <a:p>
            <a:pPr marL="285750" indent="-285750">
              <a:buFont typeface="System Font Regular"/>
              <a:buChar char="-"/>
            </a:pPr>
            <a:r>
              <a:rPr lang="en-US" dirty="0">
                <a:highlight>
                  <a:srgbClr val="FFFF00"/>
                </a:highlight>
                <a:latin typeface="Baskerville Old Face" panose="02020602080505020303" pitchFamily="18" charset="77"/>
              </a:rPr>
              <a:t>All records where the place of performance is equal to any country on the Status of Force Agreement (SOFA) below list and the Awarding Agency is DoD and the Date Signed is equal to or greater than 10/01/2017:</a:t>
            </a:r>
          </a:p>
          <a:p>
            <a:r>
              <a:rPr lang="en-US" dirty="0">
                <a:highlight>
                  <a:srgbClr val="00FF00"/>
                </a:highlight>
                <a:latin typeface="Baskerville Old Face" panose="02020602080505020303" pitchFamily="18" charset="77"/>
              </a:rPr>
              <a:t/>
            </a:r>
            <a:br>
              <a:rPr lang="en-US" dirty="0">
                <a:highlight>
                  <a:srgbClr val="00FF00"/>
                </a:highlight>
                <a:latin typeface="Baskerville Old Face" panose="02020602080505020303" pitchFamily="18" charset="77"/>
              </a:rPr>
            </a:br>
            <a:endParaRPr lang="en-US" dirty="0">
              <a:highlight>
                <a:srgbClr val="00FF00"/>
              </a:highlight>
              <a:latin typeface="Baskerville Old Face" panose="02020602080505020303" pitchFamily="18" charset="77"/>
            </a:endParaRPr>
          </a:p>
        </p:txBody>
      </p:sp>
      <p:graphicFrame>
        <p:nvGraphicFramePr>
          <p:cNvPr id="4" name="Table 3">
            <a:extLst>
              <a:ext uri="{FF2B5EF4-FFF2-40B4-BE49-F238E27FC236}">
                <a16:creationId xmlns:a16="http://schemas.microsoft.com/office/drawing/2014/main" id="{9B2A5328-6172-4F4F-B1B1-D6E8E9A918C5}"/>
              </a:ext>
            </a:extLst>
          </p:cNvPr>
          <p:cNvGraphicFramePr>
            <a:graphicFrameLocks noGrp="1"/>
          </p:cNvGraphicFramePr>
          <p:nvPr>
            <p:extLst>
              <p:ext uri="{D42A27DB-BD31-4B8C-83A1-F6EECF244321}">
                <p14:modId xmlns:p14="http://schemas.microsoft.com/office/powerpoint/2010/main" val="1576697380"/>
              </p:ext>
            </p:extLst>
          </p:nvPr>
        </p:nvGraphicFramePr>
        <p:xfrm>
          <a:off x="152400" y="3951564"/>
          <a:ext cx="8834677" cy="1915836"/>
        </p:xfrm>
        <a:graphic>
          <a:graphicData uri="http://schemas.openxmlformats.org/drawingml/2006/table">
            <a:tbl>
              <a:tblPr>
                <a:tableStyleId>{1FECB4D8-DB02-4DC6-A0A2-4F2EBAE1DC90}</a:tableStyleId>
              </a:tblPr>
              <a:tblGrid>
                <a:gridCol w="1174968">
                  <a:extLst>
                    <a:ext uri="{9D8B030D-6E8A-4147-A177-3AD203B41FA5}">
                      <a16:colId xmlns:a16="http://schemas.microsoft.com/office/drawing/2014/main" val="518511624"/>
                    </a:ext>
                  </a:extLst>
                </a:gridCol>
                <a:gridCol w="1803618">
                  <a:extLst>
                    <a:ext uri="{9D8B030D-6E8A-4147-A177-3AD203B41FA5}">
                      <a16:colId xmlns:a16="http://schemas.microsoft.com/office/drawing/2014/main" val="469608784"/>
                    </a:ext>
                  </a:extLst>
                </a:gridCol>
                <a:gridCol w="840006">
                  <a:extLst>
                    <a:ext uri="{9D8B030D-6E8A-4147-A177-3AD203B41FA5}">
                      <a16:colId xmlns:a16="http://schemas.microsoft.com/office/drawing/2014/main" val="1657076357"/>
                    </a:ext>
                  </a:extLst>
                </a:gridCol>
                <a:gridCol w="590768">
                  <a:extLst>
                    <a:ext uri="{9D8B030D-6E8A-4147-A177-3AD203B41FA5}">
                      <a16:colId xmlns:a16="http://schemas.microsoft.com/office/drawing/2014/main" val="4134078920"/>
                    </a:ext>
                  </a:extLst>
                </a:gridCol>
                <a:gridCol w="697131">
                  <a:extLst>
                    <a:ext uri="{9D8B030D-6E8A-4147-A177-3AD203B41FA5}">
                      <a16:colId xmlns:a16="http://schemas.microsoft.com/office/drawing/2014/main" val="889500903"/>
                    </a:ext>
                  </a:extLst>
                </a:gridCol>
                <a:gridCol w="684927">
                  <a:extLst>
                    <a:ext uri="{9D8B030D-6E8A-4147-A177-3AD203B41FA5}">
                      <a16:colId xmlns:a16="http://schemas.microsoft.com/office/drawing/2014/main" val="1883127260"/>
                    </a:ext>
                  </a:extLst>
                </a:gridCol>
                <a:gridCol w="1081874">
                  <a:extLst>
                    <a:ext uri="{9D8B030D-6E8A-4147-A177-3AD203B41FA5}">
                      <a16:colId xmlns:a16="http://schemas.microsoft.com/office/drawing/2014/main" val="2319916193"/>
                    </a:ext>
                  </a:extLst>
                </a:gridCol>
                <a:gridCol w="871727">
                  <a:extLst>
                    <a:ext uri="{9D8B030D-6E8A-4147-A177-3AD203B41FA5}">
                      <a16:colId xmlns:a16="http://schemas.microsoft.com/office/drawing/2014/main" val="2014206749"/>
                    </a:ext>
                  </a:extLst>
                </a:gridCol>
                <a:gridCol w="1089658">
                  <a:extLst>
                    <a:ext uri="{9D8B030D-6E8A-4147-A177-3AD203B41FA5}">
                      <a16:colId xmlns:a16="http://schemas.microsoft.com/office/drawing/2014/main" val="3047262432"/>
                    </a:ext>
                  </a:extLst>
                </a:gridCol>
              </a:tblGrid>
              <a:tr h="125717">
                <a:tc>
                  <a:txBody>
                    <a:bodyPr/>
                    <a:lstStyle/>
                    <a:p>
                      <a:pPr algn="ctr" fontAlgn="ctr"/>
                      <a:r>
                        <a:rPr lang="en-US" sz="1000" u="none" strike="noStrike">
                          <a:effectLst/>
                          <a:latin typeface="Baskerville Old Face" panose="02020602080505020303" pitchFamily="18" charset="77"/>
                        </a:rPr>
                        <a:t>Afghanistan</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Bulgaria</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Cyprus</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Grenada</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Japan</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Mali</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Papua New Guinea</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Seychelles</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Switzerland</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extLst>
                  <a:ext uri="{0D108BD9-81ED-4DB2-BD59-A6C34878D82A}">
                    <a16:rowId xmlns:a16="http://schemas.microsoft.com/office/drawing/2014/main" val="2432087414"/>
                  </a:ext>
                </a:extLst>
              </a:tr>
              <a:tr h="125717">
                <a:tc>
                  <a:txBody>
                    <a:bodyPr/>
                    <a:lstStyle/>
                    <a:p>
                      <a:pPr algn="ctr" fontAlgn="ctr"/>
                      <a:r>
                        <a:rPr lang="en-US" sz="1000" u="none" strike="noStrike">
                          <a:effectLst/>
                          <a:latin typeface="Baskerville Old Face" panose="02020602080505020303" pitchFamily="18" charset="77"/>
                        </a:rPr>
                        <a:t>Albania</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Burkina Faso</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dirty="0">
                          <a:effectLst/>
                          <a:latin typeface="Baskerville Old Face" panose="02020602080505020303" pitchFamily="18" charset="77"/>
                        </a:rPr>
                        <a:t>Czech Republic</a:t>
                      </a:r>
                      <a:endParaRPr lang="en-US" sz="1000" b="0" i="0" u="none" strike="noStrike" dirty="0">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Guatemala</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Jordan</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Malta</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Philippines</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Singapore</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Tajikistan</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extLst>
                  <a:ext uri="{0D108BD9-81ED-4DB2-BD59-A6C34878D82A}">
                    <a16:rowId xmlns:a16="http://schemas.microsoft.com/office/drawing/2014/main" val="323809271"/>
                  </a:ext>
                </a:extLst>
              </a:tr>
              <a:tr h="125717">
                <a:tc>
                  <a:txBody>
                    <a:bodyPr/>
                    <a:lstStyle/>
                    <a:p>
                      <a:pPr algn="ctr" fontAlgn="ctr"/>
                      <a:r>
                        <a:rPr lang="en-US" sz="1000" u="none" strike="noStrike">
                          <a:effectLst/>
                          <a:latin typeface="Baskerville Old Face" panose="02020602080505020303" pitchFamily="18" charset="77"/>
                        </a:rPr>
                        <a:t>Armenia</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Burundi</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Denmark</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Guinea</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Kazakhstan</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Moldova</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Poland</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Slovakia</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Timor-Leste</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extLst>
                  <a:ext uri="{0D108BD9-81ED-4DB2-BD59-A6C34878D82A}">
                    <a16:rowId xmlns:a16="http://schemas.microsoft.com/office/drawing/2014/main" val="2841453939"/>
                  </a:ext>
                </a:extLst>
              </a:tr>
              <a:tr h="125717">
                <a:tc>
                  <a:txBody>
                    <a:bodyPr/>
                    <a:lstStyle/>
                    <a:p>
                      <a:pPr algn="ctr" fontAlgn="ctr"/>
                      <a:r>
                        <a:rPr lang="en-US" sz="1000" u="none" strike="noStrike">
                          <a:effectLst/>
                          <a:latin typeface="Baskerville Old Face" panose="02020602080505020303" pitchFamily="18" charset="77"/>
                        </a:rPr>
                        <a:t>Australia</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Cambodia</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El Salvador</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Guyana</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Korea</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Montenegro</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Portugal</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Slovenia</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Tonga</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extLst>
                  <a:ext uri="{0D108BD9-81ED-4DB2-BD59-A6C34878D82A}">
                    <a16:rowId xmlns:a16="http://schemas.microsoft.com/office/drawing/2014/main" val="4154164893"/>
                  </a:ext>
                </a:extLst>
              </a:tr>
              <a:tr h="125717">
                <a:tc>
                  <a:txBody>
                    <a:bodyPr/>
                    <a:lstStyle/>
                    <a:p>
                      <a:pPr algn="ctr" fontAlgn="ctr"/>
                      <a:r>
                        <a:rPr lang="en-US" sz="1000" u="none" strike="noStrike">
                          <a:effectLst/>
                          <a:latin typeface="Baskerville Old Face" panose="02020602080505020303" pitchFamily="18" charset="77"/>
                        </a:rPr>
                        <a:t>Austria</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Cameroon</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Estonia</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Haiti</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Kosovo</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Mozambique</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Romania</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Solomon Islands</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dirty="0">
                          <a:effectLst/>
                          <a:latin typeface="Baskerville Old Face" panose="02020602080505020303" pitchFamily="18" charset="77"/>
                        </a:rPr>
                        <a:t>Trinidad &amp; Tobago</a:t>
                      </a:r>
                      <a:endParaRPr lang="en-US" sz="1000" b="0" i="0" u="none" strike="noStrike" dirty="0">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extLst>
                  <a:ext uri="{0D108BD9-81ED-4DB2-BD59-A6C34878D82A}">
                    <a16:rowId xmlns:a16="http://schemas.microsoft.com/office/drawing/2014/main" val="3231612886"/>
                  </a:ext>
                </a:extLst>
              </a:tr>
              <a:tr h="125717">
                <a:tc>
                  <a:txBody>
                    <a:bodyPr/>
                    <a:lstStyle/>
                    <a:p>
                      <a:pPr algn="ctr" fontAlgn="ctr"/>
                      <a:r>
                        <a:rPr lang="en-US" sz="1000" u="none" strike="noStrike">
                          <a:effectLst/>
                          <a:latin typeface="Baskerville Old Face" panose="02020602080505020303" pitchFamily="18" charset="77"/>
                        </a:rPr>
                        <a:t>Azerbaijan</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Canada</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Finland</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Honduras</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Kyrgyzstan</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Nepal</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Russian Federation</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South Africa</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Turkey</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extLst>
                  <a:ext uri="{0D108BD9-81ED-4DB2-BD59-A6C34878D82A}">
                    <a16:rowId xmlns:a16="http://schemas.microsoft.com/office/drawing/2014/main" val="1960061530"/>
                  </a:ext>
                </a:extLst>
              </a:tr>
              <a:tr h="125717">
                <a:tc>
                  <a:txBody>
                    <a:bodyPr/>
                    <a:lstStyle/>
                    <a:p>
                      <a:pPr algn="ctr" fontAlgn="ctr"/>
                      <a:r>
                        <a:rPr lang="en-US" sz="1000" u="none" strike="noStrike">
                          <a:effectLst/>
                          <a:latin typeface="Baskerville Old Face" panose="02020602080505020303" pitchFamily="18" charset="77"/>
                        </a:rPr>
                        <a:t>Belarus</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Central African Republic</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France</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Hungary</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Latvia</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Netherlands</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Rwanda</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Spain</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Turkmenistan</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extLst>
                  <a:ext uri="{0D108BD9-81ED-4DB2-BD59-A6C34878D82A}">
                    <a16:rowId xmlns:a16="http://schemas.microsoft.com/office/drawing/2014/main" val="1224268133"/>
                  </a:ext>
                </a:extLst>
              </a:tr>
              <a:tr h="125717">
                <a:tc>
                  <a:txBody>
                    <a:bodyPr/>
                    <a:lstStyle/>
                    <a:p>
                      <a:pPr algn="ctr" fontAlgn="ctr"/>
                      <a:r>
                        <a:rPr lang="en-US" sz="1000" u="none" strike="noStrike">
                          <a:effectLst/>
                          <a:latin typeface="Baskerville Old Face" panose="02020602080505020303" pitchFamily="18" charset="77"/>
                        </a:rPr>
                        <a:t>Belgium</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Chad</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Gabon</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Iceland</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Liberia</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Nicaragua</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Saint Kitts and Nevis</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Sri Lanka</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Uganda</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extLst>
                  <a:ext uri="{0D108BD9-81ED-4DB2-BD59-A6C34878D82A}">
                    <a16:rowId xmlns:a16="http://schemas.microsoft.com/office/drawing/2014/main" val="2781466335"/>
                  </a:ext>
                </a:extLst>
              </a:tr>
              <a:tr h="125717">
                <a:tc>
                  <a:txBody>
                    <a:bodyPr/>
                    <a:lstStyle/>
                    <a:p>
                      <a:pPr algn="ctr" fontAlgn="ctr"/>
                      <a:r>
                        <a:rPr lang="en-US" sz="1000" u="none" strike="noStrike">
                          <a:effectLst/>
                          <a:latin typeface="Baskerville Old Face" panose="02020602080505020303" pitchFamily="18" charset="77"/>
                        </a:rPr>
                        <a:t>Belize</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Comoros</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Georgia</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Iraq</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Lithuania</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Niger</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Saint Lucia</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Sudan</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Ukraine</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extLst>
                  <a:ext uri="{0D108BD9-81ED-4DB2-BD59-A6C34878D82A}">
                    <a16:rowId xmlns:a16="http://schemas.microsoft.com/office/drawing/2014/main" val="1674291121"/>
                  </a:ext>
                </a:extLst>
              </a:tr>
              <a:tr h="125717">
                <a:tc>
                  <a:txBody>
                    <a:bodyPr/>
                    <a:lstStyle/>
                    <a:p>
                      <a:pPr algn="ctr" fontAlgn="ctr"/>
                      <a:r>
                        <a:rPr lang="en-US" sz="1000" u="none" strike="noStrike">
                          <a:effectLst/>
                          <a:latin typeface="Baskerville Old Face" panose="02020602080505020303" pitchFamily="18" charset="77"/>
                        </a:rPr>
                        <a:t>Benin</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dirty="0">
                          <a:effectLst/>
                          <a:latin typeface="Baskerville Old Face" panose="02020602080505020303" pitchFamily="18" charset="77"/>
                        </a:rPr>
                        <a:t>Democratic Republic of the Congo</a:t>
                      </a:r>
                      <a:endParaRPr lang="en-US" sz="1000" b="0" i="0" u="none" strike="noStrike" dirty="0">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Germany</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Ireland</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Luxembourg</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Nigeria</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Samoa</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Suriname</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United Kingdom</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extLst>
                  <a:ext uri="{0D108BD9-81ED-4DB2-BD59-A6C34878D82A}">
                    <a16:rowId xmlns:a16="http://schemas.microsoft.com/office/drawing/2014/main" val="85676234"/>
                  </a:ext>
                </a:extLst>
              </a:tr>
              <a:tr h="135387">
                <a:tc>
                  <a:txBody>
                    <a:bodyPr/>
                    <a:lstStyle/>
                    <a:p>
                      <a:pPr algn="ctr" fontAlgn="ctr"/>
                      <a:r>
                        <a:rPr lang="en-US" sz="1000" u="none" strike="noStrike" dirty="0">
                          <a:effectLst/>
                          <a:latin typeface="Baskerville Old Face" panose="02020602080505020303" pitchFamily="18" charset="77"/>
                        </a:rPr>
                        <a:t>Bosnia &amp; Herzegovina</a:t>
                      </a:r>
                      <a:endParaRPr lang="en-US" sz="1000" b="0" i="0" u="none" strike="noStrike" dirty="0">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Cote DIvoire</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Ghana</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Israel</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Macedonia</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Norway</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Senegal</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Swaziland</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Uzbekistan. </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extLst>
                  <a:ext uri="{0D108BD9-81ED-4DB2-BD59-A6C34878D82A}">
                    <a16:rowId xmlns:a16="http://schemas.microsoft.com/office/drawing/2014/main" val="372187284"/>
                  </a:ext>
                </a:extLst>
              </a:tr>
              <a:tr h="135387">
                <a:tc>
                  <a:txBody>
                    <a:bodyPr/>
                    <a:lstStyle/>
                    <a:p>
                      <a:pPr algn="ctr" fontAlgn="ctr"/>
                      <a:r>
                        <a:rPr lang="en-US" sz="1000" u="none" strike="noStrike">
                          <a:effectLst/>
                          <a:latin typeface="Baskerville Old Face" panose="02020602080505020303" pitchFamily="18" charset="77"/>
                        </a:rPr>
                        <a:t>Brazil</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Croatia</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Greece</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dirty="0">
                          <a:effectLst/>
                          <a:latin typeface="Baskerville Old Face" panose="02020602080505020303" pitchFamily="18" charset="77"/>
                        </a:rPr>
                        <a:t>Italy</a:t>
                      </a:r>
                      <a:endParaRPr lang="en-US" sz="1000" b="0" i="0" u="none" strike="noStrike" dirty="0">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Madagascar</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Panama</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Serbia</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a:effectLst/>
                          <a:latin typeface="Baskerville Old Face" panose="02020602080505020303" pitchFamily="18" charset="77"/>
                        </a:rPr>
                        <a:t>Sweden</a:t>
                      </a:r>
                      <a:endParaRPr lang="en-US" sz="1000" b="0" i="0" u="none" strike="noStrike">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tc>
                  <a:txBody>
                    <a:bodyPr/>
                    <a:lstStyle/>
                    <a:p>
                      <a:pPr algn="ctr" fontAlgn="ctr"/>
                      <a:r>
                        <a:rPr lang="en-US" sz="1000" u="none" strike="noStrike" dirty="0">
                          <a:effectLst/>
                          <a:latin typeface="Baskerville Old Face" panose="02020602080505020303" pitchFamily="18" charset="77"/>
                        </a:rPr>
                        <a:t> </a:t>
                      </a:r>
                      <a:endParaRPr lang="en-US" sz="1000" b="0" i="0" u="none" strike="noStrike" dirty="0">
                        <a:solidFill>
                          <a:srgbClr val="000000"/>
                        </a:solidFill>
                        <a:effectLst/>
                        <a:latin typeface="Baskerville Old Face" panose="02020602080505020303" pitchFamily="18" charset="77"/>
                        <a:cs typeface="Arial" panose="020B0604020202020204" pitchFamily="34" charset="0"/>
                      </a:endParaRPr>
                    </a:p>
                  </a:txBody>
                  <a:tcPr marL="7253" marR="7253" marT="7253" marB="0" anchor="ctr"/>
                </a:tc>
                <a:extLst>
                  <a:ext uri="{0D108BD9-81ED-4DB2-BD59-A6C34878D82A}">
                    <a16:rowId xmlns:a16="http://schemas.microsoft.com/office/drawing/2014/main" val="2494283379"/>
                  </a:ext>
                </a:extLst>
              </a:tr>
            </a:tbl>
          </a:graphicData>
        </a:graphic>
      </p:graphicFrame>
    </p:spTree>
    <p:extLst>
      <p:ext uri="{BB962C8B-B14F-4D97-AF65-F5344CB8AC3E}">
        <p14:creationId xmlns:p14="http://schemas.microsoft.com/office/powerpoint/2010/main" val="2497507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1D7391-697E-4653-B80F-E4FF0E7FEB06}"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TextBox 4"/>
          <p:cNvSpPr txBox="1"/>
          <p:nvPr/>
        </p:nvSpPr>
        <p:spPr>
          <a:xfrm>
            <a:off x="0" y="228600"/>
            <a:ext cx="3783408" cy="1015663"/>
          </a:xfrm>
          <a:prstGeom prst="rect">
            <a:avLst/>
          </a:prstGeom>
          <a:noFill/>
        </p:spPr>
        <p:txBody>
          <a:bodyPr wrap="none" rtlCol="0">
            <a:spAutoFit/>
          </a:bodyPr>
          <a:lstStyle/>
          <a:p>
            <a:r>
              <a:rPr lang="en-US" sz="3600" b="1" dirty="0">
                <a:solidFill>
                  <a:prstClr val="white"/>
                </a:solidFill>
                <a:latin typeface="Baskerville Old Face" charset="0"/>
                <a:ea typeface="Baskerville Old Face" charset="0"/>
                <a:cs typeface="Baskerville Old Face" charset="0"/>
              </a:rPr>
              <a:t>FPDS-NG </a:t>
            </a:r>
          </a:p>
          <a:p>
            <a:r>
              <a:rPr lang="en-US" sz="2400" b="1" dirty="0">
                <a:solidFill>
                  <a:prstClr val="white"/>
                </a:solidFill>
                <a:latin typeface="Baskerville Old Face" charset="0"/>
                <a:ea typeface="Baskerville Old Face" charset="0"/>
                <a:cs typeface="Baskerville Old Face" charset="0"/>
              </a:rPr>
              <a:t>Methodology Changes (</a:t>
            </a:r>
            <a:r>
              <a:rPr lang="en-US" sz="2400" b="1" dirty="0" err="1">
                <a:solidFill>
                  <a:prstClr val="white"/>
                </a:solidFill>
                <a:latin typeface="Baskerville Old Face" charset="0"/>
                <a:ea typeface="Baskerville Old Face" charset="0"/>
                <a:cs typeface="Baskerville Old Face" charset="0"/>
              </a:rPr>
              <a:t>Cont</a:t>
            </a:r>
            <a:r>
              <a:rPr lang="en-US" sz="2400" b="1" dirty="0">
                <a:solidFill>
                  <a:prstClr val="white"/>
                </a:solidFill>
                <a:latin typeface="Baskerville Old Face" charset="0"/>
                <a:ea typeface="Baskerville Old Face" charset="0"/>
                <a:cs typeface="Baskerville Old Face" charset="0"/>
              </a:rPr>
              <a:t>)</a:t>
            </a:r>
          </a:p>
        </p:txBody>
      </p:sp>
      <p:sp>
        <p:nvSpPr>
          <p:cNvPr id="7" name="TextBox 6">
            <a:extLst>
              <a:ext uri="{FF2B5EF4-FFF2-40B4-BE49-F238E27FC236}">
                <a16:creationId xmlns:a16="http://schemas.microsoft.com/office/drawing/2014/main" id="{387D57AD-554F-1D4F-B51F-8FC26B01FFA9}"/>
              </a:ext>
            </a:extLst>
          </p:cNvPr>
          <p:cNvSpPr txBox="1"/>
          <p:nvPr/>
        </p:nvSpPr>
        <p:spPr>
          <a:xfrm>
            <a:off x="152400" y="1524000"/>
            <a:ext cx="8534400" cy="3139321"/>
          </a:xfrm>
          <a:prstGeom prst="rect">
            <a:avLst/>
          </a:prstGeom>
          <a:noFill/>
        </p:spPr>
        <p:txBody>
          <a:bodyPr wrap="square" rtlCol="0">
            <a:spAutoFit/>
          </a:bodyPr>
          <a:lstStyle/>
          <a:p>
            <a:pPr marL="285750" indent="-285750">
              <a:buFont typeface="System Font Regular"/>
              <a:buChar char="-"/>
            </a:pPr>
            <a:r>
              <a:rPr lang="en-US" dirty="0">
                <a:highlight>
                  <a:srgbClr val="FFFF00"/>
                </a:highlight>
                <a:latin typeface="Baskerville Old Face" panose="02020602080505020303" pitchFamily="18" charset="77"/>
              </a:rPr>
              <a:t>All contracts that have the 'Country Where Award was Issued' Code as other than USA or USA Territories and the Place of Performance as other than USA or USA Territories, and the Awarding Agency is DoD, and Date Signed is equal to or greater 10/01/2017.</a:t>
            </a:r>
          </a:p>
          <a:p>
            <a:pPr marL="285750" indent="-285750">
              <a:buFont typeface="System Font Regular"/>
              <a:buChar char="-"/>
            </a:pPr>
            <a:r>
              <a:rPr lang="en-US" dirty="0">
                <a:latin typeface="Baskerville Old Face" panose="02020602080505020303" pitchFamily="18" charset="77"/>
              </a:rPr>
              <a:t>Acquisitions by agencies on behalf of foreign governments or entities or international organizations: Actions that are funded by foreign entities ("Funded by Foreign Entity" = 'Yes' OR "Foreign Funding" = 'Foreign Funds - FMS' or 'Foreign Funds - non-FMS') are excluded from the report. </a:t>
            </a:r>
          </a:p>
          <a:p>
            <a:pPr marL="285750" indent="-285750">
              <a:buFont typeface="System Font Regular"/>
              <a:buChar char="-"/>
            </a:pPr>
            <a:r>
              <a:rPr lang="en-US" dirty="0">
                <a:latin typeface="Baskerville Old Face" panose="02020602080505020303" pitchFamily="18" charset="77"/>
              </a:rPr>
              <a:t>Awards associated with one of the following UNICOR/Federal Prison Industry DUNS numbers:</a:t>
            </a:r>
            <a:r>
              <a:rPr lang="en-US" dirty="0">
                <a:highlight>
                  <a:srgbClr val="00FF00"/>
                </a:highlight>
                <a:latin typeface="Baskerville Old Face" panose="02020602080505020303" pitchFamily="18" charset="77"/>
              </a:rPr>
              <a:t/>
            </a:r>
            <a:br>
              <a:rPr lang="en-US" dirty="0">
                <a:highlight>
                  <a:srgbClr val="00FF00"/>
                </a:highlight>
                <a:latin typeface="Baskerville Old Face" panose="02020602080505020303" pitchFamily="18" charset="77"/>
              </a:rPr>
            </a:br>
            <a:r>
              <a:rPr lang="en-US" dirty="0">
                <a:highlight>
                  <a:srgbClr val="00FF00"/>
                </a:highlight>
                <a:latin typeface="Baskerville Old Face" panose="02020602080505020303" pitchFamily="18" charset="77"/>
              </a:rPr>
              <a:t/>
            </a:r>
            <a:br>
              <a:rPr lang="en-US" dirty="0">
                <a:highlight>
                  <a:srgbClr val="00FF00"/>
                </a:highlight>
                <a:latin typeface="Baskerville Old Face" panose="02020602080505020303" pitchFamily="18" charset="77"/>
              </a:rPr>
            </a:br>
            <a:endParaRPr lang="en-US" dirty="0">
              <a:highlight>
                <a:srgbClr val="00FF00"/>
              </a:highlight>
              <a:latin typeface="Baskerville Old Face" panose="02020602080505020303" pitchFamily="18" charset="77"/>
            </a:endParaRPr>
          </a:p>
        </p:txBody>
      </p:sp>
      <p:graphicFrame>
        <p:nvGraphicFramePr>
          <p:cNvPr id="2" name="Table 1">
            <a:extLst>
              <a:ext uri="{FF2B5EF4-FFF2-40B4-BE49-F238E27FC236}">
                <a16:creationId xmlns:a16="http://schemas.microsoft.com/office/drawing/2014/main" id="{70B7527B-6DE8-3449-A818-83DC78CA2522}"/>
              </a:ext>
            </a:extLst>
          </p:cNvPr>
          <p:cNvGraphicFramePr>
            <a:graphicFrameLocks noGrp="1"/>
          </p:cNvGraphicFramePr>
          <p:nvPr>
            <p:extLst>
              <p:ext uri="{D42A27DB-BD31-4B8C-83A1-F6EECF244321}">
                <p14:modId xmlns:p14="http://schemas.microsoft.com/office/powerpoint/2010/main" val="3095256556"/>
              </p:ext>
            </p:extLst>
          </p:nvPr>
        </p:nvGraphicFramePr>
        <p:xfrm>
          <a:off x="685798" y="4114800"/>
          <a:ext cx="7696202" cy="1828800"/>
        </p:xfrm>
        <a:graphic>
          <a:graphicData uri="http://schemas.openxmlformats.org/drawingml/2006/table">
            <a:tbl>
              <a:tblPr>
                <a:tableStyleId>{793D81CF-94F2-401A-BA57-92F5A7B2D0C5}</a:tableStyleId>
              </a:tblPr>
              <a:tblGrid>
                <a:gridCol w="1047336">
                  <a:extLst>
                    <a:ext uri="{9D8B030D-6E8A-4147-A177-3AD203B41FA5}">
                      <a16:colId xmlns:a16="http://schemas.microsoft.com/office/drawing/2014/main" val="262576518"/>
                    </a:ext>
                  </a:extLst>
                </a:gridCol>
                <a:gridCol w="1047336">
                  <a:extLst>
                    <a:ext uri="{9D8B030D-6E8A-4147-A177-3AD203B41FA5}">
                      <a16:colId xmlns:a16="http://schemas.microsoft.com/office/drawing/2014/main" val="1457897287"/>
                    </a:ext>
                  </a:extLst>
                </a:gridCol>
                <a:gridCol w="1120306">
                  <a:extLst>
                    <a:ext uri="{9D8B030D-6E8A-4147-A177-3AD203B41FA5}">
                      <a16:colId xmlns:a16="http://schemas.microsoft.com/office/drawing/2014/main" val="2532149616"/>
                    </a:ext>
                  </a:extLst>
                </a:gridCol>
                <a:gridCol w="1120306">
                  <a:extLst>
                    <a:ext uri="{9D8B030D-6E8A-4147-A177-3AD203B41FA5}">
                      <a16:colId xmlns:a16="http://schemas.microsoft.com/office/drawing/2014/main" val="1361716272"/>
                    </a:ext>
                  </a:extLst>
                </a:gridCol>
                <a:gridCol w="1120306">
                  <a:extLst>
                    <a:ext uri="{9D8B030D-6E8A-4147-A177-3AD203B41FA5}">
                      <a16:colId xmlns:a16="http://schemas.microsoft.com/office/drawing/2014/main" val="3283948689"/>
                    </a:ext>
                  </a:extLst>
                </a:gridCol>
                <a:gridCol w="1120306">
                  <a:extLst>
                    <a:ext uri="{9D8B030D-6E8A-4147-A177-3AD203B41FA5}">
                      <a16:colId xmlns:a16="http://schemas.microsoft.com/office/drawing/2014/main" val="4235497526"/>
                    </a:ext>
                  </a:extLst>
                </a:gridCol>
                <a:gridCol w="1120306">
                  <a:extLst>
                    <a:ext uri="{9D8B030D-6E8A-4147-A177-3AD203B41FA5}">
                      <a16:colId xmlns:a16="http://schemas.microsoft.com/office/drawing/2014/main" val="4239746599"/>
                    </a:ext>
                  </a:extLst>
                </a:gridCol>
              </a:tblGrid>
              <a:tr h="203200">
                <a:tc>
                  <a:txBody>
                    <a:bodyPr/>
                    <a:lstStyle/>
                    <a:p>
                      <a:pPr algn="ctr" fontAlgn="b"/>
                      <a:r>
                        <a:rPr lang="en-US" sz="1200" u="none" strike="noStrike">
                          <a:effectLst/>
                        </a:rPr>
                        <a:t>014723167</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177021870</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075399977</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127300429</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198353984</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624770475</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883387995</a:t>
                      </a:r>
                      <a:endParaRPr lang="en-US" sz="1200" b="0" i="0" u="none" strike="noStrike">
                        <a:solidFill>
                          <a:srgbClr val="000000"/>
                        </a:solidFill>
                        <a:effectLst/>
                        <a:latin typeface="Baskerville Old Face" panose="02020602080505020303" pitchFamily="18" charset="77"/>
                      </a:endParaRPr>
                    </a:p>
                  </a:txBody>
                  <a:tcPr marL="9525" marR="9525" marT="9525" marB="0" anchor="b"/>
                </a:tc>
                <a:extLst>
                  <a:ext uri="{0D108BD9-81ED-4DB2-BD59-A6C34878D82A}">
                    <a16:rowId xmlns:a16="http://schemas.microsoft.com/office/drawing/2014/main" val="1665962734"/>
                  </a:ext>
                </a:extLst>
              </a:tr>
              <a:tr h="203200">
                <a:tc>
                  <a:txBody>
                    <a:bodyPr/>
                    <a:lstStyle/>
                    <a:p>
                      <a:pPr algn="ctr" fontAlgn="b"/>
                      <a:r>
                        <a:rPr lang="en-US" sz="1200" u="none" strike="noStrike">
                          <a:effectLst/>
                        </a:rPr>
                        <a:t>025866133</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178845053</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085119121</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127607732</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878435213</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626627459</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932169972</a:t>
                      </a:r>
                      <a:endParaRPr lang="en-US" sz="1200" b="0" i="0" u="none" strike="noStrike">
                        <a:solidFill>
                          <a:srgbClr val="000000"/>
                        </a:solidFill>
                        <a:effectLst/>
                        <a:latin typeface="Baskerville Old Face" panose="02020602080505020303" pitchFamily="18" charset="77"/>
                      </a:endParaRPr>
                    </a:p>
                  </a:txBody>
                  <a:tcPr marL="9525" marR="9525" marT="9525" marB="0" anchor="b"/>
                </a:tc>
                <a:extLst>
                  <a:ext uri="{0D108BD9-81ED-4DB2-BD59-A6C34878D82A}">
                    <a16:rowId xmlns:a16="http://schemas.microsoft.com/office/drawing/2014/main" val="3453655567"/>
                  </a:ext>
                </a:extLst>
              </a:tr>
              <a:tr h="203200">
                <a:tc>
                  <a:txBody>
                    <a:bodyPr/>
                    <a:lstStyle/>
                    <a:p>
                      <a:pPr algn="ctr" fontAlgn="b"/>
                      <a:r>
                        <a:rPr lang="en-US" sz="1200" u="none" strike="noStrike">
                          <a:effectLst/>
                        </a:rPr>
                        <a:t>027435366</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183606490</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086854069</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129794269</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621502173</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626979314</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932793250</a:t>
                      </a:r>
                      <a:endParaRPr lang="en-US" sz="1200" b="0" i="0" u="none" strike="noStrike">
                        <a:solidFill>
                          <a:srgbClr val="000000"/>
                        </a:solidFill>
                        <a:effectLst/>
                        <a:latin typeface="Baskerville Old Face" panose="02020602080505020303" pitchFamily="18" charset="77"/>
                      </a:endParaRPr>
                    </a:p>
                  </a:txBody>
                  <a:tcPr marL="9525" marR="9525" marT="9525" marB="0" anchor="b"/>
                </a:tc>
                <a:extLst>
                  <a:ext uri="{0D108BD9-81ED-4DB2-BD59-A6C34878D82A}">
                    <a16:rowId xmlns:a16="http://schemas.microsoft.com/office/drawing/2014/main" val="2242642854"/>
                  </a:ext>
                </a:extLst>
              </a:tr>
              <a:tr h="203200">
                <a:tc>
                  <a:txBody>
                    <a:bodyPr/>
                    <a:lstStyle/>
                    <a:p>
                      <a:pPr algn="ctr" fontAlgn="b"/>
                      <a:r>
                        <a:rPr lang="en-US" sz="1200" u="none" strike="noStrike">
                          <a:effectLst/>
                        </a:rPr>
                        <a:t>042811430</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185501798</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088695218</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147374714</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170419167</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794034553</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933631806</a:t>
                      </a:r>
                      <a:endParaRPr lang="en-US" sz="1200" b="0" i="0" u="none" strike="noStrike">
                        <a:solidFill>
                          <a:srgbClr val="000000"/>
                        </a:solidFill>
                        <a:effectLst/>
                        <a:latin typeface="Baskerville Old Face" panose="02020602080505020303" pitchFamily="18" charset="77"/>
                      </a:endParaRPr>
                    </a:p>
                  </a:txBody>
                  <a:tcPr marL="9525" marR="9525" marT="9525" marB="0" anchor="b"/>
                </a:tc>
                <a:extLst>
                  <a:ext uri="{0D108BD9-81ED-4DB2-BD59-A6C34878D82A}">
                    <a16:rowId xmlns:a16="http://schemas.microsoft.com/office/drawing/2014/main" val="4144420900"/>
                  </a:ext>
                </a:extLst>
              </a:tr>
              <a:tr h="203200">
                <a:tc>
                  <a:txBody>
                    <a:bodyPr/>
                    <a:lstStyle/>
                    <a:p>
                      <a:pPr algn="ctr" fontAlgn="b"/>
                      <a:r>
                        <a:rPr lang="en-US" sz="1200" u="none" strike="noStrike">
                          <a:effectLst/>
                        </a:rPr>
                        <a:t>056435894</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185930542</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096356964</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148033947</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782184956</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801970971</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933631814</a:t>
                      </a:r>
                      <a:endParaRPr lang="en-US" sz="1200" b="0" i="0" u="none" strike="noStrike">
                        <a:solidFill>
                          <a:srgbClr val="000000"/>
                        </a:solidFill>
                        <a:effectLst/>
                        <a:latin typeface="Baskerville Old Face" panose="02020602080505020303" pitchFamily="18" charset="77"/>
                      </a:endParaRPr>
                    </a:p>
                  </a:txBody>
                  <a:tcPr marL="9525" marR="9525" marT="9525" marB="0" anchor="b"/>
                </a:tc>
                <a:extLst>
                  <a:ext uri="{0D108BD9-81ED-4DB2-BD59-A6C34878D82A}">
                    <a16:rowId xmlns:a16="http://schemas.microsoft.com/office/drawing/2014/main" val="1803752255"/>
                  </a:ext>
                </a:extLst>
              </a:tr>
              <a:tr h="203200">
                <a:tc>
                  <a:txBody>
                    <a:bodyPr/>
                    <a:lstStyle/>
                    <a:p>
                      <a:pPr algn="ctr" fontAlgn="b"/>
                      <a:r>
                        <a:rPr lang="en-US" sz="1200" u="none" strike="noStrike">
                          <a:effectLst/>
                        </a:rPr>
                        <a:t>057272486</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187651752</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098736291</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148071236</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806788407</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801977273</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933631939</a:t>
                      </a:r>
                      <a:endParaRPr lang="en-US" sz="1200" b="0" i="0" u="none" strike="noStrike">
                        <a:solidFill>
                          <a:srgbClr val="000000"/>
                        </a:solidFill>
                        <a:effectLst/>
                        <a:latin typeface="Baskerville Old Face" panose="02020602080505020303" pitchFamily="18" charset="77"/>
                      </a:endParaRPr>
                    </a:p>
                  </a:txBody>
                  <a:tcPr marL="9525" marR="9525" marT="9525" marB="0" anchor="b"/>
                </a:tc>
                <a:extLst>
                  <a:ext uri="{0D108BD9-81ED-4DB2-BD59-A6C34878D82A}">
                    <a16:rowId xmlns:a16="http://schemas.microsoft.com/office/drawing/2014/main" val="2382999666"/>
                  </a:ext>
                </a:extLst>
              </a:tr>
              <a:tr h="203200">
                <a:tc>
                  <a:txBody>
                    <a:bodyPr/>
                    <a:lstStyle/>
                    <a:p>
                      <a:pPr algn="ctr" fontAlgn="b"/>
                      <a:r>
                        <a:rPr lang="en-US" sz="1200" u="none" strike="noStrike">
                          <a:effectLst/>
                        </a:rPr>
                        <a:t>060771920</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199234480</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103385519</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152000998</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139397371</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801983800</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942195132</a:t>
                      </a:r>
                      <a:endParaRPr lang="en-US" sz="1200" b="0" i="0" u="none" strike="noStrike">
                        <a:solidFill>
                          <a:srgbClr val="000000"/>
                        </a:solidFill>
                        <a:effectLst/>
                        <a:latin typeface="Baskerville Old Face" panose="02020602080505020303" pitchFamily="18" charset="77"/>
                      </a:endParaRPr>
                    </a:p>
                  </a:txBody>
                  <a:tcPr marL="9525" marR="9525" marT="9525" marB="0" anchor="b"/>
                </a:tc>
                <a:extLst>
                  <a:ext uri="{0D108BD9-81ED-4DB2-BD59-A6C34878D82A}">
                    <a16:rowId xmlns:a16="http://schemas.microsoft.com/office/drawing/2014/main" val="456588152"/>
                  </a:ext>
                </a:extLst>
              </a:tr>
              <a:tr h="203200">
                <a:tc>
                  <a:txBody>
                    <a:bodyPr/>
                    <a:lstStyle/>
                    <a:p>
                      <a:pPr algn="ctr" fontAlgn="b"/>
                      <a:r>
                        <a:rPr lang="en-US" sz="1200" u="none" strike="noStrike">
                          <a:effectLst/>
                        </a:rPr>
                        <a:t>068638951</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618879423</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118882161</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161114251</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801972068</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801984964</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199221480</a:t>
                      </a:r>
                      <a:endParaRPr lang="en-US" sz="1200" b="0" i="0" u="none" strike="noStrike">
                        <a:solidFill>
                          <a:srgbClr val="000000"/>
                        </a:solidFill>
                        <a:effectLst/>
                        <a:latin typeface="Baskerville Old Face" panose="02020602080505020303" pitchFamily="18" charset="77"/>
                      </a:endParaRPr>
                    </a:p>
                  </a:txBody>
                  <a:tcPr marL="9525" marR="9525" marT="9525" marB="0" anchor="b"/>
                </a:tc>
                <a:extLst>
                  <a:ext uri="{0D108BD9-81ED-4DB2-BD59-A6C34878D82A}">
                    <a16:rowId xmlns:a16="http://schemas.microsoft.com/office/drawing/2014/main" val="4067786771"/>
                  </a:ext>
                </a:extLst>
              </a:tr>
              <a:tr h="203200">
                <a:tc>
                  <a:txBody>
                    <a:bodyPr/>
                    <a:lstStyle/>
                    <a:p>
                      <a:pPr algn="ctr" fontAlgn="b"/>
                      <a:r>
                        <a:rPr lang="en-US" sz="1200" u="none" strike="noStrike">
                          <a:effectLst/>
                        </a:rPr>
                        <a:t>072724859</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622178747</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126924018</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118575729</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139611631</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a:effectLst/>
                        </a:rPr>
                        <a:t>801991969</a:t>
                      </a:r>
                      <a:endParaRPr lang="en-US" sz="1200" b="0" i="0" u="none" strike="noStrike">
                        <a:solidFill>
                          <a:srgbClr val="000000"/>
                        </a:solidFill>
                        <a:effectLst/>
                        <a:latin typeface="Baskerville Old Face" panose="02020602080505020303" pitchFamily="18" charset="77"/>
                      </a:endParaRPr>
                    </a:p>
                  </a:txBody>
                  <a:tcPr marL="9525" marR="9525" marT="9525" marB="0" anchor="b"/>
                </a:tc>
                <a:tc>
                  <a:txBody>
                    <a:bodyPr/>
                    <a:lstStyle/>
                    <a:p>
                      <a:pPr algn="ctr" fontAlgn="b"/>
                      <a:r>
                        <a:rPr lang="en-US" sz="1200" u="none" strike="noStrike" dirty="0">
                          <a:effectLst/>
                        </a:rPr>
                        <a:t>196069173</a:t>
                      </a:r>
                      <a:endParaRPr lang="en-US" sz="1200" b="0" i="0" u="none" strike="noStrike" dirty="0">
                        <a:solidFill>
                          <a:srgbClr val="000000"/>
                        </a:solidFill>
                        <a:effectLst/>
                        <a:latin typeface="Baskerville Old Face" panose="02020602080505020303" pitchFamily="18" charset="77"/>
                      </a:endParaRPr>
                    </a:p>
                  </a:txBody>
                  <a:tcPr marL="9525" marR="9525" marT="9525" marB="0" anchor="b"/>
                </a:tc>
                <a:extLst>
                  <a:ext uri="{0D108BD9-81ED-4DB2-BD59-A6C34878D82A}">
                    <a16:rowId xmlns:a16="http://schemas.microsoft.com/office/drawing/2014/main" val="3082488836"/>
                  </a:ext>
                </a:extLst>
              </a:tr>
            </a:tbl>
          </a:graphicData>
        </a:graphic>
      </p:graphicFrame>
    </p:spTree>
    <p:extLst>
      <p:ext uri="{BB962C8B-B14F-4D97-AF65-F5344CB8AC3E}">
        <p14:creationId xmlns:p14="http://schemas.microsoft.com/office/powerpoint/2010/main" val="688419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1D7391-697E-4653-B80F-E4FF0E7FEB06}"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TextBox 4"/>
          <p:cNvSpPr txBox="1"/>
          <p:nvPr/>
        </p:nvSpPr>
        <p:spPr>
          <a:xfrm>
            <a:off x="0" y="228600"/>
            <a:ext cx="3783408" cy="1015663"/>
          </a:xfrm>
          <a:prstGeom prst="rect">
            <a:avLst/>
          </a:prstGeom>
          <a:noFill/>
        </p:spPr>
        <p:txBody>
          <a:bodyPr wrap="none" rtlCol="0">
            <a:spAutoFit/>
          </a:bodyPr>
          <a:lstStyle/>
          <a:p>
            <a:r>
              <a:rPr lang="en-US" sz="3600" b="1" dirty="0">
                <a:solidFill>
                  <a:prstClr val="white"/>
                </a:solidFill>
                <a:latin typeface="Baskerville Old Face" charset="0"/>
                <a:ea typeface="Baskerville Old Face" charset="0"/>
                <a:cs typeface="Baskerville Old Face" charset="0"/>
              </a:rPr>
              <a:t>FPDS-NG </a:t>
            </a:r>
          </a:p>
          <a:p>
            <a:r>
              <a:rPr lang="en-US" sz="2400" b="1" dirty="0">
                <a:solidFill>
                  <a:prstClr val="white"/>
                </a:solidFill>
                <a:latin typeface="Baskerville Old Face" charset="0"/>
                <a:ea typeface="Baskerville Old Face" charset="0"/>
                <a:cs typeface="Baskerville Old Face" charset="0"/>
              </a:rPr>
              <a:t>Methodology Changes (</a:t>
            </a:r>
            <a:r>
              <a:rPr lang="en-US" sz="2400" b="1" dirty="0" err="1">
                <a:solidFill>
                  <a:prstClr val="white"/>
                </a:solidFill>
                <a:latin typeface="Baskerville Old Face" charset="0"/>
                <a:ea typeface="Baskerville Old Face" charset="0"/>
                <a:cs typeface="Baskerville Old Face" charset="0"/>
              </a:rPr>
              <a:t>Cont</a:t>
            </a:r>
            <a:r>
              <a:rPr lang="en-US" sz="2400" b="1" dirty="0">
                <a:solidFill>
                  <a:prstClr val="white"/>
                </a:solidFill>
                <a:latin typeface="Baskerville Old Face" charset="0"/>
                <a:ea typeface="Baskerville Old Face" charset="0"/>
                <a:cs typeface="Baskerville Old Face" charset="0"/>
              </a:rPr>
              <a:t>)</a:t>
            </a:r>
          </a:p>
        </p:txBody>
      </p:sp>
      <p:sp>
        <p:nvSpPr>
          <p:cNvPr id="7" name="TextBox 6">
            <a:extLst>
              <a:ext uri="{FF2B5EF4-FFF2-40B4-BE49-F238E27FC236}">
                <a16:creationId xmlns:a16="http://schemas.microsoft.com/office/drawing/2014/main" id="{387D57AD-554F-1D4F-B51F-8FC26B01FFA9}"/>
              </a:ext>
            </a:extLst>
          </p:cNvPr>
          <p:cNvSpPr txBox="1"/>
          <p:nvPr/>
        </p:nvSpPr>
        <p:spPr>
          <a:xfrm>
            <a:off x="152400" y="1600200"/>
            <a:ext cx="8534400" cy="4524315"/>
          </a:xfrm>
          <a:prstGeom prst="rect">
            <a:avLst/>
          </a:prstGeom>
          <a:noFill/>
        </p:spPr>
        <p:txBody>
          <a:bodyPr wrap="square" rtlCol="0">
            <a:spAutoFit/>
          </a:bodyPr>
          <a:lstStyle/>
          <a:p>
            <a:r>
              <a:rPr lang="en-US" b="1" dirty="0">
                <a:latin typeface="Baskerville Old Face" panose="02020602080505020303" pitchFamily="18" charset="77"/>
                <a:cs typeface="Arial" panose="020B0604020202020204" pitchFamily="34" charset="0"/>
              </a:rPr>
              <a:t>Federal agencies with contracts funded predominately with agency generated sources:</a:t>
            </a:r>
          </a:p>
          <a:p>
            <a:endParaRPr lang="en-US" b="1" dirty="0">
              <a:latin typeface="Baskerville Old Face" panose="02020602080505020303" pitchFamily="18" charset="77"/>
              <a:cs typeface="Arial" panose="020B0604020202020204" pitchFamily="34" charset="0"/>
            </a:endParaRPr>
          </a:p>
          <a:p>
            <a:pPr marL="742950" lvl="1" indent="-285750">
              <a:buFont typeface="System Font Regular"/>
              <a:buChar char="-"/>
            </a:pPr>
            <a:r>
              <a:rPr lang="en-US" sz="1200" dirty="0">
                <a:latin typeface="Baskerville Old Face" panose="02020602080505020303" pitchFamily="18" charset="77"/>
                <a:cs typeface="Arial" panose="020B0604020202020204" pitchFamily="34" charset="0"/>
              </a:rPr>
              <a:t>FDIC, 5100 (FY18 and beyond) </a:t>
            </a:r>
          </a:p>
          <a:p>
            <a:pPr marL="742950" lvl="1" indent="-285750">
              <a:buFont typeface="System Font Regular"/>
              <a:buChar char="-"/>
            </a:pPr>
            <a:r>
              <a:rPr lang="en-US" sz="1200" dirty="0">
                <a:latin typeface="Baskerville Old Face" panose="02020602080505020303" pitchFamily="18" charset="77"/>
                <a:cs typeface="Arial" panose="020B0604020202020204" pitchFamily="34" charset="0"/>
              </a:rPr>
              <a:t>Postal Service, 1800 (FY18 and beyond) </a:t>
            </a:r>
          </a:p>
          <a:p>
            <a:pPr marL="742950" lvl="1" indent="-285750">
              <a:buFont typeface="System Font Regular"/>
              <a:buChar char="-"/>
            </a:pPr>
            <a:r>
              <a:rPr lang="en-US" sz="1200" dirty="0">
                <a:latin typeface="Baskerville Old Face" panose="02020602080505020303" pitchFamily="18" charset="77"/>
                <a:cs typeface="Arial" panose="020B0604020202020204" pitchFamily="34" charset="0"/>
              </a:rPr>
              <a:t>Bureau Of Engraving And Printing, 2041 (FY14 and beyond) </a:t>
            </a:r>
          </a:p>
          <a:p>
            <a:pPr marL="742950" lvl="1" indent="-285750">
              <a:buFont typeface="System Font Regular"/>
              <a:buChar char="-"/>
            </a:pPr>
            <a:r>
              <a:rPr lang="en-US" sz="1200" dirty="0">
                <a:latin typeface="Baskerville Old Face" panose="02020602080505020303" pitchFamily="18" charset="77"/>
                <a:cs typeface="Arial" panose="020B0604020202020204" pitchFamily="34" charset="0"/>
              </a:rPr>
              <a:t>United States Mint, 2044 (FY18 and beyond) </a:t>
            </a:r>
          </a:p>
          <a:p>
            <a:pPr marL="742950" lvl="1" indent="-285750">
              <a:buFont typeface="System Font Regular"/>
              <a:buChar char="-"/>
            </a:pPr>
            <a:r>
              <a:rPr lang="en-US" sz="1200" dirty="0">
                <a:latin typeface="Baskerville Old Face" panose="02020602080505020303" pitchFamily="18" charset="77"/>
                <a:cs typeface="Arial" panose="020B0604020202020204" pitchFamily="34" charset="0"/>
              </a:rPr>
              <a:t>Office Of The Comptroller Of The Currency, 2046 (FY14 and beyond) </a:t>
            </a:r>
          </a:p>
          <a:p>
            <a:pPr marL="742950" lvl="1" indent="-285750">
              <a:buFont typeface="System Font Regular"/>
              <a:buChar char="-"/>
            </a:pPr>
            <a:r>
              <a:rPr lang="en-US" sz="1200" dirty="0">
                <a:latin typeface="Baskerville Old Face" panose="02020602080505020303" pitchFamily="18" charset="77"/>
                <a:cs typeface="Arial" panose="020B0604020202020204" pitchFamily="34" charset="0"/>
              </a:rPr>
              <a:t>Office Of Thrift Supervision, 2047 (FY14 and beyond) </a:t>
            </a:r>
          </a:p>
          <a:p>
            <a:pPr marL="742950" lvl="1" indent="-285750">
              <a:buFont typeface="System Font Regular"/>
              <a:buChar char="-"/>
            </a:pPr>
            <a:r>
              <a:rPr lang="en-US" sz="1200" dirty="0">
                <a:latin typeface="Baskerville Old Face" panose="02020602080505020303" pitchFamily="18" charset="77"/>
                <a:cs typeface="Arial" panose="020B0604020202020204" pitchFamily="34" charset="0"/>
              </a:rPr>
              <a:t>Transportation Security Administration, 6965; 7013, (FY08 and beyond)</a:t>
            </a:r>
          </a:p>
          <a:p>
            <a:pPr marL="742950" lvl="1" indent="-285750">
              <a:buFont typeface="System Font Regular"/>
              <a:buChar char="-"/>
            </a:pPr>
            <a:r>
              <a:rPr lang="en-US" sz="1200" dirty="0">
                <a:latin typeface="Baskerville Old Face" panose="02020602080505020303" pitchFamily="18" charset="77"/>
                <a:cs typeface="Arial" panose="020B0604020202020204" pitchFamily="34" charset="0"/>
              </a:rPr>
              <a:t>Federal Aviation Administration, 6920 (FY18 and beyond) </a:t>
            </a:r>
          </a:p>
          <a:p>
            <a:pPr marL="742950" lvl="1" indent="-285750">
              <a:buFont typeface="System Font Regular"/>
              <a:buChar char="-"/>
            </a:pPr>
            <a:r>
              <a:rPr lang="en-US" sz="1200" dirty="0">
                <a:latin typeface="Baskerville Old Face" panose="02020602080505020303" pitchFamily="18" charset="77"/>
                <a:cs typeface="Arial" panose="020B0604020202020204" pitchFamily="34" charset="0"/>
              </a:rPr>
              <a:t>Tennessee Valley Authority, 6400 (FY18 and beyond) </a:t>
            </a:r>
          </a:p>
          <a:p>
            <a:pPr marL="742950" lvl="1" indent="-285750">
              <a:buFont typeface="System Font Regular"/>
              <a:buChar char="-"/>
            </a:pPr>
            <a:r>
              <a:rPr lang="en-US" sz="1200" dirty="0">
                <a:latin typeface="Baskerville Old Face" panose="02020602080505020303" pitchFamily="18" charset="77"/>
                <a:cs typeface="Arial" panose="020B0604020202020204" pitchFamily="34" charset="0"/>
              </a:rPr>
              <a:t>Administrative Office of the US Courts, 1027 (FY18 and beyond) </a:t>
            </a:r>
          </a:p>
          <a:p>
            <a:pPr marL="742950" lvl="1" indent="-285750">
              <a:buFont typeface="System Font Regular"/>
              <a:buChar char="-"/>
            </a:pPr>
            <a:r>
              <a:rPr lang="en-US" sz="1200" dirty="0">
                <a:latin typeface="Baskerville Old Face" panose="02020602080505020303" pitchFamily="18" charset="77"/>
                <a:cs typeface="Arial" panose="020B0604020202020204" pitchFamily="34" charset="0"/>
              </a:rPr>
              <a:t>Architect of the Capitol, 0100 (FY18 and beyond) </a:t>
            </a:r>
          </a:p>
          <a:p>
            <a:pPr marL="742950" lvl="1" indent="-285750">
              <a:buFont typeface="System Font Regular"/>
              <a:buChar char="-"/>
            </a:pPr>
            <a:r>
              <a:rPr lang="en-US" sz="1200" dirty="0">
                <a:latin typeface="Baskerville Old Face" panose="02020602080505020303" pitchFamily="18" charset="77"/>
                <a:cs typeface="Arial" panose="020B0604020202020204" pitchFamily="34" charset="0"/>
              </a:rPr>
              <a:t>Bankruptcy Courts, 1021 (FY18 and beyond) </a:t>
            </a:r>
          </a:p>
          <a:p>
            <a:pPr marL="742950" lvl="1" indent="-285750">
              <a:buFont typeface="System Font Regular"/>
              <a:buChar char="-"/>
            </a:pPr>
            <a:r>
              <a:rPr lang="en-US" sz="1200" dirty="0">
                <a:latin typeface="Baskerville Old Face" panose="02020602080505020303" pitchFamily="18" charset="77"/>
                <a:cs typeface="Arial" panose="020B0604020202020204" pitchFamily="34" charset="0"/>
              </a:rPr>
              <a:t>Central Intelligence Agency, 5600 (FY18 and beyond) </a:t>
            </a:r>
          </a:p>
          <a:p>
            <a:pPr marL="742950" lvl="1" indent="-285750">
              <a:buFont typeface="System Font Regular"/>
              <a:buChar char="-"/>
            </a:pPr>
            <a:r>
              <a:rPr lang="en-US" sz="1200" dirty="0">
                <a:latin typeface="Baskerville Old Face" panose="02020602080505020303" pitchFamily="18" charset="77"/>
                <a:cs typeface="Arial" panose="020B0604020202020204" pitchFamily="34" charset="0"/>
              </a:rPr>
              <a:t>Congressional Budget Office, 0800 (FY18 and beyond) </a:t>
            </a:r>
          </a:p>
          <a:p>
            <a:pPr marL="742950" lvl="1" indent="-285750">
              <a:buFont typeface="System Font Regular"/>
              <a:buChar char="-"/>
            </a:pPr>
            <a:r>
              <a:rPr lang="en-US" sz="1200" dirty="0">
                <a:latin typeface="Baskerville Old Face" panose="02020602080505020303" pitchFamily="18" charset="77"/>
                <a:cs typeface="Arial" panose="020B0604020202020204" pitchFamily="34" charset="0"/>
              </a:rPr>
              <a:t>Court Services and Offender Supervision Agency, 9594 (FY14 and beyond) </a:t>
            </a:r>
          </a:p>
          <a:p>
            <a:pPr marL="742950" lvl="1" indent="-285750">
              <a:buFont typeface="System Font Regular"/>
              <a:buChar char="-"/>
            </a:pPr>
            <a:r>
              <a:rPr lang="en-US" sz="1200" dirty="0">
                <a:latin typeface="Baskerville Old Face" panose="02020602080505020303" pitchFamily="18" charset="77"/>
                <a:cs typeface="Arial" panose="020B0604020202020204" pitchFamily="34" charset="0"/>
              </a:rPr>
              <a:t>Pretrial Services Agency, 959P (FY18 and beyond) </a:t>
            </a:r>
          </a:p>
          <a:p>
            <a:pPr marL="742950" lvl="1" indent="-285750">
              <a:buFont typeface="System Font Regular"/>
              <a:buChar char="-"/>
            </a:pPr>
            <a:r>
              <a:rPr lang="en-US" sz="1200" dirty="0">
                <a:latin typeface="Baskerville Old Face" panose="02020602080505020303" pitchFamily="18" charset="77"/>
                <a:cs typeface="Arial" panose="020B0604020202020204" pitchFamily="34" charset="0"/>
              </a:rPr>
              <a:t>Federal Judicial Center, 1028 (FY18 and beyond) </a:t>
            </a:r>
          </a:p>
          <a:p>
            <a:pPr marL="742950" lvl="1" indent="-285750">
              <a:buFont typeface="System Font Regular"/>
              <a:buChar char="-"/>
            </a:pPr>
            <a:r>
              <a:rPr lang="en-US" sz="1200" dirty="0">
                <a:latin typeface="Baskerville Old Face" panose="02020602080505020303" pitchFamily="18" charset="77"/>
                <a:cs typeface="Arial" panose="020B0604020202020204" pitchFamily="34" charset="0"/>
              </a:rPr>
              <a:t>Overseas Private Investment Corporation, 7100 (FY14 and beyond) </a:t>
            </a:r>
          </a:p>
          <a:p>
            <a:pPr marL="742950" lvl="1" indent="-285750">
              <a:buFont typeface="System Font Regular"/>
              <a:buChar char="-"/>
            </a:pPr>
            <a:r>
              <a:rPr lang="en-US" sz="1200" dirty="0">
                <a:latin typeface="Baskerville Old Face" panose="02020602080505020303" pitchFamily="18" charset="77"/>
                <a:cs typeface="Arial" panose="020B0604020202020204" pitchFamily="34" charset="0"/>
              </a:rPr>
              <a:t>Supreme Court of US, 1001 (FY18 and beyond) </a:t>
            </a:r>
          </a:p>
          <a:p>
            <a:pPr marL="742950" lvl="1" indent="-285750">
              <a:buFont typeface="System Font Regular"/>
              <a:buChar char="-"/>
            </a:pPr>
            <a:r>
              <a:rPr lang="en-US" sz="1200" dirty="0">
                <a:latin typeface="Baskerville Old Face" panose="02020602080505020303" pitchFamily="18" charset="77"/>
                <a:cs typeface="Arial" panose="020B0604020202020204" pitchFamily="34" charset="0"/>
              </a:rPr>
              <a:t>US Courts of Appeals-Judicial Circuits, 1002 (FY18 and beyond) </a:t>
            </a:r>
          </a:p>
          <a:p>
            <a:pPr marL="742950" lvl="1" indent="-285750">
              <a:buFont typeface="System Font Regular"/>
              <a:buChar char="-"/>
            </a:pPr>
            <a:r>
              <a:rPr lang="en-US" sz="1200" dirty="0">
                <a:latin typeface="Baskerville Old Face" panose="02020602080505020303" pitchFamily="18" charset="77"/>
                <a:cs typeface="Arial" panose="020B0604020202020204" pitchFamily="34" charset="0"/>
              </a:rPr>
              <a:t>US District and Territorial Courts, 1012 (FY18 and beyond) </a:t>
            </a:r>
          </a:p>
        </p:txBody>
      </p:sp>
    </p:spTree>
    <p:extLst>
      <p:ext uri="{BB962C8B-B14F-4D97-AF65-F5344CB8AC3E}">
        <p14:creationId xmlns:p14="http://schemas.microsoft.com/office/powerpoint/2010/main" val="1857973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1D7391-697E-4653-B80F-E4FF0E7FEB06}"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TextBox 4"/>
          <p:cNvSpPr txBox="1"/>
          <p:nvPr/>
        </p:nvSpPr>
        <p:spPr>
          <a:xfrm>
            <a:off x="0" y="228600"/>
            <a:ext cx="3783408" cy="1015663"/>
          </a:xfrm>
          <a:prstGeom prst="rect">
            <a:avLst/>
          </a:prstGeom>
          <a:noFill/>
        </p:spPr>
        <p:txBody>
          <a:bodyPr wrap="none" rtlCol="0">
            <a:spAutoFit/>
          </a:bodyPr>
          <a:lstStyle/>
          <a:p>
            <a:r>
              <a:rPr lang="en-US" sz="3600" b="1" dirty="0">
                <a:solidFill>
                  <a:prstClr val="white"/>
                </a:solidFill>
                <a:latin typeface="Baskerville Old Face" charset="0"/>
                <a:ea typeface="Baskerville Old Face" charset="0"/>
                <a:cs typeface="Baskerville Old Face" charset="0"/>
              </a:rPr>
              <a:t>FPDS-NG </a:t>
            </a:r>
          </a:p>
          <a:p>
            <a:r>
              <a:rPr lang="en-US" sz="2400" b="1" dirty="0">
                <a:solidFill>
                  <a:prstClr val="white"/>
                </a:solidFill>
                <a:latin typeface="Baskerville Old Face" charset="0"/>
                <a:ea typeface="Baskerville Old Face" charset="0"/>
                <a:cs typeface="Baskerville Old Face" charset="0"/>
              </a:rPr>
              <a:t>Methodology Changes (</a:t>
            </a:r>
            <a:r>
              <a:rPr lang="en-US" sz="2400" b="1" dirty="0" err="1">
                <a:solidFill>
                  <a:prstClr val="white"/>
                </a:solidFill>
                <a:latin typeface="Baskerville Old Face" charset="0"/>
                <a:ea typeface="Baskerville Old Face" charset="0"/>
                <a:cs typeface="Baskerville Old Face" charset="0"/>
              </a:rPr>
              <a:t>Cont</a:t>
            </a:r>
            <a:r>
              <a:rPr lang="en-US" sz="2400" b="1" dirty="0">
                <a:solidFill>
                  <a:prstClr val="white"/>
                </a:solidFill>
                <a:latin typeface="Baskerville Old Face" charset="0"/>
                <a:ea typeface="Baskerville Old Face" charset="0"/>
                <a:cs typeface="Baskerville Old Face" charset="0"/>
              </a:rPr>
              <a:t>)</a:t>
            </a:r>
          </a:p>
        </p:txBody>
      </p:sp>
      <p:sp>
        <p:nvSpPr>
          <p:cNvPr id="7" name="TextBox 6">
            <a:extLst>
              <a:ext uri="{FF2B5EF4-FFF2-40B4-BE49-F238E27FC236}">
                <a16:creationId xmlns:a16="http://schemas.microsoft.com/office/drawing/2014/main" id="{387D57AD-554F-1D4F-B51F-8FC26B01FFA9}"/>
              </a:ext>
            </a:extLst>
          </p:cNvPr>
          <p:cNvSpPr txBox="1"/>
          <p:nvPr/>
        </p:nvSpPr>
        <p:spPr>
          <a:xfrm>
            <a:off x="152400" y="1633478"/>
            <a:ext cx="8991600" cy="3416320"/>
          </a:xfrm>
          <a:prstGeom prst="rect">
            <a:avLst/>
          </a:prstGeom>
          <a:noFill/>
        </p:spPr>
        <p:txBody>
          <a:bodyPr wrap="square" rtlCol="0">
            <a:spAutoFit/>
          </a:bodyPr>
          <a:lstStyle/>
          <a:p>
            <a:pPr marL="285750" indent="-285750">
              <a:buFont typeface="System Font Regular"/>
              <a:buChar char="-"/>
            </a:pPr>
            <a:r>
              <a:rPr lang="en-US" sz="2400" dirty="0">
                <a:highlight>
                  <a:srgbClr val="FFFF00"/>
                </a:highlight>
                <a:latin typeface="Baskerville Old Face" panose="02020602080505020303" pitchFamily="18" charset="77"/>
              </a:rPr>
              <a:t>Acquisitions with a Reason Not Competed value of "RES" for Resale. (FY18 and beyond)</a:t>
            </a:r>
          </a:p>
          <a:p>
            <a:pPr marL="285750" indent="-285750">
              <a:buFont typeface="System Font Regular"/>
              <a:buChar char="-"/>
            </a:pPr>
            <a:r>
              <a:rPr lang="en-US" sz="2400" dirty="0">
                <a:solidFill>
                  <a:schemeClr val="bg1"/>
                </a:solidFill>
                <a:highlight>
                  <a:srgbClr val="000080"/>
                </a:highlight>
                <a:latin typeface="Baskerville Old Face" panose="02020602080505020303" pitchFamily="18" charset="77"/>
              </a:rPr>
              <a:t>Product Service codes for Leases in the format X***. </a:t>
            </a:r>
            <a:r>
              <a:rPr lang="en-US" sz="2400" dirty="0">
                <a:highlight>
                  <a:srgbClr val="FF0000"/>
                </a:highlight>
                <a:latin typeface="Baskerville Old Face" panose="02020602080505020303" pitchFamily="18" charset="77"/>
              </a:rPr>
              <a:t>(FY14 and beyond)</a:t>
            </a:r>
          </a:p>
          <a:p>
            <a:pPr marL="285750" indent="-285750">
              <a:buFont typeface="System Font Regular"/>
              <a:buChar char="-"/>
            </a:pPr>
            <a:r>
              <a:rPr lang="en-US" sz="2400" dirty="0">
                <a:highlight>
                  <a:srgbClr val="FFFF00"/>
                </a:highlight>
                <a:latin typeface="Baskerville Old Face" panose="02020602080505020303" pitchFamily="18" charset="77"/>
              </a:rPr>
              <a:t>Product Service codes for Utilities S112 (Electric). (FY18 and beyond)</a:t>
            </a:r>
          </a:p>
          <a:p>
            <a:pPr marL="285750" indent="-285750">
              <a:buFont typeface="System Font Regular"/>
              <a:buChar char="-"/>
            </a:pPr>
            <a:r>
              <a:rPr lang="en-US" sz="2400" dirty="0">
                <a:latin typeface="Baskerville Old Face" panose="02020602080505020303" pitchFamily="18" charset="77"/>
              </a:rPr>
              <a:t>Tricare DODAAC - H94002. (based on Contracting Office Code) </a:t>
            </a:r>
          </a:p>
          <a:p>
            <a:pPr marL="285750" indent="-285750">
              <a:buFont typeface="System Font Regular"/>
              <a:buChar char="-"/>
            </a:pPr>
            <a:r>
              <a:rPr lang="en-US" sz="2400" dirty="0">
                <a:latin typeface="Baskerville Old Face" panose="02020602080505020303" pitchFamily="18" charset="77"/>
              </a:rPr>
              <a:t>Tricare DODAAC - HT9402. (based on Contracting Office Code) </a:t>
            </a:r>
          </a:p>
          <a:p>
            <a:pPr marL="285750" indent="-285750">
              <a:buFont typeface="System Font Regular"/>
              <a:buChar char="-"/>
            </a:pPr>
            <a:r>
              <a:rPr lang="en-US" sz="2400" dirty="0">
                <a:latin typeface="Baskerville Old Face" panose="02020602080505020303" pitchFamily="18" charset="77"/>
              </a:rPr>
              <a:t>Centers for Medicare &amp; Medicaid Services (CMS) non-appropriated funded contracts - 00NAF. (based on Contracting Office Code) </a:t>
            </a:r>
          </a:p>
        </p:txBody>
      </p:sp>
    </p:spTree>
    <p:extLst>
      <p:ext uri="{BB962C8B-B14F-4D97-AF65-F5344CB8AC3E}">
        <p14:creationId xmlns:p14="http://schemas.microsoft.com/office/powerpoint/2010/main" val="576168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1D7391-697E-4653-B80F-E4FF0E7FEB06}"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TextBox 4"/>
          <p:cNvSpPr txBox="1"/>
          <p:nvPr/>
        </p:nvSpPr>
        <p:spPr>
          <a:xfrm>
            <a:off x="0" y="228600"/>
            <a:ext cx="3783408" cy="1015663"/>
          </a:xfrm>
          <a:prstGeom prst="rect">
            <a:avLst/>
          </a:prstGeom>
          <a:noFill/>
        </p:spPr>
        <p:txBody>
          <a:bodyPr wrap="none" rtlCol="0">
            <a:spAutoFit/>
          </a:bodyPr>
          <a:lstStyle/>
          <a:p>
            <a:r>
              <a:rPr lang="en-US" sz="3600" b="1" dirty="0">
                <a:solidFill>
                  <a:prstClr val="white"/>
                </a:solidFill>
                <a:latin typeface="Baskerville Old Face" charset="0"/>
                <a:ea typeface="Baskerville Old Face" charset="0"/>
                <a:cs typeface="Baskerville Old Face" charset="0"/>
              </a:rPr>
              <a:t>FPDS-NG </a:t>
            </a:r>
          </a:p>
          <a:p>
            <a:r>
              <a:rPr lang="en-US" sz="2400" b="1" dirty="0">
                <a:solidFill>
                  <a:prstClr val="white"/>
                </a:solidFill>
                <a:latin typeface="Baskerville Old Face" charset="0"/>
                <a:ea typeface="Baskerville Old Face" charset="0"/>
                <a:cs typeface="Baskerville Old Face" charset="0"/>
              </a:rPr>
              <a:t>Methodology Changes (</a:t>
            </a:r>
            <a:r>
              <a:rPr lang="en-US" sz="2400" b="1" dirty="0" err="1">
                <a:solidFill>
                  <a:prstClr val="white"/>
                </a:solidFill>
                <a:latin typeface="Baskerville Old Face" charset="0"/>
                <a:ea typeface="Baskerville Old Face" charset="0"/>
                <a:cs typeface="Baskerville Old Face" charset="0"/>
              </a:rPr>
              <a:t>Cont</a:t>
            </a:r>
            <a:r>
              <a:rPr lang="en-US" sz="2400" b="1" dirty="0">
                <a:solidFill>
                  <a:prstClr val="white"/>
                </a:solidFill>
                <a:latin typeface="Baskerville Old Face" charset="0"/>
                <a:ea typeface="Baskerville Old Face" charset="0"/>
                <a:cs typeface="Baskerville Old Face" charset="0"/>
              </a:rPr>
              <a:t>)</a:t>
            </a:r>
          </a:p>
        </p:txBody>
      </p:sp>
      <p:sp>
        <p:nvSpPr>
          <p:cNvPr id="7" name="TextBox 6">
            <a:extLst>
              <a:ext uri="{FF2B5EF4-FFF2-40B4-BE49-F238E27FC236}">
                <a16:creationId xmlns:a16="http://schemas.microsoft.com/office/drawing/2014/main" id="{387D57AD-554F-1D4F-B51F-8FC26B01FFA9}"/>
              </a:ext>
            </a:extLst>
          </p:cNvPr>
          <p:cNvSpPr txBox="1"/>
          <p:nvPr/>
        </p:nvSpPr>
        <p:spPr>
          <a:xfrm>
            <a:off x="152400" y="1633478"/>
            <a:ext cx="8991600" cy="4170372"/>
          </a:xfrm>
          <a:prstGeom prst="rect">
            <a:avLst/>
          </a:prstGeom>
          <a:noFill/>
        </p:spPr>
        <p:txBody>
          <a:bodyPr wrap="square" rtlCol="0">
            <a:spAutoFit/>
          </a:bodyPr>
          <a:lstStyle/>
          <a:p>
            <a:r>
              <a:rPr lang="en-US" sz="2200" dirty="0">
                <a:solidFill>
                  <a:schemeClr val="bg1"/>
                </a:solidFill>
                <a:highlight>
                  <a:srgbClr val="000080"/>
                </a:highlight>
                <a:latin typeface="Baskerville Old Face" panose="02020602080505020303" pitchFamily="18" charset="77"/>
              </a:rPr>
              <a:t>Department of Education's Not-for-Profit(NFP) Loan Servicing contracts listed below (Base and any Modification), plus any Award (Base or Modification) which references one of these contract numbers should be excluded. </a:t>
            </a:r>
            <a:r>
              <a:rPr lang="en-US" sz="2200" dirty="0">
                <a:highlight>
                  <a:srgbClr val="FF0000"/>
                </a:highlight>
                <a:latin typeface="Baskerville Old Face" panose="02020602080505020303" pitchFamily="18" charset="77"/>
              </a:rPr>
              <a:t>(FY14 and Beyond).</a:t>
            </a:r>
          </a:p>
          <a:p>
            <a:r>
              <a:rPr lang="en-US" sz="2200" dirty="0">
                <a:latin typeface="Baskerville Old Face" panose="02020602080505020303" pitchFamily="18" charset="77"/>
              </a:rPr>
              <a:t/>
            </a:r>
            <a:br>
              <a:rPr lang="en-US" sz="2200" dirty="0">
                <a:latin typeface="Baskerville Old Face" panose="02020602080505020303" pitchFamily="18" charset="77"/>
              </a:rPr>
            </a:br>
            <a:r>
              <a:rPr lang="en-US" sz="2200" dirty="0">
                <a:latin typeface="Baskerville Old Face" panose="02020602080505020303" pitchFamily="18" charset="77"/>
              </a:rPr>
              <a:t>Contract Number Servicer </a:t>
            </a:r>
          </a:p>
          <a:p>
            <a:pPr marL="742950" lvl="1" indent="-285750">
              <a:buFont typeface="Arial" panose="020B0604020202020204" pitchFamily="34" charset="0"/>
              <a:buChar char="•"/>
            </a:pPr>
            <a:r>
              <a:rPr lang="en-US" sz="1900" dirty="0">
                <a:latin typeface="Baskerville Old Face" panose="02020602080505020303" pitchFamily="18" charset="77"/>
              </a:rPr>
              <a:t>EDFSA11D0012 MISSOURI HIGHER EDUCATION LOAN AUTHORITY </a:t>
            </a:r>
          </a:p>
          <a:p>
            <a:pPr marL="742950" lvl="1" indent="-285750">
              <a:buFont typeface="Arial" panose="020B0604020202020204" pitchFamily="34" charset="0"/>
              <a:buChar char="•"/>
            </a:pPr>
            <a:r>
              <a:rPr lang="en-US" sz="1900" dirty="0">
                <a:latin typeface="Baskerville Old Face" panose="02020602080505020303" pitchFamily="18" charset="77"/>
              </a:rPr>
              <a:t>EDFSA12D0003 UTAH HIGHER EDUCATION ASSISTANCE AUTHORITY </a:t>
            </a:r>
          </a:p>
          <a:p>
            <a:pPr marL="742950" lvl="1" indent="-285750">
              <a:buFont typeface="Arial" panose="020B0604020202020204" pitchFamily="34" charset="0"/>
              <a:buChar char="•"/>
            </a:pPr>
            <a:r>
              <a:rPr lang="en-US" sz="1900" dirty="0">
                <a:latin typeface="Baskerville Old Face" panose="02020602080505020303" pitchFamily="18" charset="77"/>
              </a:rPr>
              <a:t>EDFSA12D0005 EDUCATIONAL SERVICES OF AMERICA, INC. </a:t>
            </a:r>
          </a:p>
          <a:p>
            <a:pPr marL="742950" lvl="1" indent="-285750">
              <a:buFont typeface="Arial" panose="020B0604020202020204" pitchFamily="34" charset="0"/>
              <a:buChar char="•"/>
            </a:pPr>
            <a:r>
              <a:rPr lang="en-US" sz="1900" dirty="0">
                <a:latin typeface="Baskerville Old Face" panose="02020602080505020303" pitchFamily="18" charset="77"/>
              </a:rPr>
              <a:t>EDFSA12D0006 ASPIRE RESOURCES INC. </a:t>
            </a:r>
          </a:p>
          <a:p>
            <a:pPr marL="742950" lvl="1" indent="-285750">
              <a:buFont typeface="Arial" panose="020B0604020202020204" pitchFamily="34" charset="0"/>
              <a:buChar char="•"/>
            </a:pPr>
            <a:r>
              <a:rPr lang="en-US" sz="1900" dirty="0">
                <a:latin typeface="Baskerville Old Face" panose="02020602080505020303" pitchFamily="18" charset="77"/>
              </a:rPr>
              <a:t>EDFSA12D0007 NEW HAMPSHIRE HIGHER EDUCATION LOAN CORP </a:t>
            </a:r>
          </a:p>
          <a:p>
            <a:pPr marL="742950" lvl="1" indent="-285750">
              <a:buFont typeface="Arial" panose="020B0604020202020204" pitchFamily="34" charset="0"/>
              <a:buChar char="•"/>
            </a:pPr>
            <a:r>
              <a:rPr lang="en-US" sz="1900" dirty="0">
                <a:latin typeface="Baskerville Old Face" panose="02020602080505020303" pitchFamily="18" charset="77"/>
              </a:rPr>
              <a:t>EDFSA12D0012 OKLAHOMA STUDENT LOAN AUTHORITY </a:t>
            </a:r>
          </a:p>
          <a:p>
            <a:pPr marL="742950" lvl="1" indent="-285750">
              <a:buFont typeface="Arial" panose="020B0604020202020204" pitchFamily="34" charset="0"/>
              <a:buChar char="•"/>
            </a:pPr>
            <a:r>
              <a:rPr lang="en-US" sz="1900" dirty="0">
                <a:latin typeface="Baskerville Old Face" panose="02020602080505020303" pitchFamily="18" charset="77"/>
              </a:rPr>
              <a:t>EDFSA13D0001 VERMONT STUDENT ASSISTANCE CORPORATION </a:t>
            </a:r>
            <a:endParaRPr lang="en-US" sz="1900" dirty="0">
              <a:latin typeface="Baskerville Old Face" panose="02020602080505020303" pitchFamily="18" charset="77"/>
              <a:cs typeface="Arial" panose="020B0604020202020204" pitchFamily="34" charset="0"/>
            </a:endParaRPr>
          </a:p>
        </p:txBody>
      </p:sp>
    </p:spTree>
    <p:extLst>
      <p:ext uri="{BB962C8B-B14F-4D97-AF65-F5344CB8AC3E}">
        <p14:creationId xmlns:p14="http://schemas.microsoft.com/office/powerpoint/2010/main" val="2199176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7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4630</TotalTime>
  <Words>1130</Words>
  <Application>Microsoft Office PowerPoint</Application>
  <PresentationFormat>On-screen Show (4:3)</PresentationFormat>
  <Paragraphs>257</Paragraphs>
  <Slides>8</Slides>
  <Notes>8</Notes>
  <HiddenSlides>0</HiddenSlides>
  <MMClips>0</MMClips>
  <ScaleCrop>false</ScaleCrop>
  <HeadingPairs>
    <vt:vector size="6" baseType="variant">
      <vt:variant>
        <vt:lpstr>Fonts Used</vt:lpstr>
      </vt:variant>
      <vt:variant>
        <vt:i4>6</vt:i4>
      </vt:variant>
      <vt:variant>
        <vt:lpstr>Theme</vt:lpstr>
      </vt:variant>
      <vt:variant>
        <vt:i4>9</vt:i4>
      </vt:variant>
      <vt:variant>
        <vt:lpstr>Slide Titles</vt:lpstr>
      </vt:variant>
      <vt:variant>
        <vt:i4>8</vt:i4>
      </vt:variant>
    </vt:vector>
  </HeadingPairs>
  <TitlesOfParts>
    <vt:vector size="23" baseType="lpstr">
      <vt:lpstr>Adobe Kaiti Std R</vt:lpstr>
      <vt:lpstr>AngsanaUPC</vt:lpstr>
      <vt:lpstr>Arial</vt:lpstr>
      <vt:lpstr>Baskerville Old Face</vt:lpstr>
      <vt:lpstr>Calibri</vt:lpstr>
      <vt:lpstr>System Font Regular</vt:lpstr>
      <vt:lpstr>Office Theme</vt:lpstr>
      <vt:lpstr>1_Custom Design</vt:lpstr>
      <vt:lpstr>Custom Design</vt:lpstr>
      <vt:lpstr>2_Custom Design</vt:lpstr>
      <vt:lpstr>3_Custom Design</vt:lpstr>
      <vt:lpstr>4_Custom Design</vt:lpstr>
      <vt:lpstr>5_Custom Design</vt:lpstr>
      <vt:lpstr>6_Custom Design</vt:lpstr>
      <vt:lpstr>7_Custom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NMCI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Doing Business With The Department of the Navy  SEA/AIR/SPACE 2017</dc:title>
  <dc:creator>Turner, Kim P YN1 UNSECNAV, UNSECNAV;Simone Parker</dc:creator>
  <cp:lastModifiedBy>Bullock, Alyse C CIV SECNAV OSBP</cp:lastModifiedBy>
  <cp:revision>282</cp:revision>
  <cp:lastPrinted>2018-11-27T12:04:06Z</cp:lastPrinted>
  <dcterms:created xsi:type="dcterms:W3CDTF">2017-03-31T12:47:06Z</dcterms:created>
  <dcterms:modified xsi:type="dcterms:W3CDTF">2018-11-27T18:47:33Z</dcterms:modified>
</cp:coreProperties>
</file>