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0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9" y="4586365"/>
            <a:ext cx="9738604"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err="1">
                <a:solidFill>
                  <a:schemeClr val="accent1">
                    <a:lumMod val="75000"/>
                  </a:schemeClr>
                </a:solidFill>
                <a:latin typeface="Arial"/>
                <a:cs typeface="Arial"/>
              </a:rPr>
              <a:t>S.Swapna</a:t>
            </a:r>
            <a:r>
              <a:rPr lang="en-US" sz="2400" b="1" dirty="0">
                <a:solidFill>
                  <a:schemeClr val="accent1">
                    <a:lumMod val="75000"/>
                  </a:schemeClr>
                </a:solidFill>
                <a:latin typeface="Arial"/>
                <a:cs typeface="Arial"/>
              </a:rPr>
              <a:t>-kings Engineering College-Information </a:t>
            </a:r>
            <a:r>
              <a:rPr lang="en-US" sz="2400" b="1" dirty="0" err="1">
                <a:solidFill>
                  <a:schemeClr val="accent1">
                    <a:lumMod val="75000"/>
                  </a:schemeClr>
                </a:solidFill>
                <a:latin typeface="Arial"/>
                <a:cs typeface="Arial"/>
              </a:rPr>
              <a:t>Techonology</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0" i="0" dirty="0">
                <a:solidFill>
                  <a:srgbClr val="0D0D0D"/>
                </a:solidFill>
                <a:effectLst/>
                <a:highlight>
                  <a:srgbClr val="FFFFFF"/>
                </a:highlight>
                <a:latin typeface="Söhne"/>
              </a:rPr>
              <a:t>This reference provides a comprehensive overview of keylogger attacks and defense mechanisms, offering insights into classification, prevention, and detection techniques. It serves as a valuable resource for understanding the nature of keyloggers and the strategies available for mitigating their threats in today's digital landscape.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
        <p:nvSpPr>
          <p:cNvPr id="4" name="TextBox 3">
            <a:extLst>
              <a:ext uri="{FF2B5EF4-FFF2-40B4-BE49-F238E27FC236}">
                <a16:creationId xmlns:a16="http://schemas.microsoft.com/office/drawing/2014/main" id="{7C052BEE-3228-CE35-25F8-C199D0A21D95}"/>
              </a:ext>
            </a:extLst>
          </p:cNvPr>
          <p:cNvSpPr txBox="1"/>
          <p:nvPr/>
        </p:nvSpPr>
        <p:spPr>
          <a:xfrm>
            <a:off x="543092" y="2321280"/>
            <a:ext cx="11287195" cy="3539430"/>
          </a:xfrm>
          <a:prstGeom prst="rect">
            <a:avLst/>
          </a:prstGeom>
          <a:noFill/>
        </p:spPr>
        <p:txBody>
          <a:bodyPr wrap="square">
            <a:spAutoFit/>
          </a:bodyPr>
          <a:lstStyle/>
          <a:p>
            <a:r>
              <a:rPr lang="en-IN" sz="2800" dirty="0"/>
              <a:t>EXAMPLE:</a:t>
            </a:r>
          </a:p>
          <a:p>
            <a:r>
              <a:rPr lang="en-IN"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085850"/>
            <a:ext cx="11750329" cy="5445427"/>
          </a:xfrm>
        </p:spPr>
        <p:txBody>
          <a:bodyPr vert="horz" lIns="91440" tIns="45720" rIns="91440" bIns="45720" rtlCol="0" anchor="ctr">
            <a:noAutofit/>
          </a:bodyPr>
          <a:lstStyle/>
          <a:p>
            <a:pPr algn="l">
              <a:buFont typeface="+mj-lt"/>
              <a:buAutoNum type="arabicPeriod"/>
            </a:pPr>
            <a:r>
              <a:rPr lang="en-US" sz="2400" b="1" i="0" dirty="0">
                <a:solidFill>
                  <a:srgbClr val="0D0D0D"/>
                </a:solidFill>
                <a:effectLst/>
                <a:highlight>
                  <a:srgbClr val="FFFFFF"/>
                </a:highlight>
                <a:latin typeface="Söhne"/>
              </a:rPr>
              <a:t>Antivirus and Antimalware Software</a:t>
            </a:r>
            <a:r>
              <a:rPr lang="en-US" sz="2400" b="0" i="0" dirty="0">
                <a:solidFill>
                  <a:srgbClr val="0D0D0D"/>
                </a:solidFill>
                <a:effectLst/>
                <a:highlight>
                  <a:srgbClr val="FFFFFF"/>
                </a:highlight>
                <a:latin typeface="Söhne"/>
              </a:rPr>
              <a:t>: Deploying reputable antivirus and antimalware software on all devices can help detect and remove keyloggers. These programs often include features specifically designed to identify and eliminate malicious software, including keyloggers.</a:t>
            </a:r>
          </a:p>
          <a:p>
            <a:pPr algn="l">
              <a:buFont typeface="+mj-lt"/>
              <a:buAutoNum type="arabicPeriod"/>
            </a:pPr>
            <a:r>
              <a:rPr lang="en-US" sz="2400" b="1" i="0" dirty="0">
                <a:solidFill>
                  <a:srgbClr val="0D0D0D"/>
                </a:solidFill>
                <a:effectLst/>
                <a:highlight>
                  <a:srgbClr val="FFFFFF"/>
                </a:highlight>
                <a:latin typeface="Söhne"/>
              </a:rPr>
              <a:t>Firewalls</a:t>
            </a:r>
            <a:r>
              <a:rPr lang="en-US" sz="2400" b="0" i="0" dirty="0">
                <a:solidFill>
                  <a:srgbClr val="0D0D0D"/>
                </a:solidFill>
                <a:effectLst/>
                <a:highlight>
                  <a:srgbClr val="FFFFFF"/>
                </a:highlight>
                <a:latin typeface="Söhne"/>
              </a:rPr>
              <a:t>: Configuring and maintaining firewalls on networks and individual devices can prevent unauthorized access to your system, blocking keyloggers from transmitting captured data to remote servers.</a:t>
            </a:r>
          </a:p>
          <a:p>
            <a:pPr algn="l">
              <a:buFont typeface="+mj-lt"/>
              <a:buAutoNum type="arabicPeriod"/>
            </a:pPr>
            <a:r>
              <a:rPr lang="en-US" sz="2400" b="1" i="0" dirty="0">
                <a:solidFill>
                  <a:srgbClr val="0D0D0D"/>
                </a:solidFill>
                <a:effectLst/>
                <a:highlight>
                  <a:srgbClr val="FFFFFF"/>
                </a:highlight>
                <a:latin typeface="Söhne"/>
              </a:rPr>
              <a:t>Regular Software Updates</a:t>
            </a:r>
            <a:r>
              <a:rPr lang="en-US" sz="2400" b="0" i="0" dirty="0">
                <a:solidFill>
                  <a:srgbClr val="0D0D0D"/>
                </a:solidFill>
                <a:effectLst/>
                <a:highlight>
                  <a:srgbClr val="FFFFFF"/>
                </a:highlight>
                <a:latin typeface="Söhne"/>
              </a:rPr>
              <a:t>: Ensuring that all operating systems, applications, and security software are up to date with the latest patches and security fixes helps to protect against known vulnerabilities exploited by keyloggers and other malware.</a:t>
            </a:r>
          </a:p>
          <a:p>
            <a:pPr algn="l">
              <a:buFont typeface="+mj-lt"/>
              <a:buAutoNum type="arabicPeriod"/>
            </a:pPr>
            <a:r>
              <a:rPr lang="en-US" sz="2400" b="1" i="0" dirty="0">
                <a:solidFill>
                  <a:srgbClr val="0D0D0D"/>
                </a:solidFill>
                <a:effectLst/>
                <a:highlight>
                  <a:srgbClr val="FFFFFF"/>
                </a:highlight>
                <a:latin typeface="Söhne"/>
              </a:rPr>
              <a:t>Behavior-Based Detection</a:t>
            </a:r>
            <a:r>
              <a:rPr lang="en-US" sz="2400" b="0" i="0" dirty="0">
                <a:solidFill>
                  <a:srgbClr val="0D0D0D"/>
                </a:solidFill>
                <a:effectLst/>
                <a:highlight>
                  <a:srgbClr val="FFFFFF"/>
                </a:highlight>
                <a:latin typeface="Söhne"/>
              </a:rPr>
              <a:t>: Implementing behavior-based detection systems can help identify suspicious activities that may indicate the presence of a keylogger. These systems analyze patterns of behavior on a device or network to detect anomalies that may signal malicious activity.</a:t>
            </a:r>
          </a:p>
          <a:p>
            <a:pPr algn="l">
              <a:buFont typeface="+mj-lt"/>
              <a:buAutoNum type="arabicPeriod"/>
            </a:pPr>
            <a:r>
              <a:rPr lang="en-US" sz="2400" b="1" i="0" dirty="0">
                <a:solidFill>
                  <a:srgbClr val="0D0D0D"/>
                </a:solidFill>
                <a:effectLst/>
                <a:highlight>
                  <a:srgbClr val="FFFFFF"/>
                </a:highlight>
                <a:latin typeface="Söhne"/>
              </a:rPr>
              <a:t>Use of Virtual Keyboards</a:t>
            </a:r>
            <a:r>
              <a:rPr lang="en-US" sz="2400" b="0" i="0" dirty="0">
                <a:solidFill>
                  <a:srgbClr val="0D0D0D"/>
                </a:solidFill>
                <a:effectLst/>
                <a:highlight>
                  <a:srgbClr val="FFFFFF"/>
                </a:highlight>
                <a:latin typeface="Söhne"/>
              </a:rPr>
              <a:t>: Encouraging the use of virtual keyboards for sensitive activities like entering passwords and financial transactions can thwart keyloggers, as they typically cannot capture input from virtual keyboards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br>
              <a:rPr lang="en-US" dirty="0"/>
            </a:br>
            <a:r>
              <a:rPr lang="en-US" sz="2400" b="0" i="0" dirty="0">
                <a:solidFill>
                  <a:srgbClr val="0D0D0D"/>
                </a:solidFill>
                <a:effectLst/>
                <a:highlight>
                  <a:srgbClr val="FFFFFF"/>
                </a:highlight>
                <a:latin typeface="Söhne"/>
              </a:rPr>
              <a:t>To address the threat of keyloggers effectively, a comprehensive system approach is essential. Here's a structured approach to tackling keyloggers within the broader context of cybersecurity:</a:t>
            </a:r>
          </a:p>
          <a:p>
            <a:pPr marL="457200" indent="-457200">
              <a:buAutoNum type="arabicPeriod"/>
            </a:pPr>
            <a:r>
              <a:rPr lang="en-IN" sz="2400" b="1" i="0" dirty="0">
                <a:solidFill>
                  <a:srgbClr val="0D0D0D"/>
                </a:solidFill>
                <a:effectLst/>
                <a:highlight>
                  <a:srgbClr val="FFFFFF"/>
                </a:highlight>
                <a:latin typeface="Söhne"/>
              </a:rPr>
              <a:t>Risk Assessment</a:t>
            </a:r>
            <a:endParaRPr lang="en-US" sz="2400" dirty="0">
              <a:solidFill>
                <a:srgbClr val="0D0D0D"/>
              </a:solidFill>
              <a:highlight>
                <a:srgbClr val="FFFFFF"/>
              </a:highlight>
              <a:latin typeface="Söhne"/>
            </a:endParaRPr>
          </a:p>
          <a:p>
            <a:pPr marL="457200" indent="-457200">
              <a:buAutoNum type="arabicPeriod"/>
            </a:pPr>
            <a:r>
              <a:rPr lang="en-IN" sz="2400" b="1" i="0" dirty="0">
                <a:solidFill>
                  <a:srgbClr val="0D0D0D"/>
                </a:solidFill>
                <a:effectLst/>
                <a:highlight>
                  <a:srgbClr val="FFFFFF"/>
                </a:highlight>
                <a:latin typeface="Söhne"/>
              </a:rPr>
              <a:t>Security Policies and Procedures</a:t>
            </a:r>
            <a:endParaRPr lang="en-US" sz="2400" b="1" i="0" dirty="0">
              <a:solidFill>
                <a:srgbClr val="0D0D0D"/>
              </a:solidFill>
              <a:effectLst/>
              <a:highlight>
                <a:srgbClr val="FFFFFF"/>
              </a:highlight>
              <a:latin typeface="Söhne"/>
            </a:endParaRPr>
          </a:p>
          <a:p>
            <a:pPr marL="457200" indent="-457200">
              <a:buAutoNum type="arabicPeriod"/>
            </a:pPr>
            <a:r>
              <a:rPr lang="en-IN" sz="2400" b="1" i="0" dirty="0">
                <a:solidFill>
                  <a:srgbClr val="0D0D0D"/>
                </a:solidFill>
                <a:effectLst/>
                <a:highlight>
                  <a:srgbClr val="FFFFFF"/>
                </a:highlight>
                <a:latin typeface="Söhne"/>
              </a:rPr>
              <a:t>Network Security Measures</a:t>
            </a:r>
            <a:endParaRPr lang="en-US" sz="2400" b="1" dirty="0">
              <a:solidFill>
                <a:srgbClr val="0D0D0D"/>
              </a:solidFill>
              <a:highlight>
                <a:srgbClr val="FFFFFF"/>
              </a:highlight>
              <a:latin typeface="Söhne"/>
            </a:endParaRPr>
          </a:p>
          <a:p>
            <a:pPr marL="457200" indent="-457200">
              <a:buAutoNum type="arabicPeriod"/>
            </a:pPr>
            <a:r>
              <a:rPr lang="en-IN" sz="2400" b="1" i="0" dirty="0">
                <a:solidFill>
                  <a:srgbClr val="0D0D0D"/>
                </a:solidFill>
                <a:effectLst/>
                <a:highlight>
                  <a:srgbClr val="FFFFFF"/>
                </a:highlight>
                <a:latin typeface="Söhne"/>
              </a:rPr>
              <a:t>Data Encryption</a:t>
            </a:r>
            <a:endParaRPr lang="en-US" sz="24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Content Placeholder 3">
            <a:extLst>
              <a:ext uri="{FF2B5EF4-FFF2-40B4-BE49-F238E27FC236}">
                <a16:creationId xmlns:a16="http://schemas.microsoft.com/office/drawing/2014/main" id="{E90B1F7B-5C6F-06FD-6EBF-45E7175CBCC5}"/>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highlight>
                  <a:srgbClr val="FFFFFF"/>
                </a:highlight>
                <a:latin typeface="Söhne"/>
              </a:rPr>
              <a:t>Advanced Detection Algorithms</a:t>
            </a:r>
            <a:r>
              <a:rPr lang="en-US" b="0" i="0" dirty="0">
                <a:solidFill>
                  <a:srgbClr val="0D0D0D"/>
                </a:solidFill>
                <a:effectLst/>
                <a:highlight>
                  <a:srgbClr val="FFFFFF"/>
                </a:highlight>
                <a:latin typeface="Söhne"/>
              </a:rPr>
              <a:t>: Develop and implement sophisticated algorithms capable of detecting the behavioral patterns associated with keylogging activities. These algorithms can analyze user keystrokes, mouse movements, and application interactions to identify anomalous behavior indicative of a keylogger's presence.</a:t>
            </a:r>
          </a:p>
          <a:p>
            <a:pPr algn="l">
              <a:buFont typeface="+mj-lt"/>
              <a:buAutoNum type="arabicPeriod"/>
            </a:pPr>
            <a:r>
              <a:rPr lang="en-US" b="1" i="0" dirty="0">
                <a:solidFill>
                  <a:srgbClr val="0D0D0D"/>
                </a:solidFill>
                <a:effectLst/>
                <a:highlight>
                  <a:srgbClr val="FFFFFF"/>
                </a:highlight>
                <a:latin typeface="Söhne"/>
              </a:rPr>
              <a:t>Machine Learning and AI</a:t>
            </a:r>
            <a:r>
              <a:rPr lang="en-US" b="0" i="0" dirty="0">
                <a:solidFill>
                  <a:srgbClr val="0D0D0D"/>
                </a:solidFill>
                <a:effectLst/>
                <a:highlight>
                  <a:srgbClr val="FFFFFF"/>
                </a:highlight>
                <a:latin typeface="Söhne"/>
              </a:rPr>
              <a:t>: Utilize machine learning and artificial intelligence techniques to continuously train and improve detection algorithms. Machine learning models can adapt to evolving threats by analyzing vast amounts of data to identify new patterns and signatures associated with keyloggers.</a:t>
            </a:r>
          </a:p>
          <a:p>
            <a:pPr algn="l">
              <a:buFont typeface="+mj-lt"/>
              <a:buAutoNum type="arabicPeriod"/>
            </a:pPr>
            <a:r>
              <a:rPr lang="en-US" b="1" i="0" dirty="0">
                <a:solidFill>
                  <a:srgbClr val="0D0D0D"/>
                </a:solidFill>
                <a:effectLst/>
                <a:highlight>
                  <a:srgbClr val="FFFFFF"/>
                </a:highlight>
                <a:latin typeface="Söhne"/>
              </a:rPr>
              <a:t>Anomaly Detection</a:t>
            </a:r>
            <a:r>
              <a:rPr lang="en-US" b="0" i="0" dirty="0">
                <a:solidFill>
                  <a:srgbClr val="0D0D0D"/>
                </a:solidFill>
                <a:effectLst/>
                <a:highlight>
                  <a:srgbClr val="FFFFFF"/>
                </a:highlight>
                <a:latin typeface="Söhne"/>
              </a:rPr>
              <a:t>: Implement anomaly detection techniques to identify deviations from normal user behavior. By establishing baseline behavior profiles for individual users or systems, anomalies such as unexpected keystroke patterns or unusual data transmission activities can be flagged as potential indicators of keylogger activity.</a:t>
            </a:r>
          </a:p>
          <a:p>
            <a:pPr algn="l">
              <a:buFont typeface="+mj-lt"/>
              <a:buAutoNum type="arabicPeriod"/>
            </a:pPr>
            <a:r>
              <a:rPr lang="en-US" b="1" i="0" dirty="0">
                <a:solidFill>
                  <a:srgbClr val="0D0D0D"/>
                </a:solidFill>
                <a:effectLst/>
                <a:highlight>
                  <a:srgbClr val="FFFFFF"/>
                </a:highlight>
                <a:latin typeface="Söhne"/>
              </a:rPr>
              <a:t>Behavioral Analysis</a:t>
            </a:r>
            <a:r>
              <a:rPr lang="en-US" b="0" i="0" dirty="0">
                <a:solidFill>
                  <a:srgbClr val="0D0D0D"/>
                </a:solidFill>
                <a:effectLst/>
                <a:highlight>
                  <a:srgbClr val="FFFFFF"/>
                </a:highlight>
                <a:latin typeface="Söhne"/>
              </a:rPr>
              <a:t>: Employ behavioral analysis techniques to assess the context and intent behind user interactions. By analyzing the sequence of user actions and their relevance to the application or system being used, suspicious behavior indicative of keylogging activities can be detected and mitigated.</a:t>
            </a:r>
          </a:p>
          <a:p>
            <a:pPr algn="l">
              <a:buFont typeface="+mj-lt"/>
              <a:buAutoNum type="arabicPeriod"/>
            </a:pPr>
            <a:r>
              <a:rPr lang="en-US" b="1" i="0" dirty="0">
                <a:solidFill>
                  <a:srgbClr val="0D0D0D"/>
                </a:solidFill>
                <a:effectLst/>
                <a:highlight>
                  <a:srgbClr val="FFFFFF"/>
                </a:highlight>
                <a:latin typeface="Söhne"/>
              </a:rPr>
              <a:t>Real-time Monitoring</a:t>
            </a:r>
            <a:r>
              <a:rPr lang="en-US" b="0" i="0" dirty="0">
                <a:solidFill>
                  <a:srgbClr val="0D0D0D"/>
                </a:solidFill>
                <a:effectLst/>
                <a:highlight>
                  <a:srgbClr val="FFFFFF"/>
                </a:highlight>
                <a:latin typeface="Söhne"/>
              </a:rPr>
              <a:t>: Implement real-time monitoring capabilities to continuously monitor system activity for signs of keylogger activity. By analyzing keystrokes, network traffic, and system logs in real-time, potential keylogger threats can be detected and addressed before they cause harm.</a:t>
            </a:r>
          </a:p>
          <a:p>
            <a:endParaRPr lang="en-IN" sz="2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err="1"/>
              <a:t>Overall,the</a:t>
            </a:r>
            <a:r>
              <a:rPr lang="en-IN" sz="2400" dirty="0"/>
              <a:t> proliferation of keyloggers underscores the important of robust cybersecurity </a:t>
            </a:r>
            <a:r>
              <a:rPr lang="en-IN" sz="2400" dirty="0" err="1"/>
              <a:t>measures,including</a:t>
            </a:r>
            <a:r>
              <a:rPr lang="en-IN" sz="2400" dirty="0"/>
              <a:t> proactive </a:t>
            </a:r>
            <a:r>
              <a:rPr lang="en-IN" sz="2400" dirty="0" err="1"/>
              <a:t>delection,prevention,and</a:t>
            </a:r>
            <a:r>
              <a:rPr lang="en-IN" sz="2400" dirty="0"/>
              <a:t> response </a:t>
            </a:r>
            <a:r>
              <a:rPr lang="en-IN" sz="2400" dirty="0" err="1"/>
              <a:t>stratergy,to</a:t>
            </a:r>
            <a:r>
              <a:rPr lang="en-IN" sz="2400" dirty="0"/>
              <a:t> safeguard against the</a:t>
            </a:r>
            <a:r>
              <a:rPr lang="en-US" sz="2400" dirty="0">
                <a:solidFill>
                  <a:srgbClr val="0D0D0D"/>
                </a:solidFill>
                <a:highlight>
                  <a:srgbClr val="FFFFFF"/>
                </a:highlight>
                <a:latin typeface="Söhne"/>
              </a:rPr>
              <a:t>potentially devastating consequence of these strait threats</a:t>
            </a:r>
            <a:r>
              <a:rPr lang="en-US" sz="2400" b="0" i="0" dirty="0">
                <a:solidFill>
                  <a:srgbClr val="0D0D0D"/>
                </a:solidFill>
                <a:effectLst/>
                <a:highlight>
                  <a:srgbClr val="FFFFFF"/>
                </a:highlight>
                <a:latin typeface="Söhne"/>
              </a:rPr>
              <a:t> </a:t>
            </a:r>
            <a:endParaRPr lang="en-IN" sz="2400" dirty="0"/>
          </a:p>
        </p:txBody>
      </p:sp>
      <p:sp>
        <p:nvSpPr>
          <p:cNvPr id="4" name="Rectangle 2">
            <a:extLst>
              <a:ext uri="{FF2B5EF4-FFF2-40B4-BE49-F238E27FC236}">
                <a16:creationId xmlns:a16="http://schemas.microsoft.com/office/drawing/2014/main" id="{3C15D243-F484-3B3A-8169-BBBAB60BC224}"/>
              </a:ext>
            </a:extLst>
          </p:cNvPr>
          <p:cNvSpPr>
            <a:spLocks noChangeArrowheads="1"/>
          </p:cNvSpPr>
          <p:nvPr/>
        </p:nvSpPr>
        <p:spPr bwMode="auto">
          <a:xfrm>
            <a:off x="0" y="0"/>
            <a:ext cx="4892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6D7AA49-A934-DEC3-4D05-8AB50A6AD19E}"/>
              </a:ext>
            </a:extLst>
          </p:cNvPr>
          <p:cNvSpPr>
            <a:spLocks noChangeArrowheads="1"/>
          </p:cNvSpPr>
          <p:nvPr/>
        </p:nvSpPr>
        <p:spPr bwMode="auto">
          <a:xfrm flipV="1">
            <a:off x="1941506" y="112959"/>
            <a:ext cx="3135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C8AFE4D2-85D9-75DC-AD9F-770895B9A04D}"/>
              </a:ext>
            </a:extLst>
          </p:cNvPr>
          <p:cNvSpPr>
            <a:spLocks noChangeArrowheads="1"/>
          </p:cNvSpPr>
          <p:nvPr/>
        </p:nvSpPr>
        <p:spPr bwMode="auto">
          <a:xfrm>
            <a:off x="883920" y="335280"/>
            <a:ext cx="4892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r>
              <a:rPr lang="en-US" sz="2000" b="0" i="0" dirty="0">
                <a:solidFill>
                  <a:srgbClr val="0D0D0D"/>
                </a:solidFill>
                <a:effectLst/>
                <a:highlight>
                  <a:srgbClr val="FFFFFF"/>
                </a:highlight>
                <a:latin typeface="Söhne"/>
              </a:rPr>
              <a:t>In conclusion, the proliferation of keyloggers represents a significant cybersecurity threat in today's digital age, with potentially devastating consequences for individuals and organizations alike. These stealthy software tools are designed to surreptitiously monitor and record keystrokes, enabling cybercriminals to capture sensitive information such as passwords, credit card details, and personal data.</a:t>
            </a:r>
          </a:p>
          <a:p>
            <a:br>
              <a:rPr lang="en-US" sz="2000" dirty="0"/>
            </a:b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b="0" i="0" dirty="0">
                <a:solidFill>
                  <a:srgbClr val="0D0D0D"/>
                </a:solidFill>
                <a:effectLst/>
                <a:highlight>
                  <a:srgbClr val="FFFFFF"/>
                </a:highlight>
                <a:latin typeface="Söhne"/>
              </a:rPr>
              <a:t>Overall, the future scope in addressing the proliferation of keyloggers involves a multidimensional approach that combines technological advancements, regulatory compliance, user education, and collaboration within the cybersecurity community. By staying proactive and adaptive to evolving threats, individuals and organizations can better protect themselves against the risks posed by keyloggers in the digital age.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794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2024-04-05T10:05:13Z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