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4" d="100"/>
          <a:sy n="44" d="100"/>
        </p:scale>
        <p:origin x="68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3312" y="300102"/>
            <a:ext cx="12581375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319" y="2434707"/>
            <a:ext cx="17245361" cy="662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5255"/>
            <a:chOff x="0" y="0"/>
            <a:chExt cx="18288000" cy="102952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97016" y="0"/>
              <a:ext cx="9790690" cy="102950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199" y="75805"/>
            <a:ext cx="10727690" cy="4793615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00" marR="5080">
              <a:lnSpc>
                <a:spcPts val="11850"/>
              </a:lnSpc>
              <a:spcBef>
                <a:spcPts val="2150"/>
              </a:spcBef>
            </a:pPr>
            <a:r>
              <a:rPr sz="11500" b="0" spc="1050" dirty="0">
                <a:solidFill>
                  <a:srgbClr val="F7F7F7"/>
                </a:solidFill>
                <a:latin typeface="Trebuchet MS"/>
                <a:cs typeface="Trebuchet MS"/>
              </a:rPr>
              <a:t>A</a:t>
            </a:r>
            <a:r>
              <a:rPr sz="11500" b="0" spc="1325" dirty="0">
                <a:solidFill>
                  <a:srgbClr val="F7F7F7"/>
                </a:solidFill>
                <a:latin typeface="Trebuchet MS"/>
                <a:cs typeface="Trebuchet MS"/>
              </a:rPr>
              <a:t>CC</a:t>
            </a:r>
            <a:r>
              <a:rPr sz="11500" b="0" spc="720" dirty="0">
                <a:solidFill>
                  <a:srgbClr val="F7F7F7"/>
                </a:solidFill>
                <a:latin typeface="Trebuchet MS"/>
                <a:cs typeface="Trebuchet MS"/>
              </a:rPr>
              <a:t>O</a:t>
            </a:r>
            <a:r>
              <a:rPr sz="11500" b="0" spc="1325" dirty="0">
                <a:solidFill>
                  <a:srgbClr val="F7F7F7"/>
                </a:solidFill>
                <a:latin typeface="Trebuchet MS"/>
                <a:cs typeface="Trebuchet MS"/>
              </a:rPr>
              <a:t>M</a:t>
            </a:r>
            <a:r>
              <a:rPr sz="11500" b="0" spc="865" dirty="0">
                <a:solidFill>
                  <a:srgbClr val="F7F7F7"/>
                </a:solidFill>
                <a:latin typeface="Trebuchet MS"/>
                <a:cs typeface="Trebuchet MS"/>
              </a:rPr>
              <a:t>D</a:t>
            </a:r>
            <a:r>
              <a:rPr sz="11500" b="0" spc="1050" dirty="0">
                <a:solidFill>
                  <a:srgbClr val="F7F7F7"/>
                </a:solidFill>
                <a:latin typeface="Trebuchet MS"/>
                <a:cs typeface="Trebuchet MS"/>
              </a:rPr>
              <a:t>A</a:t>
            </a:r>
            <a:r>
              <a:rPr sz="11500" b="0" spc="110" dirty="0">
                <a:solidFill>
                  <a:srgbClr val="F7F7F7"/>
                </a:solidFill>
                <a:latin typeface="Trebuchet MS"/>
                <a:cs typeface="Trebuchet MS"/>
              </a:rPr>
              <a:t>T</a:t>
            </a:r>
            <a:r>
              <a:rPr sz="11500" b="0" spc="-405" dirty="0">
                <a:solidFill>
                  <a:srgbClr val="F7F7F7"/>
                </a:solidFill>
                <a:latin typeface="Trebuchet MS"/>
                <a:cs typeface="Trebuchet MS"/>
              </a:rPr>
              <a:t>I</a:t>
            </a:r>
            <a:r>
              <a:rPr sz="11500" b="0" spc="720" dirty="0">
                <a:solidFill>
                  <a:srgbClr val="F7F7F7"/>
                </a:solidFill>
                <a:latin typeface="Trebuchet MS"/>
                <a:cs typeface="Trebuchet MS"/>
              </a:rPr>
              <a:t>O</a:t>
            </a:r>
            <a:r>
              <a:rPr sz="11500" b="0" spc="555" dirty="0">
                <a:solidFill>
                  <a:srgbClr val="F7F7F7"/>
                </a:solidFill>
                <a:latin typeface="Trebuchet MS"/>
                <a:cs typeface="Trebuchet MS"/>
              </a:rPr>
              <a:t>N  </a:t>
            </a:r>
            <a:r>
              <a:rPr sz="11500" b="0" spc="409" dirty="0">
                <a:solidFill>
                  <a:srgbClr val="F7F7F7"/>
                </a:solidFill>
                <a:latin typeface="Trebuchet MS"/>
                <a:cs typeface="Trebuchet MS"/>
              </a:rPr>
              <a:t>FARE  </a:t>
            </a:r>
            <a:r>
              <a:rPr sz="11500" b="0" spc="434" dirty="0">
                <a:solidFill>
                  <a:srgbClr val="F7F7F7"/>
                </a:solidFill>
                <a:latin typeface="Trebuchet MS"/>
                <a:cs typeface="Trebuchet MS"/>
              </a:rPr>
              <a:t>PREDICTOR</a:t>
            </a:r>
            <a:endParaRPr sz="115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8000" y="7895128"/>
            <a:ext cx="5006444" cy="1370888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spcBef>
                <a:spcPts val="520"/>
              </a:spcBef>
            </a:pPr>
            <a:r>
              <a:rPr lang="en-IN" sz="2400" b="1" spc="200" dirty="0">
                <a:solidFill>
                  <a:srgbClr val="F7F7F7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PRESENTED</a:t>
            </a:r>
            <a:r>
              <a:rPr lang="en-IN" sz="2400" b="1" spc="125" dirty="0">
                <a:solidFill>
                  <a:srgbClr val="F7F7F7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IN" sz="2400" b="1" spc="170" dirty="0">
                <a:solidFill>
                  <a:srgbClr val="F7F7F7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BY</a:t>
            </a:r>
          </a:p>
          <a:p>
            <a:pPr marL="12700">
              <a:spcBef>
                <a:spcPts val="520"/>
              </a:spcBef>
            </a:pPr>
            <a:r>
              <a:rPr lang="en-IN" sz="2400" b="1" spc="-160" dirty="0">
                <a:solidFill>
                  <a:srgbClr val="F7F7F7"/>
                </a:solidFill>
                <a:latin typeface="Verdana"/>
                <a:cs typeface="Verdana"/>
              </a:rPr>
              <a:t>Swapna</a:t>
            </a:r>
            <a:r>
              <a:rPr lang="en-IN" sz="2400" b="1" spc="-3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lang="en-IN" sz="2400" b="1" spc="-145" dirty="0" err="1">
                <a:solidFill>
                  <a:srgbClr val="F7F7F7"/>
                </a:solidFill>
                <a:latin typeface="Verdana"/>
                <a:cs typeface="Verdana"/>
              </a:rPr>
              <a:t>Emmadishetty</a:t>
            </a:r>
            <a:endParaRPr lang="en-IN" sz="2400" b="1" dirty="0">
              <a:latin typeface="Verdana"/>
              <a:cs typeface="Verdana"/>
            </a:endParaRPr>
          </a:p>
          <a:p>
            <a:pPr marL="12700">
              <a:spcBef>
                <a:spcPts val="520"/>
              </a:spcBef>
            </a:pPr>
            <a:endParaRPr lang="en-IN" sz="2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199" y="7895128"/>
            <a:ext cx="9654644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95" dirty="0">
                <a:solidFill>
                  <a:srgbClr val="F7F7F7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MSDS696_X70_Data Science Practicum II</a:t>
            </a:r>
          </a:p>
          <a:p>
            <a:pPr marL="12700">
              <a:spcBef>
                <a:spcPts val="100"/>
              </a:spcBef>
            </a:pPr>
            <a:r>
              <a:rPr lang="en-IN" sz="2400" b="1" spc="195" dirty="0">
                <a:solidFill>
                  <a:srgbClr val="F7F7F7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Regis University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95" dirty="0" err="1">
                <a:solidFill>
                  <a:srgbClr val="F7F7F7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Dr.Kellen</a:t>
            </a:r>
            <a:r>
              <a:rPr lang="en-IN" sz="2400" b="1" spc="195" dirty="0">
                <a:solidFill>
                  <a:srgbClr val="F7F7F7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 </a:t>
            </a:r>
            <a:r>
              <a:rPr lang="en-IN" sz="2400" b="1" spc="195" dirty="0" err="1">
                <a:solidFill>
                  <a:srgbClr val="F7F7F7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Sorauf</a:t>
            </a:r>
            <a:endParaRPr lang="en-IN" sz="2400" b="1" spc="195" dirty="0">
              <a:solidFill>
                <a:srgbClr val="F7F7F7"/>
              </a:solidFill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195" dirty="0">
              <a:solidFill>
                <a:srgbClr val="F7F7F7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208" y="1905414"/>
            <a:ext cx="16821150" cy="8153400"/>
            <a:chOff x="735208" y="1905414"/>
            <a:chExt cx="16821150" cy="8153400"/>
          </a:xfrm>
        </p:grpSpPr>
        <p:sp>
          <p:nvSpPr>
            <p:cNvPr id="3" name="object 3"/>
            <p:cNvSpPr/>
            <p:nvPr/>
          </p:nvSpPr>
          <p:spPr>
            <a:xfrm>
              <a:off x="735208" y="1905414"/>
              <a:ext cx="16821149" cy="8153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9968369"/>
              <a:ext cx="7725409" cy="1905"/>
            </a:xfrm>
            <a:custGeom>
              <a:avLst/>
              <a:gdLst/>
              <a:ahLst/>
              <a:cxnLst/>
              <a:rect l="l" t="t" r="r" b="b"/>
              <a:pathLst>
                <a:path w="7725409" h="1904">
                  <a:moveTo>
                    <a:pt x="0" y="0"/>
                  </a:moveTo>
                  <a:lnTo>
                    <a:pt x="7724791" y="1470"/>
                  </a:lnTo>
                </a:path>
              </a:pathLst>
            </a:custGeom>
            <a:ln w="8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75643" y="300104"/>
            <a:ext cx="1057846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MODEL_TRAINING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27986"/>
            <a:ext cx="8648699" cy="6829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37345" y="2915125"/>
            <a:ext cx="9350654" cy="5657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6483" y="300100"/>
            <a:ext cx="1472501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>
                <a:solidFill>
                  <a:srgbClr val="F7F7F7"/>
                </a:solidFill>
              </a:rPr>
              <a:t>Hyperparameter_Tunning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4697" y="9730639"/>
            <a:ext cx="157899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80" dirty="0">
                <a:solidFill>
                  <a:srgbClr val="F7F7F7"/>
                </a:solidFill>
                <a:latin typeface="Arial Black"/>
                <a:cs typeface="Arial Black"/>
              </a:rPr>
              <a:t>so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7F7F7"/>
                </a:solidFill>
                <a:latin typeface="Arial Black"/>
                <a:cs typeface="Arial Black"/>
              </a:rPr>
              <a:t>this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305" dirty="0">
                <a:solidFill>
                  <a:srgbClr val="F7F7F7"/>
                </a:solidFill>
                <a:latin typeface="Arial Black"/>
                <a:cs typeface="Arial Black"/>
              </a:rPr>
              <a:t>is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155" dirty="0">
                <a:solidFill>
                  <a:srgbClr val="F7F7F7"/>
                </a:solidFill>
                <a:latin typeface="Arial Black"/>
                <a:cs typeface="Arial Black"/>
              </a:rPr>
              <a:t>our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190" dirty="0">
                <a:solidFill>
                  <a:srgbClr val="F7F7F7"/>
                </a:solidFill>
                <a:latin typeface="Arial Black"/>
                <a:cs typeface="Arial Black"/>
              </a:rPr>
              <a:t>final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200" dirty="0">
                <a:solidFill>
                  <a:srgbClr val="F7F7F7"/>
                </a:solidFill>
                <a:latin typeface="Arial Black"/>
                <a:cs typeface="Arial Black"/>
              </a:rPr>
              <a:t>model</a:t>
            </a:r>
            <a:r>
              <a:rPr sz="3400" spc="-295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7F7F7"/>
                </a:solidFill>
                <a:latin typeface="Arial Black"/>
                <a:cs typeface="Arial Black"/>
              </a:rPr>
              <a:t>and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430" dirty="0">
                <a:solidFill>
                  <a:srgbClr val="F7F7F7"/>
                </a:solidFill>
                <a:latin typeface="Arial Black"/>
                <a:cs typeface="Arial Black"/>
              </a:rPr>
              <a:t>we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F7F7F7"/>
                </a:solidFill>
                <a:latin typeface="Arial Black"/>
                <a:cs typeface="Arial Black"/>
              </a:rPr>
              <a:t>will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204" dirty="0">
                <a:solidFill>
                  <a:srgbClr val="F7F7F7"/>
                </a:solidFill>
                <a:latin typeface="Arial Black"/>
                <a:cs typeface="Arial Black"/>
              </a:rPr>
              <a:t>be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195" dirty="0">
                <a:solidFill>
                  <a:srgbClr val="F7F7F7"/>
                </a:solidFill>
                <a:latin typeface="Arial Black"/>
                <a:cs typeface="Arial Black"/>
              </a:rPr>
              <a:t>deploying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7F7F7"/>
                </a:solidFill>
                <a:latin typeface="Arial Black"/>
                <a:cs typeface="Arial Black"/>
              </a:rPr>
              <a:t>this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200" dirty="0">
                <a:solidFill>
                  <a:srgbClr val="F7F7F7"/>
                </a:solidFill>
                <a:latin typeface="Arial Black"/>
                <a:cs typeface="Arial Black"/>
              </a:rPr>
              <a:t>random</a:t>
            </a:r>
            <a:r>
              <a:rPr sz="3400" spc="-295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190" dirty="0">
                <a:solidFill>
                  <a:srgbClr val="F7F7F7"/>
                </a:solidFill>
                <a:latin typeface="Arial Black"/>
                <a:cs typeface="Arial Black"/>
              </a:rPr>
              <a:t>forest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7F7F7"/>
                </a:solidFill>
                <a:latin typeface="Arial Black"/>
                <a:cs typeface="Arial Black"/>
              </a:rPr>
              <a:t>model.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04856" y="1911350"/>
            <a:ext cx="5289550" cy="646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399"/>
              </a:lnSpc>
              <a:spcBef>
                <a:spcPts val="95"/>
              </a:spcBef>
            </a:pPr>
            <a:r>
              <a:rPr sz="3300" spc="-235" dirty="0">
                <a:solidFill>
                  <a:srgbClr val="F7F7F7"/>
                </a:solidFill>
                <a:latin typeface="Arial Black"/>
                <a:cs typeface="Arial Black"/>
              </a:rPr>
              <a:t>Here, </a:t>
            </a:r>
            <a:r>
              <a:rPr sz="3300" spc="-409" dirty="0">
                <a:solidFill>
                  <a:srgbClr val="F7F7F7"/>
                </a:solidFill>
                <a:latin typeface="Arial Black"/>
                <a:cs typeface="Arial Black"/>
              </a:rPr>
              <a:t>we </a:t>
            </a:r>
            <a:r>
              <a:rPr sz="3300" spc="-250" dirty="0">
                <a:solidFill>
                  <a:srgbClr val="F7F7F7"/>
                </a:solidFill>
                <a:latin typeface="Arial Black"/>
                <a:cs typeface="Arial Black"/>
              </a:rPr>
              <a:t>are </a:t>
            </a:r>
            <a:r>
              <a:rPr sz="3300" spc="-265" dirty="0">
                <a:solidFill>
                  <a:srgbClr val="F7F7F7"/>
                </a:solidFill>
                <a:latin typeface="Arial Black"/>
                <a:cs typeface="Arial Black"/>
              </a:rPr>
              <a:t>saving </a:t>
            </a:r>
            <a:r>
              <a:rPr sz="3300" spc="-365" dirty="0">
                <a:solidFill>
                  <a:srgbClr val="F7F7F7"/>
                </a:solidFill>
                <a:latin typeface="Arial Black"/>
                <a:cs typeface="Arial Black"/>
              </a:rPr>
              <a:t>as </a:t>
            </a:r>
            <a:r>
              <a:rPr sz="3300" spc="-355" dirty="0">
                <a:solidFill>
                  <a:srgbClr val="F7F7F7"/>
                </a:solidFill>
                <a:latin typeface="Arial Black"/>
                <a:cs typeface="Arial Black"/>
              </a:rPr>
              <a:t>a  </a:t>
            </a:r>
            <a:r>
              <a:rPr sz="3300" spc="-300" dirty="0">
                <a:solidFill>
                  <a:srgbClr val="F7F7F7"/>
                </a:solidFill>
                <a:latin typeface="Arial Black"/>
                <a:cs typeface="Arial Black"/>
              </a:rPr>
              <a:t>Pickle </a:t>
            </a:r>
            <a:r>
              <a:rPr sz="3300" spc="-165" dirty="0">
                <a:solidFill>
                  <a:srgbClr val="F7F7F7"/>
                </a:solidFill>
                <a:latin typeface="Arial Black"/>
                <a:cs typeface="Arial Black"/>
              </a:rPr>
              <a:t>file </a:t>
            </a:r>
            <a:r>
              <a:rPr sz="3300" spc="-275" dirty="0">
                <a:solidFill>
                  <a:srgbClr val="F7F7F7"/>
                </a:solidFill>
                <a:latin typeface="Arial Black"/>
                <a:cs typeface="Arial Black"/>
              </a:rPr>
              <a:t>where </a:t>
            </a:r>
            <a:r>
              <a:rPr sz="3300" spc="-409" dirty="0">
                <a:solidFill>
                  <a:srgbClr val="F7F7F7"/>
                </a:solidFill>
                <a:latin typeface="Arial Black"/>
                <a:cs typeface="Arial Black"/>
              </a:rPr>
              <a:t>we </a:t>
            </a:r>
            <a:r>
              <a:rPr sz="3300" spc="-235" dirty="0">
                <a:solidFill>
                  <a:srgbClr val="F7F7F7"/>
                </a:solidFill>
                <a:latin typeface="Arial Black"/>
                <a:cs typeface="Arial Black"/>
              </a:rPr>
              <a:t>have  </a:t>
            </a:r>
            <a:r>
              <a:rPr sz="3300" spc="-180" dirty="0">
                <a:solidFill>
                  <a:srgbClr val="F7F7F7"/>
                </a:solidFill>
                <a:latin typeface="Arial Black"/>
                <a:cs typeface="Arial Black"/>
              </a:rPr>
              <a:t>Writen </a:t>
            </a:r>
            <a:r>
              <a:rPr sz="3300" spc="-355" dirty="0">
                <a:solidFill>
                  <a:srgbClr val="F7F7F7"/>
                </a:solidFill>
                <a:latin typeface="Arial Black"/>
                <a:cs typeface="Arial Black"/>
              </a:rPr>
              <a:t>a </a:t>
            </a:r>
            <a:r>
              <a:rPr sz="3300" spc="-170" dirty="0">
                <a:solidFill>
                  <a:srgbClr val="F7F7F7"/>
                </a:solidFill>
                <a:latin typeface="Arial Black"/>
                <a:cs typeface="Arial Black"/>
              </a:rPr>
              <a:t>function  </a:t>
            </a:r>
            <a:r>
              <a:rPr sz="3300" spc="-185" dirty="0">
                <a:solidFill>
                  <a:srgbClr val="F7F7F7"/>
                </a:solidFill>
                <a:latin typeface="Arial Black"/>
                <a:cs typeface="Arial Black"/>
              </a:rPr>
              <a:t>(predict_rent) </a:t>
            </a:r>
            <a:r>
              <a:rPr sz="3300" spc="-280" dirty="0">
                <a:solidFill>
                  <a:srgbClr val="F7F7F7"/>
                </a:solidFill>
                <a:latin typeface="Arial Black"/>
                <a:cs typeface="Arial Black"/>
              </a:rPr>
              <a:t>which  </a:t>
            </a:r>
            <a:r>
              <a:rPr sz="3300" spc="-229" dirty="0">
                <a:solidFill>
                  <a:srgbClr val="F7F7F7"/>
                </a:solidFill>
                <a:latin typeface="Arial Black"/>
                <a:cs typeface="Arial Black"/>
              </a:rPr>
              <a:t>completes </a:t>
            </a:r>
            <a:r>
              <a:rPr sz="3300" spc="-204" dirty="0">
                <a:solidFill>
                  <a:srgbClr val="F7F7F7"/>
                </a:solidFill>
                <a:latin typeface="Arial Black"/>
                <a:cs typeface="Arial Black"/>
              </a:rPr>
              <a:t>all </a:t>
            </a:r>
            <a:r>
              <a:rPr sz="3300" spc="-80" dirty="0">
                <a:solidFill>
                  <a:srgbClr val="F7F7F7"/>
                </a:solidFill>
                <a:latin typeface="Arial Black"/>
                <a:cs typeface="Arial Black"/>
              </a:rPr>
              <a:t>pre-  </a:t>
            </a:r>
            <a:r>
              <a:rPr sz="3300" spc="-250" dirty="0">
                <a:solidFill>
                  <a:srgbClr val="F7F7F7"/>
                </a:solidFill>
                <a:latin typeface="Arial Black"/>
                <a:cs typeface="Arial Black"/>
              </a:rPr>
              <a:t>processing </a:t>
            </a:r>
            <a:r>
              <a:rPr sz="3300" spc="-245" dirty="0">
                <a:solidFill>
                  <a:srgbClr val="F7F7F7"/>
                </a:solidFill>
                <a:latin typeface="Arial Black"/>
                <a:cs typeface="Arial Black"/>
              </a:rPr>
              <a:t>steps</a:t>
            </a:r>
            <a:r>
              <a:rPr sz="3300" spc="-385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300" spc="-165" dirty="0">
                <a:solidFill>
                  <a:srgbClr val="F7F7F7"/>
                </a:solidFill>
                <a:latin typeface="Arial Black"/>
                <a:cs typeface="Arial Black"/>
              </a:rPr>
              <a:t>required  </a:t>
            </a:r>
            <a:r>
              <a:rPr sz="3300" spc="-135" dirty="0">
                <a:solidFill>
                  <a:srgbClr val="F7F7F7"/>
                </a:solidFill>
                <a:latin typeface="Arial Black"/>
                <a:cs typeface="Arial Black"/>
              </a:rPr>
              <a:t>to </a:t>
            </a:r>
            <a:r>
              <a:rPr sz="3300" spc="-175" dirty="0">
                <a:solidFill>
                  <a:srgbClr val="F7F7F7"/>
                </a:solidFill>
                <a:latin typeface="Arial Black"/>
                <a:cs typeface="Arial Black"/>
              </a:rPr>
              <a:t>predict </a:t>
            </a:r>
            <a:r>
              <a:rPr sz="3300" spc="-190" dirty="0">
                <a:solidFill>
                  <a:srgbClr val="F7F7F7"/>
                </a:solidFill>
                <a:latin typeface="Arial Black"/>
                <a:cs typeface="Arial Black"/>
              </a:rPr>
              <a:t>the </a:t>
            </a:r>
            <a:r>
              <a:rPr sz="3300" spc="-165" dirty="0">
                <a:solidFill>
                  <a:srgbClr val="F7F7F7"/>
                </a:solidFill>
                <a:latin typeface="Arial Black"/>
                <a:cs typeface="Arial Black"/>
              </a:rPr>
              <a:t>rent </a:t>
            </a:r>
            <a:r>
              <a:rPr sz="3300" spc="-85" dirty="0">
                <a:solidFill>
                  <a:srgbClr val="F7F7F7"/>
                </a:solidFill>
                <a:latin typeface="Arial Black"/>
                <a:cs typeface="Arial Black"/>
              </a:rPr>
              <a:t>of </a:t>
            </a:r>
            <a:r>
              <a:rPr sz="3300" spc="-355" dirty="0">
                <a:solidFill>
                  <a:srgbClr val="F7F7F7"/>
                </a:solidFill>
                <a:latin typeface="Arial Black"/>
                <a:cs typeface="Arial Black"/>
              </a:rPr>
              <a:t>a  </a:t>
            </a:r>
            <a:r>
              <a:rPr sz="3300" spc="-229" dirty="0">
                <a:solidFill>
                  <a:srgbClr val="F7F7F7"/>
                </a:solidFill>
                <a:latin typeface="Arial Black"/>
                <a:cs typeface="Arial Black"/>
              </a:rPr>
              <a:t>house, </a:t>
            </a:r>
            <a:r>
              <a:rPr sz="3300" spc="-260" dirty="0">
                <a:solidFill>
                  <a:srgbClr val="F7F7F7"/>
                </a:solidFill>
                <a:latin typeface="Arial Black"/>
                <a:cs typeface="Arial Black"/>
              </a:rPr>
              <a:t>using </a:t>
            </a:r>
            <a:r>
              <a:rPr sz="3300" spc="-190" dirty="0">
                <a:solidFill>
                  <a:srgbClr val="F7F7F7"/>
                </a:solidFill>
                <a:latin typeface="Arial Black"/>
                <a:cs typeface="Arial Black"/>
              </a:rPr>
              <a:t>the </a:t>
            </a:r>
            <a:r>
              <a:rPr sz="3300" spc="-275" dirty="0">
                <a:solidFill>
                  <a:srgbClr val="F7F7F7"/>
                </a:solidFill>
                <a:latin typeface="Arial Black"/>
                <a:cs typeface="Arial Black"/>
              </a:rPr>
              <a:t>pickle  </a:t>
            </a:r>
            <a:r>
              <a:rPr sz="3300" spc="-165" dirty="0">
                <a:solidFill>
                  <a:srgbClr val="F7F7F7"/>
                </a:solidFill>
                <a:latin typeface="Arial Black"/>
                <a:cs typeface="Arial Black"/>
              </a:rPr>
              <a:t>file </a:t>
            </a:r>
            <a:r>
              <a:rPr sz="3300" spc="-190" dirty="0">
                <a:solidFill>
                  <a:srgbClr val="F7F7F7"/>
                </a:solidFill>
                <a:latin typeface="Arial Black"/>
                <a:cs typeface="Arial Black"/>
              </a:rPr>
              <a:t>(trained model) </a:t>
            </a:r>
            <a:r>
              <a:rPr sz="3300" spc="-195" dirty="0">
                <a:solidFill>
                  <a:srgbClr val="F7F7F7"/>
                </a:solidFill>
                <a:latin typeface="Arial Black"/>
                <a:cs typeface="Arial Black"/>
              </a:rPr>
              <a:t>and  </a:t>
            </a:r>
            <a:r>
              <a:rPr sz="3300" spc="-250" dirty="0">
                <a:solidFill>
                  <a:srgbClr val="F7F7F7"/>
                </a:solidFill>
                <a:latin typeface="Arial Black"/>
                <a:cs typeface="Arial Black"/>
              </a:rPr>
              <a:t>saved </a:t>
            </a:r>
            <a:r>
              <a:rPr sz="3300" spc="-190" dirty="0">
                <a:solidFill>
                  <a:srgbClr val="F7F7F7"/>
                </a:solidFill>
                <a:latin typeface="Arial Black"/>
                <a:cs typeface="Arial Black"/>
              </a:rPr>
              <a:t>the </a:t>
            </a:r>
            <a:r>
              <a:rPr sz="3300" spc="-135" dirty="0">
                <a:solidFill>
                  <a:srgbClr val="F7F7F7"/>
                </a:solidFill>
                <a:latin typeface="Arial Black"/>
                <a:cs typeface="Arial Black"/>
              </a:rPr>
              <a:t>output </a:t>
            </a:r>
            <a:r>
              <a:rPr sz="3300" spc="-365" dirty="0">
                <a:solidFill>
                  <a:srgbClr val="F7F7F7"/>
                </a:solidFill>
                <a:latin typeface="Arial Black"/>
                <a:cs typeface="Arial Black"/>
              </a:rPr>
              <a:t>as  </a:t>
            </a:r>
            <a:r>
              <a:rPr sz="3300" spc="-204" dirty="0">
                <a:solidFill>
                  <a:srgbClr val="F7F7F7"/>
                </a:solidFill>
                <a:latin typeface="Arial Black"/>
                <a:cs typeface="Arial Black"/>
              </a:rPr>
              <a:t>following </a:t>
            </a:r>
            <a:r>
              <a:rPr sz="3300" spc="-290" dirty="0">
                <a:solidFill>
                  <a:srgbClr val="F7F7F7"/>
                </a:solidFill>
                <a:latin typeface="Arial Black"/>
                <a:cs typeface="Arial Black"/>
              </a:rPr>
              <a:t>csv</a:t>
            </a:r>
            <a:r>
              <a:rPr sz="3300" spc="-39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300" spc="-180" dirty="0">
                <a:solidFill>
                  <a:srgbClr val="F7F7F7"/>
                </a:solidFill>
                <a:latin typeface="Arial Black"/>
                <a:cs typeface="Arial Black"/>
              </a:rPr>
              <a:t>file.</a:t>
            </a:r>
            <a:endParaRPr sz="3300" dirty="0">
              <a:latin typeface="Arial Black"/>
              <a:cs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F2029-2C27-26C3-F196-832B42737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4" y="800100"/>
            <a:ext cx="12423856" cy="868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5255" y="1557619"/>
            <a:ext cx="8620109" cy="717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2820" y="0"/>
            <a:ext cx="989517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9156" y="994440"/>
            <a:ext cx="35191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>
                <a:solidFill>
                  <a:srgbClr val="F7F7F7"/>
                </a:solidFill>
              </a:rPr>
              <a:t>O</a:t>
            </a:r>
            <a:r>
              <a:rPr sz="5200" spc="50" dirty="0">
                <a:solidFill>
                  <a:srgbClr val="F7F7F7"/>
                </a:solidFill>
              </a:rPr>
              <a:t>V</a:t>
            </a:r>
            <a:r>
              <a:rPr sz="5200" spc="-285" dirty="0">
                <a:solidFill>
                  <a:srgbClr val="F7F7F7"/>
                </a:solidFill>
              </a:rPr>
              <a:t>E</a:t>
            </a:r>
            <a:r>
              <a:rPr sz="5200" spc="-290" dirty="0">
                <a:solidFill>
                  <a:srgbClr val="F7F7F7"/>
                </a:solidFill>
              </a:rPr>
              <a:t>R</a:t>
            </a:r>
            <a:r>
              <a:rPr sz="5200" spc="50" dirty="0">
                <a:solidFill>
                  <a:srgbClr val="F7F7F7"/>
                </a:solidFill>
              </a:rPr>
              <a:t>V</a:t>
            </a:r>
            <a:r>
              <a:rPr sz="5200" spc="254" dirty="0">
                <a:solidFill>
                  <a:srgbClr val="F7F7F7"/>
                </a:solidFill>
              </a:rPr>
              <a:t>I</a:t>
            </a:r>
            <a:r>
              <a:rPr sz="5200" spc="-285" dirty="0">
                <a:solidFill>
                  <a:srgbClr val="F7F7F7"/>
                </a:solidFill>
              </a:rPr>
              <a:t>E</a:t>
            </a:r>
            <a:r>
              <a:rPr sz="5200" spc="-50" dirty="0">
                <a:solidFill>
                  <a:srgbClr val="F7F7F7"/>
                </a:solidFill>
              </a:rPr>
              <a:t>W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521319" y="2434707"/>
            <a:ext cx="7474584" cy="662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-320" dirty="0">
                <a:solidFill>
                  <a:srgbClr val="F7F7F7"/>
                </a:solidFill>
                <a:latin typeface="Arial Black"/>
                <a:cs typeface="Arial Black"/>
              </a:rPr>
              <a:t>The </a:t>
            </a:r>
            <a:r>
              <a:rPr sz="3400" spc="-225" dirty="0">
                <a:solidFill>
                  <a:srgbClr val="F7F7F7"/>
                </a:solidFill>
                <a:latin typeface="Arial Black"/>
                <a:cs typeface="Arial Black"/>
              </a:rPr>
              <a:t>objective </a:t>
            </a:r>
            <a:r>
              <a:rPr sz="3400" spc="-95" dirty="0">
                <a:solidFill>
                  <a:srgbClr val="F7F7F7"/>
                </a:solidFill>
                <a:latin typeface="Arial Black"/>
                <a:cs typeface="Arial Black"/>
              </a:rPr>
              <a:t>of </a:t>
            </a:r>
            <a:r>
              <a:rPr sz="3400" spc="-225" dirty="0">
                <a:solidFill>
                  <a:srgbClr val="F7F7F7"/>
                </a:solidFill>
                <a:latin typeface="Arial Black"/>
                <a:cs typeface="Arial Black"/>
              </a:rPr>
              <a:t>this </a:t>
            </a:r>
            <a:r>
              <a:rPr sz="3400" spc="-204" dirty="0">
                <a:solidFill>
                  <a:srgbClr val="F7F7F7"/>
                </a:solidFill>
                <a:latin typeface="Arial Black"/>
                <a:cs typeface="Arial Black"/>
              </a:rPr>
              <a:t>project </a:t>
            </a:r>
            <a:r>
              <a:rPr sz="3400" spc="-305" dirty="0">
                <a:solidFill>
                  <a:srgbClr val="F7F7F7"/>
                </a:solidFill>
                <a:latin typeface="Arial Black"/>
                <a:cs typeface="Arial Black"/>
              </a:rPr>
              <a:t>is </a:t>
            </a:r>
            <a:r>
              <a:rPr sz="3400" spc="-145" dirty="0">
                <a:solidFill>
                  <a:srgbClr val="F7F7F7"/>
                </a:solidFill>
                <a:latin typeface="Arial Black"/>
                <a:cs typeface="Arial Black"/>
              </a:rPr>
              <a:t>to  </a:t>
            </a:r>
            <a:r>
              <a:rPr sz="3400" spc="-270" dirty="0">
                <a:solidFill>
                  <a:srgbClr val="F7F7F7"/>
                </a:solidFill>
                <a:latin typeface="Arial Black"/>
                <a:cs typeface="Arial Black"/>
              </a:rPr>
              <a:t>create </a:t>
            </a:r>
            <a:r>
              <a:rPr sz="3400" spc="-375" dirty="0">
                <a:solidFill>
                  <a:srgbClr val="F7F7F7"/>
                </a:solidFill>
                <a:latin typeface="Arial Black"/>
                <a:cs typeface="Arial Black"/>
              </a:rPr>
              <a:t>a </a:t>
            </a:r>
            <a:r>
              <a:rPr sz="3400" spc="-275" dirty="0">
                <a:solidFill>
                  <a:srgbClr val="F7F7F7"/>
                </a:solidFill>
                <a:latin typeface="Arial Black"/>
                <a:cs typeface="Arial Black"/>
              </a:rPr>
              <a:t>machine </a:t>
            </a:r>
            <a:r>
              <a:rPr sz="3400" spc="-235" dirty="0">
                <a:solidFill>
                  <a:srgbClr val="F7F7F7"/>
                </a:solidFill>
                <a:latin typeface="Arial Black"/>
                <a:cs typeface="Arial Black"/>
              </a:rPr>
              <a:t>learning </a:t>
            </a:r>
            <a:r>
              <a:rPr sz="3400" spc="-200" dirty="0">
                <a:solidFill>
                  <a:srgbClr val="F7F7F7"/>
                </a:solidFill>
                <a:latin typeface="Arial Black"/>
                <a:cs typeface="Arial Black"/>
              </a:rPr>
              <a:t>model  </a:t>
            </a:r>
            <a:r>
              <a:rPr sz="3400" spc="-195" dirty="0">
                <a:solidFill>
                  <a:srgbClr val="F7F7F7"/>
                </a:solidFill>
                <a:latin typeface="Arial Black"/>
                <a:cs typeface="Arial Black"/>
              </a:rPr>
              <a:t>that </a:t>
            </a:r>
            <a:r>
              <a:rPr sz="3400" spc="-310" dirty="0">
                <a:solidFill>
                  <a:srgbClr val="F7F7F7"/>
                </a:solidFill>
                <a:latin typeface="Arial Black"/>
                <a:cs typeface="Arial Black"/>
              </a:rPr>
              <a:t>can </a:t>
            </a:r>
            <a:r>
              <a:rPr sz="3400" spc="-235" dirty="0">
                <a:solidFill>
                  <a:srgbClr val="F7F7F7"/>
                </a:solidFill>
                <a:latin typeface="Arial Black"/>
                <a:cs typeface="Arial Black"/>
              </a:rPr>
              <a:t>precisely </a:t>
            </a:r>
            <a:r>
              <a:rPr sz="3400" spc="-190" dirty="0">
                <a:solidFill>
                  <a:srgbClr val="F7F7F7"/>
                </a:solidFill>
                <a:latin typeface="Arial Black"/>
                <a:cs typeface="Arial Black"/>
              </a:rPr>
              <a:t>predict </a:t>
            </a:r>
            <a:r>
              <a:rPr sz="3400" spc="-200" dirty="0">
                <a:solidFill>
                  <a:srgbClr val="F7F7F7"/>
                </a:solidFill>
                <a:latin typeface="Arial Black"/>
                <a:cs typeface="Arial Black"/>
              </a:rPr>
              <a:t>the </a:t>
            </a:r>
            <a:r>
              <a:rPr sz="3400" spc="-204" dirty="0">
                <a:solidFill>
                  <a:srgbClr val="F7F7F7"/>
                </a:solidFill>
                <a:latin typeface="Arial Black"/>
                <a:cs typeface="Arial Black"/>
              </a:rPr>
              <a:t>fare  </a:t>
            </a:r>
            <a:r>
              <a:rPr sz="3400" spc="-95" dirty="0">
                <a:solidFill>
                  <a:srgbClr val="F7F7F7"/>
                </a:solidFill>
                <a:latin typeface="Arial Black"/>
                <a:cs typeface="Arial Black"/>
              </a:rPr>
              <a:t>of </a:t>
            </a:r>
            <a:r>
              <a:rPr sz="3400" spc="-265" dirty="0">
                <a:solidFill>
                  <a:srgbClr val="F7F7F7"/>
                </a:solidFill>
                <a:latin typeface="Arial Black"/>
                <a:cs typeface="Arial Black"/>
              </a:rPr>
              <a:t>accomdations </a:t>
            </a:r>
            <a:r>
              <a:rPr sz="3400" spc="-254" dirty="0">
                <a:solidFill>
                  <a:srgbClr val="F7F7F7"/>
                </a:solidFill>
                <a:latin typeface="Arial Black"/>
                <a:cs typeface="Arial Black"/>
              </a:rPr>
              <a:t>based </a:t>
            </a:r>
            <a:r>
              <a:rPr sz="3400" spc="-170" dirty="0">
                <a:solidFill>
                  <a:srgbClr val="F7F7F7"/>
                </a:solidFill>
                <a:latin typeface="Arial Black"/>
                <a:cs typeface="Arial Black"/>
              </a:rPr>
              <a:t>on </a:t>
            </a:r>
            <a:r>
              <a:rPr sz="3400" spc="-229" dirty="0">
                <a:solidFill>
                  <a:srgbClr val="F7F7F7"/>
                </a:solidFill>
                <a:latin typeface="Arial Black"/>
                <a:cs typeface="Arial Black"/>
              </a:rPr>
              <a:t>various  </a:t>
            </a:r>
            <a:r>
              <a:rPr sz="3400" spc="-270" dirty="0">
                <a:solidFill>
                  <a:srgbClr val="F7F7F7"/>
                </a:solidFill>
                <a:latin typeface="Arial Black"/>
                <a:cs typeface="Arial Black"/>
              </a:rPr>
              <a:t>characteristics, </a:t>
            </a:r>
            <a:r>
              <a:rPr sz="3400" spc="-220" dirty="0">
                <a:solidFill>
                  <a:srgbClr val="F7F7F7"/>
                </a:solidFill>
                <a:latin typeface="Arial Black"/>
                <a:cs typeface="Arial Black"/>
              </a:rPr>
              <a:t>including </a:t>
            </a:r>
            <a:r>
              <a:rPr sz="3400" spc="-200" dirty="0">
                <a:solidFill>
                  <a:srgbClr val="F7F7F7"/>
                </a:solidFill>
                <a:latin typeface="Arial Black"/>
                <a:cs typeface="Arial Black"/>
              </a:rPr>
              <a:t>the  </a:t>
            </a:r>
            <a:r>
              <a:rPr sz="3400" spc="-195" dirty="0">
                <a:solidFill>
                  <a:srgbClr val="F7F7F7"/>
                </a:solidFill>
                <a:latin typeface="Arial Black"/>
                <a:cs typeface="Arial Black"/>
              </a:rPr>
              <a:t>number </a:t>
            </a:r>
            <a:r>
              <a:rPr sz="3400" spc="-95" dirty="0">
                <a:solidFill>
                  <a:srgbClr val="F7F7F7"/>
                </a:solidFill>
                <a:latin typeface="Arial Black"/>
                <a:cs typeface="Arial Black"/>
              </a:rPr>
              <a:t>of </a:t>
            </a:r>
            <a:r>
              <a:rPr sz="3400" spc="-204" dirty="0">
                <a:solidFill>
                  <a:srgbClr val="F7F7F7"/>
                </a:solidFill>
                <a:latin typeface="Arial Black"/>
                <a:cs typeface="Arial Black"/>
              </a:rPr>
              <a:t>bedrooms, </a:t>
            </a:r>
            <a:r>
              <a:rPr sz="3400" spc="-210" dirty="0">
                <a:solidFill>
                  <a:srgbClr val="F7F7F7"/>
                </a:solidFill>
                <a:latin typeface="Arial Black"/>
                <a:cs typeface="Arial Black"/>
              </a:rPr>
              <a:t>bathrooms,  </a:t>
            </a:r>
            <a:r>
              <a:rPr sz="3400" spc="-285" dirty="0">
                <a:solidFill>
                  <a:srgbClr val="F7F7F7"/>
                </a:solidFill>
                <a:latin typeface="Arial Black"/>
                <a:cs typeface="Arial Black"/>
              </a:rPr>
              <a:t>area, </a:t>
            </a:r>
            <a:r>
              <a:rPr sz="3400" spc="-215" dirty="0">
                <a:solidFill>
                  <a:srgbClr val="F7F7F7"/>
                </a:solidFill>
                <a:latin typeface="Arial Black"/>
                <a:cs typeface="Arial Black"/>
              </a:rPr>
              <a:t>locality, </a:t>
            </a:r>
            <a:r>
              <a:rPr sz="3400" spc="-225" dirty="0">
                <a:solidFill>
                  <a:srgbClr val="F7F7F7"/>
                </a:solidFill>
                <a:latin typeface="Arial Black"/>
                <a:cs typeface="Arial Black"/>
              </a:rPr>
              <a:t>furnishings, </a:t>
            </a:r>
            <a:r>
              <a:rPr sz="3400" spc="-240" dirty="0">
                <a:solidFill>
                  <a:srgbClr val="F7F7F7"/>
                </a:solidFill>
                <a:latin typeface="Arial Black"/>
                <a:cs typeface="Arial Black"/>
              </a:rPr>
              <a:t>tenants,  </a:t>
            </a:r>
            <a:r>
              <a:rPr sz="3400" spc="-210" dirty="0">
                <a:solidFill>
                  <a:srgbClr val="F7F7F7"/>
                </a:solidFill>
                <a:latin typeface="Arial Black"/>
                <a:cs typeface="Arial Black"/>
              </a:rPr>
              <a:t>and </a:t>
            </a:r>
            <a:r>
              <a:rPr sz="3400" spc="-260" dirty="0">
                <a:solidFill>
                  <a:srgbClr val="F7F7F7"/>
                </a:solidFill>
                <a:latin typeface="Arial Black"/>
                <a:cs typeface="Arial Black"/>
              </a:rPr>
              <a:t>facing. </a:t>
            </a:r>
            <a:r>
              <a:rPr sz="3400" spc="-320" dirty="0">
                <a:solidFill>
                  <a:srgbClr val="F7F7F7"/>
                </a:solidFill>
                <a:latin typeface="Arial Black"/>
                <a:cs typeface="Arial Black"/>
              </a:rPr>
              <a:t>The </a:t>
            </a:r>
            <a:r>
              <a:rPr sz="3400" spc="-145" dirty="0">
                <a:solidFill>
                  <a:srgbClr val="F7F7F7"/>
                </a:solidFill>
                <a:latin typeface="Arial Black"/>
                <a:cs typeface="Arial Black"/>
              </a:rPr>
              <a:t>property </a:t>
            </a:r>
            <a:r>
              <a:rPr sz="3400" spc="-240" dirty="0">
                <a:solidFill>
                  <a:srgbClr val="F7F7F7"/>
                </a:solidFill>
                <a:latin typeface="Arial Black"/>
                <a:cs typeface="Arial Black"/>
              </a:rPr>
              <a:t>data  </a:t>
            </a:r>
            <a:r>
              <a:rPr sz="3400" spc="-254" dirty="0">
                <a:solidFill>
                  <a:srgbClr val="F7F7F7"/>
                </a:solidFill>
                <a:latin typeface="Arial Black"/>
                <a:cs typeface="Arial Black"/>
              </a:rPr>
              <a:t>dataset, </a:t>
            </a:r>
            <a:r>
              <a:rPr sz="3400" spc="-300" dirty="0">
                <a:solidFill>
                  <a:srgbClr val="F7F7F7"/>
                </a:solidFill>
                <a:latin typeface="Arial Black"/>
                <a:cs typeface="Arial Black"/>
              </a:rPr>
              <a:t>which </a:t>
            </a:r>
            <a:r>
              <a:rPr sz="3400" spc="-240" dirty="0">
                <a:solidFill>
                  <a:srgbClr val="F7F7F7"/>
                </a:solidFill>
                <a:latin typeface="Arial Black"/>
                <a:cs typeface="Arial Black"/>
              </a:rPr>
              <a:t>includes </a:t>
            </a:r>
            <a:r>
              <a:rPr sz="3400" spc="-225" dirty="0">
                <a:solidFill>
                  <a:srgbClr val="F7F7F7"/>
                </a:solidFill>
                <a:latin typeface="Arial Black"/>
                <a:cs typeface="Arial Black"/>
              </a:rPr>
              <a:t>training,  </a:t>
            </a:r>
            <a:r>
              <a:rPr sz="3400" spc="-250" dirty="0">
                <a:solidFill>
                  <a:srgbClr val="F7F7F7"/>
                </a:solidFill>
                <a:latin typeface="Arial Black"/>
                <a:cs typeface="Arial Black"/>
              </a:rPr>
              <a:t>testing, </a:t>
            </a:r>
            <a:r>
              <a:rPr sz="3400" spc="-210" dirty="0">
                <a:solidFill>
                  <a:srgbClr val="F7F7F7"/>
                </a:solidFill>
                <a:latin typeface="Arial Black"/>
                <a:cs typeface="Arial Black"/>
              </a:rPr>
              <a:t>and </a:t>
            </a:r>
            <a:r>
              <a:rPr sz="3400" spc="-204" dirty="0">
                <a:solidFill>
                  <a:srgbClr val="F7F7F7"/>
                </a:solidFill>
                <a:latin typeface="Arial Black"/>
                <a:cs typeface="Arial Black"/>
              </a:rPr>
              <a:t>validation </a:t>
            </a:r>
            <a:r>
              <a:rPr sz="3400" spc="-270" dirty="0">
                <a:solidFill>
                  <a:srgbClr val="F7F7F7"/>
                </a:solidFill>
                <a:latin typeface="Arial Black"/>
                <a:cs typeface="Arial Black"/>
              </a:rPr>
              <a:t>datasets,</a:t>
            </a:r>
            <a:r>
              <a:rPr sz="3400" spc="-545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F7F7F7"/>
                </a:solidFill>
                <a:latin typeface="Arial Black"/>
                <a:cs typeface="Arial Black"/>
              </a:rPr>
              <a:t>will  </a:t>
            </a:r>
            <a:r>
              <a:rPr sz="3400" spc="-204" dirty="0">
                <a:solidFill>
                  <a:srgbClr val="F7F7F7"/>
                </a:solidFill>
                <a:latin typeface="Arial Black"/>
                <a:cs typeface="Arial Black"/>
              </a:rPr>
              <a:t>be </a:t>
            </a:r>
            <a:r>
              <a:rPr sz="3400" spc="-250" dirty="0">
                <a:solidFill>
                  <a:srgbClr val="F7F7F7"/>
                </a:solidFill>
                <a:latin typeface="Arial Black"/>
                <a:cs typeface="Arial Black"/>
              </a:rPr>
              <a:t>used </a:t>
            </a:r>
            <a:r>
              <a:rPr sz="3400" spc="-145" dirty="0">
                <a:solidFill>
                  <a:srgbClr val="F7F7F7"/>
                </a:solidFill>
                <a:latin typeface="Arial Black"/>
                <a:cs typeface="Arial Black"/>
              </a:rPr>
              <a:t>to </a:t>
            </a:r>
            <a:r>
              <a:rPr sz="3400" spc="-200" dirty="0">
                <a:solidFill>
                  <a:srgbClr val="F7F7F7"/>
                </a:solidFill>
                <a:latin typeface="Arial Black"/>
                <a:cs typeface="Arial Black"/>
              </a:rPr>
              <a:t>train the</a:t>
            </a:r>
            <a:r>
              <a:rPr sz="3400" spc="-735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7F7F7"/>
                </a:solidFill>
                <a:latin typeface="Arial Black"/>
                <a:cs typeface="Arial Black"/>
              </a:rPr>
              <a:t>model.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582149" cy="10229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89836" y="994443"/>
            <a:ext cx="35979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0" dirty="0">
                <a:solidFill>
                  <a:srgbClr val="F7F7F7"/>
                </a:solidFill>
              </a:rPr>
              <a:t>ROAD</a:t>
            </a:r>
            <a:r>
              <a:rPr sz="5200" spc="-290" dirty="0">
                <a:solidFill>
                  <a:srgbClr val="F7F7F7"/>
                </a:solidFill>
              </a:rPr>
              <a:t> </a:t>
            </a:r>
            <a:r>
              <a:rPr sz="5200" spc="75" dirty="0">
                <a:solidFill>
                  <a:srgbClr val="F7F7F7"/>
                </a:solidFill>
              </a:rPr>
              <a:t>MAP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10278658" y="2600312"/>
            <a:ext cx="6901815" cy="43592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32434" indent="-420370">
              <a:lnSpc>
                <a:spcPct val="100000"/>
              </a:lnSpc>
              <a:spcBef>
                <a:spcPts val="775"/>
              </a:spcBef>
              <a:buChar char="●"/>
              <a:tabLst>
                <a:tab pos="433070" algn="l"/>
              </a:tabLst>
            </a:pPr>
            <a:r>
              <a:rPr sz="3500" spc="-245" dirty="0">
                <a:solidFill>
                  <a:srgbClr val="F7F7F7"/>
                </a:solidFill>
                <a:latin typeface="Arial Black"/>
                <a:cs typeface="Arial Black"/>
              </a:rPr>
              <a:t>Data </a:t>
            </a:r>
            <a:r>
              <a:rPr sz="3500" spc="-229" dirty="0">
                <a:solidFill>
                  <a:srgbClr val="F7F7F7"/>
                </a:solidFill>
                <a:latin typeface="Arial Black"/>
                <a:cs typeface="Arial Black"/>
              </a:rPr>
              <a:t>exploration </a:t>
            </a:r>
            <a:r>
              <a:rPr sz="3500" spc="-215" dirty="0">
                <a:solidFill>
                  <a:srgbClr val="F7F7F7"/>
                </a:solidFill>
                <a:latin typeface="Arial Black"/>
                <a:cs typeface="Arial Black"/>
              </a:rPr>
              <a:t>and</a:t>
            </a:r>
            <a:r>
              <a:rPr sz="3500" spc="-509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500" spc="-280" dirty="0">
                <a:solidFill>
                  <a:srgbClr val="F7F7F7"/>
                </a:solidFill>
                <a:latin typeface="Arial Black"/>
                <a:cs typeface="Arial Black"/>
              </a:rPr>
              <a:t>cleaning</a:t>
            </a:r>
            <a:endParaRPr sz="3500">
              <a:latin typeface="Arial Black"/>
              <a:cs typeface="Arial Black"/>
            </a:endParaRPr>
          </a:p>
          <a:p>
            <a:pPr marL="432434" indent="-420370">
              <a:lnSpc>
                <a:spcPct val="100000"/>
              </a:lnSpc>
              <a:spcBef>
                <a:spcPts val="675"/>
              </a:spcBef>
              <a:buChar char="●"/>
              <a:tabLst>
                <a:tab pos="433070" algn="l"/>
              </a:tabLst>
            </a:pPr>
            <a:r>
              <a:rPr sz="3500" spc="-245" dirty="0">
                <a:solidFill>
                  <a:srgbClr val="F7F7F7"/>
                </a:solidFill>
                <a:latin typeface="Arial Black"/>
                <a:cs typeface="Arial Black"/>
              </a:rPr>
              <a:t>Data</a:t>
            </a:r>
            <a:r>
              <a:rPr sz="3500" spc="-315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500" spc="-250" dirty="0">
                <a:solidFill>
                  <a:srgbClr val="F7F7F7"/>
                </a:solidFill>
                <a:latin typeface="Arial Black"/>
                <a:cs typeface="Arial Black"/>
              </a:rPr>
              <a:t>visualisation</a:t>
            </a:r>
            <a:endParaRPr sz="3500">
              <a:latin typeface="Arial Black"/>
              <a:cs typeface="Arial Black"/>
            </a:endParaRPr>
          </a:p>
          <a:p>
            <a:pPr marL="12700" marR="318135">
              <a:lnSpc>
                <a:spcPts val="4880"/>
              </a:lnSpc>
              <a:spcBef>
                <a:spcPts val="270"/>
              </a:spcBef>
              <a:buChar char="●"/>
              <a:tabLst>
                <a:tab pos="433070" algn="l"/>
              </a:tabLst>
            </a:pPr>
            <a:r>
              <a:rPr sz="3500" spc="-265" dirty="0">
                <a:solidFill>
                  <a:srgbClr val="F7F7F7"/>
                </a:solidFill>
                <a:latin typeface="Arial Black"/>
                <a:cs typeface="Arial Black"/>
              </a:rPr>
              <a:t>Feature </a:t>
            </a:r>
            <a:r>
              <a:rPr sz="3500" spc="-254" dirty="0">
                <a:solidFill>
                  <a:srgbClr val="F7F7F7"/>
                </a:solidFill>
                <a:latin typeface="Arial Black"/>
                <a:cs typeface="Arial Black"/>
              </a:rPr>
              <a:t>Selection </a:t>
            </a:r>
            <a:r>
              <a:rPr sz="3500" spc="-215" dirty="0">
                <a:solidFill>
                  <a:srgbClr val="F7F7F7"/>
                </a:solidFill>
                <a:latin typeface="Arial Black"/>
                <a:cs typeface="Arial Black"/>
              </a:rPr>
              <a:t>and</a:t>
            </a:r>
            <a:r>
              <a:rPr sz="3500" spc="-455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500" spc="-180" dirty="0">
                <a:solidFill>
                  <a:srgbClr val="F7F7F7"/>
                </a:solidFill>
                <a:latin typeface="Arial Black"/>
                <a:cs typeface="Arial Black"/>
              </a:rPr>
              <a:t>Model  </a:t>
            </a:r>
            <a:r>
              <a:rPr sz="3500" spc="-229" dirty="0">
                <a:solidFill>
                  <a:srgbClr val="F7F7F7"/>
                </a:solidFill>
                <a:latin typeface="Arial Black"/>
                <a:cs typeface="Arial Black"/>
              </a:rPr>
              <a:t>training</a:t>
            </a:r>
            <a:endParaRPr sz="3500">
              <a:latin typeface="Arial Black"/>
              <a:cs typeface="Arial Black"/>
            </a:endParaRPr>
          </a:p>
          <a:p>
            <a:pPr marL="541655" indent="-529590">
              <a:lnSpc>
                <a:spcPct val="100000"/>
              </a:lnSpc>
              <a:spcBef>
                <a:spcPts val="395"/>
              </a:spcBef>
              <a:buChar char="●"/>
              <a:tabLst>
                <a:tab pos="542290" algn="l"/>
              </a:tabLst>
            </a:pPr>
            <a:r>
              <a:rPr sz="3500" spc="-180" dirty="0">
                <a:solidFill>
                  <a:srgbClr val="F7F7F7"/>
                </a:solidFill>
                <a:latin typeface="Arial Black"/>
                <a:cs typeface="Arial Black"/>
              </a:rPr>
              <a:t>Model</a:t>
            </a:r>
            <a:r>
              <a:rPr sz="3500" spc="-315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500" spc="-260" dirty="0">
                <a:solidFill>
                  <a:srgbClr val="F7F7F7"/>
                </a:solidFill>
                <a:latin typeface="Arial Black"/>
                <a:cs typeface="Arial Black"/>
              </a:rPr>
              <a:t>selection</a:t>
            </a:r>
            <a:endParaRPr sz="3500">
              <a:latin typeface="Arial Black"/>
              <a:cs typeface="Arial Black"/>
            </a:endParaRPr>
          </a:p>
          <a:p>
            <a:pPr marL="12700" marR="5080">
              <a:lnSpc>
                <a:spcPts val="4880"/>
              </a:lnSpc>
              <a:spcBef>
                <a:spcPts val="270"/>
              </a:spcBef>
              <a:buChar char="●"/>
              <a:tabLst>
                <a:tab pos="759460" algn="l"/>
                <a:tab pos="760095" algn="l"/>
              </a:tabLst>
            </a:pPr>
            <a:r>
              <a:rPr sz="3500" spc="-195" dirty="0">
                <a:solidFill>
                  <a:srgbClr val="F7F7F7"/>
                </a:solidFill>
                <a:latin typeface="Arial Black"/>
                <a:cs typeface="Arial Black"/>
              </a:rPr>
              <a:t>Hyper </a:t>
            </a:r>
            <a:r>
              <a:rPr sz="3500" spc="-210" dirty="0">
                <a:solidFill>
                  <a:srgbClr val="F7F7F7"/>
                </a:solidFill>
                <a:latin typeface="Arial Black"/>
                <a:cs typeface="Arial Black"/>
              </a:rPr>
              <a:t>parameter-tuning</a:t>
            </a:r>
            <a:r>
              <a:rPr sz="3500" spc="-430" dirty="0">
                <a:solidFill>
                  <a:srgbClr val="F7F7F7"/>
                </a:solidFill>
                <a:latin typeface="Arial Black"/>
                <a:cs typeface="Arial Black"/>
              </a:rPr>
              <a:t> </a:t>
            </a:r>
            <a:r>
              <a:rPr sz="3500" spc="-215" dirty="0">
                <a:solidFill>
                  <a:srgbClr val="F7F7F7"/>
                </a:solidFill>
                <a:latin typeface="Arial Black"/>
                <a:cs typeface="Arial Black"/>
              </a:rPr>
              <a:t>and  </a:t>
            </a:r>
            <a:r>
              <a:rPr sz="3500" spc="-254" dirty="0">
                <a:solidFill>
                  <a:srgbClr val="F7F7F7"/>
                </a:solidFill>
                <a:latin typeface="Arial Black"/>
                <a:cs typeface="Arial Black"/>
              </a:rPr>
              <a:t>Finalisation</a:t>
            </a:r>
            <a:endParaRPr sz="3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00102"/>
            <a:ext cx="18287999" cy="8486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4445" y="300100"/>
            <a:ext cx="535940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>
                <a:solidFill>
                  <a:srgbClr val="FFFFFF"/>
                </a:solidFill>
              </a:rPr>
              <a:t>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847" y="2422230"/>
            <a:ext cx="15363839" cy="3648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3847" y="6258945"/>
            <a:ext cx="15363839" cy="3448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0625" y="0"/>
            <a:ext cx="10946765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000"/>
              </a:lnSpc>
              <a:spcBef>
                <a:spcPts val="100"/>
              </a:spcBef>
            </a:pPr>
            <a:r>
              <a:rPr spc="-215" dirty="0">
                <a:solidFill>
                  <a:srgbClr val="FFFFFF"/>
                </a:solidFill>
              </a:rPr>
              <a:t>DATASET</a:t>
            </a:r>
          </a:p>
          <a:p>
            <a:pPr algn="ctr">
              <a:lnSpc>
                <a:spcPts val="6200"/>
              </a:lnSpc>
            </a:pPr>
            <a:r>
              <a:rPr sz="5200" spc="180" dirty="0">
                <a:solidFill>
                  <a:srgbClr val="FFFFFF"/>
                </a:solidFill>
              </a:rPr>
              <a:t>After </a:t>
            </a:r>
            <a:r>
              <a:rPr sz="5200" spc="40" dirty="0">
                <a:solidFill>
                  <a:srgbClr val="FFFFFF"/>
                </a:solidFill>
              </a:rPr>
              <a:t>cleaning </a:t>
            </a:r>
            <a:r>
              <a:rPr sz="5200" spc="110" dirty="0">
                <a:solidFill>
                  <a:srgbClr val="FFFFFF"/>
                </a:solidFill>
              </a:rPr>
              <a:t>and</a:t>
            </a:r>
            <a:r>
              <a:rPr sz="5200" spc="-925" dirty="0">
                <a:solidFill>
                  <a:srgbClr val="FFFFFF"/>
                </a:solidFill>
              </a:rPr>
              <a:t> </a:t>
            </a:r>
            <a:r>
              <a:rPr sz="5200" spc="40" dirty="0">
                <a:solidFill>
                  <a:srgbClr val="FFFFFF"/>
                </a:solidFill>
              </a:rPr>
              <a:t>pre-processing</a:t>
            </a:r>
            <a:endParaRPr sz="5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93252" y="1515008"/>
            <a:ext cx="6048359" cy="4314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87814" y="6017269"/>
            <a:ext cx="6276959" cy="4210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8175" y="1726246"/>
            <a:ext cx="6372209" cy="415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1565611"/>
            <a:ext cx="12041505" cy="8721090"/>
            <a:chOff x="0" y="1565611"/>
            <a:chExt cx="12041505" cy="8721090"/>
          </a:xfrm>
        </p:grpSpPr>
        <p:sp>
          <p:nvSpPr>
            <p:cNvPr id="7" name="object 7"/>
            <p:cNvSpPr/>
            <p:nvPr/>
          </p:nvSpPr>
          <p:spPr>
            <a:xfrm>
              <a:off x="0" y="5962222"/>
              <a:ext cx="12041276" cy="43243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565611"/>
              <a:ext cx="5995751" cy="4362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53432" y="157226"/>
            <a:ext cx="1258125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00003B"/>
                </a:solidFill>
              </a:rPr>
              <a:t>DATA</a:t>
            </a:r>
            <a:r>
              <a:rPr spc="-480" dirty="0">
                <a:solidFill>
                  <a:srgbClr val="00003B"/>
                </a:solidFill>
              </a:rPr>
              <a:t> </a:t>
            </a:r>
            <a:r>
              <a:rPr spc="25" dirty="0">
                <a:solidFill>
                  <a:srgbClr val="00003B"/>
                </a:solidFill>
              </a:rPr>
              <a:t>VISUALISATION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786868"/>
            <a:ext cx="18288000" cy="8258175"/>
            <a:chOff x="0" y="1786868"/>
            <a:chExt cx="18288000" cy="8258175"/>
          </a:xfrm>
        </p:grpSpPr>
        <p:sp>
          <p:nvSpPr>
            <p:cNvPr id="4" name="object 4"/>
            <p:cNvSpPr/>
            <p:nvPr/>
          </p:nvSpPr>
          <p:spPr>
            <a:xfrm>
              <a:off x="7374148" y="1786889"/>
              <a:ext cx="10913851" cy="8258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786868"/>
              <a:ext cx="7372349" cy="81057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DATA</a:t>
            </a:r>
            <a:r>
              <a:rPr spc="-480" dirty="0"/>
              <a:t> </a:t>
            </a:r>
            <a:r>
              <a:rPr spc="25" dirty="0"/>
              <a:t>VISUALISATION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726264"/>
            <a:ext cx="18288000" cy="8557895"/>
            <a:chOff x="0" y="1726264"/>
            <a:chExt cx="18288000" cy="8557895"/>
          </a:xfrm>
        </p:grpSpPr>
        <p:sp>
          <p:nvSpPr>
            <p:cNvPr id="4" name="object 4"/>
            <p:cNvSpPr/>
            <p:nvPr/>
          </p:nvSpPr>
          <p:spPr>
            <a:xfrm>
              <a:off x="0" y="1726264"/>
              <a:ext cx="6229349" cy="4305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219" y="6035740"/>
              <a:ext cx="6143609" cy="42481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0965" y="3749161"/>
              <a:ext cx="5829299" cy="4571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57766" y="2054476"/>
              <a:ext cx="6229349" cy="39814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48159" y="6035740"/>
              <a:ext cx="6339839" cy="40481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DATA</a:t>
            </a:r>
            <a:r>
              <a:rPr spc="-480" dirty="0"/>
              <a:t> </a:t>
            </a:r>
            <a:r>
              <a:rPr spc="25" dirty="0"/>
              <a:t>VISUALISATION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244" y="1395093"/>
            <a:ext cx="7067549" cy="416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244" y="5698357"/>
            <a:ext cx="7067549" cy="416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434" y="1395093"/>
            <a:ext cx="10134599" cy="8458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4805" y="0"/>
            <a:ext cx="1057846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MODEL_TRAINING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Accomdation_prices[1] [Read-Only]</Template>
  <TotalTime>0</TotalTime>
  <Words>197</Words>
  <Application>Microsoft Office PowerPoint</Application>
  <PresentationFormat>Custom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Trebuchet MS</vt:lpstr>
      <vt:lpstr>Verdana</vt:lpstr>
      <vt:lpstr>Office Theme</vt:lpstr>
      <vt:lpstr>ACCOMDATION  FARE  PREDICTOR</vt:lpstr>
      <vt:lpstr>OVERVIEW</vt:lpstr>
      <vt:lpstr>ROAD MAP</vt:lpstr>
      <vt:lpstr>DATASET</vt:lpstr>
      <vt:lpstr>DATASET After cleaning and pre-processing</vt:lpstr>
      <vt:lpstr>DATA VISUALISATION</vt:lpstr>
      <vt:lpstr>DATA VISUALISATION</vt:lpstr>
      <vt:lpstr>DATA VISUALISATION</vt:lpstr>
      <vt:lpstr>MODEL_TRAINING</vt:lpstr>
      <vt:lpstr>MODEL_TRAINING</vt:lpstr>
      <vt:lpstr>Hyperparameter_Tunning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ACCOMDATION  FARE  PREDICTOR</dc:title>
  <dc:creator>SAI VENKAT</dc:creator>
  <cp:keywords>DAFhSTXxc-w,BAFhSetOAgY</cp:keywords>
  <cp:lastModifiedBy>SAI VENKAT</cp:lastModifiedBy>
  <cp:revision>1</cp:revision>
  <dcterms:created xsi:type="dcterms:W3CDTF">2023-04-29T19:35:11Z</dcterms:created>
  <dcterms:modified xsi:type="dcterms:W3CDTF">2023-04-29T19:35:24Z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2023-04-28T00:00:00Z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2023-04-28T00:00:00Z</vt:filetime>
  </property>
</Properties>
</file>