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Archivo Narr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nbhCp9JeEGXGIkE6PlgE1FfjW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rchivoNarrow-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chivoNarr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chivoNarrow-boldItalic.fntdata"/><Relationship Id="rId30" Type="http://schemas.openxmlformats.org/officeDocument/2006/relationships/font" Target="fonts/ArchivoNarrow-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5"/>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2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3" name="Google Shape;13;p25"/>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5"/>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5"/>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IN"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IN"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7" name="Google Shape;17;p25"/>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IN"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IN"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8" name="Google Shape;18;p25"/>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IN"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IN" sz="1100" u="none" cap="none" strike="noStrike">
                <a:solidFill>
                  <a:srgbClr val="FFFFFF"/>
                </a:solidFill>
                <a:latin typeface="Georgia"/>
                <a:ea typeface="Georgia"/>
                <a:cs typeface="Georgia"/>
                <a:sym typeface="Georgia"/>
              </a:rPr>
              <a:t>Faith in God |  Moral Uprightness</a:t>
            </a:r>
            <a:br>
              <a:rPr b="0" i="0" lang="en-IN" sz="1100" u="none" cap="none" strike="noStrike">
                <a:solidFill>
                  <a:srgbClr val="FFFFFF"/>
                </a:solidFill>
                <a:latin typeface="Georgia"/>
                <a:ea typeface="Georgia"/>
                <a:cs typeface="Georgia"/>
                <a:sym typeface="Georgia"/>
              </a:rPr>
            </a:br>
            <a:r>
              <a:rPr b="0" i="0" lang="en-IN" sz="1100" u="none" cap="none" strike="noStrike">
                <a:solidFill>
                  <a:srgbClr val="FFFFFF"/>
                </a:solidFill>
                <a:latin typeface="Georgia"/>
                <a:ea typeface="Georgia"/>
                <a:cs typeface="Georgia"/>
                <a:sym typeface="Georgia"/>
              </a:rPr>
              <a:t> Love of Fellow Beings   </a:t>
            </a:r>
            <a:br>
              <a:rPr b="0" i="0" lang="en-IN" sz="1100" u="none" cap="none" strike="noStrike">
                <a:solidFill>
                  <a:srgbClr val="FFFFFF"/>
                </a:solidFill>
                <a:latin typeface="Georgia"/>
                <a:ea typeface="Georgia"/>
                <a:cs typeface="Georgia"/>
                <a:sym typeface="Georgia"/>
              </a:rPr>
            </a:br>
            <a:r>
              <a:rPr b="0" i="0" lang="en-IN"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9" name="Google Shape;19;p25"/>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94" name="Google Shape;94;p3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6" name="Google Shape;96;p3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3" name="Google Shape;23;p2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24" name="Google Shape;24;p2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2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32" name="Google Shape;32;p2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2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28"/>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40" name="Google Shape;40;p2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2" name="Google Shape;42;p2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2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9"/>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8" name="Google Shape;48;p29"/>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9" name="Google Shape;49;p2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50" name="Google Shape;50;p2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2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5" name="Shape 55"/>
        <p:cNvGrpSpPr/>
        <p:nvPr/>
      </p:nvGrpSpPr>
      <p:grpSpPr>
        <a:xfrm>
          <a:off x="0" y="0"/>
          <a:ext cx="0" cy="0"/>
          <a:chOff x="0" y="0"/>
          <a:chExt cx="0" cy="0"/>
        </a:xfrm>
      </p:grpSpPr>
      <p:sp>
        <p:nvSpPr>
          <p:cNvPr id="56" name="Google Shape;56;p30"/>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30"/>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8" name="Google Shape;58;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59" name="Google Shape;59;p3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3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64" name="Shape 64"/>
        <p:cNvGrpSpPr/>
        <p:nvPr/>
      </p:nvGrpSpPr>
      <p:grpSpPr>
        <a:xfrm>
          <a:off x="0" y="0"/>
          <a:ext cx="0" cy="0"/>
          <a:chOff x="0" y="0"/>
          <a:chExt cx="0" cy="0"/>
        </a:xfrm>
      </p:grpSpPr>
      <p:sp>
        <p:nvSpPr>
          <p:cNvPr id="65" name="Google Shape;65;p3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1"/>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7" name="Google Shape;67;p31"/>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68" name="Google Shape;68;p31"/>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69" name="Google Shape;69;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70" name="Google Shape;70;p3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72" name="Google Shape;72;p3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75" name="Shape 75"/>
        <p:cNvGrpSpPr/>
        <p:nvPr/>
      </p:nvGrpSpPr>
      <p:grpSpPr>
        <a:xfrm>
          <a:off x="0" y="0"/>
          <a:ext cx="0" cy="0"/>
          <a:chOff x="0" y="0"/>
          <a:chExt cx="0" cy="0"/>
        </a:xfrm>
      </p:grpSpPr>
      <p:sp>
        <p:nvSpPr>
          <p:cNvPr id="76" name="Google Shape;76;p32"/>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77" name="Google Shape;77;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78" name="Google Shape;78;p3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3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3" name="Shape 83"/>
        <p:cNvGrpSpPr/>
        <p:nvPr/>
      </p:nvGrpSpPr>
      <p:grpSpPr>
        <a:xfrm>
          <a:off x="0" y="0"/>
          <a:ext cx="0" cy="0"/>
          <a:chOff x="0" y="0"/>
          <a:chExt cx="0" cy="0"/>
        </a:xfrm>
      </p:grpSpPr>
      <p:sp>
        <p:nvSpPr>
          <p:cNvPr id="84" name="Google Shape;84;p33"/>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85" name="Google Shape;85;p33"/>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86" name="Google Shape;86;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87" name="Google Shape;87;p3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9" name="Google Shape;89;p3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7" name="Google Shape;7;p2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2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81820" y="1718187"/>
            <a:ext cx="8271861" cy="171081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IN" sz="4400">
                <a:latin typeface="Aharoni"/>
                <a:ea typeface="Aharoni"/>
                <a:cs typeface="Aharoni"/>
                <a:sym typeface="Aharoni"/>
              </a:rPr>
              <a:t>Heart Disease Prediction</a:t>
            </a:r>
            <a:br>
              <a:rPr lang="en-IN">
                <a:latin typeface="Arial"/>
                <a:ea typeface="Arial"/>
                <a:cs typeface="Arial"/>
                <a:sym typeface="Arial"/>
              </a:rPr>
            </a:br>
            <a:endParaRPr>
              <a:latin typeface="Arial"/>
              <a:ea typeface="Arial"/>
              <a:cs typeface="Arial"/>
              <a:sym typeface="Arial"/>
            </a:endParaRPr>
          </a:p>
        </p:txBody>
      </p:sp>
      <p:sp>
        <p:nvSpPr>
          <p:cNvPr id="104" name="Google Shape;104;p1"/>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b="1" lang="en-IN" sz="1400">
                <a:latin typeface="Arial"/>
                <a:ea typeface="Arial"/>
                <a:cs typeface="Arial"/>
                <a:sym typeface="Arial"/>
              </a:rPr>
              <a:t>By</a:t>
            </a:r>
            <a:endParaRPr/>
          </a:p>
          <a:p>
            <a:pPr indent="0" lvl="0" marL="0" rtl="0" algn="r">
              <a:lnSpc>
                <a:spcPct val="100000"/>
              </a:lnSpc>
              <a:spcBef>
                <a:spcPts val="0"/>
              </a:spcBef>
              <a:spcAft>
                <a:spcPts val="0"/>
              </a:spcAft>
              <a:buClr>
                <a:schemeClr val="dk1"/>
              </a:buClr>
              <a:buSzPts val="1100"/>
              <a:buFont typeface="Arial"/>
              <a:buNone/>
            </a:pPr>
            <a:r>
              <a:rPr b="1" lang="en-IN" sz="1400">
                <a:latin typeface="Arial"/>
                <a:ea typeface="Arial"/>
                <a:cs typeface="Arial"/>
                <a:sym typeface="Arial"/>
              </a:rPr>
              <a:t>Dona liza Saji -2348515</a:t>
            </a:r>
            <a:endParaRPr b="1" sz="1400">
              <a:latin typeface="Arial"/>
              <a:ea typeface="Arial"/>
              <a:cs typeface="Arial"/>
              <a:sym typeface="Arial"/>
            </a:endParaRPr>
          </a:p>
          <a:p>
            <a:pPr indent="0" lvl="0" marL="0" rtl="0" algn="r">
              <a:lnSpc>
                <a:spcPct val="100000"/>
              </a:lnSpc>
              <a:spcBef>
                <a:spcPts val="0"/>
              </a:spcBef>
              <a:spcAft>
                <a:spcPts val="0"/>
              </a:spcAft>
              <a:buClr>
                <a:schemeClr val="dk1"/>
              </a:buClr>
              <a:buSzPts val="1100"/>
              <a:buFont typeface="Arial"/>
              <a:buNone/>
            </a:pPr>
            <a:r>
              <a:rPr b="1" lang="en-IN" sz="1400">
                <a:latin typeface="Arial"/>
                <a:ea typeface="Arial"/>
                <a:cs typeface="Arial"/>
                <a:sym typeface="Arial"/>
              </a:rPr>
              <a:t>Swapnali Singh -2348565</a:t>
            </a:r>
            <a:endParaRPr b="1" sz="1400">
              <a:latin typeface="Arial"/>
              <a:ea typeface="Arial"/>
              <a:cs typeface="Arial"/>
              <a:sym typeface="Arial"/>
            </a:endParaRPr>
          </a:p>
          <a:p>
            <a:pPr indent="0" lvl="0" marL="0" rtl="0" algn="r">
              <a:lnSpc>
                <a:spcPct val="100000"/>
              </a:lnSpc>
              <a:spcBef>
                <a:spcPts val="0"/>
              </a:spcBef>
              <a:spcAft>
                <a:spcPts val="0"/>
              </a:spcAft>
              <a:buClr>
                <a:schemeClr val="dk1"/>
              </a:buClr>
              <a:buSzPts val="1100"/>
              <a:buFont typeface="Arial"/>
              <a:buNone/>
            </a:pPr>
            <a:r>
              <a:rPr b="1" lang="en-IN" sz="1400">
                <a:latin typeface="Arial"/>
                <a:ea typeface="Arial"/>
                <a:cs typeface="Arial"/>
                <a:sym typeface="Arial"/>
              </a:rPr>
              <a:t>Victor Jose I J-2348570</a:t>
            </a:r>
            <a:endParaRPr b="1" sz="1400">
              <a:latin typeface="Arial"/>
              <a:ea typeface="Arial"/>
              <a:cs typeface="Arial"/>
              <a:sym typeface="Arial"/>
            </a:endParaRPr>
          </a:p>
          <a:p>
            <a:pPr indent="0" lvl="0" marL="0" rtl="0" algn="r">
              <a:lnSpc>
                <a:spcPct val="100000"/>
              </a:lnSpc>
              <a:spcBef>
                <a:spcPts val="0"/>
              </a:spcBef>
              <a:spcAft>
                <a:spcPts val="0"/>
              </a:spcAft>
              <a:buClr>
                <a:schemeClr val="dk1"/>
              </a:buClr>
              <a:buSzPts val="1100"/>
              <a:buFont typeface="Arial"/>
              <a:buNone/>
            </a:pPr>
            <a:r>
              <a:rPr b="1" lang="en-IN" sz="1400">
                <a:latin typeface="Arial"/>
                <a:ea typeface="Arial"/>
                <a:cs typeface="Arial"/>
                <a:sym typeface="Arial"/>
              </a:rPr>
              <a:t>Department of Computer Science)</a:t>
            </a:r>
            <a:endParaRPr b="1" sz="1400">
              <a:latin typeface="Arial"/>
              <a:ea typeface="Arial"/>
              <a:cs typeface="Arial"/>
              <a:sym typeface="Arial"/>
            </a:endParaRPr>
          </a:p>
          <a:p>
            <a:pPr indent="0" lvl="0" marL="0" rtl="0" algn="r">
              <a:lnSpc>
                <a:spcPct val="100000"/>
              </a:lnSpc>
              <a:spcBef>
                <a:spcPts val="0"/>
              </a:spcBef>
              <a:spcAft>
                <a:spcPts val="0"/>
              </a:spcAft>
              <a:buClr>
                <a:schemeClr val="dk1"/>
              </a:buClr>
              <a:buSzPts val="1100"/>
              <a:buFont typeface="Arial"/>
              <a:buNone/>
            </a:pPr>
            <a:r>
              <a:rPr b="1" lang="en-IN" sz="1400">
                <a:latin typeface="Arial"/>
                <a:ea typeface="Arial"/>
                <a:cs typeface="Arial"/>
                <a:sym typeface="Arial"/>
              </a:rPr>
              <a:t>Christ (Deemed-to-be-University</a:t>
            </a:r>
            <a:endParaRPr b="1" sz="1400">
              <a:latin typeface="Arial"/>
              <a:ea typeface="Arial"/>
              <a:cs typeface="Arial"/>
              <a:sym typeface="Arial"/>
            </a:endParaRPr>
          </a:p>
          <a:p>
            <a:pPr indent="0" lvl="0" marL="0" rtl="0" algn="r">
              <a:lnSpc>
                <a:spcPct val="100000"/>
              </a:lnSpc>
              <a:spcBef>
                <a:spcPts val="0"/>
              </a:spcBef>
              <a:spcAft>
                <a:spcPts val="0"/>
              </a:spcAft>
              <a:buClr>
                <a:schemeClr val="dk1"/>
              </a:buClr>
              <a:buSzPts val="1100"/>
              <a:buFont typeface="Arial"/>
              <a:buNone/>
            </a:pPr>
            <a:r>
              <a:rPr b="1" lang="en-IN" sz="1400">
                <a:latin typeface="Arial"/>
                <a:ea typeface="Arial"/>
                <a:cs typeface="Arial"/>
                <a:sym typeface="Arial"/>
              </a:rPr>
              <a:t>Banglore, India</a:t>
            </a:r>
            <a:endParaRPr b="1" sz="1400">
              <a:latin typeface="Arial"/>
              <a:ea typeface="Arial"/>
              <a:cs typeface="Arial"/>
              <a:sym typeface="Arial"/>
            </a:endParaRPr>
          </a:p>
          <a:p>
            <a:pPr indent="0" lvl="0" marL="0" rtl="0" algn="ctr">
              <a:lnSpc>
                <a:spcPct val="100000"/>
              </a:lnSpc>
              <a:spcBef>
                <a:spcPts val="0"/>
              </a:spcBef>
              <a:spcAft>
                <a:spcPts val="0"/>
              </a:spcAft>
              <a:buClr>
                <a:srgbClr val="000000"/>
              </a:buClr>
              <a:buSzPts val="28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sz="2600">
                <a:latin typeface="Arial"/>
                <a:ea typeface="Arial"/>
                <a:cs typeface="Arial"/>
                <a:sym typeface="Arial"/>
              </a:rPr>
              <a:t>Average cholesterol level by chest pain type:</a:t>
            </a:r>
            <a:endParaRPr/>
          </a:p>
        </p:txBody>
      </p:sp>
      <p:sp>
        <p:nvSpPr>
          <p:cNvPr id="159" name="Google Shape;159;p10"/>
          <p:cNvSpPr txBox="1"/>
          <p:nvPr>
            <p:ph idx="1" type="body"/>
          </p:nvPr>
        </p:nvSpPr>
        <p:spPr>
          <a:xfrm>
            <a:off x="2123769" y="2378642"/>
            <a:ext cx="4955458" cy="2684972"/>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pic>
        <p:nvPicPr>
          <p:cNvPr id="160" name="Google Shape;160;p10"/>
          <p:cNvPicPr preferRelativeResize="0"/>
          <p:nvPr/>
        </p:nvPicPr>
        <p:blipFill rotWithShape="1">
          <a:blip r:embed="rId3">
            <a:alphaModFix/>
          </a:blip>
          <a:srcRect b="0" l="0" r="0" t="0"/>
          <a:stretch/>
        </p:blipFill>
        <p:spPr>
          <a:xfrm>
            <a:off x="462116" y="1661652"/>
            <a:ext cx="8205633" cy="44152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idx="1" type="body"/>
          </p:nvPr>
        </p:nvSpPr>
        <p:spPr>
          <a:xfrm>
            <a:off x="311700" y="81019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IN">
                <a:latin typeface="Arial"/>
                <a:ea typeface="Arial"/>
                <a:cs typeface="Arial"/>
                <a:sym typeface="Arial"/>
              </a:rPr>
              <a:t>Pandas Profiling:</a:t>
            </a:r>
            <a:endParaRPr/>
          </a:p>
        </p:txBody>
      </p:sp>
      <p:pic>
        <p:nvPicPr>
          <p:cNvPr descr="Screenshot (74)" id="166" name="Google Shape;166;p11"/>
          <p:cNvPicPr preferRelativeResize="0"/>
          <p:nvPr/>
        </p:nvPicPr>
        <p:blipFill rotWithShape="1">
          <a:blip r:embed="rId3">
            <a:alphaModFix/>
          </a:blip>
          <a:srcRect b="0" l="0" r="0" t="0"/>
          <a:stretch/>
        </p:blipFill>
        <p:spPr>
          <a:xfrm>
            <a:off x="534670" y="1663700"/>
            <a:ext cx="7915910" cy="33896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idx="1" type="body"/>
          </p:nvPr>
        </p:nvSpPr>
        <p:spPr>
          <a:xfrm>
            <a:off x="311700" y="94354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IN">
                <a:latin typeface="Arial"/>
                <a:ea typeface="Arial"/>
                <a:cs typeface="Arial"/>
                <a:sym typeface="Arial"/>
              </a:rPr>
              <a:t>Sweetviz:</a:t>
            </a:r>
            <a:endParaRPr/>
          </a:p>
        </p:txBody>
      </p:sp>
      <p:pic>
        <p:nvPicPr>
          <p:cNvPr id="172" name="Google Shape;172;p12"/>
          <p:cNvPicPr preferRelativeResize="0"/>
          <p:nvPr/>
        </p:nvPicPr>
        <p:blipFill rotWithShape="1">
          <a:blip r:embed="rId3">
            <a:alphaModFix/>
          </a:blip>
          <a:srcRect b="0" l="0" r="0" t="0"/>
          <a:stretch/>
        </p:blipFill>
        <p:spPr>
          <a:xfrm>
            <a:off x="604157" y="1814182"/>
            <a:ext cx="7935686" cy="41002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545380" y="77370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MODELS:</a:t>
            </a:r>
            <a:endParaRPr/>
          </a:p>
        </p:txBody>
      </p:sp>
      <p:sp>
        <p:nvSpPr>
          <p:cNvPr id="178" name="Google Shape;178;p13"/>
          <p:cNvSpPr txBox="1"/>
          <p:nvPr>
            <p:ph idx="1" type="body"/>
          </p:nvPr>
        </p:nvSpPr>
        <p:spPr>
          <a:xfrm>
            <a:off x="311700" y="179571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Logistic Regression</a:t>
            </a:r>
            <a:endParaRPr/>
          </a:p>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Decision Tree</a:t>
            </a:r>
            <a:endParaRPr/>
          </a:p>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Extreme-Gradient Boost</a:t>
            </a:r>
            <a:endParaRPr/>
          </a:p>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Neural Network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Metrics Used:</a:t>
            </a:r>
            <a:endParaRPr/>
          </a:p>
        </p:txBody>
      </p:sp>
      <p:pic>
        <p:nvPicPr>
          <p:cNvPr descr="WhatsApp Image 2023-10-08 at 6.16.58 PM" id="184" name="Google Shape;184;p14"/>
          <p:cNvPicPr preferRelativeResize="0"/>
          <p:nvPr/>
        </p:nvPicPr>
        <p:blipFill rotWithShape="1">
          <a:blip r:embed="rId3">
            <a:alphaModFix/>
          </a:blip>
          <a:srcRect b="0" l="0" r="0" t="0"/>
          <a:stretch/>
        </p:blipFill>
        <p:spPr>
          <a:xfrm>
            <a:off x="824865" y="1901190"/>
            <a:ext cx="4869180" cy="329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Logistic Regression-</a:t>
            </a:r>
            <a:endParaRPr>
              <a:latin typeface="Arial"/>
              <a:ea typeface="Arial"/>
              <a:cs typeface="Arial"/>
              <a:sym typeface="Arial"/>
            </a:endParaRPr>
          </a:p>
        </p:txBody>
      </p:sp>
      <p:sp>
        <p:nvSpPr>
          <p:cNvPr id="190" name="Google Shape;190;p15"/>
          <p:cNvSpPr txBox="1"/>
          <p:nvPr>
            <p:ph idx="1" type="body"/>
          </p:nvPr>
        </p:nvSpPr>
        <p:spPr>
          <a:xfrm>
            <a:off x="311700" y="1101658"/>
            <a:ext cx="8520600" cy="455520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SzPts val="2200"/>
              <a:buNone/>
            </a:pPr>
            <a:r>
              <a:t/>
            </a:r>
            <a:endParaRPr/>
          </a:p>
          <a:p>
            <a:pPr indent="-368300" lvl="0" marL="457200" rtl="0" algn="l">
              <a:lnSpc>
                <a:spcPct val="100000"/>
              </a:lnSpc>
              <a:spcBef>
                <a:spcPts val="0"/>
              </a:spcBef>
              <a:spcAft>
                <a:spcPts val="0"/>
              </a:spcAft>
              <a:buClr>
                <a:srgbClr val="000000"/>
              </a:buClr>
              <a:buSzPts val="2200"/>
              <a:buChar char="●"/>
            </a:pPr>
            <a:r>
              <a:rPr b="0" i="0" lang="en-IN">
                <a:solidFill>
                  <a:srgbClr val="374151"/>
                </a:solidFill>
                <a:latin typeface="Arial"/>
                <a:ea typeface="Arial"/>
                <a:cs typeface="Arial"/>
                <a:sym typeface="Arial"/>
              </a:rPr>
              <a:t>It used for binary classification, estimating the probability of an event occurring based on input features and a logistic function.</a:t>
            </a:r>
            <a:endParaRPr>
              <a:latin typeface="Arial"/>
              <a:ea typeface="Arial"/>
              <a:cs typeface="Arial"/>
              <a:sym typeface="Arial"/>
            </a:endParaRPr>
          </a:p>
          <a:p>
            <a:pPr indent="-228600" lvl="0" marL="457200" rtl="0" algn="l">
              <a:lnSpc>
                <a:spcPct val="100000"/>
              </a:lnSpc>
              <a:spcBef>
                <a:spcPts val="0"/>
              </a:spcBef>
              <a:spcAft>
                <a:spcPts val="0"/>
              </a:spcAft>
              <a:buClr>
                <a:srgbClr val="000000"/>
              </a:buClr>
              <a:buSzPts val="2200"/>
              <a:buNone/>
            </a:pPr>
            <a:r>
              <a:t/>
            </a:r>
            <a:endParaRPr>
              <a:latin typeface="Arial"/>
              <a:ea typeface="Arial"/>
              <a:cs typeface="Arial"/>
              <a:sym typeface="Arial"/>
            </a:endParaRPr>
          </a:p>
          <a:p>
            <a:pPr indent="-228600" lvl="0" marL="457200" rtl="0" algn="l">
              <a:lnSpc>
                <a:spcPct val="100000"/>
              </a:lnSpc>
              <a:spcBef>
                <a:spcPts val="0"/>
              </a:spcBef>
              <a:spcAft>
                <a:spcPts val="0"/>
              </a:spcAft>
              <a:buClr>
                <a:srgbClr val="000000"/>
              </a:buClr>
              <a:buSzPts val="2200"/>
              <a:buNone/>
            </a:pPr>
            <a:r>
              <a:t/>
            </a:r>
            <a:endParaRPr>
              <a:latin typeface="Arial"/>
              <a:ea typeface="Arial"/>
              <a:cs typeface="Arial"/>
              <a:sym typeface="Arial"/>
            </a:endParaRPr>
          </a:p>
          <a:p>
            <a:pPr indent="-228600" lvl="0" marL="457200" rtl="0" algn="l">
              <a:lnSpc>
                <a:spcPct val="100000"/>
              </a:lnSpc>
              <a:spcBef>
                <a:spcPts val="0"/>
              </a:spcBef>
              <a:spcAft>
                <a:spcPts val="0"/>
              </a:spcAft>
              <a:buClr>
                <a:srgbClr val="000000"/>
              </a:buClr>
              <a:buSzPts val="2200"/>
              <a:buNone/>
            </a:pPr>
            <a:r>
              <a:t/>
            </a:r>
            <a:endParaRPr>
              <a:latin typeface="Arial"/>
              <a:ea typeface="Arial"/>
              <a:cs typeface="Arial"/>
              <a:sym typeface="Arial"/>
            </a:endParaRPr>
          </a:p>
        </p:txBody>
      </p:sp>
      <p:pic>
        <p:nvPicPr>
          <p:cNvPr descr="logistic-regression-in-machine-learning4" id="191" name="Google Shape;191;p15"/>
          <p:cNvPicPr preferRelativeResize="0"/>
          <p:nvPr/>
        </p:nvPicPr>
        <p:blipFill rotWithShape="1">
          <a:blip r:embed="rId3">
            <a:alphaModFix/>
          </a:blip>
          <a:srcRect b="0" l="0" r="0" t="0"/>
          <a:stretch/>
        </p:blipFill>
        <p:spPr>
          <a:xfrm>
            <a:off x="2184128" y="2637734"/>
            <a:ext cx="4143375" cy="485775"/>
          </a:xfrm>
          <a:prstGeom prst="rect">
            <a:avLst/>
          </a:prstGeom>
          <a:noFill/>
          <a:ln>
            <a:noFill/>
          </a:ln>
        </p:spPr>
      </p:pic>
      <p:pic>
        <p:nvPicPr>
          <p:cNvPr descr="Screenshot (69)" id="192" name="Google Shape;192;p15"/>
          <p:cNvPicPr preferRelativeResize="0"/>
          <p:nvPr/>
        </p:nvPicPr>
        <p:blipFill rotWithShape="1">
          <a:blip r:embed="rId4">
            <a:alphaModFix/>
          </a:blip>
          <a:srcRect b="0" l="0" r="0" t="0"/>
          <a:stretch/>
        </p:blipFill>
        <p:spPr>
          <a:xfrm>
            <a:off x="1228272" y="3429000"/>
            <a:ext cx="6854825" cy="257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Decision Tree:</a:t>
            </a:r>
            <a:br>
              <a:rPr lang="en-IN">
                <a:latin typeface="Arial"/>
                <a:ea typeface="Arial"/>
                <a:cs typeface="Arial"/>
                <a:sym typeface="Arial"/>
              </a:rPr>
            </a:br>
            <a:endParaRPr/>
          </a:p>
        </p:txBody>
      </p:sp>
      <p:sp>
        <p:nvSpPr>
          <p:cNvPr id="198" name="Google Shape;198;p1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IN" sz="2000">
                <a:solidFill>
                  <a:schemeClr val="dk1"/>
                </a:solidFill>
                <a:latin typeface="Arial"/>
                <a:ea typeface="Arial"/>
                <a:cs typeface="Arial"/>
                <a:sym typeface="Arial"/>
              </a:rPr>
              <a:t>A </a:t>
            </a:r>
            <a:r>
              <a:rPr b="0" i="0" lang="en-IN" sz="2000">
                <a:solidFill>
                  <a:schemeClr val="dk1"/>
                </a:solidFill>
                <a:latin typeface="Arial"/>
                <a:ea typeface="Arial"/>
                <a:cs typeface="Arial"/>
                <a:sym typeface="Arial"/>
              </a:rPr>
              <a:t>supervised machine learning algorithm used for classification and regression tasks, where it makes decisions based on a tree-like structure of conditions</a:t>
            </a:r>
            <a:endParaRPr sz="2400">
              <a:solidFill>
                <a:schemeClr val="dk1"/>
              </a:solidFill>
              <a:latin typeface="Arial"/>
              <a:ea typeface="Arial"/>
              <a:cs typeface="Arial"/>
              <a:sym typeface="Arial"/>
            </a:endParaRPr>
          </a:p>
          <a:p>
            <a:pPr indent="-368300" lvl="0" marL="457200" rtl="0" algn="l">
              <a:lnSpc>
                <a:spcPct val="100000"/>
              </a:lnSpc>
              <a:spcBef>
                <a:spcPts val="0"/>
              </a:spcBef>
              <a:spcAft>
                <a:spcPts val="0"/>
              </a:spcAft>
              <a:buClr>
                <a:srgbClr val="000000"/>
              </a:buClr>
              <a:buSzPts val="2200"/>
              <a:buChar char="●"/>
            </a:pPr>
            <a:r>
              <a:rPr lang="en-IN" sz="2000">
                <a:solidFill>
                  <a:schemeClr val="dk1"/>
                </a:solidFill>
                <a:latin typeface="Arial"/>
                <a:ea typeface="Arial"/>
                <a:cs typeface="Arial"/>
                <a:sym typeface="Arial"/>
              </a:rPr>
              <a:t>Informati</a:t>
            </a:r>
            <a:r>
              <a:rPr lang="en-IN" sz="2000">
                <a:latin typeface="Arial"/>
                <a:ea typeface="Arial"/>
                <a:cs typeface="Arial"/>
                <a:sym typeface="Arial"/>
              </a:rPr>
              <a:t>on Gain= Entropy(S)- [(Weighted Avg) *Entropy(each feature)  </a:t>
            </a:r>
            <a:endParaRPr/>
          </a:p>
          <a:p>
            <a:pPr indent="0" lvl="0" marL="88900" rtl="0" algn="l">
              <a:lnSpc>
                <a:spcPct val="100000"/>
              </a:lnSpc>
              <a:spcBef>
                <a:spcPts val="0"/>
              </a:spcBef>
              <a:spcAft>
                <a:spcPts val="0"/>
              </a:spcAft>
              <a:buSzPts val="2200"/>
              <a:buNone/>
            </a:pPr>
            <a:r>
              <a:t/>
            </a:r>
            <a:endParaRPr sz="2000">
              <a:latin typeface="Arial"/>
              <a:ea typeface="Arial"/>
              <a:cs typeface="Arial"/>
              <a:sym typeface="Arial"/>
            </a:endParaRPr>
          </a:p>
          <a:p>
            <a:pPr indent="0" lvl="0" marL="88900" rtl="0" algn="l">
              <a:lnSpc>
                <a:spcPct val="100000"/>
              </a:lnSpc>
              <a:spcBef>
                <a:spcPts val="0"/>
              </a:spcBef>
              <a:spcAft>
                <a:spcPts val="0"/>
              </a:spcAft>
              <a:buSzPts val="2200"/>
              <a:buNone/>
            </a:pPr>
            <a:r>
              <a:rPr lang="en-IN" sz="2000">
                <a:latin typeface="Arial"/>
                <a:ea typeface="Arial"/>
                <a:cs typeface="Arial"/>
                <a:sym typeface="Arial"/>
              </a:rPr>
              <a:t>Entropy(s)= -P(yes)log2 P(yes)- P(no) log2 P(no)</a:t>
            </a:r>
            <a:endParaRPr/>
          </a:p>
          <a:p>
            <a:pPr indent="0" lvl="0" marL="88900" rtl="0" algn="l">
              <a:lnSpc>
                <a:spcPct val="100000"/>
              </a:lnSpc>
              <a:spcBef>
                <a:spcPts val="0"/>
              </a:spcBef>
              <a:spcAft>
                <a:spcPts val="0"/>
              </a:spcAft>
              <a:buSzPts val="2200"/>
              <a:buNone/>
            </a:pPr>
            <a:r>
              <a:rPr lang="en-IN" sz="2000">
                <a:latin typeface="Arial"/>
                <a:ea typeface="Arial"/>
                <a:cs typeface="Arial"/>
                <a:sym typeface="Arial"/>
              </a:rPr>
              <a:t>Where,</a:t>
            </a:r>
            <a:endParaRPr/>
          </a:p>
          <a:p>
            <a:pPr indent="0" lvl="0" marL="88900" rtl="0" algn="l">
              <a:lnSpc>
                <a:spcPct val="100000"/>
              </a:lnSpc>
              <a:spcBef>
                <a:spcPts val="0"/>
              </a:spcBef>
              <a:spcAft>
                <a:spcPts val="0"/>
              </a:spcAft>
              <a:buSzPts val="2200"/>
              <a:buNone/>
            </a:pPr>
            <a:r>
              <a:t/>
            </a:r>
            <a:endParaRPr sz="2000">
              <a:latin typeface="Arial"/>
              <a:ea typeface="Arial"/>
              <a:cs typeface="Arial"/>
              <a:sym typeface="Arial"/>
            </a:endParaRPr>
          </a:p>
          <a:p>
            <a:pPr indent="0" lvl="0" marL="88900" rtl="0" algn="l">
              <a:lnSpc>
                <a:spcPct val="100000"/>
              </a:lnSpc>
              <a:spcBef>
                <a:spcPts val="0"/>
              </a:spcBef>
              <a:spcAft>
                <a:spcPts val="0"/>
              </a:spcAft>
              <a:buSzPts val="2200"/>
              <a:buNone/>
            </a:pPr>
            <a:r>
              <a:rPr lang="en-IN" sz="2000">
                <a:latin typeface="Arial"/>
                <a:ea typeface="Arial"/>
                <a:cs typeface="Arial"/>
                <a:sym typeface="Arial"/>
              </a:rPr>
              <a:t>S= Total number of samples</a:t>
            </a:r>
            <a:endParaRPr/>
          </a:p>
          <a:p>
            <a:pPr indent="0" lvl="0" marL="88900" rtl="0" algn="l">
              <a:lnSpc>
                <a:spcPct val="100000"/>
              </a:lnSpc>
              <a:spcBef>
                <a:spcPts val="0"/>
              </a:spcBef>
              <a:spcAft>
                <a:spcPts val="0"/>
              </a:spcAft>
              <a:buSzPts val="2200"/>
              <a:buNone/>
            </a:pPr>
            <a:r>
              <a:rPr lang="en-IN" sz="2000">
                <a:latin typeface="Arial"/>
                <a:ea typeface="Arial"/>
                <a:cs typeface="Arial"/>
                <a:sym typeface="Arial"/>
              </a:rPr>
              <a:t>P(yes)= probability of yes</a:t>
            </a:r>
            <a:endParaRPr/>
          </a:p>
          <a:p>
            <a:pPr indent="0" lvl="0" marL="88900" rtl="0" algn="l">
              <a:lnSpc>
                <a:spcPct val="100000"/>
              </a:lnSpc>
              <a:spcBef>
                <a:spcPts val="0"/>
              </a:spcBef>
              <a:spcAft>
                <a:spcPts val="0"/>
              </a:spcAft>
              <a:buSzPts val="2200"/>
              <a:buNone/>
            </a:pPr>
            <a:r>
              <a:rPr lang="en-IN" sz="2000">
                <a:latin typeface="Arial"/>
                <a:ea typeface="Arial"/>
                <a:cs typeface="Arial"/>
                <a:sym typeface="Arial"/>
              </a:rPr>
              <a:t>P(no)= probability of no</a:t>
            </a:r>
            <a:endParaRPr/>
          </a:p>
          <a:p>
            <a:pPr indent="0" lvl="0" marL="88900" rtl="0" algn="l">
              <a:lnSpc>
                <a:spcPct val="100000"/>
              </a:lnSpc>
              <a:spcBef>
                <a:spcPts val="0"/>
              </a:spcBef>
              <a:spcAft>
                <a:spcPts val="0"/>
              </a:spcAft>
              <a:buSzPts val="2200"/>
              <a:buNone/>
            </a:pPr>
            <a:r>
              <a:t/>
            </a:r>
            <a:endParaRPr sz="2000">
              <a:latin typeface="Arial"/>
              <a:ea typeface="Arial"/>
              <a:cs typeface="Arial"/>
              <a:sym typeface="Arial"/>
            </a:endParaRPr>
          </a:p>
          <a:p>
            <a:pPr indent="0" lvl="0" marL="88900" rtl="0" algn="l">
              <a:lnSpc>
                <a:spcPct val="100000"/>
              </a:lnSpc>
              <a:spcBef>
                <a:spcPts val="0"/>
              </a:spcBef>
              <a:spcAft>
                <a:spcPts val="0"/>
              </a:spcAft>
              <a:buSzPts val="2200"/>
              <a:buNone/>
            </a:pPr>
            <a:r>
              <a:rPr lang="en-IN" sz="2000">
                <a:latin typeface="Arial"/>
                <a:ea typeface="Arial"/>
                <a:cs typeface="Arial"/>
                <a:sym typeface="Arial"/>
              </a:rPr>
              <a:t>Gini Index= 1- ∑jPj2</a:t>
            </a:r>
            <a:endParaRPr/>
          </a:p>
          <a:p>
            <a:pPr indent="-228600" lvl="0" marL="457200" rtl="0" algn="l">
              <a:lnSpc>
                <a:spcPct val="100000"/>
              </a:lnSpc>
              <a:spcBef>
                <a:spcPts val="0"/>
              </a:spcBef>
              <a:spcAft>
                <a:spcPts val="0"/>
              </a:spcAft>
              <a:buClr>
                <a:srgbClr val="000000"/>
              </a:buClr>
              <a:buSzPts val="2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pic>
        <p:nvPicPr>
          <p:cNvPr descr="Screenshot (70)" id="204" name="Google Shape;204;p17"/>
          <p:cNvPicPr preferRelativeResize="0"/>
          <p:nvPr/>
        </p:nvPicPr>
        <p:blipFill rotWithShape="1">
          <a:blip r:embed="rId3">
            <a:alphaModFix/>
          </a:blip>
          <a:srcRect b="0" l="0" r="0" t="0"/>
          <a:stretch/>
        </p:blipFill>
        <p:spPr>
          <a:xfrm>
            <a:off x="1885950" y="1151889"/>
            <a:ext cx="5372100" cy="2124710"/>
          </a:xfrm>
          <a:prstGeom prst="rect">
            <a:avLst/>
          </a:prstGeom>
          <a:noFill/>
          <a:ln>
            <a:noFill/>
          </a:ln>
        </p:spPr>
      </p:pic>
      <p:pic>
        <p:nvPicPr>
          <p:cNvPr descr="Screenshot (71)" id="205" name="Google Shape;205;p17"/>
          <p:cNvPicPr preferRelativeResize="0"/>
          <p:nvPr/>
        </p:nvPicPr>
        <p:blipFill rotWithShape="1">
          <a:blip r:embed="rId4">
            <a:alphaModFix/>
          </a:blip>
          <a:srcRect b="0" l="0" r="0" t="0"/>
          <a:stretch/>
        </p:blipFill>
        <p:spPr>
          <a:xfrm>
            <a:off x="1719580" y="3678918"/>
            <a:ext cx="5704840" cy="23317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Extreme-Gradient Boost:</a:t>
            </a:r>
            <a:endParaRPr/>
          </a:p>
        </p:txBody>
      </p:sp>
      <p:sp>
        <p:nvSpPr>
          <p:cNvPr id="211" name="Google Shape;211;p1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b="0" i="0" lang="en-IN">
                <a:solidFill>
                  <a:schemeClr val="dk1"/>
                </a:solidFill>
                <a:latin typeface="Arial"/>
                <a:ea typeface="Arial"/>
                <a:cs typeface="Arial"/>
                <a:sym typeface="Arial"/>
              </a:rPr>
              <a:t>It is an ensemble machine learning algorithm that combines the predictions of multiple decision trees to improve accuracy and handle complex tasks.</a:t>
            </a:r>
            <a:endParaRPr/>
          </a:p>
          <a:p>
            <a:pPr indent="-228600" lvl="0" marL="457200" rtl="0" algn="l">
              <a:lnSpc>
                <a:spcPct val="100000"/>
              </a:lnSpc>
              <a:spcBef>
                <a:spcPts val="0"/>
              </a:spcBef>
              <a:spcAft>
                <a:spcPts val="0"/>
              </a:spcAft>
              <a:buClr>
                <a:srgbClr val="000000"/>
              </a:buClr>
              <a:buSzPts val="2200"/>
              <a:buNone/>
            </a:pPr>
            <a:r>
              <a:t/>
            </a:r>
            <a:endParaRPr/>
          </a:p>
        </p:txBody>
      </p:sp>
      <p:pic>
        <p:nvPicPr>
          <p:cNvPr descr="finclassifier" id="212" name="Google Shape;212;p18"/>
          <p:cNvPicPr preferRelativeResize="0"/>
          <p:nvPr/>
        </p:nvPicPr>
        <p:blipFill rotWithShape="1">
          <a:blip r:embed="rId3">
            <a:alphaModFix/>
          </a:blip>
          <a:srcRect b="0" l="0" r="0" t="0"/>
          <a:stretch/>
        </p:blipFill>
        <p:spPr>
          <a:xfrm>
            <a:off x="805543" y="3060932"/>
            <a:ext cx="3517265" cy="2587006"/>
          </a:xfrm>
          <a:prstGeom prst="rect">
            <a:avLst/>
          </a:prstGeom>
          <a:noFill/>
          <a:ln>
            <a:noFill/>
          </a:ln>
        </p:spPr>
      </p:pic>
      <p:pic>
        <p:nvPicPr>
          <p:cNvPr descr="Screenshot (72)" id="213" name="Google Shape;213;p18"/>
          <p:cNvPicPr preferRelativeResize="0"/>
          <p:nvPr/>
        </p:nvPicPr>
        <p:blipFill rotWithShape="1">
          <a:blip r:embed="rId4">
            <a:alphaModFix/>
          </a:blip>
          <a:srcRect b="0" l="1947" r="32497" t="0"/>
          <a:stretch/>
        </p:blipFill>
        <p:spPr>
          <a:xfrm>
            <a:off x="4816651" y="3359930"/>
            <a:ext cx="3783063" cy="21821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Neural Network:</a:t>
            </a:r>
            <a:br>
              <a:rPr lang="en-IN"/>
            </a:br>
            <a:endParaRPr/>
          </a:p>
        </p:txBody>
      </p:sp>
      <p:sp>
        <p:nvSpPr>
          <p:cNvPr id="219" name="Google Shape;219;p1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b="0" i="0" lang="en-IN">
                <a:solidFill>
                  <a:schemeClr val="dk1"/>
                </a:solidFill>
                <a:latin typeface="Arial"/>
                <a:ea typeface="Arial"/>
                <a:cs typeface="Arial"/>
                <a:sym typeface="Arial"/>
              </a:rPr>
              <a:t>ML model inspired by the human brain, consisting of interconnected nodes organized into layers, used for various tasks including classification and regression, particularly in deep learning.</a:t>
            </a:r>
            <a:endParaRPr>
              <a:solidFill>
                <a:schemeClr val="dk1"/>
              </a:solidFill>
              <a:latin typeface="Arial"/>
              <a:ea typeface="Arial"/>
              <a:cs typeface="Arial"/>
              <a:sym typeface="Arial"/>
            </a:endParaRPr>
          </a:p>
        </p:txBody>
      </p:sp>
      <p:pic>
        <p:nvPicPr>
          <p:cNvPr descr="Screenshot (73)" id="220" name="Google Shape;220;p19"/>
          <p:cNvPicPr preferRelativeResize="0"/>
          <p:nvPr/>
        </p:nvPicPr>
        <p:blipFill rotWithShape="1">
          <a:blip r:embed="rId3">
            <a:alphaModFix/>
          </a:blip>
          <a:srcRect b="0" l="0" r="36644" t="0"/>
          <a:stretch/>
        </p:blipFill>
        <p:spPr>
          <a:xfrm>
            <a:off x="5039890" y="3611196"/>
            <a:ext cx="3883991" cy="2345776"/>
          </a:xfrm>
          <a:prstGeom prst="rect">
            <a:avLst/>
          </a:prstGeom>
          <a:noFill/>
          <a:ln>
            <a:noFill/>
          </a:ln>
        </p:spPr>
      </p:pic>
      <p:pic>
        <p:nvPicPr>
          <p:cNvPr descr="Overview of a Neural Network's Learning Process | by Rukshan Pramoditha |  Data Science 365 | Medium" id="221" name="Google Shape;221;p19"/>
          <p:cNvPicPr preferRelativeResize="0"/>
          <p:nvPr/>
        </p:nvPicPr>
        <p:blipFill rotWithShape="1">
          <a:blip r:embed="rId4">
            <a:alphaModFix/>
          </a:blip>
          <a:srcRect b="5663" l="9053" r="10576" t="4487"/>
          <a:stretch/>
        </p:blipFill>
        <p:spPr>
          <a:xfrm>
            <a:off x="-2" y="3172231"/>
            <a:ext cx="5078739" cy="29196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394885" y="91912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Introduction:	</a:t>
            </a:r>
            <a:br>
              <a:rPr lang="en-IN"/>
            </a:br>
            <a:br>
              <a:rPr lang="en-IN"/>
            </a:br>
            <a:br>
              <a:rPr lang="en-IN"/>
            </a:br>
            <a:br>
              <a:rPr lang="en-IN"/>
            </a:br>
            <a:br>
              <a:rPr lang="en-IN"/>
            </a:br>
            <a:br>
              <a:rPr lang="en-IN"/>
            </a:br>
            <a:br>
              <a:rPr lang="en-IN"/>
            </a:br>
            <a:br>
              <a:rPr lang="en-IN"/>
            </a:br>
            <a:endParaRPr/>
          </a:p>
        </p:txBody>
      </p:sp>
      <p:sp>
        <p:nvSpPr>
          <p:cNvPr id="110" name="Google Shape;110;p2"/>
          <p:cNvSpPr txBox="1"/>
          <p:nvPr>
            <p:ph idx="1" type="body"/>
          </p:nvPr>
        </p:nvSpPr>
        <p:spPr>
          <a:xfrm>
            <a:off x="394970" y="1909445"/>
            <a:ext cx="8354060" cy="342265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Clr>
                <a:srgbClr val="000000"/>
              </a:buClr>
              <a:buSzPts val="2200"/>
              <a:buNone/>
            </a:pPr>
            <a:r>
              <a:rPr lang="en-IN" sz="2400">
                <a:latin typeface="Arial"/>
                <a:ea typeface="Arial"/>
                <a:cs typeface="Arial"/>
                <a:sym typeface="Arial"/>
              </a:rPr>
              <a:t>The project focused on analyzing a dataset on prediction of heart disease, incorporating various features such as age, cholesterol levels, chest pain type, and thallium levels. The goal was to apply machine learning techniques to predict the likelihood of heart disease in individuals based on these features.</a:t>
            </a:r>
            <a:endParaRPr sz="2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Comparison of the models:</a:t>
            </a:r>
            <a:endParaRPr/>
          </a:p>
        </p:txBody>
      </p:sp>
      <p:sp>
        <p:nvSpPr>
          <p:cNvPr id="227" name="Google Shape;227;p2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pic>
        <p:nvPicPr>
          <p:cNvPr descr="download (12)" id="228" name="Google Shape;228;p20"/>
          <p:cNvPicPr preferRelativeResize="0"/>
          <p:nvPr/>
        </p:nvPicPr>
        <p:blipFill rotWithShape="1">
          <a:blip r:embed="rId3">
            <a:alphaModFix/>
          </a:blip>
          <a:srcRect b="0" l="0" r="0" t="0"/>
          <a:stretch/>
        </p:blipFill>
        <p:spPr>
          <a:xfrm>
            <a:off x="311700" y="3006271"/>
            <a:ext cx="8299450" cy="270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LIMITATIONS:</a:t>
            </a:r>
            <a:endParaRPr/>
          </a:p>
        </p:txBody>
      </p:sp>
      <p:sp>
        <p:nvSpPr>
          <p:cNvPr id="234" name="Google Shape;234;p21"/>
          <p:cNvSpPr txBox="1"/>
          <p:nvPr>
            <p:ph idx="1" type="body"/>
          </p:nvPr>
        </p:nvSpPr>
        <p:spPr>
          <a:xfrm>
            <a:off x="474345" y="1593849"/>
            <a:ext cx="8987155" cy="3466895"/>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Limited Dataset</a:t>
            </a:r>
            <a:endParaRPr/>
          </a:p>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Outliers</a:t>
            </a:r>
            <a:endParaRPr/>
          </a:p>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Feature Limitations</a:t>
            </a:r>
            <a:endParaRPr/>
          </a:p>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Model Selection</a:t>
            </a:r>
            <a:endParaRPr/>
          </a:p>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Evaluation Metrics</a:t>
            </a:r>
            <a:endParaRPr/>
          </a:p>
          <a:p>
            <a:pPr indent="-368300" lvl="0" marL="457200" rtl="0" algn="l">
              <a:lnSpc>
                <a:spcPct val="100000"/>
              </a:lnSpc>
              <a:spcBef>
                <a:spcPts val="0"/>
              </a:spcBef>
              <a:spcAft>
                <a:spcPts val="0"/>
              </a:spcAft>
              <a:buClr>
                <a:srgbClr val="000000"/>
              </a:buClr>
              <a:buSzPts val="2200"/>
              <a:buChar char="●"/>
            </a:pPr>
            <a:r>
              <a:rPr lang="en-IN" sz="2400">
                <a:latin typeface="Arial"/>
                <a:ea typeface="Arial"/>
                <a:cs typeface="Arial"/>
                <a:sym typeface="Arial"/>
              </a:rPr>
              <a:t>Thallium Interpretation</a:t>
            </a:r>
            <a:endParaRPr/>
          </a:p>
          <a:p>
            <a:pPr indent="0" lvl="0" marL="88900" rtl="0" algn="l">
              <a:lnSpc>
                <a:spcPct val="100000"/>
              </a:lnSpc>
              <a:spcBef>
                <a:spcPts val="0"/>
              </a:spcBef>
              <a:spcAft>
                <a:spcPts val="0"/>
              </a:spcAft>
              <a:buSzPts val="2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a:latin typeface="Arial"/>
                <a:ea typeface="Arial"/>
                <a:cs typeface="Arial"/>
                <a:sym typeface="Arial"/>
              </a:rPr>
              <a:t>Conclusion:</a:t>
            </a:r>
            <a:endParaRPr>
              <a:latin typeface="Arial"/>
              <a:ea typeface="Arial"/>
              <a:cs typeface="Arial"/>
              <a:sym typeface="Arial"/>
            </a:endParaRPr>
          </a:p>
        </p:txBody>
      </p:sp>
      <p:sp>
        <p:nvSpPr>
          <p:cNvPr id="240" name="Google Shape;240;p22"/>
          <p:cNvSpPr txBox="1"/>
          <p:nvPr>
            <p:ph idx="1" type="body"/>
          </p:nvPr>
        </p:nvSpPr>
        <p:spPr>
          <a:xfrm>
            <a:off x="486410" y="1160780"/>
            <a:ext cx="7986395" cy="426339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SzPts val="2200"/>
              <a:buNone/>
            </a:pPr>
            <a:r>
              <a:rPr lang="en-IN" sz="1800">
                <a:latin typeface="Arial"/>
                <a:ea typeface="Arial"/>
                <a:cs typeface="Arial"/>
                <a:sym typeface="Arial"/>
              </a:rPr>
              <a:t>The model investigated the influence of features like Age, Cholestrol level, fbs over 20 on the prediction of heart disease. We employed various machine learning models, including Decision Tree- Gini and Entropy, Neural Network, Extreme Gradient Boost, and Logistic Regression to analyze and predict heart disease based on the dataset.</a:t>
            </a:r>
            <a:endParaRPr/>
          </a:p>
          <a:p>
            <a:pPr indent="0" lvl="0" marL="88900" rtl="0" algn="l">
              <a:lnSpc>
                <a:spcPct val="100000"/>
              </a:lnSpc>
              <a:spcBef>
                <a:spcPts val="0"/>
              </a:spcBef>
              <a:spcAft>
                <a:spcPts val="0"/>
              </a:spcAft>
              <a:buSzPts val="2200"/>
              <a:buNone/>
            </a:pPr>
            <a:r>
              <a:t/>
            </a:r>
            <a:endParaRPr sz="1800">
              <a:latin typeface="Arial"/>
              <a:ea typeface="Arial"/>
              <a:cs typeface="Arial"/>
              <a:sym typeface="Arial"/>
            </a:endParaRPr>
          </a:p>
          <a:p>
            <a:pPr indent="0" lvl="0" marL="88900" rtl="0" algn="l">
              <a:lnSpc>
                <a:spcPct val="100000"/>
              </a:lnSpc>
              <a:spcBef>
                <a:spcPts val="0"/>
              </a:spcBef>
              <a:spcAft>
                <a:spcPts val="0"/>
              </a:spcAft>
              <a:buSzPts val="2200"/>
              <a:buNone/>
            </a:pPr>
            <a:r>
              <a:rPr lang="en-IN" sz="1800">
                <a:latin typeface="Arial"/>
                <a:ea typeface="Arial"/>
                <a:cs typeface="Arial"/>
                <a:sym typeface="Arial"/>
              </a:rPr>
              <a:t>Key Findings:</a:t>
            </a:r>
            <a:endParaRPr/>
          </a:p>
          <a:p>
            <a:pPr indent="0" lvl="0" marL="88900" rtl="0" algn="l">
              <a:lnSpc>
                <a:spcPct val="100000"/>
              </a:lnSpc>
              <a:spcBef>
                <a:spcPts val="0"/>
              </a:spcBef>
              <a:spcAft>
                <a:spcPts val="0"/>
              </a:spcAft>
              <a:buSzPts val="2200"/>
              <a:buNone/>
            </a:pPr>
            <a:r>
              <a:rPr lang="en-IN" sz="1800">
                <a:latin typeface="Arial"/>
                <a:ea typeface="Arial"/>
                <a:cs typeface="Arial"/>
                <a:sym typeface="Arial"/>
              </a:rPr>
              <a:t>1. Thallium Level Significance- "Thallium Level" feature had a significant influence on the prediction of heart disease.</a:t>
            </a:r>
            <a:endParaRPr/>
          </a:p>
          <a:p>
            <a:pPr indent="0" lvl="0" marL="88900" rtl="0" algn="l">
              <a:lnSpc>
                <a:spcPct val="100000"/>
              </a:lnSpc>
              <a:spcBef>
                <a:spcPts val="0"/>
              </a:spcBef>
              <a:spcAft>
                <a:spcPts val="0"/>
              </a:spcAft>
              <a:buSzPts val="2200"/>
              <a:buNone/>
            </a:pPr>
            <a:r>
              <a:rPr lang="en-IN" sz="1800">
                <a:latin typeface="Arial"/>
                <a:ea typeface="Arial"/>
                <a:cs typeface="Arial"/>
                <a:sym typeface="Arial"/>
              </a:rPr>
              <a:t>2. Model Performance- Decision Tree with the Gini criterion delivered the best overall performance</a:t>
            </a:r>
            <a:endParaRPr/>
          </a:p>
          <a:p>
            <a:pPr indent="0" lvl="0" marL="88900" rtl="0" algn="l">
              <a:lnSpc>
                <a:spcPct val="100000"/>
              </a:lnSpc>
              <a:spcBef>
                <a:spcPts val="0"/>
              </a:spcBef>
              <a:spcAft>
                <a:spcPts val="0"/>
              </a:spcAft>
              <a:buSzPts val="2200"/>
              <a:buNone/>
            </a:pPr>
            <a:r>
              <a:rPr lang="en-IN" sz="1800">
                <a:latin typeface="Arial"/>
                <a:ea typeface="Arial"/>
                <a:cs typeface="Arial"/>
                <a:sym typeface="Arial"/>
              </a:rPr>
              <a:t>3. Accuracy and False Negatives- Decision Tree (Gini) model not only achieved the highest accuracy but also reduced the false negative rate.</a:t>
            </a:r>
            <a:endParaRPr/>
          </a:p>
          <a:p>
            <a:pPr indent="0" lvl="0" marL="88900" rtl="0" algn="l">
              <a:lnSpc>
                <a:spcPct val="100000"/>
              </a:lnSpc>
              <a:spcBef>
                <a:spcPts val="0"/>
              </a:spcBef>
              <a:spcAft>
                <a:spcPts val="0"/>
              </a:spcAft>
              <a:buSzPts val="2200"/>
              <a:buNone/>
            </a:pPr>
            <a:r>
              <a:t/>
            </a:r>
            <a:endParaRPr sz="1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144695" y="266600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sz="4800">
                <a:latin typeface="Arial"/>
                <a:ea typeface="Arial"/>
                <a:cs typeface="Arial"/>
                <a:sym typeface="Arial"/>
              </a:rPr>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 type="body"/>
          </p:nvPr>
        </p:nvSpPr>
        <p:spPr>
          <a:xfrm>
            <a:off x="311785" y="744220"/>
            <a:ext cx="8360410" cy="482219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rPr b="1" lang="en-IN" sz="2800">
                <a:solidFill>
                  <a:schemeClr val="dk1"/>
                </a:solidFill>
                <a:latin typeface="Arial"/>
                <a:ea typeface="Arial"/>
                <a:cs typeface="Arial"/>
                <a:sym typeface="Arial"/>
              </a:rPr>
              <a:t>Project Summary:</a:t>
            </a:r>
            <a:endParaRPr/>
          </a:p>
          <a:p>
            <a:pPr indent="0" lvl="0" marL="0" rtl="0" algn="just">
              <a:lnSpc>
                <a:spcPct val="115000"/>
              </a:lnSpc>
              <a:spcBef>
                <a:spcPts val="0"/>
              </a:spcBef>
              <a:spcAft>
                <a:spcPts val="0"/>
              </a:spcAft>
              <a:buSzPts val="2200"/>
              <a:buNone/>
            </a:pPr>
            <a:r>
              <a:rPr lang="en-IN" sz="2400">
                <a:solidFill>
                  <a:schemeClr val="dk1"/>
                </a:solidFill>
                <a:latin typeface="Arial"/>
                <a:ea typeface="Arial"/>
                <a:cs typeface="Arial"/>
                <a:sym typeface="Arial"/>
              </a:rPr>
              <a:t>	</a:t>
            </a:r>
            <a:endParaRPr/>
          </a:p>
          <a:p>
            <a:pPr indent="0" lvl="0" marL="0" rtl="0" algn="just">
              <a:lnSpc>
                <a:spcPct val="115000"/>
              </a:lnSpc>
              <a:spcBef>
                <a:spcPts val="0"/>
              </a:spcBef>
              <a:spcAft>
                <a:spcPts val="0"/>
              </a:spcAft>
              <a:buSzPts val="2200"/>
              <a:buNone/>
            </a:pPr>
            <a:r>
              <a:t/>
            </a:r>
            <a:endParaRPr sz="1900">
              <a:solidFill>
                <a:schemeClr val="dk1"/>
              </a:solidFill>
              <a:latin typeface="Arial"/>
              <a:ea typeface="Arial"/>
              <a:cs typeface="Arial"/>
              <a:sym typeface="Arial"/>
            </a:endParaRPr>
          </a:p>
          <a:p>
            <a:pPr indent="0" lvl="0" marL="0" rtl="0" algn="just">
              <a:lnSpc>
                <a:spcPct val="115000"/>
              </a:lnSpc>
              <a:spcBef>
                <a:spcPts val="0"/>
              </a:spcBef>
              <a:spcAft>
                <a:spcPts val="0"/>
              </a:spcAft>
              <a:buSzPts val="2200"/>
              <a:buNone/>
            </a:pPr>
            <a:r>
              <a:rPr lang="en-IN" sz="2400">
                <a:solidFill>
                  <a:schemeClr val="dk1"/>
                </a:solidFill>
                <a:latin typeface="Arial"/>
                <a:ea typeface="Arial"/>
                <a:cs typeface="Arial"/>
                <a:sym typeface="Arial"/>
              </a:rPr>
              <a:t>The project involved extensive exploratory data analysis (EDA), preprocessing steps, and the application of machine learning algorithms such as  Logistic Regression, Decision Trees, and Extreme Gradient Boosting and Neural Network. The analysis delved into age distributions, cholesterol levels, chest pain types, and their relationship with heart disease. Additionally, the study assessed the impact of different features on the accuracy of prediction models.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800">
                <a:latin typeface="Arial"/>
                <a:ea typeface="Arial"/>
                <a:cs typeface="Arial"/>
                <a:sym typeface="Arial"/>
              </a:rPr>
              <a:t>Purpose of the Project:</a:t>
            </a:r>
            <a:endParaRPr>
              <a:latin typeface="Arial"/>
              <a:ea typeface="Arial"/>
              <a:cs typeface="Arial"/>
              <a:sym typeface="Arial"/>
            </a:endParaRPr>
          </a:p>
        </p:txBody>
      </p:sp>
      <p:sp>
        <p:nvSpPr>
          <p:cNvPr id="121" name="Google Shape;121;p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IN" sz="2000">
                <a:latin typeface="Arial"/>
                <a:ea typeface="Arial"/>
                <a:cs typeface="Arial"/>
                <a:sym typeface="Arial"/>
              </a:rPr>
              <a:t>The project’s primary purpose was to utilize machine learning techniques to understand and predict heart disease based on various factors.</a:t>
            </a:r>
            <a:endParaRPr/>
          </a:p>
          <a:p>
            <a:pPr indent="-342900" lvl="0" marL="457200" rtl="0" algn="just">
              <a:lnSpc>
                <a:spcPct val="100000"/>
              </a:lnSpc>
              <a:spcBef>
                <a:spcPts val="0"/>
              </a:spcBef>
              <a:spcAft>
                <a:spcPts val="0"/>
              </a:spcAft>
              <a:buSzPts val="1800"/>
              <a:buChar char="●"/>
            </a:pPr>
            <a:r>
              <a:rPr lang="en-IN" sz="2000">
                <a:latin typeface="Arial"/>
                <a:ea typeface="Arial"/>
                <a:cs typeface="Arial"/>
                <a:sym typeface="Arial"/>
              </a:rPr>
              <a:t>The project aimed to identify patterns, correlations, and outliers within the data by employing exploratory and statistical analysis.</a:t>
            </a:r>
            <a:endParaRPr/>
          </a:p>
          <a:p>
            <a:pPr indent="-342900" lvl="0" marL="457200" rtl="0" algn="just">
              <a:lnSpc>
                <a:spcPct val="100000"/>
              </a:lnSpc>
              <a:spcBef>
                <a:spcPts val="0"/>
              </a:spcBef>
              <a:spcAft>
                <a:spcPts val="0"/>
              </a:spcAft>
              <a:buSzPts val="1800"/>
              <a:buChar char="●"/>
            </a:pPr>
            <a:r>
              <a:rPr lang="en-IN" sz="2000">
                <a:latin typeface="Arial"/>
                <a:ea typeface="Arial"/>
                <a:cs typeface="Arial"/>
                <a:sym typeface="Arial"/>
              </a:rPr>
              <a:t>The subsequent application of machine learning models was geared towards creating predictive tools for diagnosing heart disease, providing valuable insights for healthcare practitioners and researchers.</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253280" y="40096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Modules used :</a:t>
            </a:r>
            <a:br>
              <a:rPr lang="en-IN">
                <a:latin typeface="Arial"/>
                <a:ea typeface="Arial"/>
                <a:cs typeface="Arial"/>
                <a:sym typeface="Arial"/>
              </a:rPr>
            </a:br>
            <a:br>
              <a:rPr lang="en-IN">
                <a:latin typeface="Arial"/>
                <a:ea typeface="Arial"/>
                <a:cs typeface="Arial"/>
                <a:sym typeface="Arial"/>
              </a:rPr>
            </a:br>
            <a:endParaRPr>
              <a:latin typeface="Arial"/>
              <a:ea typeface="Arial"/>
              <a:cs typeface="Arial"/>
              <a:sym typeface="Arial"/>
            </a:endParaRPr>
          </a:p>
        </p:txBody>
      </p:sp>
      <p:sp>
        <p:nvSpPr>
          <p:cNvPr id="127" name="Google Shape;127;p5"/>
          <p:cNvSpPr txBox="1"/>
          <p:nvPr>
            <p:ph idx="1" type="body"/>
          </p:nvPr>
        </p:nvSpPr>
        <p:spPr>
          <a:xfrm>
            <a:off x="311700" y="951798"/>
            <a:ext cx="8520600" cy="45552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SzPts val="2200"/>
              <a:buChar char="●"/>
            </a:pPr>
            <a:r>
              <a:rPr lang="en-IN">
                <a:solidFill>
                  <a:schemeClr val="dk1"/>
                </a:solidFill>
                <a:latin typeface="Arial"/>
                <a:ea typeface="Arial"/>
                <a:cs typeface="Arial"/>
                <a:sym typeface="Arial"/>
              </a:rPr>
              <a:t>Pandas</a:t>
            </a:r>
            <a:endParaRPr b="0" i="0">
              <a:solidFill>
                <a:schemeClr val="dk1"/>
              </a:solidFill>
              <a:latin typeface="Arial"/>
              <a:ea typeface="Arial"/>
              <a:cs typeface="Arial"/>
              <a:sym typeface="Arial"/>
            </a:endParaRPr>
          </a:p>
          <a:p>
            <a:pPr indent="-368300" lvl="0" marL="457200" rtl="0" algn="just">
              <a:lnSpc>
                <a:spcPct val="100000"/>
              </a:lnSpc>
              <a:spcBef>
                <a:spcPts val="0"/>
              </a:spcBef>
              <a:spcAft>
                <a:spcPts val="0"/>
              </a:spcAft>
              <a:buSzPts val="2200"/>
              <a:buChar char="●"/>
            </a:pPr>
            <a:r>
              <a:rPr lang="en-IN">
                <a:solidFill>
                  <a:schemeClr val="dk1"/>
                </a:solidFill>
                <a:latin typeface="Arial"/>
                <a:ea typeface="Arial"/>
                <a:cs typeface="Arial"/>
                <a:sym typeface="Arial"/>
              </a:rPr>
              <a:t>Numpy</a:t>
            </a:r>
            <a:endParaRPr b="0" i="0">
              <a:solidFill>
                <a:schemeClr val="dk1"/>
              </a:solidFill>
              <a:latin typeface="Arial"/>
              <a:ea typeface="Arial"/>
              <a:cs typeface="Arial"/>
              <a:sym typeface="Arial"/>
            </a:endParaRPr>
          </a:p>
          <a:p>
            <a:pPr indent="-368300" lvl="0" marL="457200" rtl="0" algn="just">
              <a:lnSpc>
                <a:spcPct val="100000"/>
              </a:lnSpc>
              <a:spcBef>
                <a:spcPts val="0"/>
              </a:spcBef>
              <a:spcAft>
                <a:spcPts val="0"/>
              </a:spcAft>
              <a:buSzPts val="2200"/>
              <a:buChar char="●"/>
            </a:pPr>
            <a:r>
              <a:rPr b="0" i="0" lang="en-IN">
                <a:solidFill>
                  <a:schemeClr val="dk1"/>
                </a:solidFill>
                <a:latin typeface="Arial"/>
                <a:ea typeface="Arial"/>
                <a:cs typeface="Arial"/>
                <a:sym typeface="Arial"/>
              </a:rPr>
              <a:t>matplotlib.pyplot</a:t>
            </a:r>
            <a:endParaRPr/>
          </a:p>
          <a:p>
            <a:pPr indent="-368300" lvl="0" marL="457200" rtl="0" algn="just">
              <a:lnSpc>
                <a:spcPct val="100000"/>
              </a:lnSpc>
              <a:spcBef>
                <a:spcPts val="0"/>
              </a:spcBef>
              <a:spcAft>
                <a:spcPts val="0"/>
              </a:spcAft>
              <a:buSzPts val="2200"/>
              <a:buChar char="●"/>
            </a:pPr>
            <a:r>
              <a:rPr b="0" i="0" lang="en-IN">
                <a:solidFill>
                  <a:schemeClr val="dk1"/>
                </a:solidFill>
                <a:latin typeface="Arial"/>
                <a:ea typeface="Arial"/>
                <a:cs typeface="Arial"/>
                <a:sym typeface="Arial"/>
              </a:rPr>
              <a:t>Seaborn</a:t>
            </a:r>
            <a:r>
              <a:rPr lang="en-IN">
                <a:solidFill>
                  <a:schemeClr val="dk1"/>
                </a:solidFill>
                <a:latin typeface="Arial"/>
                <a:ea typeface="Arial"/>
                <a:cs typeface="Arial"/>
                <a:sym typeface="Arial"/>
              </a:rPr>
              <a:t>-</a:t>
            </a:r>
            <a:r>
              <a:rPr b="0" i="0" lang="en-IN">
                <a:solidFill>
                  <a:schemeClr val="dk1"/>
                </a:solidFill>
                <a:latin typeface="Arial"/>
                <a:ea typeface="Arial"/>
                <a:cs typeface="Arial"/>
                <a:sym typeface="Arial"/>
              </a:rPr>
              <a:t>library </a:t>
            </a:r>
            <a:endParaRPr/>
          </a:p>
          <a:p>
            <a:pPr indent="-368300" lvl="0" marL="457200" rtl="0" algn="just">
              <a:lnSpc>
                <a:spcPct val="100000"/>
              </a:lnSpc>
              <a:spcBef>
                <a:spcPts val="0"/>
              </a:spcBef>
              <a:spcAft>
                <a:spcPts val="0"/>
              </a:spcAft>
              <a:buSzPts val="2200"/>
              <a:buChar char="●"/>
            </a:pPr>
            <a:r>
              <a:rPr b="0" i="0" lang="en-IN">
                <a:solidFill>
                  <a:schemeClr val="dk1"/>
                </a:solidFill>
                <a:latin typeface="Arial"/>
                <a:ea typeface="Arial"/>
                <a:cs typeface="Arial"/>
                <a:sym typeface="Arial"/>
              </a:rPr>
              <a:t>Pandas Profiling</a:t>
            </a:r>
            <a:endParaRPr b="0" i="0">
              <a:solidFill>
                <a:schemeClr val="dk1"/>
              </a:solidFill>
              <a:latin typeface="Arial"/>
              <a:ea typeface="Arial"/>
              <a:cs typeface="Arial"/>
              <a:sym typeface="Arial"/>
            </a:endParaRPr>
          </a:p>
          <a:p>
            <a:pPr indent="-368300" lvl="0" marL="457200" rtl="0" algn="just">
              <a:lnSpc>
                <a:spcPct val="100000"/>
              </a:lnSpc>
              <a:spcBef>
                <a:spcPts val="0"/>
              </a:spcBef>
              <a:spcAft>
                <a:spcPts val="0"/>
              </a:spcAft>
              <a:buSzPts val="2200"/>
              <a:buChar char="●"/>
            </a:pPr>
            <a:r>
              <a:rPr lang="en-IN">
                <a:solidFill>
                  <a:schemeClr val="dk1"/>
                </a:solidFill>
                <a:latin typeface="Arial"/>
                <a:ea typeface="Arial"/>
                <a:cs typeface="Arial"/>
                <a:sym typeface="Arial"/>
              </a:rPr>
              <a:t>Sweetviz</a:t>
            </a:r>
            <a:endParaRPr/>
          </a:p>
          <a:p>
            <a:pPr indent="-368300" lvl="0" marL="457200" rtl="0" algn="just">
              <a:lnSpc>
                <a:spcPct val="100000"/>
              </a:lnSpc>
              <a:spcBef>
                <a:spcPts val="0"/>
              </a:spcBef>
              <a:spcAft>
                <a:spcPts val="0"/>
              </a:spcAft>
              <a:buSzPts val="2200"/>
              <a:buChar char="●"/>
            </a:pPr>
            <a:r>
              <a:rPr lang="en-IN">
                <a:solidFill>
                  <a:schemeClr val="dk1"/>
                </a:solidFill>
                <a:latin typeface="Arial"/>
                <a:ea typeface="Arial"/>
                <a:cs typeface="Arial"/>
                <a:sym typeface="Arial"/>
              </a:rPr>
              <a:t>sklearn</a:t>
            </a:r>
            <a:endParaRPr>
              <a:solidFill>
                <a:schemeClr val="dk1"/>
              </a:solidFill>
              <a:latin typeface="Arial"/>
              <a:ea typeface="Arial"/>
              <a:cs typeface="Arial"/>
              <a:sym typeface="Arial"/>
            </a:endParaRPr>
          </a:p>
          <a:p>
            <a:pPr indent="-368300" lvl="0" marL="457200" rtl="0" algn="just">
              <a:lnSpc>
                <a:spcPct val="100000"/>
              </a:lnSpc>
              <a:spcBef>
                <a:spcPts val="0"/>
              </a:spcBef>
              <a:spcAft>
                <a:spcPts val="0"/>
              </a:spcAft>
              <a:buSzPts val="2200"/>
              <a:buChar char="●"/>
            </a:pPr>
            <a:r>
              <a:rPr lang="en-IN">
                <a:solidFill>
                  <a:schemeClr val="dk1"/>
                </a:solidFill>
                <a:latin typeface="Arial"/>
                <a:ea typeface="Arial"/>
                <a:cs typeface="Arial"/>
                <a:sym typeface="Arial"/>
              </a:rPr>
              <a:t>Warnings</a:t>
            </a:r>
            <a:endParaRPr/>
          </a:p>
          <a:p>
            <a:pPr indent="-368300" lvl="0" marL="457200" rtl="0" algn="just">
              <a:lnSpc>
                <a:spcPct val="100000"/>
              </a:lnSpc>
              <a:spcBef>
                <a:spcPts val="0"/>
              </a:spcBef>
              <a:spcAft>
                <a:spcPts val="0"/>
              </a:spcAft>
              <a:buSzPts val="2200"/>
              <a:buChar char="●"/>
            </a:pPr>
            <a:r>
              <a:rPr lang="en-IN">
                <a:solidFill>
                  <a:schemeClr val="dk1"/>
                </a:solidFill>
                <a:latin typeface="Arial"/>
                <a:ea typeface="Arial"/>
                <a:cs typeface="Arial"/>
                <a:sym typeface="Arial"/>
              </a:rPr>
              <a:t>Scipy</a:t>
            </a:r>
            <a:endParaRPr>
              <a:solidFill>
                <a:schemeClr val="dk1"/>
              </a:solidFill>
              <a:latin typeface="Arial"/>
              <a:ea typeface="Arial"/>
              <a:cs typeface="Arial"/>
              <a:sym typeface="Arial"/>
            </a:endParaRPr>
          </a:p>
          <a:p>
            <a:pPr indent="-368300" lvl="0" marL="457200" rtl="0" algn="just">
              <a:lnSpc>
                <a:spcPct val="100000"/>
              </a:lnSpc>
              <a:spcBef>
                <a:spcPts val="0"/>
              </a:spcBef>
              <a:spcAft>
                <a:spcPts val="0"/>
              </a:spcAft>
              <a:buSzPts val="2200"/>
              <a:buChar char="●"/>
            </a:pPr>
            <a:r>
              <a:rPr lang="en-IN">
                <a:solidFill>
                  <a:schemeClr val="dk1"/>
                </a:solidFill>
                <a:latin typeface="Arial"/>
                <a:ea typeface="Arial"/>
                <a:cs typeface="Arial"/>
                <a:sym typeface="Arial"/>
              </a:rPr>
              <a:t>Xgboost</a:t>
            </a:r>
            <a:endParaRPr>
              <a:solidFill>
                <a:schemeClr val="dk1"/>
              </a:solidFill>
              <a:latin typeface="Arial"/>
              <a:ea typeface="Arial"/>
              <a:cs typeface="Arial"/>
              <a:sym typeface="Arial"/>
            </a:endParaRPr>
          </a:p>
          <a:p>
            <a:pPr indent="-368300" lvl="0" marL="457200" rtl="0" algn="just">
              <a:lnSpc>
                <a:spcPct val="100000"/>
              </a:lnSpc>
              <a:spcBef>
                <a:spcPts val="0"/>
              </a:spcBef>
              <a:spcAft>
                <a:spcPts val="0"/>
              </a:spcAft>
              <a:buSzPts val="2200"/>
              <a:buChar char="●"/>
            </a:pPr>
            <a:r>
              <a:rPr b="0" lang="en-IN">
                <a:solidFill>
                  <a:schemeClr val="dk1"/>
                </a:solidFill>
                <a:latin typeface="Arial"/>
                <a:ea typeface="Arial"/>
                <a:cs typeface="Arial"/>
                <a:sym typeface="Arial"/>
              </a:rPr>
              <a:t>keras</a:t>
            </a:r>
            <a:endParaRPr>
              <a:solidFill>
                <a:schemeClr val="dk1"/>
              </a:solidFill>
              <a:latin typeface="Arial"/>
              <a:ea typeface="Arial"/>
              <a:cs typeface="Arial"/>
              <a:sym typeface="Arial"/>
            </a:endParaRPr>
          </a:p>
          <a:p>
            <a:pPr indent="-228600" lvl="0" marL="457200" rtl="0" algn="just">
              <a:lnSpc>
                <a:spcPct val="100000"/>
              </a:lnSpc>
              <a:spcBef>
                <a:spcPts val="0"/>
              </a:spcBef>
              <a:spcAft>
                <a:spcPts val="0"/>
              </a:spcAft>
              <a:buSzPts val="2200"/>
              <a:buNone/>
            </a:pPr>
            <a:r>
              <a:t/>
            </a:r>
            <a:endParaRPr b="0" i="0">
              <a:solidFill>
                <a:schemeClr val="dk1"/>
              </a:solidFill>
              <a:latin typeface="Archivo Narrow"/>
              <a:ea typeface="Archivo Narrow"/>
              <a:cs typeface="Archivo Narrow"/>
              <a:sym typeface="Archivo Narrow"/>
            </a:endParaRPr>
          </a:p>
          <a:p>
            <a:pPr indent="0" lvl="0" marL="88900" rtl="0" algn="l">
              <a:lnSpc>
                <a:spcPct val="100000"/>
              </a:lnSpc>
              <a:spcBef>
                <a:spcPts val="0"/>
              </a:spcBef>
              <a:spcAft>
                <a:spcPts val="0"/>
              </a:spcAft>
              <a:buSzPts val="2200"/>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 </a:t>
            </a:r>
            <a:r>
              <a:rPr lang="en-IN">
                <a:latin typeface="Arial"/>
                <a:ea typeface="Arial"/>
                <a:cs typeface="Arial"/>
                <a:sym typeface="Arial"/>
              </a:rPr>
              <a:t>Age distribution:</a:t>
            </a:r>
            <a:endParaRPr/>
          </a:p>
        </p:txBody>
      </p:sp>
      <p:sp>
        <p:nvSpPr>
          <p:cNvPr id="133" name="Google Shape;133;p6"/>
          <p:cNvSpPr txBox="1"/>
          <p:nvPr>
            <p:ph idx="1" type="body"/>
          </p:nvPr>
        </p:nvSpPr>
        <p:spPr>
          <a:xfrm>
            <a:off x="1366684" y="2861187"/>
            <a:ext cx="4621161" cy="3043832"/>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SzPts val="2200"/>
              <a:buNone/>
            </a:pPr>
            <a:r>
              <a:t/>
            </a:r>
            <a:endParaRPr/>
          </a:p>
        </p:txBody>
      </p:sp>
      <p:pic>
        <p:nvPicPr>
          <p:cNvPr id="134" name="Google Shape;134;p6"/>
          <p:cNvPicPr preferRelativeResize="0"/>
          <p:nvPr/>
        </p:nvPicPr>
        <p:blipFill rotWithShape="1">
          <a:blip r:embed="rId3">
            <a:alphaModFix/>
          </a:blip>
          <a:srcRect b="0" l="0" r="0" t="0"/>
          <a:stretch/>
        </p:blipFill>
        <p:spPr>
          <a:xfrm>
            <a:off x="587829" y="1439141"/>
            <a:ext cx="7749926" cy="49091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Percentage of Female and Male patients</a:t>
            </a:r>
            <a:endParaRPr/>
          </a:p>
        </p:txBody>
      </p:sp>
      <p:sp>
        <p:nvSpPr>
          <p:cNvPr id="140" name="Google Shape;140;p7"/>
          <p:cNvSpPr txBox="1"/>
          <p:nvPr>
            <p:ph idx="1" type="body"/>
          </p:nvPr>
        </p:nvSpPr>
        <p:spPr>
          <a:xfrm>
            <a:off x="2654710" y="2251588"/>
            <a:ext cx="4562167" cy="1750142"/>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pic>
        <p:nvPicPr>
          <p:cNvPr id="141" name="Google Shape;141;p7"/>
          <p:cNvPicPr preferRelativeResize="0"/>
          <p:nvPr/>
        </p:nvPicPr>
        <p:blipFill rotWithShape="1">
          <a:blip r:embed="rId3">
            <a:alphaModFix/>
          </a:blip>
          <a:srcRect b="0" l="0" r="0" t="0"/>
          <a:stretch/>
        </p:blipFill>
        <p:spPr>
          <a:xfrm>
            <a:off x="311700" y="1455173"/>
            <a:ext cx="8439010" cy="48094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latin typeface="Arial"/>
                <a:ea typeface="Arial"/>
                <a:cs typeface="Arial"/>
                <a:sym typeface="Arial"/>
              </a:rPr>
              <a:t>Cholesterol level by sex:</a:t>
            </a:r>
            <a:endParaRPr/>
          </a:p>
        </p:txBody>
      </p:sp>
      <p:pic>
        <p:nvPicPr>
          <p:cNvPr id="147" name="Google Shape;147;p8"/>
          <p:cNvPicPr preferRelativeResize="0"/>
          <p:nvPr/>
        </p:nvPicPr>
        <p:blipFill rotWithShape="1">
          <a:blip r:embed="rId3">
            <a:alphaModFix/>
          </a:blip>
          <a:srcRect b="0" l="0" r="0" t="0"/>
          <a:stretch/>
        </p:blipFill>
        <p:spPr>
          <a:xfrm>
            <a:off x="1071717" y="1312590"/>
            <a:ext cx="6853084" cy="4870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sz="2400">
                <a:latin typeface="Arial"/>
                <a:ea typeface="Arial"/>
                <a:cs typeface="Arial"/>
                <a:sym typeface="Arial"/>
              </a:rPr>
              <a:t>Distribution of people with  heart disease and Not</a:t>
            </a:r>
            <a:br>
              <a:rPr lang="en-IN"/>
            </a:br>
            <a:endParaRPr/>
          </a:p>
        </p:txBody>
      </p:sp>
      <p:pic>
        <p:nvPicPr>
          <p:cNvPr id="153" name="Google Shape;153;p9"/>
          <p:cNvPicPr preferRelativeResize="0"/>
          <p:nvPr/>
        </p:nvPicPr>
        <p:blipFill rotWithShape="1">
          <a:blip r:embed="rId3">
            <a:alphaModFix/>
          </a:blip>
          <a:srcRect b="0" l="0" r="0" t="0"/>
          <a:stretch/>
        </p:blipFill>
        <p:spPr>
          <a:xfrm>
            <a:off x="1101213" y="1533483"/>
            <a:ext cx="6341805" cy="42970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2023-10-08T07:14:00Z</dcterms:created>
  <dc:creator>Victor Jose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7AD62613BAB24ED69524F6DFC8587D52_12</vt:lpwstr>
  </property>
  <property fmtid="{D5CDD505-2E9C-101B-9397-08002B2CF9AE}" pid="3" name="KSOProductBuildVer">
    <vt:lpwstr>1033-12.2.0.13215</vt:lpwstr>
  </property>
</Properties>
</file>