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1"/>
  </p:notesMasterIdLst>
  <p:handoutMasterIdLst>
    <p:handoutMasterId r:id="rId32"/>
  </p:handoutMasterIdLst>
  <p:sldIdLst>
    <p:sldId id="265" r:id="rId5"/>
    <p:sldId id="259"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6" r:id="rId26"/>
    <p:sldId id="293" r:id="rId27"/>
    <p:sldId id="294" r:id="rId28"/>
    <p:sldId id="295" r:id="rId29"/>
    <p:sldId id="31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pali Saha" initials="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81727" autoAdjust="0"/>
  </p:normalViewPr>
  <p:slideViewPr>
    <p:cSldViewPr snapToGrid="0" showGuides="1">
      <p:cViewPr>
        <p:scale>
          <a:sx n="100" d="100"/>
          <a:sy n="100" d="100"/>
        </p:scale>
        <p:origin x="-1068" y="-72"/>
      </p:cViewPr>
      <p:guideLst>
        <p:guide orient="horz" pos="2160"/>
        <p:guide pos="249"/>
      </p:guideLst>
    </p:cSldViewPr>
  </p:slideViewPr>
  <p:outlineViewPr>
    <p:cViewPr>
      <p:scale>
        <a:sx n="33" d="100"/>
        <a:sy n="33" d="100"/>
      </p:scale>
      <p:origin x="0" y="1846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softwaretestinghelp.com/atlassian-jira-tutorial-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uru99.com/mobile-testing.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6275" y="576263"/>
            <a:ext cx="4575175" cy="343058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2986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2150" y="59055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704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0250" y="685800"/>
            <a:ext cx="4573588"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173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Arial" pitchFamily="34" charset="0"/>
                <a:ea typeface="+mn-ea"/>
                <a:cs typeface="Arial" pitchFamily="34" charset="0"/>
              </a:rPr>
              <a:t>Once logged in, the dashboard page is displayed (unless otherwise chosen) to the user. The dashboard page gives a snap shot about the description of the project you belong to; issue summary and the activity stream (the issues that are assigned to you, the issues that you created </a:t>
            </a:r>
            <a:r>
              <a:rPr lang="en-US" sz="1000" b="0" i="0" kern="1200" dirty="0" err="1" smtClean="0">
                <a:solidFill>
                  <a:schemeClr val="tx1"/>
                </a:solidFill>
                <a:effectLst/>
                <a:latin typeface="Arial" pitchFamily="34" charset="0"/>
                <a:ea typeface="+mn-ea"/>
                <a:cs typeface="Arial" pitchFamily="34" charset="0"/>
              </a:rPr>
              <a:t>etc</a:t>
            </a:r>
            <a:r>
              <a:rPr lang="en-US" sz="1000" b="0" i="0" kern="1200" dirty="0" smtClean="0">
                <a:solidFill>
                  <a:schemeClr val="tx1"/>
                </a:solidFill>
                <a:effectLst/>
                <a:latin typeface="Arial" pitchFamily="34" charset="0"/>
                <a:ea typeface="+mn-ea"/>
                <a:cs typeface="Arial" pitchFamily="34" charset="0"/>
              </a:rPr>
              <a:t>).</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lstStyle/>
          <a:p>
            <a:r>
              <a:rPr lang="en-US" sz="1000" b="1" i="0" u="sng" kern="1200" dirty="0" smtClean="0">
                <a:solidFill>
                  <a:schemeClr val="tx1"/>
                </a:solidFill>
                <a:effectLst/>
                <a:latin typeface="Arial" pitchFamily="34" charset="0"/>
                <a:ea typeface="+mn-ea"/>
                <a:cs typeface="Arial" pitchFamily="34" charset="0"/>
              </a:rPr>
              <a:t>Project</a:t>
            </a:r>
            <a:r>
              <a:rPr lang="en-US" sz="1000" b="0" i="0" kern="1200" dirty="0" smtClean="0">
                <a:solidFill>
                  <a:schemeClr val="tx1"/>
                </a:solidFill>
                <a:effectLst/>
                <a:latin typeface="Arial" pitchFamily="34" charset="0"/>
                <a:ea typeface="+mn-ea"/>
                <a:cs typeface="Arial" pitchFamily="34" charset="0"/>
              </a:rPr>
              <a:t>: Every issue belongs to a project. You can choose the same by clicking on the drop down and choosing the project that you want this issue to belong to.</a:t>
            </a:r>
            <a:endParaRPr lang="en-US" dirty="0"/>
          </a:p>
        </p:txBody>
      </p:sp>
    </p:spTree>
    <p:extLst>
      <p:ext uri="{BB962C8B-B14F-4D97-AF65-F5344CB8AC3E}">
        <p14:creationId xmlns:p14="http://schemas.microsoft.com/office/powerpoint/2010/main" val="1369096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0284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lstStyle/>
          <a:p>
            <a:r>
              <a:rPr lang="en-US" sz="1000" b="1" i="0" u="sng" kern="1200" dirty="0" smtClean="0">
                <a:solidFill>
                  <a:schemeClr val="tx1"/>
                </a:solidFill>
                <a:effectLst/>
                <a:latin typeface="Arial" pitchFamily="34" charset="0"/>
                <a:ea typeface="+mn-ea"/>
                <a:cs typeface="Arial" pitchFamily="34" charset="0"/>
              </a:rPr>
              <a:t>Issue type</a:t>
            </a:r>
            <a:r>
              <a:rPr lang="en-US" sz="1000" b="0" i="0" u="sng"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This field displays all the types of issues that can be created and tracked via JIRA. </a:t>
            </a:r>
          </a:p>
          <a:p>
            <a:r>
              <a:rPr lang="en-US" sz="1000" b="0" i="0" kern="1200" dirty="0" smtClean="0">
                <a:solidFill>
                  <a:schemeClr val="tx1"/>
                </a:solidFill>
                <a:effectLst/>
                <a:latin typeface="Arial" pitchFamily="34" charset="0"/>
                <a:ea typeface="+mn-ea"/>
                <a:cs typeface="Arial" pitchFamily="34" charset="0"/>
              </a:rPr>
              <a:t>The items Bug, new feature, task, improvement are exactly what their names imply. Epic and story are more relevant to agile projects. Story is a requirement in Agile that needs to be tracked from start to finish. Epic is a group of stories.</a:t>
            </a:r>
          </a:p>
          <a:p>
            <a:r>
              <a:rPr lang="en-US" sz="1000" b="0" i="0" kern="1200" dirty="0" smtClean="0">
                <a:solidFill>
                  <a:schemeClr val="tx1"/>
                </a:solidFill>
                <a:effectLst/>
                <a:latin typeface="Arial" pitchFamily="34" charset="0"/>
                <a:ea typeface="+mn-ea"/>
                <a:cs typeface="Arial" pitchFamily="34" charset="0"/>
              </a:rPr>
              <a:t>Choose the issue type as needed</a:t>
            </a:r>
          </a:p>
          <a:p>
            <a:endParaRPr lang="en-US" dirty="0"/>
          </a:p>
        </p:txBody>
      </p:sp>
    </p:spTree>
    <p:extLst>
      <p:ext uri="{BB962C8B-B14F-4D97-AF65-F5344CB8AC3E}">
        <p14:creationId xmlns:p14="http://schemas.microsoft.com/office/powerpoint/2010/main" val="51553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lstStyle/>
          <a:p>
            <a:r>
              <a:rPr lang="en-US" sz="1000" b="1" i="0" u="sng" kern="1200" dirty="0" smtClean="0">
                <a:solidFill>
                  <a:schemeClr val="tx1"/>
                </a:solidFill>
                <a:effectLst/>
                <a:latin typeface="Arial" pitchFamily="34" charset="0"/>
                <a:ea typeface="+mn-ea"/>
                <a:cs typeface="Arial" pitchFamily="34" charset="0"/>
              </a:rPr>
              <a:t>Component</a:t>
            </a:r>
            <a:r>
              <a:rPr lang="en-US" sz="1000" b="0" i="0" kern="1200" dirty="0" smtClean="0">
                <a:solidFill>
                  <a:schemeClr val="tx1"/>
                </a:solidFill>
                <a:effectLst/>
                <a:latin typeface="Arial" pitchFamily="34" charset="0"/>
                <a:ea typeface="+mn-ea"/>
                <a:cs typeface="Arial" pitchFamily="34" charset="0"/>
              </a:rPr>
              <a:t>: This list will display the components of the Project. </a:t>
            </a:r>
          </a:p>
          <a:p>
            <a:r>
              <a:rPr lang="en-US" sz="1000" b="1" i="0" u="sng" kern="1200" dirty="0" smtClean="0">
                <a:solidFill>
                  <a:schemeClr val="tx1"/>
                </a:solidFill>
                <a:effectLst/>
                <a:latin typeface="Arial" pitchFamily="34" charset="0"/>
                <a:ea typeface="+mn-ea"/>
                <a:cs typeface="Arial" pitchFamily="34" charset="0"/>
              </a:rPr>
              <a:t>Affected Version and Fix version</a:t>
            </a:r>
            <a:r>
              <a:rPr lang="en-US" sz="1000" b="1" i="0" kern="1200" dirty="0" smtClean="0">
                <a:solidFill>
                  <a:schemeClr val="tx1"/>
                </a:solidFill>
                <a:effectLst/>
                <a:latin typeface="Arial" pitchFamily="34" charset="0"/>
                <a:ea typeface="+mn-ea"/>
                <a:cs typeface="Arial" pitchFamily="34" charset="0"/>
              </a:rPr>
              <a:t>:</a:t>
            </a:r>
            <a:r>
              <a:rPr lang="en-US" sz="1000" b="0" i="0" kern="1200" dirty="0" smtClean="0">
                <a:solidFill>
                  <a:schemeClr val="tx1"/>
                </a:solidFill>
                <a:effectLst/>
                <a:latin typeface="Arial" pitchFamily="34" charset="0"/>
                <a:ea typeface="+mn-ea"/>
                <a:cs typeface="Arial" pitchFamily="34" charset="0"/>
              </a:rPr>
              <a:t> These two fields will display the versions available for the project. It is not necessary that a certain issue that you encountered in a certain version gets fixed in the same one. In cases like that, you can choose the affected version as the current version and fix version as the next one.</a:t>
            </a:r>
          </a:p>
          <a:p>
            <a:r>
              <a:rPr lang="en-US" sz="1000" b="0" i="0" kern="1200" dirty="0" smtClean="0">
                <a:solidFill>
                  <a:schemeClr val="tx1"/>
                </a:solidFill>
                <a:effectLst/>
                <a:latin typeface="Arial" pitchFamily="34" charset="0"/>
                <a:ea typeface="+mn-ea"/>
                <a:cs typeface="Arial" pitchFamily="34" charset="0"/>
              </a:rPr>
              <a:t>Also, these fields can take multiple values. You can choose to set that a certain issue affects both version 1 and version 2 as below:</a:t>
            </a:r>
          </a:p>
          <a:p>
            <a:r>
              <a:rPr lang="en-US" u="sng" dirty="0" smtClean="0"/>
              <a:t>Assignee</a:t>
            </a:r>
            <a:r>
              <a:rPr lang="en-US" b="0" dirty="0" smtClean="0"/>
              <a:t>: You can type the name of the person to whom this issue should be handed over further. You can also assign an issue to yourself.</a:t>
            </a:r>
            <a:endParaRPr lang="en-US" dirty="0"/>
          </a:p>
        </p:txBody>
      </p:sp>
    </p:spTree>
    <p:extLst>
      <p:ext uri="{BB962C8B-B14F-4D97-AF65-F5344CB8AC3E}">
        <p14:creationId xmlns:p14="http://schemas.microsoft.com/office/powerpoint/2010/main" val="2748869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a:xfrm>
            <a:off x="2039551" y="4235826"/>
            <a:ext cx="4586881" cy="4102957"/>
          </a:xfrm>
        </p:spPr>
        <p:txBody>
          <a:bodyPr/>
          <a:lstStyle/>
          <a:p>
            <a:r>
              <a:rPr lang="en-US" sz="1000" b="1" i="0" u="sng" kern="1200" dirty="0" smtClean="0">
                <a:solidFill>
                  <a:schemeClr val="tx1"/>
                </a:solidFill>
                <a:effectLst/>
                <a:latin typeface="Arial" pitchFamily="34" charset="0"/>
                <a:ea typeface="+mn-ea"/>
                <a:cs typeface="Arial" pitchFamily="34" charset="0"/>
              </a:rPr>
              <a:t>Example 1</a:t>
            </a:r>
            <a:r>
              <a:rPr lang="en-US" sz="1000" b="0" i="0" kern="1200" dirty="0" smtClean="0">
                <a:solidFill>
                  <a:schemeClr val="tx1"/>
                </a:solidFill>
                <a:effectLst/>
                <a:latin typeface="Arial" pitchFamily="34" charset="0"/>
                <a:ea typeface="+mn-ea"/>
                <a:cs typeface="Arial" pitchFamily="34" charset="0"/>
              </a:rPr>
              <a:t>: A QA related example could be of the task of Test documentation. Test documentation by itself is an activity that might take a week to finish.  Say, it involves the following aspects: Test plan documentation which takes 2 days. Test case documentation – 2 days, Test plan review – ½ day and Test case review – 1 day.  Also assume that there are 2 resources.</a:t>
            </a:r>
          </a:p>
          <a:p>
            <a:r>
              <a:rPr lang="en-US" sz="1000" b="0" i="0" kern="1200" dirty="0" smtClean="0">
                <a:solidFill>
                  <a:schemeClr val="tx1"/>
                </a:solidFill>
                <a:effectLst/>
                <a:latin typeface="Arial" pitchFamily="34" charset="0"/>
                <a:ea typeface="+mn-ea"/>
                <a:cs typeface="Arial" pitchFamily="34" charset="0"/>
              </a:rPr>
              <a:t>In this case we can create a JIRA issue of the type task for “Test documentation” and have the following four sub tasks under it:</a:t>
            </a:r>
          </a:p>
          <a:p>
            <a:r>
              <a:rPr lang="en-US" sz="1000" b="0" i="0" kern="1200" dirty="0" smtClean="0">
                <a:solidFill>
                  <a:schemeClr val="tx1"/>
                </a:solidFill>
                <a:effectLst/>
                <a:latin typeface="Arial" pitchFamily="34" charset="0"/>
                <a:ea typeface="+mn-ea"/>
                <a:cs typeface="Arial" pitchFamily="34" charset="0"/>
              </a:rPr>
              <a:t>Test plan documentation – assigned to resource 1</a:t>
            </a:r>
          </a:p>
          <a:p>
            <a:r>
              <a:rPr lang="en-US" sz="1000" b="0" i="0" kern="1200" dirty="0" smtClean="0">
                <a:solidFill>
                  <a:schemeClr val="tx1"/>
                </a:solidFill>
                <a:effectLst/>
                <a:latin typeface="Arial" pitchFamily="34" charset="0"/>
                <a:ea typeface="+mn-ea"/>
                <a:cs typeface="Arial" pitchFamily="34" charset="0"/>
              </a:rPr>
              <a:t>Test case documentation – assigned to resource 2</a:t>
            </a:r>
          </a:p>
          <a:p>
            <a:r>
              <a:rPr lang="en-US" sz="1000" b="0" i="0" kern="1200" dirty="0" smtClean="0">
                <a:solidFill>
                  <a:schemeClr val="tx1"/>
                </a:solidFill>
                <a:effectLst/>
                <a:latin typeface="Arial" pitchFamily="34" charset="0"/>
                <a:ea typeface="+mn-ea"/>
                <a:cs typeface="Arial" pitchFamily="34" charset="0"/>
              </a:rPr>
              <a:t>Test plan review- assigned to resource 2</a:t>
            </a:r>
          </a:p>
          <a:p>
            <a:r>
              <a:rPr lang="en-US" sz="1000" b="0" i="0" kern="1200" dirty="0" smtClean="0">
                <a:solidFill>
                  <a:schemeClr val="tx1"/>
                </a:solidFill>
                <a:effectLst/>
                <a:latin typeface="Arial" pitchFamily="34" charset="0"/>
                <a:ea typeface="+mn-ea"/>
                <a:cs typeface="Arial" pitchFamily="34" charset="0"/>
              </a:rPr>
              <a:t>Test case review- assigned to resource 1</a:t>
            </a:r>
          </a:p>
          <a:p>
            <a:r>
              <a:rPr lang="en-US" sz="1000" b="0" i="0" kern="1200" dirty="0" smtClean="0">
                <a:solidFill>
                  <a:schemeClr val="tx1"/>
                </a:solidFill>
                <a:effectLst/>
                <a:latin typeface="Arial" pitchFamily="34" charset="0"/>
                <a:ea typeface="+mn-ea"/>
                <a:cs typeface="Arial" pitchFamily="34" charset="0"/>
              </a:rPr>
              <a:t>By doing so, it is easier to have a better insight into the progress task wise and resource wise by breaking a sizeable parent task into sub-tasks.</a:t>
            </a:r>
          </a:p>
          <a:p>
            <a:r>
              <a:rPr lang="en-US" sz="1000" b="1" i="0" kern="1200" dirty="0" smtClean="0">
                <a:solidFill>
                  <a:schemeClr val="tx1"/>
                </a:solidFill>
                <a:effectLst/>
                <a:latin typeface="Arial" pitchFamily="34" charset="0"/>
                <a:ea typeface="+mn-ea"/>
                <a:cs typeface="Arial" pitchFamily="34" charset="0"/>
              </a:rPr>
              <a:t>Note</a:t>
            </a:r>
            <a:r>
              <a:rPr lang="en-US" sz="1000" b="0" i="0" kern="1200" dirty="0" smtClean="0">
                <a:solidFill>
                  <a:schemeClr val="tx1"/>
                </a:solidFill>
                <a:effectLst/>
                <a:latin typeface="Arial" pitchFamily="34" charset="0"/>
                <a:ea typeface="+mn-ea"/>
                <a:cs typeface="Arial" pitchFamily="34" charset="0"/>
              </a:rPr>
              <a:t>: It should not be confused that an issue type of “Task” only contains “sub-tasks”. An issue of any type can have sub-tasks.</a:t>
            </a:r>
          </a:p>
          <a:p>
            <a:r>
              <a:rPr lang="en-US" sz="1000" b="1" i="0" u="sng" kern="1200" dirty="0" smtClean="0">
                <a:solidFill>
                  <a:schemeClr val="tx1"/>
                </a:solidFill>
                <a:effectLst/>
                <a:latin typeface="Arial" pitchFamily="34" charset="0"/>
                <a:ea typeface="+mn-ea"/>
                <a:cs typeface="Arial" pitchFamily="34" charset="0"/>
              </a:rPr>
              <a:t>Example 2</a:t>
            </a:r>
            <a:r>
              <a:rPr lang="en-US" sz="1000" b="0" i="0" kern="1200" dirty="0" smtClean="0">
                <a:solidFill>
                  <a:schemeClr val="tx1"/>
                </a:solidFill>
                <a:effectLst/>
                <a:latin typeface="Arial" pitchFamily="34" charset="0"/>
                <a:ea typeface="+mn-ea"/>
                <a:cs typeface="Arial" pitchFamily="34" charset="0"/>
              </a:rPr>
              <a:t>: An example related to bug could be – if a bug is encountered and needs a code change to fix it, the developer can use a sub-task to track this code-fix that needs to take place. Here, the code-fix (of type sub-task) becomes a sub-task under the bug found (of type Bug).</a:t>
            </a:r>
          </a:p>
          <a:p>
            <a:r>
              <a:rPr lang="en-US" sz="1000" b="0" i="0" kern="1200" dirty="0" smtClean="0">
                <a:solidFill>
                  <a:schemeClr val="tx1"/>
                </a:solidFill>
                <a:effectLst/>
                <a:latin typeface="Arial" pitchFamily="34" charset="0"/>
                <a:ea typeface="+mn-ea"/>
                <a:cs typeface="Arial" pitchFamily="34" charset="0"/>
              </a:rPr>
              <a:t>You can create sub-tasks by following one of the two methods:</a:t>
            </a:r>
          </a:p>
          <a:p>
            <a:r>
              <a:rPr lang="en-US" sz="1000" b="0" i="0" kern="1200" dirty="0" smtClean="0">
                <a:solidFill>
                  <a:schemeClr val="tx1"/>
                </a:solidFill>
                <a:effectLst/>
                <a:latin typeface="Arial" pitchFamily="34" charset="0"/>
                <a:ea typeface="+mn-ea"/>
                <a:cs typeface="Arial" pitchFamily="34" charset="0"/>
              </a:rPr>
              <a:t>Create a sub-task to an issue, or</a:t>
            </a:r>
          </a:p>
          <a:p>
            <a:r>
              <a:rPr lang="en-US" sz="1000" b="0" i="0" kern="1200" dirty="0" smtClean="0">
                <a:solidFill>
                  <a:schemeClr val="tx1"/>
                </a:solidFill>
                <a:effectLst/>
                <a:latin typeface="Arial" pitchFamily="34" charset="0"/>
                <a:ea typeface="+mn-ea"/>
                <a:cs typeface="Arial" pitchFamily="34" charset="0"/>
              </a:rPr>
              <a:t>Convert an issue to a sub-task and choose a parent</a:t>
            </a:r>
          </a:p>
          <a:p>
            <a:r>
              <a:rPr lang="en-US" sz="1000" b="0" i="0" kern="1200" dirty="0" smtClean="0">
                <a:solidFill>
                  <a:schemeClr val="tx1"/>
                </a:solidFill>
                <a:effectLst/>
                <a:latin typeface="Arial" pitchFamily="34" charset="0"/>
                <a:ea typeface="+mn-ea"/>
                <a:cs typeface="Arial" pitchFamily="34" charset="0"/>
              </a:rPr>
              <a:t>We will see both the ways below.</a:t>
            </a:r>
          </a:p>
          <a:p>
            <a:endParaRPr lang="en-US" dirty="0"/>
          </a:p>
        </p:txBody>
      </p:sp>
    </p:spTree>
    <p:extLst>
      <p:ext uri="{BB962C8B-B14F-4D97-AF65-F5344CB8AC3E}">
        <p14:creationId xmlns:p14="http://schemas.microsoft.com/office/powerpoint/2010/main" val="213417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215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b="1" dirty="0"/>
              <a:t>Agile Board, Rank to Top, Rank to Bottom</a:t>
            </a:r>
            <a:r>
              <a:rPr lang="en-US" dirty="0"/>
              <a:t> -&gt; Related to Agile Projects – the details of which are going to be coming up in a later article.</a:t>
            </a:r>
          </a:p>
          <a:p>
            <a:r>
              <a:rPr lang="en-US" b="1" dirty="0"/>
              <a:t>Attach Files, Attach Screenshots -&gt;</a:t>
            </a:r>
            <a:r>
              <a:rPr lang="en-US" dirty="0"/>
              <a:t> Lets you attach files to an issue.  The screenshot option will auto capture a screenshot. All you need to do is print screen on your machine and you can directly copy it here into JIRA.</a:t>
            </a:r>
          </a:p>
          <a:p>
            <a:r>
              <a:rPr lang="en-US" b="1" dirty="0"/>
              <a:t>Add Vote, Voters, Stop watching, Watchers</a:t>
            </a:r>
            <a:r>
              <a:rPr lang="en-US" dirty="0"/>
              <a:t> -&gt; Voting is a process that JIRA users can perform to support the resolution of an issue favorably or unfavorably. The options in this section facilitate the same. You can also choose to watch an issue – when you do so, all the changes to it will be notified to you.</a:t>
            </a:r>
          </a:p>
          <a:p>
            <a:r>
              <a:rPr lang="en-US" b="1" dirty="0"/>
              <a:t>Create Sub-Task, Convert to Sub-task</a:t>
            </a:r>
            <a:r>
              <a:rPr lang="en-US" dirty="0"/>
              <a:t> -&gt; These are the options that help create and work with sub-tasks. The details are available </a:t>
            </a:r>
            <a:r>
              <a:rPr lang="en-US" dirty="0" err="1"/>
              <a:t>in</a:t>
            </a:r>
            <a:r>
              <a:rPr lang="en-US" dirty="0" err="1">
                <a:hlinkClick r:id="rId3" tooltip="Creating sub-tasks in JIRA"/>
              </a:rPr>
              <a:t>tutorial</a:t>
            </a:r>
            <a:r>
              <a:rPr lang="en-US" dirty="0">
                <a:hlinkClick r:id="rId3" tooltip="Creating sub-tasks in JIRA"/>
              </a:rPr>
              <a:t> #3 of the JIRA series</a:t>
            </a:r>
            <a:r>
              <a:rPr lang="en-US" dirty="0"/>
              <a:t>.</a:t>
            </a:r>
          </a:p>
          <a:p>
            <a:r>
              <a:rPr lang="en-US" b="1" dirty="0"/>
              <a:t>Labels</a:t>
            </a:r>
            <a:r>
              <a:rPr lang="en-US" dirty="0"/>
              <a:t> -&gt; This concept is similar to the “Labels” that we find on various blog and web pages. You can categorize issues based on Version and Component formally, but when in need of something more informal, this option can be used. For example, all the issues raised to track peer review comments can be labeled “peer review” to view and track them easily.</a:t>
            </a:r>
          </a:p>
          <a:p>
            <a:r>
              <a:rPr lang="en-US" b="1" dirty="0"/>
              <a:t>5) </a:t>
            </a:r>
            <a:r>
              <a:rPr lang="en-US" b="1" u="sng" dirty="0"/>
              <a:t>Log work</a:t>
            </a:r>
            <a:r>
              <a:rPr lang="en-US" b="1" dirty="0"/>
              <a:t>:</a:t>
            </a:r>
            <a:r>
              <a:rPr lang="en-US" dirty="0"/>
              <a:t>  This is a way to track the progress on your issue in terms of time. When this option is used, the following dialog opens up. As you can see, the detailed information about how much time is spent on an issue, how much is remaining, </a:t>
            </a:r>
            <a:r>
              <a:rPr lang="en-US" dirty="0" err="1"/>
              <a:t>etc</a:t>
            </a:r>
            <a:r>
              <a:rPr lang="en-US" dirty="0"/>
              <a:t> can be logged here.</a:t>
            </a:r>
          </a:p>
          <a:p>
            <a:endParaRPr lang="en-US" dirty="0"/>
          </a:p>
        </p:txBody>
      </p:sp>
    </p:spTree>
    <p:extLst>
      <p:ext uri="{BB962C8B-B14F-4D97-AF65-F5344CB8AC3E}">
        <p14:creationId xmlns:p14="http://schemas.microsoft.com/office/powerpoint/2010/main" val="3020134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28650"/>
            <a:ext cx="4573588"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b="1" dirty="0"/>
              <a:t>6) </a:t>
            </a:r>
            <a:r>
              <a:rPr lang="en-US" b="1" u="sng" dirty="0"/>
              <a:t>Move</a:t>
            </a:r>
            <a:r>
              <a:rPr lang="en-US" b="1" dirty="0"/>
              <a:t>:</a:t>
            </a:r>
            <a:r>
              <a:rPr lang="en-US" dirty="0"/>
              <a:t> JIRA issues can be moved across projects. However, the move from one project to another might mean a different target workflow, a different issue type, a new status etc. It is therefore advisable to analyze thoroughly how the move is going to affect the issue before going ahead with this</a:t>
            </a:r>
            <a:r>
              <a:rPr lang="en-US" dirty="0" smtClean="0"/>
              <a:t>.</a:t>
            </a:r>
          </a:p>
          <a:p>
            <a:r>
              <a:rPr lang="en-US" b="1" dirty="0"/>
              <a:t>7)</a:t>
            </a:r>
            <a:r>
              <a:rPr lang="en-US" dirty="0"/>
              <a:t> </a:t>
            </a:r>
            <a:r>
              <a:rPr lang="en-US" b="1" u="sng" dirty="0"/>
              <a:t>Link</a:t>
            </a:r>
            <a:r>
              <a:rPr lang="en-US" b="1" dirty="0"/>
              <a:t>:</a:t>
            </a:r>
            <a:r>
              <a:rPr lang="en-US" dirty="0"/>
              <a:t>  This is a very versatile feature of JIRA that allows you can logically link issues with one another and establish relationships/dependencies.</a:t>
            </a:r>
          </a:p>
          <a:p>
            <a:r>
              <a:rPr lang="en-US" dirty="0"/>
              <a:t>An example situation where this can be used in QA projects is when a certain defect prevents you from working a certain requirement. You can use this option to show the dependency.</a:t>
            </a:r>
          </a:p>
          <a:p>
            <a:r>
              <a:rPr lang="en-US" b="1" dirty="0"/>
              <a:t>8)</a:t>
            </a:r>
            <a:r>
              <a:rPr lang="en-US" dirty="0"/>
              <a:t> </a:t>
            </a:r>
            <a:r>
              <a:rPr lang="en-US" b="1" u="sng" dirty="0"/>
              <a:t>Clone</a:t>
            </a:r>
            <a:r>
              <a:rPr lang="en-US" b="1" dirty="0"/>
              <a:t>:</a:t>
            </a:r>
            <a:r>
              <a:rPr lang="en-US" dirty="0"/>
              <a:t> As the name implies you can create a duplicate for an issue.</a:t>
            </a:r>
          </a:p>
        </p:txBody>
      </p:sp>
    </p:spTree>
    <p:extLst>
      <p:ext uri="{BB962C8B-B14F-4D97-AF65-F5344CB8AC3E}">
        <p14:creationId xmlns:p14="http://schemas.microsoft.com/office/powerpoint/2010/main" val="178526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altLang="en-US" sz="1000" dirty="0" smtClean="0">
                <a:latin typeface="Calibri" pitchFamily="34" charset="0"/>
              </a:rPr>
              <a:t>Answers:</a:t>
            </a:r>
          </a:p>
          <a:p>
            <a:pPr>
              <a:spcBef>
                <a:spcPct val="50000"/>
              </a:spcBef>
            </a:pPr>
            <a:r>
              <a:rPr lang="en-US" altLang="en-US" sz="1000" dirty="0" smtClean="0">
                <a:latin typeface="Calibri" pitchFamily="34" charset="0"/>
              </a:rPr>
              <a:t>Question1</a:t>
            </a:r>
            <a:r>
              <a:rPr lang="en-US" altLang="en-US" sz="1000" dirty="0">
                <a:latin typeface="Calibri" pitchFamily="34" charset="0"/>
              </a:rPr>
              <a:t>. All of the above</a:t>
            </a:r>
          </a:p>
          <a:p>
            <a:pPr>
              <a:spcBef>
                <a:spcPct val="50000"/>
              </a:spcBef>
            </a:pPr>
            <a:r>
              <a:rPr lang="en-US" altLang="en-US" sz="1000" dirty="0">
                <a:latin typeface="Calibri" pitchFamily="34" charset="0"/>
              </a:rPr>
              <a:t>Question 2: main()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9288" y="603250"/>
            <a:ext cx="4573587"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81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JIRA is a tool developed by Australian Company </a:t>
            </a:r>
            <a:r>
              <a:rPr lang="en-US" sz="1000" b="0" i="0" kern="1200" dirty="0" err="1" smtClean="0">
                <a:solidFill>
                  <a:schemeClr val="tx1"/>
                </a:solidFill>
                <a:effectLst/>
                <a:latin typeface="Arial" pitchFamily="34" charset="0"/>
                <a:ea typeface="+mn-ea"/>
                <a:cs typeface="Arial" pitchFamily="34" charset="0"/>
              </a:rPr>
              <a:t>Atlassian</a:t>
            </a:r>
            <a:r>
              <a:rPr lang="en-US" sz="1000" b="0" i="0" kern="1200" dirty="0" smtClean="0">
                <a:solidFill>
                  <a:schemeClr val="tx1"/>
                </a:solidFill>
                <a:effectLst/>
                <a:latin typeface="Arial" pitchFamily="34" charset="0"/>
                <a:ea typeface="+mn-ea"/>
                <a:cs typeface="Arial" pitchFamily="34" charset="0"/>
              </a:rPr>
              <a:t>. It is used for </a:t>
            </a:r>
            <a:r>
              <a:rPr lang="en-US" sz="1000" b="1" i="0" kern="1200" dirty="0" smtClean="0">
                <a:solidFill>
                  <a:schemeClr val="tx1"/>
                </a:solidFill>
                <a:effectLst/>
                <a:latin typeface="Arial" pitchFamily="34" charset="0"/>
                <a:ea typeface="+mn-ea"/>
                <a:cs typeface="Arial" pitchFamily="34" charset="0"/>
              </a:rPr>
              <a:t>bug tracking, issue tracking,</a:t>
            </a:r>
            <a:r>
              <a:rPr lang="en-US" sz="1000" b="0" i="0" kern="1200" dirty="0" smtClean="0">
                <a:solidFill>
                  <a:schemeClr val="tx1"/>
                </a:solidFill>
                <a:effectLst/>
                <a:latin typeface="Arial" pitchFamily="34" charset="0"/>
                <a:ea typeface="+mn-ea"/>
                <a:cs typeface="Arial" pitchFamily="34" charset="0"/>
              </a:rPr>
              <a:t> and </a:t>
            </a:r>
            <a:r>
              <a:rPr lang="en-US" sz="1000" b="1" i="0" kern="1200" dirty="0" smtClean="0">
                <a:solidFill>
                  <a:schemeClr val="tx1"/>
                </a:solidFill>
                <a:effectLst/>
                <a:latin typeface="Arial" pitchFamily="34" charset="0"/>
                <a:ea typeface="+mn-ea"/>
                <a:cs typeface="Arial" pitchFamily="34" charset="0"/>
              </a:rPr>
              <a:t>project management</a:t>
            </a:r>
            <a:r>
              <a:rPr lang="en-US" sz="1000" b="0" i="0" kern="1200" dirty="0" smtClean="0">
                <a:solidFill>
                  <a:schemeClr val="tx1"/>
                </a:solidFill>
                <a:effectLst/>
                <a:latin typeface="Arial" pitchFamily="34" charset="0"/>
                <a:ea typeface="+mn-ea"/>
                <a:cs typeface="Arial" pitchFamily="34" charset="0"/>
              </a:rPr>
              <a:t>. The name "JIRA" is actually inherited from the Japanese word "</a:t>
            </a:r>
            <a:r>
              <a:rPr lang="en-US" sz="1000" b="0" i="0" kern="1200" dirty="0" err="1" smtClean="0">
                <a:solidFill>
                  <a:schemeClr val="tx1"/>
                </a:solidFill>
                <a:effectLst/>
                <a:latin typeface="Arial" pitchFamily="34" charset="0"/>
                <a:ea typeface="+mn-ea"/>
                <a:cs typeface="Arial" pitchFamily="34" charset="0"/>
              </a:rPr>
              <a:t>Gojira</a:t>
            </a:r>
            <a:r>
              <a:rPr lang="en-US" sz="1000" b="0" i="0" kern="1200" dirty="0" smtClean="0">
                <a:solidFill>
                  <a:schemeClr val="tx1"/>
                </a:solidFill>
                <a:effectLst/>
                <a:latin typeface="Arial" pitchFamily="34" charset="0"/>
                <a:ea typeface="+mn-ea"/>
                <a:cs typeface="Arial" pitchFamily="34" charset="0"/>
              </a:rPr>
              <a:t>" which means "Godzilla".</a:t>
            </a:r>
          </a:p>
          <a:p>
            <a:r>
              <a:rPr lang="en-US" sz="1000" b="0" i="0" kern="1200" dirty="0" smtClean="0">
                <a:solidFill>
                  <a:schemeClr val="tx1"/>
                </a:solidFill>
                <a:effectLst/>
                <a:latin typeface="Arial" pitchFamily="34" charset="0"/>
                <a:ea typeface="+mn-ea"/>
                <a:cs typeface="Arial" pitchFamily="34" charset="0"/>
              </a:rPr>
              <a:t>The basic use of this tool is to track issues, and bugs related to your software and </a:t>
            </a:r>
            <a:r>
              <a:rPr lang="en-US" sz="1000" b="0" i="0" u="none" strike="noStrike" kern="1200" dirty="0" smtClean="0">
                <a:solidFill>
                  <a:schemeClr val="tx1"/>
                </a:solidFill>
                <a:effectLst/>
                <a:latin typeface="Arial" pitchFamily="34" charset="0"/>
                <a:ea typeface="+mn-ea"/>
                <a:cs typeface="Arial" pitchFamily="34" charset="0"/>
                <a:hlinkClick r:id="rId3" tooltip="Mobile"/>
              </a:rPr>
              <a:t>mobile</a:t>
            </a:r>
            <a:r>
              <a:rPr lang="en-US" sz="1000" b="0" i="0" kern="1200" dirty="0" smtClean="0">
                <a:solidFill>
                  <a:schemeClr val="tx1"/>
                </a:solidFill>
                <a:effectLst/>
                <a:latin typeface="Arial" pitchFamily="34" charset="0"/>
                <a:ea typeface="+mn-ea"/>
                <a:cs typeface="Arial" pitchFamily="34" charset="0"/>
              </a:rPr>
              <a:t> apps. It is also used for project management. The JIRA dashboard consists of many useful functions and features which make handling of issues easy.</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normAutofit/>
          </a:bodyPr>
          <a:lstStyle/>
          <a:p>
            <a:r>
              <a:rPr lang="en-US" sz="1000" b="1" i="0" u="sng" kern="1200" dirty="0" smtClean="0">
                <a:solidFill>
                  <a:schemeClr val="tx1"/>
                </a:solidFill>
                <a:effectLst/>
                <a:latin typeface="Arial" pitchFamily="34" charset="0"/>
                <a:ea typeface="+mn-ea"/>
                <a:cs typeface="Arial" pitchFamily="34" charset="0"/>
              </a:rPr>
              <a:t>Who uses JIRA?</a:t>
            </a:r>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Software project development teams, help desk systems, leave request systems etc.</a:t>
            </a:r>
          </a:p>
          <a:p>
            <a:r>
              <a:rPr lang="en-US" sz="1000" b="0" i="0" kern="1200" dirty="0" smtClean="0">
                <a:solidFill>
                  <a:schemeClr val="tx1"/>
                </a:solidFill>
                <a:effectLst/>
                <a:latin typeface="Arial" pitchFamily="34" charset="0"/>
                <a:ea typeface="+mn-ea"/>
                <a:cs typeface="Arial" pitchFamily="34" charset="0"/>
              </a:rPr>
              <a:t>Coming to its applicability to QA teams, it is widely used for bug tracking, tracking project level issues- like documentation completion and for tracking environmental issues.  A working knowledge of this tool is highly desirable across the industry.</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0563" y="576263"/>
            <a:ext cx="4575175" cy="3430587"/>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543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2150" y="617538"/>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608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603250"/>
            <a:ext cx="4573588"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709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352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86736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7"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 id="2147483713"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0" y="2959926"/>
            <a:ext cx="6019800" cy="1098157"/>
          </a:xfrm>
        </p:spPr>
        <p:txBody>
          <a:bodyPr>
            <a:normAutofit/>
          </a:bodyPr>
          <a:lstStyle/>
          <a:p>
            <a:r>
              <a:rPr lang="en-US" altLang="en-US" sz="3600" dirty="0" smtClean="0"/>
              <a:t>JIRA</a:t>
            </a:r>
            <a:endParaRPr lang="en-US" sz="3600" dirty="0"/>
          </a:p>
        </p:txBody>
      </p:sp>
      <p:sp>
        <p:nvSpPr>
          <p:cNvPr id="12" name="Subtitle 11"/>
          <p:cNvSpPr>
            <a:spLocks noGrp="1"/>
          </p:cNvSpPr>
          <p:nvPr>
            <p:ph type="subTitle" idx="1"/>
          </p:nvPr>
        </p:nvSpPr>
        <p:spPr/>
        <p:txBody>
          <a:bodyPr>
            <a:normAutofit/>
          </a:bodyPr>
          <a:lstStyle/>
          <a:p>
            <a:r>
              <a:rPr lang="en-US" altLang="en-US" sz="2000" dirty="0"/>
              <a:t>Lesson 01: Introduction to </a:t>
            </a:r>
            <a:r>
              <a:rPr lang="en-US" altLang="en-US" sz="2000" dirty="0" smtClean="0"/>
              <a:t>JIRA</a:t>
            </a:r>
            <a:endParaRPr lang="en-US" altLang="en-US" sz="2000" dirty="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1.3: JIRA Concepts </a:t>
            </a:r>
            <a:r>
              <a:rPr lang="en-US" dirty="0" smtClean="0"/>
              <a:t/>
            </a:r>
            <a:br>
              <a:rPr lang="en-US" dirty="0" smtClean="0"/>
            </a:br>
            <a:r>
              <a:rPr lang="en-US" dirty="0" smtClean="0"/>
              <a:t>JIRA Concepts</a:t>
            </a:r>
            <a:endParaRPr lang="en-US" dirty="0"/>
          </a:p>
        </p:txBody>
      </p:sp>
      <p:sp>
        <p:nvSpPr>
          <p:cNvPr id="3" name="Content Placeholder 2"/>
          <p:cNvSpPr>
            <a:spLocks noGrp="1"/>
          </p:cNvSpPr>
          <p:nvPr>
            <p:ph idx="1"/>
          </p:nvPr>
        </p:nvSpPr>
        <p:spPr/>
        <p:txBody>
          <a:bodyPr/>
          <a:lstStyle/>
          <a:p>
            <a:r>
              <a:rPr lang="en-US" dirty="0" smtClean="0"/>
              <a:t>JIRA provides real-time, relevant information in a convenient format</a:t>
            </a:r>
          </a:p>
          <a:p>
            <a:r>
              <a:rPr lang="en-US" dirty="0" smtClean="0"/>
              <a:t>JIRA enables clear visibility of situation to the management</a:t>
            </a:r>
            <a:endParaRPr lang="en-US" dirty="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98381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smtClean="0"/>
              <a:t>1.4: </a:t>
            </a:r>
            <a:r>
              <a:rPr lang="en-US" sz="1300" dirty="0"/>
              <a:t>JIRA </a:t>
            </a:r>
            <a:r>
              <a:rPr lang="en-US" sz="1300" dirty="0" smtClean="0"/>
              <a:t>Software</a:t>
            </a:r>
            <a:br>
              <a:rPr lang="en-US" sz="1300" dirty="0" smtClean="0"/>
            </a:br>
            <a:r>
              <a:rPr lang="en-US" dirty="0" smtClean="0"/>
              <a:t>JIRA Software </a:t>
            </a:r>
            <a:endParaRPr lang="en-US" dirty="0"/>
          </a:p>
        </p:txBody>
      </p:sp>
      <p:sp>
        <p:nvSpPr>
          <p:cNvPr id="3" name="Content Placeholder 2"/>
          <p:cNvSpPr>
            <a:spLocks noGrp="1"/>
          </p:cNvSpPr>
          <p:nvPr>
            <p:ph idx="1"/>
          </p:nvPr>
        </p:nvSpPr>
        <p:spPr>
          <a:xfrm>
            <a:off x="457200" y="1074058"/>
            <a:ext cx="8229600" cy="5052106"/>
          </a:xfrm>
        </p:spPr>
        <p:txBody>
          <a:bodyPr/>
          <a:lstStyle/>
          <a:p>
            <a:pPr>
              <a:buFont typeface="Wingdings" panose="05000000000000000000" pitchFamily="2" charset="2"/>
              <a:buChar char="§"/>
            </a:pPr>
            <a:r>
              <a:rPr lang="en-US" dirty="0" smtClean="0"/>
              <a:t>Can be used by – Managers and Users</a:t>
            </a:r>
          </a:p>
          <a:p>
            <a:pPr>
              <a:buFont typeface="Wingdings" panose="05000000000000000000" pitchFamily="2" charset="2"/>
              <a:buChar char="§"/>
            </a:pPr>
            <a:r>
              <a:rPr lang="en-US" dirty="0" smtClean="0"/>
              <a:t>Managers : Will have administrative rights for your instance of JIRA software</a:t>
            </a:r>
          </a:p>
          <a:p>
            <a:pPr>
              <a:buFont typeface="Wingdings" panose="05000000000000000000" pitchFamily="2" charset="2"/>
              <a:buChar char="§"/>
            </a:pPr>
            <a:r>
              <a:rPr lang="en-US" dirty="0" smtClean="0"/>
              <a:t>Users: who work and resolve issues</a:t>
            </a:r>
          </a:p>
          <a:p>
            <a:r>
              <a:rPr lang="en-US" dirty="0" smtClean="0"/>
              <a:t>JIRA software workflow:</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15" y="2603047"/>
            <a:ext cx="812482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957910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1.4: JIRA Software</a:t>
            </a:r>
            <a:r>
              <a:rPr lang="en-US" dirty="0"/>
              <a:t/>
            </a:r>
            <a:br>
              <a:rPr lang="en-US" dirty="0"/>
            </a:br>
            <a:r>
              <a:rPr lang="en-US" dirty="0"/>
              <a:t>Manager </a:t>
            </a:r>
            <a:r>
              <a:rPr lang="en-US" dirty="0" smtClean="0"/>
              <a:t>Role</a:t>
            </a:r>
            <a:endParaRPr lang="en-US" dirty="0"/>
          </a:p>
        </p:txBody>
      </p:sp>
      <p:sp>
        <p:nvSpPr>
          <p:cNvPr id="3" name="Content Placeholder 2"/>
          <p:cNvSpPr>
            <a:spLocks noGrp="1"/>
          </p:cNvSpPr>
          <p:nvPr>
            <p:ph idx="1"/>
          </p:nvPr>
        </p:nvSpPr>
        <p:spPr>
          <a:xfrm>
            <a:off x="457200" y="1103086"/>
            <a:ext cx="8229600" cy="5023077"/>
          </a:xfrm>
        </p:spPr>
        <p:txBody>
          <a:bodyPr/>
          <a:lstStyle/>
          <a:p>
            <a:pPr>
              <a:buFont typeface="Wingdings" panose="05000000000000000000" pitchFamily="2" charset="2"/>
              <a:buChar char="§"/>
            </a:pPr>
            <a:r>
              <a:rPr lang="en-US" dirty="0" smtClean="0"/>
              <a:t>Manager can perform following tasks:</a:t>
            </a:r>
          </a:p>
          <a:p>
            <a:pPr>
              <a:buFont typeface="Wingdings" panose="05000000000000000000" pitchFamily="2" charset="2"/>
              <a:buChar char="§"/>
            </a:pPr>
            <a:r>
              <a:rPr lang="en-US" b="0" dirty="0" smtClean="0"/>
              <a:t>Create </a:t>
            </a:r>
            <a:r>
              <a:rPr lang="en-US" b="0" dirty="0"/>
              <a:t>a new software project</a:t>
            </a:r>
          </a:p>
          <a:p>
            <a:pPr>
              <a:buFont typeface="Wingdings" panose="05000000000000000000" pitchFamily="2" charset="2"/>
              <a:buChar char="§"/>
            </a:pPr>
            <a:r>
              <a:rPr lang="en-US" b="0" dirty="0"/>
              <a:t>Added users</a:t>
            </a:r>
          </a:p>
          <a:p>
            <a:pPr>
              <a:buFont typeface="Wingdings" panose="05000000000000000000" pitchFamily="2" charset="2"/>
              <a:buChar char="§"/>
            </a:pPr>
            <a:r>
              <a:rPr lang="en-US" b="0" dirty="0" smtClean="0"/>
              <a:t>Prepare </a:t>
            </a:r>
            <a:r>
              <a:rPr lang="en-US" b="0" dirty="0"/>
              <a:t>your backlog</a:t>
            </a:r>
          </a:p>
          <a:p>
            <a:pPr>
              <a:buFont typeface="Wingdings" panose="05000000000000000000" pitchFamily="2" charset="2"/>
              <a:buChar char="§"/>
            </a:pPr>
            <a:r>
              <a:rPr lang="en-US" b="0" dirty="0" smtClean="0"/>
              <a:t>Start </a:t>
            </a:r>
            <a:r>
              <a:rPr lang="en-US" b="0" dirty="0"/>
              <a:t>and </a:t>
            </a:r>
            <a:r>
              <a:rPr lang="en-US" b="0" dirty="0" smtClean="0"/>
              <a:t>complete </a:t>
            </a:r>
            <a:r>
              <a:rPr lang="en-US" b="0" dirty="0"/>
              <a:t>a sprint</a:t>
            </a:r>
          </a:p>
          <a:p>
            <a:pPr>
              <a:buFont typeface="Wingdings" panose="05000000000000000000" pitchFamily="2" charset="2"/>
              <a:buChar char="§"/>
            </a:pPr>
            <a:r>
              <a:rPr lang="en-US" b="0" dirty="0" smtClean="0"/>
              <a:t>Evaluate </a:t>
            </a:r>
            <a:r>
              <a:rPr lang="en-US" b="0" dirty="0"/>
              <a:t>the results</a:t>
            </a:r>
          </a:p>
          <a:p>
            <a:endParaRPr lang="en-US" dirty="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808044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1.4: JIRA Software</a:t>
            </a:r>
            <a:r>
              <a:rPr lang="en-US" dirty="0" smtClean="0"/>
              <a:t/>
            </a:r>
            <a:br>
              <a:rPr lang="en-US" dirty="0" smtClean="0"/>
            </a:br>
            <a:r>
              <a:rPr lang="en-US" dirty="0" smtClean="0"/>
              <a:t>Login to JIRA</a:t>
            </a:r>
            <a:endParaRPr lang="en-US" sz="2400" dirty="0"/>
          </a:p>
        </p:txBody>
      </p:sp>
      <p:sp>
        <p:nvSpPr>
          <p:cNvPr id="6" name="Content Placeholder 5"/>
          <p:cNvSpPr>
            <a:spLocks noGrp="1"/>
          </p:cNvSpPr>
          <p:nvPr>
            <p:ph idx="1"/>
          </p:nvPr>
        </p:nvSpPr>
        <p:spPr>
          <a:xfrm>
            <a:off x="442685" y="1074057"/>
            <a:ext cx="8229600" cy="4906963"/>
          </a:xfrm>
        </p:spPr>
        <p:txBody>
          <a:bodyPr/>
          <a:lstStyle/>
          <a:p>
            <a:pPr>
              <a:buFont typeface="Wingdings" panose="05000000000000000000" pitchFamily="2" charset="2"/>
              <a:buChar char="§"/>
            </a:pPr>
            <a:r>
              <a:rPr lang="en-US" dirty="0" smtClean="0">
                <a:solidFill>
                  <a:schemeClr val="tx1"/>
                </a:solidFill>
              </a:rPr>
              <a:t>When you login , you get a snapshot  about description of your project – dashboard page</a:t>
            </a:r>
          </a:p>
          <a:p>
            <a:endParaRPr lang="en-US" dirty="0" smtClean="0">
              <a:solidFill>
                <a:schemeClr val="tx1"/>
              </a:solidFill>
            </a:endParaRPr>
          </a:p>
          <a:p>
            <a:endParaRPr lang="en-US" b="0" dirty="0">
              <a:solidFill>
                <a:schemeClr val="tx1"/>
              </a:solidFill>
            </a:endParaRPr>
          </a:p>
        </p:txBody>
      </p:sp>
      <p:sp>
        <p:nvSpPr>
          <p:cNvPr id="3" name="Rectangle 1"/>
          <p:cNvSpPr>
            <a:spLocks noChangeArrowheads="1"/>
          </p:cNvSpPr>
          <p:nvPr/>
        </p:nvSpPr>
        <p:spPr bwMode="auto">
          <a:xfrm>
            <a:off x="314325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64" y="1768026"/>
            <a:ext cx="7480311" cy="446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79239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300" dirty="0"/>
              <a:t>1.4: JIRA Software</a:t>
            </a:r>
            <a:r>
              <a:rPr lang="en-US" dirty="0"/>
              <a:t/>
            </a:r>
            <a:br>
              <a:rPr lang="en-US" dirty="0"/>
            </a:br>
            <a:r>
              <a:rPr lang="en-US" dirty="0" smtClean="0"/>
              <a:t>Project</a:t>
            </a:r>
            <a:endParaRPr lang="en-US" dirty="0"/>
          </a:p>
        </p:txBody>
      </p:sp>
      <p:sp>
        <p:nvSpPr>
          <p:cNvPr id="3" name="Content Placeholder 2"/>
          <p:cNvSpPr>
            <a:spLocks noGrp="1"/>
          </p:cNvSpPr>
          <p:nvPr>
            <p:ph idx="1"/>
          </p:nvPr>
        </p:nvSpPr>
        <p:spPr>
          <a:xfrm>
            <a:off x="457200" y="1132114"/>
            <a:ext cx="4364182" cy="4994049"/>
          </a:xfrm>
        </p:spPr>
        <p:txBody>
          <a:bodyPr>
            <a:normAutofit lnSpcReduction="10000"/>
          </a:bodyPr>
          <a:lstStyle/>
          <a:p>
            <a:pPr>
              <a:buFont typeface="Wingdings" panose="05000000000000000000" pitchFamily="2" charset="2"/>
              <a:buChar char="§"/>
            </a:pPr>
            <a:r>
              <a:rPr lang="en-US" b="0" dirty="0" smtClean="0">
                <a:solidFill>
                  <a:schemeClr val="tx1"/>
                </a:solidFill>
              </a:rPr>
              <a:t>Project </a:t>
            </a:r>
            <a:r>
              <a:rPr lang="en-US" b="0" dirty="0">
                <a:solidFill>
                  <a:schemeClr val="tx1"/>
                </a:solidFill>
              </a:rPr>
              <a:t>is a collection of </a:t>
            </a:r>
            <a:r>
              <a:rPr lang="en-US" b="0" dirty="0" smtClean="0">
                <a:solidFill>
                  <a:schemeClr val="tx1"/>
                </a:solidFill>
              </a:rPr>
              <a:t>issues</a:t>
            </a:r>
          </a:p>
          <a:p>
            <a:pPr>
              <a:buFont typeface="Wingdings" panose="05000000000000000000" pitchFamily="2" charset="2"/>
              <a:buChar char="§"/>
            </a:pPr>
            <a:r>
              <a:rPr lang="en-US" b="0" dirty="0" smtClean="0">
                <a:solidFill>
                  <a:schemeClr val="tx1"/>
                </a:solidFill>
              </a:rPr>
              <a:t>Project has following attributes:</a:t>
            </a:r>
          </a:p>
          <a:p>
            <a:pPr>
              <a:buFont typeface="+mj-lt"/>
              <a:buAutoNum type="arabicPeriod"/>
            </a:pPr>
            <a:r>
              <a:rPr lang="en-US" b="0" dirty="0" smtClean="0">
                <a:solidFill>
                  <a:schemeClr val="tx1"/>
                </a:solidFill>
              </a:rPr>
              <a:t>Name: given by the administrator</a:t>
            </a:r>
          </a:p>
          <a:p>
            <a:pPr>
              <a:buFont typeface="+mj-lt"/>
              <a:buAutoNum type="arabicPeriod"/>
            </a:pPr>
            <a:r>
              <a:rPr lang="en-US" b="0" dirty="0" smtClean="0">
                <a:solidFill>
                  <a:schemeClr val="tx1"/>
                </a:solidFill>
              </a:rPr>
              <a:t>Key: </a:t>
            </a:r>
            <a:r>
              <a:rPr lang="en-US" b="0" dirty="0">
                <a:solidFill>
                  <a:schemeClr val="tx1"/>
                </a:solidFill>
              </a:rPr>
              <a:t>It is an identifier that all the issue names under the project are going to start with. This value is set during the creation of a project and cannot be modified later even by an </a:t>
            </a:r>
            <a:r>
              <a:rPr lang="en-US" b="0" dirty="0" smtClean="0">
                <a:solidFill>
                  <a:schemeClr val="tx1"/>
                </a:solidFill>
              </a:rPr>
              <a:t>administrator</a:t>
            </a:r>
            <a:endParaRPr lang="en-US" b="0" dirty="0"/>
          </a:p>
          <a:p>
            <a:pPr>
              <a:buFont typeface="+mj-lt"/>
              <a:buAutoNum type="arabicPeriod"/>
            </a:pPr>
            <a:r>
              <a:rPr lang="en-US" b="0" dirty="0" smtClean="0">
                <a:solidFill>
                  <a:schemeClr val="tx1"/>
                </a:solidFill>
              </a:rPr>
              <a:t>Components:  </a:t>
            </a:r>
            <a:r>
              <a:rPr lang="en-US" b="0" dirty="0">
                <a:solidFill>
                  <a:schemeClr val="tx1"/>
                </a:solidFill>
              </a:rPr>
              <a:t>subgroups within a project based on common grounds</a:t>
            </a:r>
            <a:r>
              <a:rPr lang="en-US" b="0" dirty="0"/>
              <a:t> </a:t>
            </a:r>
            <a:endParaRPr lang="en-US" b="0" dirty="0" smtClean="0"/>
          </a:p>
          <a:p>
            <a:pPr>
              <a:buFont typeface="+mj-lt"/>
              <a:buAutoNum type="arabicPeriod"/>
            </a:pPr>
            <a:r>
              <a:rPr lang="en-US" b="0" dirty="0" smtClean="0">
                <a:solidFill>
                  <a:schemeClr val="tx1"/>
                </a:solidFill>
              </a:rPr>
              <a:t>Vision: For a project different versions can be tracked</a:t>
            </a:r>
          </a:p>
          <a:p>
            <a:pPr marL="0" indent="0">
              <a:buNone/>
            </a:pPr>
            <a:endParaRPr lang="en-US" b="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037" y="1066120"/>
            <a:ext cx="23907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554763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1.4: JIRA Software </a:t>
            </a:r>
            <a:r>
              <a:rPr lang="en-US" dirty="0" smtClean="0"/>
              <a:t/>
            </a:r>
            <a:br>
              <a:rPr lang="en-US" dirty="0" smtClean="0"/>
            </a:br>
            <a:r>
              <a:rPr lang="en-US" dirty="0" smtClean="0"/>
              <a:t>Workflow</a:t>
            </a:r>
            <a:endParaRPr lang="en-US" dirty="0"/>
          </a:p>
        </p:txBody>
      </p:sp>
      <p:sp>
        <p:nvSpPr>
          <p:cNvPr id="3" name="Content Placeholder 2"/>
          <p:cNvSpPr>
            <a:spLocks noGrp="1"/>
          </p:cNvSpPr>
          <p:nvPr>
            <p:ph idx="1"/>
          </p:nvPr>
        </p:nvSpPr>
        <p:spPr>
          <a:xfrm>
            <a:off x="457200" y="1103086"/>
            <a:ext cx="8229600" cy="5023077"/>
          </a:xfrm>
        </p:spPr>
        <p:txBody>
          <a:bodyPr/>
          <a:lstStyle/>
          <a:p>
            <a:pPr>
              <a:buFont typeface="Wingdings" panose="05000000000000000000" pitchFamily="2" charset="2"/>
              <a:buChar char="§"/>
            </a:pPr>
            <a:r>
              <a:rPr lang="en-US" b="0" dirty="0">
                <a:solidFill>
                  <a:schemeClr val="tx1"/>
                </a:solidFill>
              </a:rPr>
              <a:t>A JIRA workflow is the set of </a:t>
            </a:r>
            <a:r>
              <a:rPr lang="en-US" b="0" i="1" dirty="0">
                <a:solidFill>
                  <a:schemeClr val="tx1"/>
                </a:solidFill>
              </a:rPr>
              <a:t>statuses</a:t>
            </a:r>
            <a:r>
              <a:rPr lang="en-US" b="0" dirty="0">
                <a:solidFill>
                  <a:schemeClr val="tx1"/>
                </a:solidFill>
              </a:rPr>
              <a:t> and </a:t>
            </a:r>
            <a:r>
              <a:rPr lang="en-US" b="0" i="1" dirty="0">
                <a:solidFill>
                  <a:schemeClr val="tx1"/>
                </a:solidFill>
              </a:rPr>
              <a:t>transitions</a:t>
            </a:r>
            <a:r>
              <a:rPr lang="en-US" b="0" dirty="0">
                <a:solidFill>
                  <a:schemeClr val="tx1"/>
                </a:solidFill>
              </a:rPr>
              <a:t> that an issue goes through during its lifecycle</a:t>
            </a:r>
            <a:r>
              <a:rPr lang="en-US" b="0" dirty="0" smtClean="0">
                <a:solidFill>
                  <a:schemeClr val="tx1"/>
                </a:solidFill>
              </a:rPr>
              <a:t>.</a:t>
            </a:r>
          </a:p>
          <a:p>
            <a:pPr>
              <a:buFont typeface="Wingdings" panose="05000000000000000000" pitchFamily="2" charset="2"/>
              <a:buChar char="§"/>
            </a:pPr>
            <a:r>
              <a:rPr lang="en-US" b="0" dirty="0">
                <a:solidFill>
                  <a:schemeClr val="tx1"/>
                </a:solidFill>
              </a:rPr>
              <a:t>The following diagram shows JIRA's built-in workflow:</a:t>
            </a: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343757"/>
            <a:ext cx="7585075" cy="4018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164611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300" dirty="0" smtClean="0"/>
              <a:t>1.5: </a:t>
            </a:r>
            <a:r>
              <a:rPr lang="en-US" sz="1300" dirty="0"/>
              <a:t>JIRA </a:t>
            </a:r>
            <a:r>
              <a:rPr lang="en-US" sz="1300" dirty="0" smtClean="0"/>
              <a:t>Issues </a:t>
            </a:r>
            <a:br>
              <a:rPr lang="en-US" sz="1300" dirty="0" smtClean="0"/>
            </a:br>
            <a:r>
              <a:rPr lang="en-US" dirty="0" smtClean="0"/>
              <a:t>Issues</a:t>
            </a:r>
            <a:endParaRPr lang="en-US" dirty="0"/>
          </a:p>
        </p:txBody>
      </p:sp>
      <p:sp>
        <p:nvSpPr>
          <p:cNvPr id="3" name="Content Placeholder 2"/>
          <p:cNvSpPr>
            <a:spLocks noGrp="1"/>
          </p:cNvSpPr>
          <p:nvPr>
            <p:ph idx="1"/>
          </p:nvPr>
        </p:nvSpPr>
        <p:spPr>
          <a:xfrm>
            <a:off x="457200" y="1132114"/>
            <a:ext cx="8229600" cy="4994049"/>
          </a:xfrm>
        </p:spPr>
        <p:txBody>
          <a:bodyPr>
            <a:normAutofit/>
          </a:bodyPr>
          <a:lstStyle/>
          <a:p>
            <a:pPr>
              <a:buFont typeface="Wingdings" panose="05000000000000000000" pitchFamily="2" charset="2"/>
              <a:buChar char="§"/>
            </a:pPr>
            <a:r>
              <a:rPr lang="en-US" b="0" dirty="0" smtClean="0">
                <a:solidFill>
                  <a:schemeClr val="tx1"/>
                </a:solidFill>
              </a:rPr>
              <a:t>Issue is anything that can be tracked to completion.</a:t>
            </a:r>
          </a:p>
          <a:p>
            <a:pPr>
              <a:buFont typeface="Wingdings" panose="05000000000000000000" pitchFamily="2" charset="2"/>
              <a:buChar char="§"/>
            </a:pPr>
            <a:r>
              <a:rPr lang="en-US" b="0" dirty="0" smtClean="0">
                <a:solidFill>
                  <a:schemeClr val="tx1"/>
                </a:solidFill>
              </a:rPr>
              <a:t>Example: </a:t>
            </a:r>
          </a:p>
          <a:p>
            <a:pPr lvl="1"/>
            <a:r>
              <a:rPr lang="en-US" dirty="0" smtClean="0">
                <a:solidFill>
                  <a:schemeClr val="tx1"/>
                </a:solidFill>
              </a:rPr>
              <a:t>A document to be created</a:t>
            </a:r>
          </a:p>
          <a:p>
            <a:pPr lvl="1"/>
            <a:r>
              <a:rPr lang="en-US" dirty="0" smtClean="0">
                <a:solidFill>
                  <a:schemeClr val="tx1"/>
                </a:solidFill>
              </a:rPr>
              <a:t>Software bug</a:t>
            </a:r>
          </a:p>
          <a:p>
            <a:pPr lvl="1"/>
            <a:r>
              <a:rPr lang="en-US" dirty="0" smtClean="0">
                <a:solidFill>
                  <a:schemeClr val="tx1"/>
                </a:solidFill>
              </a:rPr>
              <a:t>Project task</a:t>
            </a:r>
          </a:p>
          <a:p>
            <a:pPr lvl="1"/>
            <a:r>
              <a:rPr lang="en-US" dirty="0" smtClean="0">
                <a:solidFill>
                  <a:schemeClr val="tx1"/>
                </a:solidFill>
              </a:rPr>
              <a:t>Leave request form</a:t>
            </a:r>
          </a:p>
          <a:p>
            <a:pPr>
              <a:buFont typeface="Wingdings" panose="05000000000000000000" pitchFamily="2" charset="2"/>
              <a:buChar char="§"/>
            </a:pPr>
            <a:r>
              <a:rPr lang="en-US" dirty="0" smtClean="0">
                <a:solidFill>
                  <a:schemeClr val="tx1"/>
                </a:solidFill>
              </a:rPr>
              <a:t>Issue  types: (default)</a:t>
            </a:r>
          </a:p>
          <a:p>
            <a:pPr lvl="1"/>
            <a:r>
              <a:rPr lang="en-US" b="1" dirty="0" smtClean="0">
                <a:solidFill>
                  <a:schemeClr val="tx1"/>
                </a:solidFill>
              </a:rPr>
              <a:t>Bug</a:t>
            </a:r>
            <a:r>
              <a:rPr lang="en-US" dirty="0">
                <a:solidFill>
                  <a:schemeClr val="tx1"/>
                </a:solidFill>
              </a:rPr>
              <a:t> — A problem which impairs or prevents the functions of the </a:t>
            </a:r>
            <a:r>
              <a:rPr lang="en-US" dirty="0" smtClean="0">
                <a:solidFill>
                  <a:schemeClr val="tx1"/>
                </a:solidFill>
              </a:rPr>
              <a:t>product.</a:t>
            </a:r>
          </a:p>
          <a:p>
            <a:pPr lvl="1"/>
            <a:r>
              <a:rPr lang="en-US" b="1" dirty="0" smtClean="0">
                <a:solidFill>
                  <a:schemeClr val="tx1"/>
                </a:solidFill>
              </a:rPr>
              <a:t>Task</a:t>
            </a:r>
            <a:r>
              <a:rPr lang="en-US" dirty="0">
                <a:solidFill>
                  <a:schemeClr val="tx1"/>
                </a:solidFill>
              </a:rPr>
              <a:t> — A task that needs to be </a:t>
            </a:r>
            <a:r>
              <a:rPr lang="en-US" dirty="0" smtClean="0">
                <a:solidFill>
                  <a:schemeClr val="tx1"/>
                </a:solidFill>
              </a:rPr>
              <a:t>done.</a:t>
            </a:r>
          </a:p>
          <a:p>
            <a:pPr lvl="1"/>
            <a:r>
              <a:rPr lang="en-US" b="1" dirty="0" smtClean="0">
                <a:solidFill>
                  <a:schemeClr val="tx1"/>
                </a:solidFill>
              </a:rPr>
              <a:t>Story</a:t>
            </a:r>
            <a:r>
              <a:rPr lang="en-US" dirty="0">
                <a:solidFill>
                  <a:schemeClr val="tx1"/>
                </a:solidFill>
              </a:rPr>
              <a:t> — A new feature of the product</a:t>
            </a:r>
            <a:r>
              <a:rPr lang="en-US" dirty="0" smtClean="0">
                <a:solidFill>
                  <a:schemeClr val="tx1"/>
                </a:solidFill>
              </a:rPr>
              <a:t>.</a:t>
            </a:r>
          </a:p>
          <a:p>
            <a:pPr lvl="1"/>
            <a:r>
              <a:rPr lang="en-US" b="1" dirty="0">
                <a:solidFill>
                  <a:schemeClr val="tx1"/>
                </a:solidFill>
              </a:rPr>
              <a:t>Story</a:t>
            </a:r>
            <a:r>
              <a:rPr lang="en-US" dirty="0" smtClean="0">
                <a:solidFill>
                  <a:schemeClr val="tx1"/>
                </a:solidFill>
              </a:rPr>
              <a:t> – Grouping of issues </a:t>
            </a:r>
          </a:p>
          <a:p>
            <a:pPr lvl="1"/>
            <a:r>
              <a:rPr lang="en-US" b="1" dirty="0" smtClean="0">
                <a:solidFill>
                  <a:schemeClr val="tx1"/>
                </a:solidFill>
              </a:rPr>
              <a:t>Custom </a:t>
            </a:r>
            <a:r>
              <a:rPr lang="en-US" b="1" dirty="0">
                <a:solidFill>
                  <a:schemeClr val="tx1"/>
                </a:solidFill>
              </a:rPr>
              <a:t>Issue</a:t>
            </a:r>
            <a:r>
              <a:rPr lang="en-US" dirty="0">
                <a:solidFill>
                  <a:schemeClr val="tx1"/>
                </a:solidFill>
              </a:rPr>
              <a:t> — A custom issue type, as defined by your organization if required</a:t>
            </a:r>
            <a:r>
              <a:rPr lang="en-US" dirty="0" smtClean="0">
                <a:solidFill>
                  <a:schemeClr val="tx1"/>
                </a:solidFill>
              </a:rPr>
              <a:t>.</a:t>
            </a:r>
          </a:p>
          <a:p>
            <a:pPr lvl="1"/>
            <a:r>
              <a:rPr lang="en-US" b="1" dirty="0">
                <a:solidFill>
                  <a:schemeClr val="tx1"/>
                </a:solidFill>
              </a:rPr>
              <a:t>Improvement</a:t>
            </a:r>
            <a:r>
              <a:rPr lang="en-US" dirty="0">
                <a:solidFill>
                  <a:schemeClr val="tx1"/>
                </a:solidFill>
              </a:rPr>
              <a:t> — An enhancement to an existing feature.</a:t>
            </a:r>
          </a:p>
          <a:p>
            <a:pPr lvl="1"/>
            <a:endParaRPr lang="en-US" dirty="0" smtClean="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7363"/>
            <a:ext cx="329565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716206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1.5: </a:t>
            </a:r>
            <a:r>
              <a:rPr lang="en-US" sz="1200" dirty="0"/>
              <a:t>JIRA </a:t>
            </a:r>
            <a:r>
              <a:rPr lang="en-US" sz="1200" dirty="0" smtClean="0"/>
              <a:t>Issues</a:t>
            </a:r>
            <a:br>
              <a:rPr lang="en-US" sz="1200" dirty="0" smtClean="0"/>
            </a:br>
            <a:r>
              <a:rPr lang="en-US" dirty="0" err="1" smtClean="0"/>
              <a:t>Issues</a:t>
            </a:r>
            <a:endParaRPr lang="en-US" sz="2400" dirty="0"/>
          </a:p>
        </p:txBody>
      </p:sp>
      <p:sp>
        <p:nvSpPr>
          <p:cNvPr id="6" name="Content Placeholder 5"/>
          <p:cNvSpPr>
            <a:spLocks noGrp="1"/>
          </p:cNvSpPr>
          <p:nvPr>
            <p:ph idx="1"/>
          </p:nvPr>
        </p:nvSpPr>
        <p:spPr>
          <a:xfrm>
            <a:off x="457200" y="1074058"/>
            <a:ext cx="8229600" cy="5052106"/>
          </a:xfrm>
        </p:spPr>
        <p:txBody>
          <a:bodyPr/>
          <a:lstStyle/>
          <a:p>
            <a:pPr>
              <a:buFont typeface="Wingdings" panose="05000000000000000000" pitchFamily="2" charset="2"/>
              <a:buChar char="§"/>
            </a:pPr>
            <a:r>
              <a:rPr lang="en-US" dirty="0" smtClean="0">
                <a:solidFill>
                  <a:schemeClr val="tx1"/>
                </a:solidFill>
              </a:rPr>
              <a:t>Priority: </a:t>
            </a:r>
            <a:r>
              <a:rPr lang="en-US" b="0" dirty="0"/>
              <a:t>An issue's priority indicates its relative importance</a:t>
            </a:r>
            <a:r>
              <a:rPr lang="en-US" b="0" dirty="0" smtClean="0"/>
              <a:t>.</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Highest</a:t>
            </a:r>
            <a:r>
              <a:rPr lang="en-US" b="0" dirty="0"/>
              <a:t> — Highest priority. This problem will block </a:t>
            </a:r>
            <a:r>
              <a:rPr lang="en-US" b="0" dirty="0" smtClean="0"/>
              <a:t>progress.</a:t>
            </a:r>
            <a:endParaRPr lang="en-US" dirty="0" smtClean="0"/>
          </a:p>
          <a:p>
            <a:pPr>
              <a:buFont typeface="Wingdings" panose="05000000000000000000" pitchFamily="2" charset="2"/>
              <a:buChar char="§"/>
            </a:pPr>
            <a:r>
              <a:rPr lang="en-US" dirty="0" smtClean="0"/>
              <a:t>High</a:t>
            </a:r>
            <a:r>
              <a:rPr lang="en-US" b="0" dirty="0"/>
              <a:t> — Indicates that this issue is causing a problem and requires urgent </a:t>
            </a:r>
            <a:r>
              <a:rPr lang="en-US" b="0" dirty="0" smtClean="0"/>
              <a:t>attention.</a:t>
            </a:r>
            <a:endParaRPr lang="en-US" dirty="0" smtClean="0"/>
          </a:p>
          <a:p>
            <a:pPr>
              <a:buFont typeface="Wingdings" panose="05000000000000000000" pitchFamily="2" charset="2"/>
              <a:buChar char="§"/>
            </a:pPr>
            <a:r>
              <a:rPr lang="en-US" dirty="0" smtClean="0"/>
              <a:t>Medium</a:t>
            </a:r>
            <a:r>
              <a:rPr lang="en-US" b="0" dirty="0"/>
              <a:t> — Indicates that this issue has a significant </a:t>
            </a:r>
            <a:r>
              <a:rPr lang="en-US" b="0" dirty="0" smtClean="0"/>
              <a:t>impact.</a:t>
            </a:r>
            <a:endParaRPr lang="en-US" dirty="0" smtClean="0"/>
          </a:p>
          <a:p>
            <a:pPr>
              <a:buFont typeface="Wingdings" panose="05000000000000000000" pitchFamily="2" charset="2"/>
              <a:buChar char="§"/>
            </a:pPr>
            <a:r>
              <a:rPr lang="en-US" dirty="0" smtClean="0"/>
              <a:t>Low</a:t>
            </a:r>
            <a:r>
              <a:rPr lang="en-US" b="0" dirty="0"/>
              <a:t> — Indicates that this issue has a relatively minor </a:t>
            </a:r>
            <a:r>
              <a:rPr lang="en-US" b="0" dirty="0" smtClean="0"/>
              <a:t>impact.</a:t>
            </a:r>
            <a:endParaRPr lang="en-US" dirty="0" smtClean="0"/>
          </a:p>
          <a:p>
            <a:pPr>
              <a:buFont typeface="Wingdings" panose="05000000000000000000" pitchFamily="2" charset="2"/>
              <a:buChar char="§"/>
            </a:pPr>
            <a:r>
              <a:rPr lang="en-US" dirty="0" smtClean="0"/>
              <a:t>Lowest</a:t>
            </a:r>
            <a:r>
              <a:rPr lang="en-US" b="0" dirty="0"/>
              <a:t> — Lowest priority.</a:t>
            </a:r>
            <a:endParaRPr lang="en-US" dirty="0" smtClean="0">
              <a:solidFill>
                <a:schemeClr val="tx1"/>
              </a:solidFill>
            </a:endParaRPr>
          </a:p>
          <a:p>
            <a:endParaRPr lang="en-US" dirty="0" smtClean="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33" y="3965121"/>
            <a:ext cx="32289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059127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1.5: </a:t>
            </a:r>
            <a:r>
              <a:rPr lang="en-US" sz="1200" dirty="0"/>
              <a:t>JIRA </a:t>
            </a:r>
            <a:r>
              <a:rPr lang="en-US" sz="1200" dirty="0" smtClean="0"/>
              <a:t>Issues</a:t>
            </a:r>
            <a:br>
              <a:rPr lang="en-US" sz="1200" dirty="0" smtClean="0"/>
            </a:br>
            <a:r>
              <a:rPr lang="en-US" dirty="0"/>
              <a:t>Projects</a:t>
            </a:r>
          </a:p>
        </p:txBody>
      </p:sp>
      <p:sp>
        <p:nvSpPr>
          <p:cNvPr id="3" name="Content Placeholder 2"/>
          <p:cNvSpPr>
            <a:spLocks noGrp="1"/>
          </p:cNvSpPr>
          <p:nvPr>
            <p:ph idx="1"/>
          </p:nvPr>
        </p:nvSpPr>
        <p:spPr>
          <a:xfrm>
            <a:off x="457200" y="1116282"/>
            <a:ext cx="8229600" cy="5009882"/>
          </a:xfrm>
        </p:spPr>
        <p:txBody>
          <a:bodyPr/>
          <a:lstStyle/>
          <a:p>
            <a:pPr>
              <a:buFont typeface="Wingdings" panose="05000000000000000000" pitchFamily="2" charset="2"/>
              <a:buChar char="§"/>
            </a:pPr>
            <a:r>
              <a:rPr lang="en-US" u="sng" dirty="0" smtClean="0"/>
              <a:t>Version </a:t>
            </a:r>
            <a:r>
              <a:rPr lang="en-US" dirty="0" smtClean="0"/>
              <a:t>:</a:t>
            </a:r>
            <a:r>
              <a:rPr lang="en-US" b="0" dirty="0"/>
              <a:t> </a:t>
            </a:r>
            <a:r>
              <a:rPr lang="en-US" b="0" dirty="0" smtClean="0"/>
              <a:t>versions </a:t>
            </a:r>
            <a:r>
              <a:rPr lang="en-US" b="0" dirty="0"/>
              <a:t>available for the project. </a:t>
            </a:r>
            <a:endParaRPr lang="en-US" b="0" dirty="0" smtClean="0"/>
          </a:p>
          <a:p>
            <a:pPr>
              <a:buFont typeface="Wingdings" panose="05000000000000000000" pitchFamily="2" charset="2"/>
              <a:buChar char="§"/>
            </a:pPr>
            <a:r>
              <a:rPr lang="en-US" b="0" dirty="0" smtClean="0"/>
              <a:t>Release: You can release after creating versions</a:t>
            </a:r>
          </a:p>
          <a:p>
            <a:pPr>
              <a:buFont typeface="Wingdings" panose="05000000000000000000" pitchFamily="2" charset="2"/>
              <a:buChar char="§"/>
            </a:pPr>
            <a:r>
              <a:rPr lang="en-US" u="sng" dirty="0"/>
              <a:t>Assignee</a:t>
            </a:r>
            <a:r>
              <a:rPr lang="en-US" b="0" dirty="0"/>
              <a:t>: </a:t>
            </a:r>
            <a:r>
              <a:rPr lang="en-US" b="0" dirty="0" smtClean="0"/>
              <a:t>Person to </a:t>
            </a:r>
            <a:r>
              <a:rPr lang="en-US" b="0" dirty="0"/>
              <a:t>whom this issue should be handed over further. You can also assign an issue to yourself.</a:t>
            </a:r>
            <a:endParaRPr lang="en-US" b="0" dirty="0" smtClean="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71699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300" dirty="0" smtClean="0"/>
              <a:t>1.5: </a:t>
            </a:r>
            <a:r>
              <a:rPr lang="en-US" sz="1300" dirty="0"/>
              <a:t>JIRA </a:t>
            </a:r>
            <a:r>
              <a:rPr lang="en-US" sz="1300" dirty="0" smtClean="0"/>
              <a:t>Issues</a:t>
            </a:r>
            <a:br>
              <a:rPr lang="en-US" sz="1300" dirty="0" smtClean="0"/>
            </a:br>
            <a:r>
              <a:rPr lang="en-US" dirty="0" smtClean="0"/>
              <a:t>Sub tasks</a:t>
            </a:r>
            <a:endParaRPr lang="en-US" dirty="0"/>
          </a:p>
        </p:txBody>
      </p:sp>
      <p:sp>
        <p:nvSpPr>
          <p:cNvPr id="3" name="Content Placeholder 2"/>
          <p:cNvSpPr>
            <a:spLocks noGrp="1"/>
          </p:cNvSpPr>
          <p:nvPr>
            <p:ph idx="1"/>
          </p:nvPr>
        </p:nvSpPr>
        <p:spPr>
          <a:xfrm>
            <a:off x="457200" y="1080656"/>
            <a:ext cx="8229600" cy="5045508"/>
          </a:xfrm>
        </p:spPr>
        <p:txBody>
          <a:bodyPr/>
          <a:lstStyle/>
          <a:p>
            <a:r>
              <a:rPr lang="en-US" dirty="0"/>
              <a:t>A sub-task is nothing but a division of a parent issue (task) into chunks of work that can be assigned and tracked individually.</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465" y="1746539"/>
            <a:ext cx="19335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466001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a:defRPr/>
            </a:pPr>
            <a:r>
              <a:rPr lang="en-US" dirty="0">
                <a:solidFill>
                  <a:srgbClr val="000000"/>
                </a:solidFill>
                <a:cs typeface="Arial" charset="0"/>
              </a:rPr>
              <a:t>In this lesson, you will learn about</a:t>
            </a:r>
            <a:r>
              <a:rPr lang="en-US" dirty="0" smtClean="0">
                <a:solidFill>
                  <a:srgbClr val="000000"/>
                </a:solidFill>
                <a:cs typeface="Arial" charset="0"/>
              </a:rPr>
              <a:t>:</a:t>
            </a:r>
          </a:p>
          <a:p>
            <a:pPr lvl="1">
              <a:defRPr/>
            </a:pPr>
            <a:r>
              <a:rPr lang="en-US" dirty="0" smtClean="0">
                <a:solidFill>
                  <a:srgbClr val="000000"/>
                </a:solidFill>
                <a:cs typeface="Arial" charset="0"/>
              </a:rPr>
              <a:t>What is JIRA?</a:t>
            </a:r>
          </a:p>
          <a:p>
            <a:pPr lvl="1">
              <a:defRPr/>
            </a:pPr>
            <a:r>
              <a:rPr lang="en-US" dirty="0" smtClean="0">
                <a:solidFill>
                  <a:srgbClr val="000000"/>
                </a:solidFill>
                <a:cs typeface="Arial" charset="0"/>
              </a:rPr>
              <a:t>Features of JIRA</a:t>
            </a:r>
          </a:p>
          <a:p>
            <a:pPr lvl="1">
              <a:defRPr/>
            </a:pPr>
            <a:r>
              <a:rPr lang="en-US" dirty="0" smtClean="0">
                <a:solidFill>
                  <a:srgbClr val="000000"/>
                </a:solidFill>
                <a:cs typeface="Arial" charset="0"/>
              </a:rPr>
              <a:t>Basics concepts in JIRA</a:t>
            </a:r>
          </a:p>
          <a:p>
            <a:pPr lvl="2">
              <a:defRPr/>
            </a:pPr>
            <a:r>
              <a:rPr lang="en-US" dirty="0" smtClean="0">
                <a:solidFill>
                  <a:srgbClr val="000000"/>
                </a:solidFill>
                <a:cs typeface="Arial" charset="0"/>
              </a:rPr>
              <a:t>Issue</a:t>
            </a:r>
          </a:p>
          <a:p>
            <a:pPr lvl="2">
              <a:defRPr/>
            </a:pPr>
            <a:r>
              <a:rPr lang="en-US" dirty="0" smtClean="0">
                <a:solidFill>
                  <a:srgbClr val="000000"/>
                </a:solidFill>
                <a:cs typeface="Arial" charset="0"/>
              </a:rPr>
              <a:t>Project</a:t>
            </a:r>
          </a:p>
          <a:p>
            <a:pPr lvl="2">
              <a:defRPr/>
            </a:pPr>
            <a:r>
              <a:rPr lang="en-US" dirty="0" smtClean="0">
                <a:solidFill>
                  <a:srgbClr val="000000"/>
                </a:solidFill>
                <a:cs typeface="Arial" charset="0"/>
              </a:rPr>
              <a:t>Workflow</a:t>
            </a:r>
            <a:endParaRPr lang="en-US" dirty="0">
              <a:solidFill>
                <a:srgbClr val="000000"/>
              </a:solidFill>
              <a:cs typeface="Arial" charset="0"/>
            </a:endParaRPr>
          </a:p>
          <a:p>
            <a:pPr lvl="2">
              <a:defRPr/>
            </a:pPr>
            <a:r>
              <a:rPr lang="en-US" b="1" dirty="0" smtClean="0">
                <a:latin typeface="Candara" panose="020E0502030303020204" pitchFamily="34" charset="0"/>
              </a:rPr>
              <a:t>Components </a:t>
            </a:r>
            <a:r>
              <a:rPr lang="en-US" b="1" dirty="0">
                <a:latin typeface="Candara" panose="020E0502030303020204" pitchFamily="34" charset="0"/>
              </a:rPr>
              <a:t>and </a:t>
            </a:r>
            <a:r>
              <a:rPr lang="en-US" b="1" dirty="0" smtClean="0">
                <a:latin typeface="Candara" panose="020E0502030303020204" pitchFamily="34" charset="0"/>
              </a:rPr>
              <a:t>Versions</a:t>
            </a:r>
          </a:p>
          <a:p>
            <a:pPr lvl="1">
              <a:defRPr/>
            </a:pPr>
            <a:r>
              <a:rPr lang="en-US" b="1" dirty="0" smtClean="0">
                <a:latin typeface="Candara" panose="020E0502030303020204" pitchFamily="34" charset="0"/>
              </a:rPr>
              <a:t>JIRA </a:t>
            </a:r>
            <a:r>
              <a:rPr lang="en-US" b="1" dirty="0">
                <a:latin typeface="Candara" panose="020E0502030303020204" pitchFamily="34" charset="0"/>
              </a:rPr>
              <a:t>Software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90322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1.5: JIRA Issues </a:t>
            </a:r>
            <a:r>
              <a:rPr lang="en-US" dirty="0" smtClean="0"/>
              <a:t/>
            </a:r>
            <a:br>
              <a:rPr lang="en-US" dirty="0" smtClean="0"/>
            </a:br>
            <a:r>
              <a:rPr lang="en-US" dirty="0" smtClean="0"/>
              <a:t>Managing Issues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Edit: Used to modify issue, change the desired information  and update</a:t>
            </a:r>
          </a:p>
          <a:p>
            <a:pPr>
              <a:buFont typeface="Wingdings" panose="05000000000000000000" pitchFamily="2" charset="2"/>
              <a:buChar char="§"/>
            </a:pPr>
            <a:r>
              <a:rPr lang="en-US" dirty="0" smtClean="0"/>
              <a:t>Comment: Comment will be helpful to communicate issue related information to others</a:t>
            </a:r>
          </a:p>
          <a:p>
            <a:pPr>
              <a:buFont typeface="Wingdings" panose="05000000000000000000" pitchFamily="2" charset="2"/>
              <a:buChar char="§"/>
            </a:pPr>
            <a:r>
              <a:rPr lang="en-US" dirty="0" smtClean="0"/>
              <a:t>Assign: with this we can give ownership of that issue to a user. On assigning an issue email will be sent</a:t>
            </a:r>
          </a:p>
          <a:p>
            <a:pPr>
              <a:buFont typeface="Wingdings" panose="05000000000000000000" pitchFamily="2" charset="2"/>
              <a:buChar char="§"/>
            </a:pPr>
            <a:r>
              <a:rPr lang="en-US" dirty="0" smtClean="0"/>
              <a:t>More: With this you can do many tasks like – log work, Move, Link, Clone and Attach Files </a:t>
            </a:r>
          </a:p>
          <a:p>
            <a:pPr>
              <a:buFont typeface="Wingdings" panose="05000000000000000000" pitchFamily="2" charset="2"/>
              <a:buChar char="§"/>
            </a:pPr>
            <a:r>
              <a:rPr lang="en-US" dirty="0" smtClean="0"/>
              <a:t>To Do</a:t>
            </a:r>
          </a:p>
          <a:p>
            <a:pPr>
              <a:buFont typeface="Wingdings" panose="05000000000000000000" pitchFamily="2" charset="2"/>
              <a:buChar char="§"/>
            </a:pPr>
            <a:r>
              <a:rPr lang="en-US" dirty="0" smtClean="0"/>
              <a:t>In progress</a:t>
            </a:r>
          </a:p>
          <a:p>
            <a:pPr>
              <a:buFont typeface="Wingdings" panose="05000000000000000000" pitchFamily="2" charset="2"/>
              <a:buChar char="§"/>
            </a:pPr>
            <a:r>
              <a:rPr lang="en-US" dirty="0" smtClean="0"/>
              <a:t>Done</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344067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1.4: Introduction to GO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a:solidFill>
                  <a:schemeClr val="tx1"/>
                </a:solidFill>
              </a:rPr>
              <a:t>Create issue</a:t>
            </a:r>
          </a:p>
          <a:p>
            <a:r>
              <a:rPr lang="en-US" dirty="0">
                <a:solidFill>
                  <a:schemeClr val="tx1"/>
                </a:solidFill>
              </a:rPr>
              <a:t>Add field to issue</a:t>
            </a:r>
          </a:p>
          <a:p>
            <a:r>
              <a:rPr lang="en-US" dirty="0">
                <a:solidFill>
                  <a:schemeClr val="tx1"/>
                </a:solidFill>
              </a:rPr>
              <a:t>Edit issue</a:t>
            </a:r>
          </a:p>
          <a:p>
            <a:r>
              <a:rPr lang="en-US" dirty="0">
                <a:solidFill>
                  <a:schemeClr val="tx1"/>
                </a:solidFill>
              </a:rPr>
              <a:t>Attach file</a:t>
            </a:r>
          </a:p>
          <a:p>
            <a:r>
              <a:rPr lang="en-US" dirty="0">
                <a:solidFill>
                  <a:schemeClr val="tx1"/>
                </a:solidFill>
              </a:rPr>
              <a:t>Cloning issue</a:t>
            </a:r>
          </a:p>
          <a:p>
            <a:r>
              <a:rPr lang="en-US" dirty="0">
                <a:solidFill>
                  <a:schemeClr val="tx1"/>
                </a:solidFill>
              </a:rPr>
              <a:t>Commenting Issue</a:t>
            </a:r>
          </a:p>
          <a:p>
            <a:r>
              <a:rPr lang="en-US" dirty="0">
                <a:solidFill>
                  <a:schemeClr val="tx1"/>
                </a:solidFill>
              </a:rPr>
              <a:t>Creating Sub Task</a:t>
            </a:r>
          </a:p>
        </p:txBody>
      </p:sp>
    </p:spTree>
    <p:extLst>
      <p:ext uri="{BB962C8B-B14F-4D97-AF65-F5344CB8AC3E}">
        <p14:creationId xmlns:p14="http://schemas.microsoft.com/office/powerpoint/2010/main" val="30448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1.4: Introduction to GO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smtClean="0">
                <a:solidFill>
                  <a:schemeClr val="tx1"/>
                </a:solidFill>
              </a:rPr>
              <a:t>Issues Lab</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solidFill>
                  <a:schemeClr val="tx1"/>
                </a:solidFill>
              </a:rPr>
              <a:t>JIRA is a Application Lifecycle Management Tool</a:t>
            </a:r>
          </a:p>
          <a:p>
            <a:r>
              <a:rPr lang="en-US" dirty="0">
                <a:solidFill>
                  <a:schemeClr val="tx1"/>
                </a:solidFill>
              </a:rPr>
              <a:t>Jira Components:</a:t>
            </a:r>
          </a:p>
          <a:p>
            <a:pPr lvl="1"/>
            <a:r>
              <a:rPr lang="en-US" dirty="0">
                <a:solidFill>
                  <a:schemeClr val="tx1"/>
                </a:solidFill>
              </a:rPr>
              <a:t>Issues</a:t>
            </a:r>
          </a:p>
          <a:p>
            <a:pPr lvl="1"/>
            <a:r>
              <a:rPr lang="en-US" dirty="0">
                <a:solidFill>
                  <a:schemeClr val="tx1"/>
                </a:solidFill>
              </a:rPr>
              <a:t>Projects</a:t>
            </a:r>
          </a:p>
          <a:p>
            <a:pPr lvl="2"/>
            <a:r>
              <a:rPr lang="en-US" dirty="0">
                <a:solidFill>
                  <a:schemeClr val="tx1"/>
                </a:solidFill>
              </a:rPr>
              <a:t>Components</a:t>
            </a:r>
          </a:p>
          <a:p>
            <a:pPr lvl="2"/>
            <a:r>
              <a:rPr lang="en-US" dirty="0">
                <a:solidFill>
                  <a:schemeClr val="tx1"/>
                </a:solidFill>
              </a:rPr>
              <a:t>Versions</a:t>
            </a:r>
          </a:p>
          <a:p>
            <a:pPr lvl="1"/>
            <a:r>
              <a:rPr lang="en-US" dirty="0">
                <a:solidFill>
                  <a:schemeClr val="tx1"/>
                </a:solidFill>
              </a:rPr>
              <a:t>Workflow</a:t>
            </a:r>
          </a:p>
          <a:p>
            <a:r>
              <a:rPr lang="en-US" dirty="0">
                <a:solidFill>
                  <a:schemeClr val="tx1"/>
                </a:solidFill>
              </a:rPr>
              <a:t>JIRA Software</a:t>
            </a:r>
          </a:p>
          <a:p>
            <a:r>
              <a:rPr lang="en-US" dirty="0">
                <a:solidFill>
                  <a:schemeClr val="tx1"/>
                </a:solidFill>
              </a:rPr>
              <a:t>Manage JIRA Issues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solidFill>
                  <a:schemeClr val="tx1"/>
                </a:solidFill>
              </a:rPr>
              <a:t>Question 1: Which of the following depicts the status and transition of an issue?</a:t>
            </a:r>
          </a:p>
          <a:p>
            <a:pPr lvl="1"/>
            <a:r>
              <a:rPr lang="en-US" dirty="0">
                <a:solidFill>
                  <a:schemeClr val="tx1"/>
                </a:solidFill>
              </a:rPr>
              <a:t>Option 1: Version</a:t>
            </a:r>
          </a:p>
          <a:p>
            <a:pPr lvl="1"/>
            <a:r>
              <a:rPr lang="en-US" dirty="0">
                <a:solidFill>
                  <a:schemeClr val="tx1"/>
                </a:solidFill>
              </a:rPr>
              <a:t>Option 2: Component</a:t>
            </a:r>
          </a:p>
          <a:p>
            <a:pPr lvl="1"/>
            <a:r>
              <a:rPr lang="en-US" dirty="0">
                <a:solidFill>
                  <a:schemeClr val="tx1"/>
                </a:solidFill>
              </a:rPr>
              <a:t>Option 3: Workflow</a:t>
            </a:r>
          </a:p>
          <a:p>
            <a:r>
              <a:rPr lang="en-US" dirty="0">
                <a:solidFill>
                  <a:schemeClr val="tx1"/>
                </a:solidFill>
              </a:rPr>
              <a:t>Question 2: Project will have components and versions </a:t>
            </a:r>
          </a:p>
          <a:p>
            <a:pPr lvl="1"/>
            <a:r>
              <a:rPr lang="en-US" dirty="0">
                <a:solidFill>
                  <a:schemeClr val="tx1"/>
                </a:solidFill>
              </a:rPr>
              <a:t>True/False</a:t>
            </a:r>
          </a:p>
          <a:p>
            <a:r>
              <a:rPr lang="en-US" dirty="0">
                <a:solidFill>
                  <a:schemeClr val="tx1"/>
                </a:solidFill>
              </a:rPr>
              <a:t>Question 3: Fill in the Blanks:</a:t>
            </a:r>
          </a:p>
          <a:p>
            <a:pPr marL="0" indent="0">
              <a:buNone/>
            </a:pPr>
            <a:r>
              <a:rPr lang="en-US" dirty="0">
                <a:solidFill>
                  <a:schemeClr val="tx1"/>
                </a:solidFill>
              </a:rPr>
              <a:t>Release can be done only after creating ________</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the following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4482587"/>
              </p:ext>
            </p:extLst>
          </p:nvPr>
        </p:nvGraphicFramePr>
        <p:xfrm>
          <a:off x="457199" y="1163638"/>
          <a:ext cx="4910447" cy="1854200"/>
        </p:xfrm>
        <a:graphic>
          <a:graphicData uri="http://schemas.openxmlformats.org/drawingml/2006/table">
            <a:tbl>
              <a:tblPr firstRow="1" bandRow="1">
                <a:tableStyleId>{5C22544A-7EE6-4342-B048-85BDC9FD1C3A}</a:tableStyleId>
              </a:tblPr>
              <a:tblGrid>
                <a:gridCol w="1395352"/>
                <a:gridCol w="3515095"/>
              </a:tblGrid>
              <a:tr h="370840">
                <a:tc>
                  <a:txBody>
                    <a:bodyPr/>
                    <a:lstStyle/>
                    <a:p>
                      <a:r>
                        <a:rPr lang="en-US" dirty="0" smtClean="0"/>
                        <a:t>Column 1</a:t>
                      </a:r>
                      <a:endParaRPr lang="en-US" dirty="0"/>
                    </a:p>
                  </a:txBody>
                  <a:tcPr/>
                </a:tc>
                <a:tc>
                  <a:txBody>
                    <a:bodyPr/>
                    <a:lstStyle/>
                    <a:p>
                      <a:r>
                        <a:rPr lang="en-US" dirty="0" smtClean="0"/>
                        <a:t>Column2</a:t>
                      </a:r>
                      <a:endParaRPr lang="en-US" dirty="0"/>
                    </a:p>
                  </a:txBody>
                  <a:tcPr/>
                </a:tc>
              </a:tr>
              <a:tr h="370840">
                <a:tc>
                  <a:txBody>
                    <a:bodyPr/>
                    <a:lstStyle/>
                    <a:p>
                      <a:r>
                        <a:rPr lang="en-US" dirty="0" smtClean="0"/>
                        <a:t>Issue</a:t>
                      </a:r>
                      <a:endParaRPr lang="en-US" dirty="0"/>
                    </a:p>
                  </a:txBody>
                  <a:tcPr/>
                </a:tc>
                <a:tc>
                  <a:txBody>
                    <a:bodyPr/>
                    <a:lstStyle/>
                    <a:p>
                      <a:r>
                        <a:rPr lang="en-US" dirty="0" smtClean="0"/>
                        <a:t>Series of steps</a:t>
                      </a:r>
                      <a:endParaRPr lang="en-US" dirty="0"/>
                    </a:p>
                  </a:txBody>
                  <a:tcPr/>
                </a:tc>
              </a:tr>
              <a:tr h="370840">
                <a:tc>
                  <a:txBody>
                    <a:bodyPr/>
                    <a:lstStyle/>
                    <a:p>
                      <a:r>
                        <a:rPr lang="en-US" dirty="0" smtClean="0"/>
                        <a:t>Project</a:t>
                      </a:r>
                      <a:endParaRPr lang="en-US" dirty="0"/>
                    </a:p>
                  </a:txBody>
                  <a:tcPr/>
                </a:tc>
                <a:tc>
                  <a:txBody>
                    <a:bodyPr/>
                    <a:lstStyle/>
                    <a:p>
                      <a:r>
                        <a:rPr lang="en-US" dirty="0" smtClean="0"/>
                        <a:t>Task</a:t>
                      </a:r>
                      <a:endParaRPr lang="en-US" dirty="0"/>
                    </a:p>
                  </a:txBody>
                  <a:tcPr/>
                </a:tc>
              </a:tr>
              <a:tr h="370840">
                <a:tc>
                  <a:txBody>
                    <a:bodyPr/>
                    <a:lstStyle/>
                    <a:p>
                      <a:r>
                        <a:rPr lang="en-US" dirty="0" smtClean="0"/>
                        <a:t>Workflow</a:t>
                      </a:r>
                      <a:endParaRPr lang="en-US" dirty="0"/>
                    </a:p>
                  </a:txBody>
                  <a:tcPr/>
                </a:tc>
                <a:tc>
                  <a:txBody>
                    <a:bodyPr/>
                    <a:lstStyle/>
                    <a:p>
                      <a:r>
                        <a:rPr lang="en-US" dirty="0" smtClean="0"/>
                        <a:t>Sub section of</a:t>
                      </a:r>
                      <a:r>
                        <a:rPr lang="en-US" baseline="0" dirty="0" smtClean="0"/>
                        <a:t> projects</a:t>
                      </a:r>
                      <a:endParaRPr lang="en-US" dirty="0"/>
                    </a:p>
                  </a:txBody>
                  <a:tcPr/>
                </a:tc>
              </a:tr>
              <a:tr h="370840">
                <a:tc>
                  <a:txBody>
                    <a:bodyPr/>
                    <a:lstStyle/>
                    <a:p>
                      <a:r>
                        <a:rPr lang="en-US" dirty="0" smtClean="0"/>
                        <a:t>Component</a:t>
                      </a:r>
                      <a:endParaRPr lang="en-US" dirty="0"/>
                    </a:p>
                  </a:txBody>
                  <a:tcPr/>
                </a:tc>
                <a:tc>
                  <a:txBody>
                    <a:bodyPr/>
                    <a:lstStyle/>
                    <a:p>
                      <a:r>
                        <a:rPr lang="en-US" dirty="0" smtClean="0"/>
                        <a:t>Collection of Issues</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274068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sz="1300" dirty="0"/>
              <a:t>1.1: </a:t>
            </a:r>
            <a:r>
              <a:rPr lang="en-US" sz="1300" dirty="0" smtClean="0"/>
              <a:t>Introduction to JIRA</a:t>
            </a:r>
            <a:r>
              <a:rPr lang="en-US" dirty="0" smtClean="0"/>
              <a:t/>
            </a:r>
            <a:br>
              <a:rPr lang="en-US" dirty="0" smtClean="0"/>
            </a:br>
            <a:r>
              <a:rPr lang="en-US" dirty="0" smtClean="0"/>
              <a:t>What is Jira?</a:t>
            </a:r>
            <a:endParaRPr lang="en-US" sz="2400" dirty="0"/>
          </a:p>
        </p:txBody>
      </p:sp>
      <p:sp>
        <p:nvSpPr>
          <p:cNvPr id="6" name="Content Placeholder 5"/>
          <p:cNvSpPr>
            <a:spLocks noGrp="1"/>
          </p:cNvSpPr>
          <p:nvPr>
            <p:ph idx="1"/>
          </p:nvPr>
        </p:nvSpPr>
        <p:spPr>
          <a:xfrm>
            <a:off x="457200" y="1074059"/>
            <a:ext cx="8229600" cy="4877934"/>
          </a:xfrm>
        </p:spPr>
        <p:txBody>
          <a:bodyPr/>
          <a:lstStyle/>
          <a:p>
            <a:r>
              <a:rPr lang="en-US" dirty="0" smtClean="0">
                <a:solidFill>
                  <a:schemeClr val="tx1"/>
                </a:solidFill>
              </a:rPr>
              <a:t>Jira is </a:t>
            </a:r>
            <a:r>
              <a:rPr lang="en-US" dirty="0">
                <a:solidFill>
                  <a:schemeClr val="tx1"/>
                </a:solidFill>
              </a:rPr>
              <a:t>a defect tracking/project management tool  </a:t>
            </a:r>
            <a:endParaRPr lang="en-US" dirty="0" smtClean="0">
              <a:solidFill>
                <a:schemeClr val="tx1"/>
              </a:solidFill>
            </a:endParaRPr>
          </a:p>
          <a:p>
            <a:endParaRPr lang="en-US" dirty="0">
              <a:solidFill>
                <a:schemeClr val="tx1"/>
              </a:solidFill>
            </a:endParaRPr>
          </a:p>
          <a:p>
            <a:r>
              <a:rPr lang="en-US" dirty="0">
                <a:solidFill>
                  <a:schemeClr val="tx1"/>
                </a:solidFill>
              </a:rPr>
              <a:t>JIRA allows you to track any kind of unit of work (be it an issue, bug, story, project task, etc.) through a predefined workflow </a:t>
            </a:r>
          </a:p>
          <a:p>
            <a:endParaRPr lang="en-US" b="0" dirty="0">
              <a:solidFill>
                <a:schemeClr val="tx1"/>
              </a:solidFill>
            </a:endParaRPr>
          </a:p>
          <a:p>
            <a:r>
              <a:rPr lang="en-US" dirty="0">
                <a:solidFill>
                  <a:schemeClr val="tx1"/>
                </a:solidFill>
              </a:rPr>
              <a:t>JIRA Software is built for every member of your software team to plan, track, and release great </a:t>
            </a:r>
            <a:r>
              <a:rPr lang="en-US" dirty="0" smtClean="0">
                <a:solidFill>
                  <a:schemeClr val="tx1"/>
                </a:solidFill>
              </a:rPr>
              <a:t>software</a:t>
            </a:r>
          </a:p>
          <a:p>
            <a:pPr lvl="1" fontAlgn="base"/>
            <a:r>
              <a:rPr lang="en-US" dirty="0" smtClean="0">
                <a:solidFill>
                  <a:schemeClr val="tx1"/>
                </a:solidFill>
              </a:rPr>
              <a:t>Plan : </a:t>
            </a:r>
            <a:r>
              <a:rPr lang="en-US" b="0" dirty="0" smtClean="0">
                <a:solidFill>
                  <a:schemeClr val="tx1"/>
                </a:solidFill>
              </a:rPr>
              <a:t>Create </a:t>
            </a:r>
            <a:r>
              <a:rPr lang="en-US" b="0" dirty="0">
                <a:solidFill>
                  <a:schemeClr val="tx1"/>
                </a:solidFill>
              </a:rPr>
              <a:t>user stories and issues, plan sprints, and distribute tasks across your software team.</a:t>
            </a:r>
          </a:p>
          <a:p>
            <a:pPr lvl="1" fontAlgn="base"/>
            <a:r>
              <a:rPr lang="en-US" dirty="0" smtClean="0">
                <a:solidFill>
                  <a:schemeClr val="tx1"/>
                </a:solidFill>
              </a:rPr>
              <a:t>Track: </a:t>
            </a:r>
            <a:r>
              <a:rPr lang="en-US" b="0" dirty="0" smtClean="0">
                <a:solidFill>
                  <a:schemeClr val="tx1"/>
                </a:solidFill>
              </a:rPr>
              <a:t>Prioritize </a:t>
            </a:r>
            <a:r>
              <a:rPr lang="en-US" b="0" dirty="0">
                <a:solidFill>
                  <a:schemeClr val="tx1"/>
                </a:solidFill>
              </a:rPr>
              <a:t>and discuss your team's work in full context with complete visibility.</a:t>
            </a:r>
          </a:p>
          <a:p>
            <a:pPr lvl="1" fontAlgn="base"/>
            <a:r>
              <a:rPr lang="en-US" dirty="0" smtClean="0">
                <a:solidFill>
                  <a:schemeClr val="tx1"/>
                </a:solidFill>
              </a:rPr>
              <a:t>Release: </a:t>
            </a:r>
            <a:r>
              <a:rPr lang="en-US" b="0" dirty="0" smtClean="0">
                <a:solidFill>
                  <a:schemeClr val="tx1"/>
                </a:solidFill>
              </a:rPr>
              <a:t>Ship </a:t>
            </a:r>
            <a:r>
              <a:rPr lang="en-US" b="0" dirty="0">
                <a:solidFill>
                  <a:schemeClr val="tx1"/>
                </a:solidFill>
              </a:rPr>
              <a:t>with confidence and sanity knowing the information you have is always current.</a:t>
            </a:r>
          </a:p>
          <a:p>
            <a:pPr lvl="1" fontAlgn="base"/>
            <a:r>
              <a:rPr lang="en-US" dirty="0" smtClean="0">
                <a:solidFill>
                  <a:schemeClr val="tx1"/>
                </a:solidFill>
              </a:rPr>
              <a:t>Report: </a:t>
            </a:r>
            <a:r>
              <a:rPr lang="en-US" b="0" dirty="0" smtClean="0">
                <a:solidFill>
                  <a:schemeClr val="tx1"/>
                </a:solidFill>
              </a:rPr>
              <a:t>Improve </a:t>
            </a:r>
            <a:r>
              <a:rPr lang="en-US" b="0" dirty="0">
                <a:solidFill>
                  <a:schemeClr val="tx1"/>
                </a:solidFill>
              </a:rPr>
              <a:t>team performance based on real-time, visual data you can use.</a:t>
            </a:r>
          </a:p>
          <a:p>
            <a:pPr lvl="1"/>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370412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JIRA Features</a:t>
            </a:r>
            <a:br>
              <a:rPr lang="en-US" sz="1200" dirty="0" smtClean="0"/>
            </a:br>
            <a:r>
              <a:rPr lang="en-US" dirty="0" err="1" smtClean="0"/>
              <a:t>Features</a:t>
            </a:r>
            <a:r>
              <a:rPr lang="en-US" dirty="0" smtClean="0"/>
              <a:t> of Jira</a:t>
            </a:r>
            <a:endParaRPr lang="en-US" sz="2400" dirty="0"/>
          </a:p>
        </p:txBody>
      </p:sp>
      <p:sp>
        <p:nvSpPr>
          <p:cNvPr id="6" name="Content Placeholder 5"/>
          <p:cNvSpPr>
            <a:spLocks noGrp="1"/>
          </p:cNvSpPr>
          <p:nvPr>
            <p:ph idx="1"/>
          </p:nvPr>
        </p:nvSpPr>
        <p:spPr>
          <a:xfrm>
            <a:off x="442685" y="1074057"/>
            <a:ext cx="8229600" cy="4906963"/>
          </a:xfrm>
        </p:spPr>
        <p:txBody>
          <a:bodyPr/>
          <a:lstStyle/>
          <a:p>
            <a:pPr>
              <a:buFont typeface="Wingdings" panose="05000000000000000000" pitchFamily="2" charset="2"/>
              <a:buChar char="§"/>
            </a:pPr>
            <a:r>
              <a:rPr lang="en-US" dirty="0" smtClean="0">
                <a:solidFill>
                  <a:schemeClr val="tx1"/>
                </a:solidFill>
              </a:rPr>
              <a:t>Jira is web based, open source product</a:t>
            </a:r>
          </a:p>
          <a:p>
            <a:pPr>
              <a:buFont typeface="Wingdings" panose="05000000000000000000" pitchFamily="2" charset="2"/>
              <a:buChar char="§"/>
            </a:pPr>
            <a:endParaRPr lang="en-US" dirty="0" smtClean="0">
              <a:solidFill>
                <a:schemeClr val="tx1"/>
              </a:solidFill>
            </a:endParaRPr>
          </a:p>
          <a:p>
            <a:pPr>
              <a:buFont typeface="Wingdings" panose="05000000000000000000" pitchFamily="2" charset="2"/>
              <a:buChar char="§"/>
            </a:pPr>
            <a:r>
              <a:rPr lang="en-US" dirty="0" smtClean="0">
                <a:solidFill>
                  <a:schemeClr val="tx1"/>
                </a:solidFill>
              </a:rPr>
              <a:t>JIRA </a:t>
            </a:r>
            <a:r>
              <a:rPr lang="en-US" dirty="0">
                <a:solidFill>
                  <a:schemeClr val="tx1"/>
                </a:solidFill>
              </a:rPr>
              <a:t>keeps you agile because it is a lightweight, web-based tool for task and issue tracking. </a:t>
            </a:r>
          </a:p>
          <a:p>
            <a:pPr>
              <a:buFont typeface="Wingdings" panose="05000000000000000000" pitchFamily="2" charset="2"/>
              <a:buChar char="§"/>
            </a:pPr>
            <a:endParaRPr lang="en-US" b="0" dirty="0">
              <a:solidFill>
                <a:schemeClr val="tx1"/>
              </a:solidFill>
            </a:endParaRPr>
          </a:p>
          <a:p>
            <a:pPr>
              <a:buFont typeface="Wingdings" panose="05000000000000000000" pitchFamily="2" charset="2"/>
              <a:buChar char="§"/>
            </a:pPr>
            <a:r>
              <a:rPr lang="en-US" dirty="0">
                <a:solidFill>
                  <a:schemeClr val="tx1"/>
                </a:solidFill>
              </a:rPr>
              <a:t>Track issues, teams, iterations and releases </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a:solidFill>
                  <a:schemeClr val="tx1"/>
                </a:solidFill>
              </a:rPr>
              <a:t>Integrate with your other development tools </a:t>
            </a:r>
          </a:p>
          <a:p>
            <a:pPr>
              <a:buFont typeface="Wingdings" panose="05000000000000000000" pitchFamily="2" charset="2"/>
              <a:buChar char="§"/>
            </a:pPr>
            <a:endParaRPr lang="en-US" b="0" dirty="0" smtClean="0">
              <a:solidFill>
                <a:schemeClr val="tx1"/>
              </a:solidFill>
            </a:endParaRPr>
          </a:p>
          <a:p>
            <a:pPr>
              <a:buFont typeface="Wingdings" panose="05000000000000000000" pitchFamily="2" charset="2"/>
              <a:buChar char="§"/>
            </a:pPr>
            <a:r>
              <a:rPr lang="en-US" dirty="0" smtClean="0">
                <a:solidFill>
                  <a:srgbClr val="333333"/>
                </a:solidFill>
              </a:rPr>
              <a:t>Customize </a:t>
            </a:r>
            <a:r>
              <a:rPr lang="en-US" dirty="0">
                <a:solidFill>
                  <a:srgbClr val="333333"/>
                </a:solidFill>
              </a:rPr>
              <a:t>to fit your style of Agile development</a:t>
            </a:r>
          </a:p>
          <a:p>
            <a:endParaRPr lang="en-US" b="0" dirty="0" smtClean="0">
              <a:solidFill>
                <a:schemeClr val="tx1"/>
              </a:solidFill>
            </a:endParaRPr>
          </a:p>
          <a:p>
            <a:endParaRPr lang="en-US" b="0" dirty="0">
              <a:solidFill>
                <a:schemeClr val="tx1"/>
              </a:solidFill>
            </a:endParaRPr>
          </a:p>
        </p:txBody>
      </p:sp>
      <p:sp>
        <p:nvSpPr>
          <p:cNvPr id="3" name="Rectangle 1"/>
          <p:cNvSpPr>
            <a:spLocks noChangeArrowheads="1"/>
          </p:cNvSpPr>
          <p:nvPr/>
        </p:nvSpPr>
        <p:spPr bwMode="auto">
          <a:xfrm>
            <a:off x="314325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198152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300" dirty="0"/>
              <a:t>1.2: JIRA Features</a:t>
            </a:r>
            <a:r>
              <a:rPr lang="en-US" dirty="0"/>
              <a:t/>
            </a:r>
            <a:br>
              <a:rPr lang="en-US" dirty="0"/>
            </a:br>
            <a:r>
              <a:rPr lang="en-US" dirty="0" err="1"/>
              <a:t>Features</a:t>
            </a:r>
            <a:r>
              <a:rPr lang="en-US" dirty="0"/>
              <a:t> of Jira</a:t>
            </a:r>
          </a:p>
        </p:txBody>
      </p:sp>
      <p:sp>
        <p:nvSpPr>
          <p:cNvPr id="3" name="Content Placeholder 2"/>
          <p:cNvSpPr>
            <a:spLocks noGrp="1"/>
          </p:cNvSpPr>
          <p:nvPr>
            <p:ph idx="1"/>
          </p:nvPr>
        </p:nvSpPr>
        <p:spPr>
          <a:xfrm>
            <a:off x="457200" y="1045030"/>
            <a:ext cx="8229600" cy="5081134"/>
          </a:xfrm>
        </p:spPr>
        <p:txBody>
          <a:bodyPr/>
          <a:lstStyle/>
          <a:p>
            <a:pPr>
              <a:buFont typeface="Wingdings" panose="05000000000000000000" pitchFamily="2" charset="2"/>
              <a:buChar char="§"/>
            </a:pPr>
            <a:r>
              <a:rPr lang="en-US" dirty="0" smtClean="0"/>
              <a:t>JIRA helps us prioritize, assign, track, report and audit your issues</a:t>
            </a:r>
          </a:p>
          <a:p>
            <a:pPr lvl="1"/>
            <a:r>
              <a:rPr lang="en-US" dirty="0" smtClean="0"/>
              <a:t>Example issues: software bugs, help desk tickets, project tasks , change requests, etc.</a:t>
            </a:r>
          </a:p>
          <a:p>
            <a:pPr>
              <a:buFont typeface="Wingdings" panose="05000000000000000000" pitchFamily="2" charset="2"/>
              <a:buChar char="§"/>
            </a:pPr>
            <a:r>
              <a:rPr lang="en-US" dirty="0" smtClean="0"/>
              <a:t>JIRA reporting allows you to monitor the progress of your issues with detailed graphs and charts.</a:t>
            </a:r>
          </a:p>
          <a:p>
            <a:pPr>
              <a:buFont typeface="Wingdings" panose="05000000000000000000" pitchFamily="2" charset="2"/>
              <a:buChar char="§"/>
            </a:pPr>
            <a:r>
              <a:rPr lang="en-US" dirty="0" smtClean="0"/>
              <a:t>JIRA helps you map your business process with a custom workflow</a:t>
            </a:r>
          </a:p>
          <a:p>
            <a:pPr>
              <a:buFont typeface="Wingdings" panose="05000000000000000000" pitchFamily="2" charset="2"/>
              <a:buChar char="§"/>
            </a:pPr>
            <a:r>
              <a:rPr lang="en-US" dirty="0" smtClean="0"/>
              <a:t>JIRA improves productivity by reducing time required to track issues and coordination</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423178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1.2: JIRA Features</a:t>
            </a:r>
            <a:r>
              <a:rPr lang="en-US" dirty="0"/>
              <a:t/>
            </a:r>
            <a:br>
              <a:rPr lang="en-US" dirty="0"/>
            </a:br>
            <a:r>
              <a:rPr lang="en-US" dirty="0" err="1"/>
              <a:t>Features</a:t>
            </a:r>
            <a:r>
              <a:rPr lang="en-US" dirty="0"/>
              <a:t> of Jira</a:t>
            </a:r>
          </a:p>
        </p:txBody>
      </p:sp>
      <p:sp>
        <p:nvSpPr>
          <p:cNvPr id="3" name="Content Placeholder 2"/>
          <p:cNvSpPr>
            <a:spLocks noGrp="1"/>
          </p:cNvSpPr>
          <p:nvPr>
            <p:ph idx="1"/>
          </p:nvPr>
        </p:nvSpPr>
        <p:spPr>
          <a:xfrm>
            <a:off x="457200" y="1074058"/>
            <a:ext cx="8229600" cy="5052106"/>
          </a:xfrm>
        </p:spPr>
        <p:txBody>
          <a:bodyPr/>
          <a:lstStyle/>
          <a:p>
            <a:pPr>
              <a:buFont typeface="Wingdings" panose="05000000000000000000" pitchFamily="2" charset="2"/>
              <a:buChar char="§"/>
            </a:pPr>
            <a:r>
              <a:rPr lang="en-US" dirty="0" smtClean="0"/>
              <a:t>JIRA can be used for:</a:t>
            </a:r>
          </a:p>
          <a:p>
            <a:pPr lvl="1"/>
            <a:r>
              <a:rPr lang="en-US" dirty="0" smtClean="0"/>
              <a:t>Bugs/Change Requests Tracking</a:t>
            </a:r>
          </a:p>
          <a:p>
            <a:pPr lvl="1"/>
            <a:r>
              <a:rPr lang="en-US" dirty="0" smtClean="0"/>
              <a:t>Help-desk/ Support/ Customer Service</a:t>
            </a:r>
          </a:p>
          <a:p>
            <a:pPr lvl="1"/>
            <a:r>
              <a:rPr lang="en-US" dirty="0" smtClean="0"/>
              <a:t>Project Management</a:t>
            </a:r>
          </a:p>
          <a:p>
            <a:pPr lvl="1"/>
            <a:r>
              <a:rPr lang="en-US" dirty="0" smtClean="0"/>
              <a:t>Task Tracking</a:t>
            </a:r>
          </a:p>
          <a:p>
            <a:pPr lvl="1"/>
            <a:r>
              <a:rPr lang="en-US" dirty="0" smtClean="0"/>
              <a:t>Requirements Management</a:t>
            </a:r>
          </a:p>
          <a:p>
            <a:pPr lvl="1"/>
            <a:r>
              <a:rPr lang="en-US" dirty="0" smtClean="0"/>
              <a:t>Workflow/ Process Management</a:t>
            </a:r>
          </a:p>
          <a:p>
            <a:pPr lvl="1"/>
            <a:endParaRPr lang="en-US" dirty="0"/>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530504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1.3: JIRA Concepts </a:t>
            </a:r>
            <a:br>
              <a:rPr lang="en-US" sz="1200" dirty="0" smtClean="0"/>
            </a:br>
            <a:r>
              <a:rPr lang="en-US" dirty="0" smtClean="0"/>
              <a:t>Jira Basic Concepts</a:t>
            </a:r>
            <a:endParaRPr lang="en-US" sz="2400" dirty="0"/>
          </a:p>
        </p:txBody>
      </p:sp>
      <p:sp>
        <p:nvSpPr>
          <p:cNvPr id="6" name="Content Placeholder 5"/>
          <p:cNvSpPr>
            <a:spLocks noGrp="1"/>
          </p:cNvSpPr>
          <p:nvPr>
            <p:ph sz="half" idx="1"/>
          </p:nvPr>
        </p:nvSpPr>
        <p:spPr>
          <a:xfrm>
            <a:off x="439057" y="1204686"/>
            <a:ext cx="4056743" cy="4921477"/>
          </a:xfrm>
        </p:spPr>
        <p:txBody>
          <a:bodyPr/>
          <a:lstStyle/>
          <a:p>
            <a:r>
              <a:rPr lang="en-US" sz="1800" dirty="0" smtClean="0">
                <a:solidFill>
                  <a:schemeClr val="tx1"/>
                </a:solidFill>
              </a:rPr>
              <a:t>Issue: </a:t>
            </a:r>
            <a:r>
              <a:rPr lang="en-US" sz="1800" b="0" dirty="0">
                <a:solidFill>
                  <a:schemeClr val="tx1"/>
                </a:solidFill>
              </a:rPr>
              <a:t>Every task, bug, enhancement request; basically anything to be created and tracked via JIRA is considered an Issue.</a:t>
            </a:r>
          </a:p>
          <a:p>
            <a:r>
              <a:rPr lang="en-US" sz="1800" dirty="0">
                <a:solidFill>
                  <a:schemeClr val="tx1"/>
                </a:solidFill>
              </a:rPr>
              <a:t>Project:  </a:t>
            </a:r>
            <a:r>
              <a:rPr lang="en-US" sz="1800" b="0" dirty="0">
                <a:solidFill>
                  <a:schemeClr val="tx1"/>
                </a:solidFill>
              </a:rPr>
              <a:t>a collection of issues</a:t>
            </a:r>
          </a:p>
          <a:p>
            <a:r>
              <a:rPr lang="en-US" sz="1800" dirty="0">
                <a:solidFill>
                  <a:schemeClr val="tx1"/>
                </a:solidFill>
              </a:rPr>
              <a:t>Workflow: </a:t>
            </a:r>
            <a:r>
              <a:rPr lang="en-US" sz="1800" b="0" dirty="0">
                <a:solidFill>
                  <a:schemeClr val="tx1"/>
                </a:solidFill>
              </a:rPr>
              <a:t>A workflow is simply the series of steps an issue goes through starting from creation to completion.</a:t>
            </a:r>
          </a:p>
          <a:p>
            <a:r>
              <a:rPr lang="en-US" sz="1800" dirty="0">
                <a:solidFill>
                  <a:schemeClr val="tx1"/>
                </a:solidFill>
              </a:rPr>
              <a:t>Components: </a:t>
            </a:r>
            <a:r>
              <a:rPr lang="en-US" sz="1800" b="0" dirty="0">
                <a:solidFill>
                  <a:schemeClr val="tx1"/>
                </a:solidFill>
              </a:rPr>
              <a:t>Components are sub-sections of a project; they are used to group issues within a project into smaller parts.</a:t>
            </a:r>
          </a:p>
          <a:p>
            <a:pPr>
              <a:buFont typeface="Wingdings" pitchFamily="2" charset="2"/>
              <a:buChar char="Ø"/>
            </a:pPr>
            <a:endParaRPr lang="en-US" sz="1800" dirty="0">
              <a:solidFill>
                <a:schemeClr val="tx1"/>
              </a:solidFill>
            </a:endParaRPr>
          </a:p>
        </p:txBody>
      </p:sp>
      <p:sp>
        <p:nvSpPr>
          <p:cNvPr id="5" name="Rounded Rectangle 4"/>
          <p:cNvSpPr/>
          <p:nvPr/>
        </p:nvSpPr>
        <p:spPr>
          <a:xfrm>
            <a:off x="5145314" y="1110342"/>
            <a:ext cx="1095829"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JIRA</a:t>
            </a:r>
            <a:endParaRPr lang="en-US" dirty="0"/>
          </a:p>
        </p:txBody>
      </p:sp>
      <p:sp>
        <p:nvSpPr>
          <p:cNvPr id="9" name="Rounded Rectangle 8"/>
          <p:cNvSpPr/>
          <p:nvPr/>
        </p:nvSpPr>
        <p:spPr>
          <a:xfrm>
            <a:off x="5145314" y="2423885"/>
            <a:ext cx="1095829"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a:t>
            </a:r>
            <a:endParaRPr lang="en-US" dirty="0"/>
          </a:p>
        </p:txBody>
      </p:sp>
      <p:sp>
        <p:nvSpPr>
          <p:cNvPr id="10" name="Rounded Rectangle 9"/>
          <p:cNvSpPr/>
          <p:nvPr/>
        </p:nvSpPr>
        <p:spPr>
          <a:xfrm>
            <a:off x="4922611" y="3577772"/>
            <a:ext cx="1531257"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11" name="Rounded Rectangle 10"/>
          <p:cNvSpPr/>
          <p:nvPr/>
        </p:nvSpPr>
        <p:spPr>
          <a:xfrm>
            <a:off x="6408057" y="2431142"/>
            <a:ext cx="1095829"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a:t>
            </a:r>
            <a:endParaRPr lang="en-US" dirty="0"/>
          </a:p>
        </p:txBody>
      </p:sp>
      <p:sp>
        <p:nvSpPr>
          <p:cNvPr id="12" name="Rounded Rectangle 11"/>
          <p:cNvSpPr/>
          <p:nvPr/>
        </p:nvSpPr>
        <p:spPr>
          <a:xfrm>
            <a:off x="6799944" y="3577772"/>
            <a:ext cx="1095829"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Version</a:t>
            </a:r>
            <a:endParaRPr lang="en-US" dirty="0"/>
          </a:p>
        </p:txBody>
      </p:sp>
      <p:sp>
        <p:nvSpPr>
          <p:cNvPr id="13" name="Rounded Rectangle 12"/>
          <p:cNvSpPr/>
          <p:nvPr/>
        </p:nvSpPr>
        <p:spPr>
          <a:xfrm>
            <a:off x="7649027" y="2438399"/>
            <a:ext cx="1248230" cy="580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Workflow</a:t>
            </a:r>
            <a:endParaRPr lang="en-US" dirty="0"/>
          </a:p>
        </p:txBody>
      </p:sp>
      <p:cxnSp>
        <p:nvCxnSpPr>
          <p:cNvPr id="15" name="Straight Connector 14"/>
          <p:cNvCxnSpPr>
            <a:stCxn id="5" idx="2"/>
            <a:endCxn id="9" idx="0"/>
          </p:cNvCxnSpPr>
          <p:nvPr/>
        </p:nvCxnSpPr>
        <p:spPr>
          <a:xfrm>
            <a:off x="5693229" y="1690914"/>
            <a:ext cx="0" cy="7329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0" idx="0"/>
          </p:cNvCxnSpPr>
          <p:nvPr/>
        </p:nvCxnSpPr>
        <p:spPr>
          <a:xfrm flipH="1">
            <a:off x="5688240" y="3004457"/>
            <a:ext cx="4989" cy="573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a:off x="7347858" y="3291114"/>
            <a:ext cx="1" cy="2866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0"/>
          </p:cNvCxnSpPr>
          <p:nvPr/>
        </p:nvCxnSpPr>
        <p:spPr>
          <a:xfrm>
            <a:off x="6955972" y="2035627"/>
            <a:ext cx="0" cy="3955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93229" y="2035627"/>
            <a:ext cx="25799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3" idx="0"/>
          </p:cNvCxnSpPr>
          <p:nvPr/>
        </p:nvCxnSpPr>
        <p:spPr>
          <a:xfrm>
            <a:off x="8273142" y="2028370"/>
            <a:ext cx="0" cy="4100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693228" y="3291114"/>
            <a:ext cx="165463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74537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98277" y="1611086"/>
            <a:ext cx="7315200" cy="1727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1300" dirty="0"/>
              <a:t>1.3: JIRA Concepts </a:t>
            </a:r>
            <a:r>
              <a:rPr lang="en-US" dirty="0"/>
              <a:t/>
            </a:r>
            <a:br>
              <a:rPr lang="en-US" dirty="0"/>
            </a:br>
            <a:r>
              <a:rPr lang="en-US" dirty="0" smtClean="0"/>
              <a:t>Mapping JIRA Concepts  - Project and Issues </a:t>
            </a:r>
            <a:endParaRPr lang="en-US" dirty="0"/>
          </a:p>
        </p:txBody>
      </p:sp>
      <p:sp>
        <p:nvSpPr>
          <p:cNvPr id="6" name="Content Placeholder 5"/>
          <p:cNvSpPr>
            <a:spLocks noGrp="1"/>
          </p:cNvSpPr>
          <p:nvPr>
            <p:ph idx="1"/>
          </p:nvPr>
        </p:nvSpPr>
        <p:spPr>
          <a:xfrm>
            <a:off x="457200" y="1175658"/>
            <a:ext cx="8229600" cy="4950506"/>
          </a:xfrm>
        </p:spPr>
        <p:txBody>
          <a:bodyPr/>
          <a:lstStyle/>
          <a:p>
            <a:r>
              <a:rPr lang="en-US" dirty="0" smtClean="0"/>
              <a:t>Example: A Software Development Project</a:t>
            </a:r>
          </a:p>
          <a:p>
            <a:endParaRPr lang="en-US" dirty="0"/>
          </a:p>
        </p:txBody>
      </p:sp>
      <p:sp>
        <p:nvSpPr>
          <p:cNvPr id="7" name="Rectangle 6"/>
          <p:cNvSpPr/>
          <p:nvPr/>
        </p:nvSpPr>
        <p:spPr>
          <a:xfrm>
            <a:off x="1146619" y="1785257"/>
            <a:ext cx="662577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a:t>
            </a:r>
          </a:p>
          <a:p>
            <a:pPr algn="ctr"/>
            <a:r>
              <a:rPr lang="en-US" dirty="0" smtClean="0"/>
              <a:t>Time Tracking Application</a:t>
            </a:r>
            <a:endParaRPr lang="en-US" dirty="0"/>
          </a:p>
        </p:txBody>
      </p:sp>
      <p:sp>
        <p:nvSpPr>
          <p:cNvPr id="8" name="Rectangle 7"/>
          <p:cNvSpPr/>
          <p:nvPr/>
        </p:nvSpPr>
        <p:spPr>
          <a:xfrm>
            <a:off x="4796962" y="2561771"/>
            <a:ext cx="297542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Versions</a:t>
            </a:r>
          </a:p>
          <a:p>
            <a:pPr algn="ctr"/>
            <a:r>
              <a:rPr lang="en-US" dirty="0" smtClean="0"/>
              <a:t>0.1, 0.2..,1.0,1.1…,2.0</a:t>
            </a:r>
            <a:endParaRPr lang="en-US" dirty="0"/>
          </a:p>
        </p:txBody>
      </p:sp>
      <p:sp>
        <p:nvSpPr>
          <p:cNvPr id="9" name="Rectangle 8"/>
          <p:cNvSpPr/>
          <p:nvPr/>
        </p:nvSpPr>
        <p:spPr>
          <a:xfrm>
            <a:off x="1146619" y="2484211"/>
            <a:ext cx="3425371"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Components</a:t>
            </a:r>
          </a:p>
          <a:p>
            <a:pPr algn="ctr"/>
            <a:r>
              <a:rPr lang="en-US" dirty="0" smtClean="0"/>
              <a:t>User Interface, Reports, Workflow</a:t>
            </a:r>
            <a:endParaRPr lang="en-US" dirty="0"/>
          </a:p>
        </p:txBody>
      </p:sp>
      <p:sp>
        <p:nvSpPr>
          <p:cNvPr id="15" name="Rectangle 14"/>
          <p:cNvSpPr/>
          <p:nvPr/>
        </p:nvSpPr>
        <p:spPr>
          <a:xfrm>
            <a:off x="801904" y="3454402"/>
            <a:ext cx="7315200" cy="1727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0246" y="3614059"/>
            <a:ext cx="662577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Issues</a:t>
            </a:r>
            <a:endParaRPr lang="en-US" dirty="0"/>
          </a:p>
        </p:txBody>
      </p:sp>
      <p:sp>
        <p:nvSpPr>
          <p:cNvPr id="17" name="Rectangle 16"/>
          <p:cNvSpPr/>
          <p:nvPr/>
        </p:nvSpPr>
        <p:spPr>
          <a:xfrm>
            <a:off x="3488861" y="4361545"/>
            <a:ext cx="204107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Bug</a:t>
            </a:r>
            <a:endParaRPr lang="en-US" dirty="0"/>
          </a:p>
        </p:txBody>
      </p:sp>
      <p:sp>
        <p:nvSpPr>
          <p:cNvPr id="18" name="Rectangle 17"/>
          <p:cNvSpPr/>
          <p:nvPr/>
        </p:nvSpPr>
        <p:spPr>
          <a:xfrm>
            <a:off x="1146619" y="4361545"/>
            <a:ext cx="208643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Features</a:t>
            </a:r>
            <a:endParaRPr lang="en-US" dirty="0"/>
          </a:p>
        </p:txBody>
      </p:sp>
      <p:sp>
        <p:nvSpPr>
          <p:cNvPr id="19" name="Rectangle 18"/>
          <p:cNvSpPr/>
          <p:nvPr/>
        </p:nvSpPr>
        <p:spPr>
          <a:xfrm>
            <a:off x="5727691" y="4361545"/>
            <a:ext cx="20483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Ticket</a:t>
            </a:r>
            <a:endParaRPr lang="en-US" dirty="0"/>
          </a:p>
        </p:txBody>
      </p:sp>
      <p:sp>
        <p:nvSpPr>
          <p:cNvPr id="20" name="Rectangle 19"/>
          <p:cNvSpPr/>
          <p:nvPr/>
        </p:nvSpPr>
        <p:spPr>
          <a:xfrm>
            <a:off x="1150247" y="5377543"/>
            <a:ext cx="208643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 – Tasks  </a:t>
            </a:r>
            <a:endParaRPr lang="en-US" dirty="0"/>
          </a:p>
        </p:txBody>
      </p:sp>
      <p:sp>
        <p:nvSpPr>
          <p:cNvPr id="21" name="Rectangle 20"/>
          <p:cNvSpPr/>
          <p:nvPr/>
        </p:nvSpPr>
        <p:spPr>
          <a:xfrm>
            <a:off x="3466181" y="5377543"/>
            <a:ext cx="208643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 Tasks  </a:t>
            </a:r>
          </a:p>
        </p:txBody>
      </p:sp>
      <p:sp>
        <p:nvSpPr>
          <p:cNvPr id="22" name="Rectangle 21"/>
          <p:cNvSpPr/>
          <p:nvPr/>
        </p:nvSpPr>
        <p:spPr>
          <a:xfrm>
            <a:off x="5729496" y="5377543"/>
            <a:ext cx="208643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 Tasks  </a:t>
            </a:r>
          </a:p>
        </p:txBody>
      </p:sp>
      <p:sp>
        <p:nvSpPr>
          <p:cNvPr id="23" name="Rectangle 22"/>
          <p:cNvSpPr/>
          <p:nvPr/>
        </p:nvSpPr>
        <p:spPr>
          <a:xfrm>
            <a:off x="805531" y="5275945"/>
            <a:ext cx="7315200" cy="8636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1904" y="3512458"/>
            <a:ext cx="7315200" cy="1727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123846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1.3: JIRA Concepts </a:t>
            </a:r>
            <a:r>
              <a:rPr lang="en-US" dirty="0"/>
              <a:t/>
            </a:r>
            <a:br>
              <a:rPr lang="en-US" dirty="0"/>
            </a:br>
            <a:r>
              <a:rPr lang="en-US" dirty="0"/>
              <a:t>Mapping JIRA </a:t>
            </a:r>
            <a:r>
              <a:rPr lang="en-US" dirty="0" smtClean="0"/>
              <a:t>Concepts - Workflow</a:t>
            </a:r>
            <a:endParaRPr lang="en-US" dirty="0"/>
          </a:p>
        </p:txBody>
      </p:sp>
      <p:sp>
        <p:nvSpPr>
          <p:cNvPr id="3" name="Content Placeholder 2"/>
          <p:cNvSpPr>
            <a:spLocks noGrp="1"/>
          </p:cNvSpPr>
          <p:nvPr>
            <p:ph idx="1"/>
          </p:nvPr>
        </p:nvSpPr>
        <p:spPr>
          <a:xfrm>
            <a:off x="457200" y="1103086"/>
            <a:ext cx="8229600" cy="5023077"/>
          </a:xfrm>
        </p:spPr>
        <p:txBody>
          <a:bodyPr/>
          <a:lstStyle/>
          <a:p>
            <a:pPr>
              <a:buFont typeface="Wingdings" panose="05000000000000000000" pitchFamily="2" charset="2"/>
              <a:buChar char="§"/>
            </a:pPr>
            <a:r>
              <a:rPr lang="en-US" dirty="0" smtClean="0"/>
              <a:t>Customizable workflow to meet business needs</a:t>
            </a:r>
          </a:p>
          <a:p>
            <a:endParaRPr lang="en-US" dirty="0"/>
          </a:p>
        </p:txBody>
      </p:sp>
      <p:sp>
        <p:nvSpPr>
          <p:cNvPr id="5" name="Rounded Rectangle 4"/>
          <p:cNvSpPr/>
          <p:nvPr/>
        </p:nvSpPr>
        <p:spPr>
          <a:xfrm>
            <a:off x="3439887" y="1756229"/>
            <a:ext cx="1132114"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a:t>
            </a:r>
            <a:endParaRPr lang="en-US" dirty="0"/>
          </a:p>
        </p:txBody>
      </p:sp>
      <p:sp>
        <p:nvSpPr>
          <p:cNvPr id="6" name="Rounded Rectangle 5"/>
          <p:cNvSpPr/>
          <p:nvPr/>
        </p:nvSpPr>
        <p:spPr>
          <a:xfrm>
            <a:off x="3367317" y="2634345"/>
            <a:ext cx="129177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Progress</a:t>
            </a:r>
            <a:endParaRPr lang="en-US" dirty="0"/>
          </a:p>
        </p:txBody>
      </p:sp>
      <p:sp>
        <p:nvSpPr>
          <p:cNvPr id="7" name="Rounded Rectangle 6"/>
          <p:cNvSpPr/>
          <p:nvPr/>
        </p:nvSpPr>
        <p:spPr>
          <a:xfrm>
            <a:off x="3409045" y="3693886"/>
            <a:ext cx="121194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Resolved</a:t>
            </a:r>
            <a:endParaRPr lang="en-US" dirty="0"/>
          </a:p>
        </p:txBody>
      </p:sp>
      <p:sp>
        <p:nvSpPr>
          <p:cNvPr id="8" name="Rounded Rectangle 7"/>
          <p:cNvSpPr/>
          <p:nvPr/>
        </p:nvSpPr>
        <p:spPr>
          <a:xfrm>
            <a:off x="5188857" y="3120573"/>
            <a:ext cx="125956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Respond</a:t>
            </a:r>
            <a:endParaRPr lang="en-US" dirty="0"/>
          </a:p>
        </p:txBody>
      </p:sp>
      <p:sp>
        <p:nvSpPr>
          <p:cNvPr id="9" name="Rounded Rectangle 8"/>
          <p:cNvSpPr/>
          <p:nvPr/>
        </p:nvSpPr>
        <p:spPr>
          <a:xfrm>
            <a:off x="3439887" y="4630062"/>
            <a:ext cx="1132114"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Closed</a:t>
            </a:r>
            <a:endParaRPr lang="en-US" dirty="0"/>
          </a:p>
        </p:txBody>
      </p:sp>
      <p:cxnSp>
        <p:nvCxnSpPr>
          <p:cNvPr id="11" name="Straight Arrow Connector 10"/>
          <p:cNvCxnSpPr>
            <a:stCxn id="5" idx="2"/>
            <a:endCxn id="6" idx="0"/>
          </p:cNvCxnSpPr>
          <p:nvPr/>
        </p:nvCxnSpPr>
        <p:spPr>
          <a:xfrm>
            <a:off x="4005944" y="2365829"/>
            <a:ext cx="7259" cy="268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013203" y="3243945"/>
            <a:ext cx="1814" cy="449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9" idx="0"/>
          </p:cNvCxnSpPr>
          <p:nvPr/>
        </p:nvCxnSpPr>
        <p:spPr>
          <a:xfrm flipH="1">
            <a:off x="4005944" y="4303486"/>
            <a:ext cx="9073" cy="32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3"/>
            <a:endCxn id="8" idx="2"/>
          </p:cNvCxnSpPr>
          <p:nvPr/>
        </p:nvCxnSpPr>
        <p:spPr>
          <a:xfrm flipV="1">
            <a:off x="4620988" y="3730173"/>
            <a:ext cx="1197653" cy="2685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0"/>
            <a:endCxn id="6" idx="3"/>
          </p:cNvCxnSpPr>
          <p:nvPr/>
        </p:nvCxnSpPr>
        <p:spPr>
          <a:xfrm rot="16200000" flipV="1">
            <a:off x="5148151" y="2450083"/>
            <a:ext cx="181428" cy="11595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9575239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dcmitype/"/>
    <ds:schemaRef ds:uri="a85eb2a3-840f-4054-86f6-d41d0c1cba4b"/>
    <ds:schemaRef ds:uri="http://schemas.microsoft.com/office/2006/documentManagement/types"/>
    <ds:schemaRef ds:uri="http://www.w3.org/XML/1998/namespace"/>
    <ds:schemaRef ds:uri="http://schemas.microsoft.com/office/2006/metadata/properties"/>
    <ds:schemaRef ds:uri="952a6df7-b138-4f89-9bc4-e7a874ea3254"/>
    <ds:schemaRef ds:uri="http://purl.org/dc/term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3265</TotalTime>
  <Words>1126</Words>
  <Application>Microsoft Office PowerPoint</Application>
  <PresentationFormat>On-screen Show (4:3)</PresentationFormat>
  <Paragraphs>261</Paragraphs>
  <Slides>26</Slides>
  <Notes>26</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2_Corporate Presentation Template (4x3 - Normal)</vt:lpstr>
      <vt:lpstr>think-cell Slide</vt:lpstr>
      <vt:lpstr>JIRA</vt:lpstr>
      <vt:lpstr>Lesson Objectives</vt:lpstr>
      <vt:lpstr>1.1: Introduction to JIRA What is Jira?</vt:lpstr>
      <vt:lpstr>1.2: JIRA Features Features of Jira</vt:lpstr>
      <vt:lpstr>1.2: JIRA Features Features of Jira</vt:lpstr>
      <vt:lpstr>1.2: JIRA Features Features of Jira</vt:lpstr>
      <vt:lpstr>1.3: JIRA Concepts  Jira Basic Concepts</vt:lpstr>
      <vt:lpstr>1.3: JIRA Concepts  Mapping JIRA Concepts  - Project and Issues </vt:lpstr>
      <vt:lpstr>1.3: JIRA Concepts  Mapping JIRA Concepts - Workflow</vt:lpstr>
      <vt:lpstr>1.3: JIRA Concepts  JIRA Concepts</vt:lpstr>
      <vt:lpstr>1.4: JIRA Software JIRA Software </vt:lpstr>
      <vt:lpstr>1.4: JIRA Software Manager Role</vt:lpstr>
      <vt:lpstr>1.4: JIRA Software Login to JIRA</vt:lpstr>
      <vt:lpstr>1.4: JIRA Software Project</vt:lpstr>
      <vt:lpstr>1.4: JIRA Software  Workflow</vt:lpstr>
      <vt:lpstr>1.5: JIRA Issues  Issues</vt:lpstr>
      <vt:lpstr>1.5: JIRA Issues Issues</vt:lpstr>
      <vt:lpstr>1.5: JIRA Issues Projects</vt:lpstr>
      <vt:lpstr>1.5: JIRA Issues Sub tasks</vt:lpstr>
      <vt:lpstr>PowerPoint Presentation</vt:lpstr>
      <vt:lpstr>1.5: JIRA Issues  Managing Issues</vt:lpstr>
      <vt:lpstr>1.4: Introduction to GO  Demo</vt:lpstr>
      <vt:lpstr>1.4: Introduction to GO  Lab</vt:lpstr>
      <vt:lpstr>Summary</vt:lpstr>
      <vt:lpstr>Review Question</vt:lpstr>
      <vt:lpstr>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Vaishali Kunchur</cp:lastModifiedBy>
  <cp:revision>166</cp:revision>
  <dcterms:created xsi:type="dcterms:W3CDTF">2012-05-18T02:59:15Z</dcterms:created>
  <dcterms:modified xsi:type="dcterms:W3CDTF">2017-02-02T04:33:53Z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