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21"/>
  </p:notesMasterIdLst>
  <p:handoutMasterIdLst>
    <p:handoutMasterId r:id="rId22"/>
  </p:handoutMasterIdLst>
  <p:sldIdLst>
    <p:sldId id="265" r:id="rId5"/>
    <p:sldId id="259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6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pali Saha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82302" autoAdjust="0"/>
  </p:normalViewPr>
  <p:slideViewPr>
    <p:cSldViewPr snapToGrid="0" showGuides="1">
      <p:cViewPr>
        <p:scale>
          <a:sx n="100" d="100"/>
          <a:sy n="100" d="100"/>
        </p:scale>
        <p:origin x="-1062" y="-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18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9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Calibri" pitchFamily="34" charset="0"/>
              </a:rPr>
              <a:t>Answers:</a:t>
            </a:r>
          </a:p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Calibri" pitchFamily="34" charset="0"/>
              </a:rPr>
              <a:t>Question1</a:t>
            </a:r>
            <a:r>
              <a:rPr lang="en-US" altLang="en-US" sz="1000" dirty="0">
                <a:latin typeface="Calibri" pitchFamily="34" charset="0"/>
              </a:rPr>
              <a:t>. All of the above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latin typeface="Calibri" pitchFamily="34" charset="0"/>
              </a:rPr>
              <a:t>Question 2: main()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3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0" y="2959926"/>
            <a:ext cx="6019800" cy="1098157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JIRA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Lesson </a:t>
            </a:r>
            <a:r>
              <a:rPr lang="en-US" altLang="en-US" sz="2000" dirty="0" smtClean="0"/>
              <a:t>02: </a:t>
            </a:r>
            <a:r>
              <a:rPr lang="en-US" sz="2000" dirty="0"/>
              <a:t>JIRA Configuration </a:t>
            </a:r>
            <a:endParaRPr lang="en-US" alt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2.3: JIRA Administration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User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4"/>
            <a:ext cx="8229600" cy="4965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Management includes:</a:t>
            </a:r>
          </a:p>
          <a:p>
            <a:pPr lvl="1"/>
            <a:r>
              <a:rPr lang="en-US" dirty="0" smtClean="0"/>
              <a:t>Add User</a:t>
            </a:r>
          </a:p>
          <a:p>
            <a:pPr lvl="1"/>
            <a:r>
              <a:rPr lang="en-US" dirty="0" smtClean="0"/>
              <a:t>Create User Groups</a:t>
            </a:r>
          </a:p>
          <a:p>
            <a:pPr lvl="1"/>
            <a:r>
              <a:rPr lang="en-US" dirty="0" smtClean="0"/>
              <a:t>Modify User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2.3: JIRA Administration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Administrative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780"/>
            <a:ext cx="8229600" cy="50573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Administration -&gt; Issues -&gt; Add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Here we can create custom Issues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Administration -&gt; Issues </a:t>
            </a:r>
            <a:r>
              <a:rPr lang="en-US" dirty="0"/>
              <a:t>-</a:t>
            </a:r>
            <a:r>
              <a:rPr lang="en-US" dirty="0" smtClean="0"/>
              <a:t>&gt; Workflow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Here we can create our own workflow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Administration -&gt; Projects -&gt;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Here we can create new project components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2.5: </a:t>
            </a:r>
            <a:r>
              <a:rPr lang="en-US" sz="1400" dirty="0"/>
              <a:t>JIRA </a:t>
            </a:r>
            <a:r>
              <a:rPr lang="en-US" sz="1400" dirty="0" smtClean="0"/>
              <a:t>Reports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dirty="0" err="1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058"/>
            <a:ext cx="8229600" cy="50521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Agile Reports: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Sprint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Velocity 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Version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Epic Report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Issues Lab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Workflow – to move issues through different status</a:t>
            </a:r>
          </a:p>
          <a:p>
            <a:r>
              <a:rPr lang="en-US" dirty="0">
                <a:solidFill>
                  <a:schemeClr val="tx1"/>
                </a:solidFill>
              </a:rPr>
              <a:t>Create versions of projects and then release them</a:t>
            </a:r>
          </a:p>
          <a:p>
            <a:r>
              <a:rPr lang="en-US" dirty="0">
                <a:solidFill>
                  <a:schemeClr val="tx1"/>
                </a:solidFill>
              </a:rPr>
              <a:t>Administration activities:</a:t>
            </a:r>
          </a:p>
          <a:p>
            <a:r>
              <a:rPr lang="en-US" dirty="0">
                <a:solidFill>
                  <a:schemeClr val="tx1"/>
                </a:solidFill>
              </a:rPr>
              <a:t>Create and configure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 1 : Which of the following is not an administrative task?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Option 1: Creating Version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Option 2: Creating Component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Option 3: Create Issue type</a:t>
            </a:r>
          </a:p>
          <a:p>
            <a:r>
              <a:rPr lang="en-US" dirty="0">
                <a:solidFill>
                  <a:schemeClr val="tx1"/>
                </a:solidFill>
              </a:rPr>
              <a:t>Question 2: Velocity chart shows the amount of work left to be done.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True/False</a:t>
            </a:r>
          </a:p>
          <a:p>
            <a:r>
              <a:rPr lang="en-US" dirty="0">
                <a:solidFill>
                  <a:schemeClr val="tx1"/>
                </a:solidFill>
              </a:rPr>
              <a:t>Question 3: Fill in the Blanks: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______ show different views for tracking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In this lesson, you will learn about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: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Configuring Workflow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Agile Projects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JIRA features for Agile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JIRA Versions and Release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Administrative Activities:</a:t>
            </a:r>
          </a:p>
          <a:p>
            <a:pPr lvl="1"/>
            <a:endParaRPr lang="en-US" b="1" dirty="0"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Creating and Managing boards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Configuring Project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Creating Users, groups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Creating Workflow</a:t>
            </a:r>
          </a:p>
          <a:p>
            <a:pPr lvl="1"/>
            <a:endParaRPr lang="en-US" b="1" dirty="0"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JIRA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sz="1300" dirty="0" smtClean="0"/>
              <a:t>2.1</a:t>
            </a:r>
            <a:r>
              <a:rPr lang="en-US" sz="1300" dirty="0"/>
              <a:t>: </a:t>
            </a:r>
            <a:r>
              <a:rPr lang="en-US" sz="1300" dirty="0" smtClean="0"/>
              <a:t>Workflow to JIRA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74059"/>
            <a:ext cx="8229600" cy="4877934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JIRA Issues can move through different states of workflow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tx1"/>
                </a:solidFill>
              </a:rPr>
              <a:t>On creating issue, its status is always “To Do”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tx1"/>
                </a:solidFill>
              </a:rPr>
              <a:t>It can go through “</a:t>
            </a:r>
            <a:r>
              <a:rPr lang="en-US" b="0" dirty="0">
                <a:solidFill>
                  <a:schemeClr val="tx1"/>
                </a:solidFill>
              </a:rPr>
              <a:t>I</a:t>
            </a:r>
            <a:r>
              <a:rPr lang="en-US" b="0" dirty="0" smtClean="0">
                <a:solidFill>
                  <a:schemeClr val="tx1"/>
                </a:solidFill>
              </a:rPr>
              <a:t>n Process” and “Done”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tx1"/>
                </a:solidFill>
              </a:rPr>
              <a:t>Workflow will depend on the project type and the project while creation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275"/>
            <a:ext cx="8229600" cy="46878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tx1"/>
                </a:solidFill>
              </a:rPr>
              <a:t>To view the workflow that the certain issue goes through, click on the “View workflow” link that is next to the status field of an issue in the issue details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2500539"/>
            <a:ext cx="26574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285720" y="64008"/>
            <a:ext cx="6715172" cy="831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1300" dirty="0" smtClean="0"/>
              <a:t>2.1: Workflow to JIRA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7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716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can create JIRA versions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After creating versions we can do project releases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5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1300" dirty="0" smtClean="0"/>
              <a:t>2.1: JIRA Versions  and Release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2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</a:t>
            </a:r>
            <a:r>
              <a:rPr lang="en-US" sz="1200" dirty="0" smtClean="0"/>
              <a:t>.2: Agile Project</a:t>
            </a:r>
            <a:br>
              <a:rPr lang="en-US" sz="1200" dirty="0" smtClean="0"/>
            </a:br>
            <a:r>
              <a:rPr lang="en-US" dirty="0" smtClean="0"/>
              <a:t>Agile Project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74057"/>
            <a:ext cx="8229600" cy="4906963"/>
          </a:xfrm>
        </p:spPr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tx1"/>
                </a:solidFill>
              </a:rPr>
              <a:t>Agile Projects: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Requirements are created and grouped together in Product Backlog</a:t>
            </a:r>
          </a:p>
          <a:p>
            <a:pPr lvl="1"/>
            <a:r>
              <a:rPr lang="en-US" b="0" dirty="0" smtClean="0">
                <a:solidFill>
                  <a:schemeClr val="tx1"/>
                </a:solidFill>
              </a:rPr>
              <a:t>Product Backlog is prioritized according to business importance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Product Backlog items are assigned to Sprints which are 2-4 week duration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JIRA supports all above activities followed by Agile Methodology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4325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dirty="0" smtClean="0"/>
              <a:t>2.2</a:t>
            </a:r>
            <a:r>
              <a:rPr lang="en-US" sz="1300" dirty="0"/>
              <a:t>: JIRA Features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JIRA Features for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030"/>
            <a:ext cx="8229600" cy="50811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Creating boards</a:t>
            </a:r>
          </a:p>
          <a:p>
            <a:pPr lvl="1"/>
            <a:r>
              <a:rPr lang="en-US" dirty="0" smtClean="0"/>
              <a:t>User can create and manage boards which will help display issues from a particular project or multiple projects to be monitored</a:t>
            </a:r>
          </a:p>
          <a:p>
            <a:pPr lvl="1"/>
            <a:r>
              <a:rPr lang="en-US" dirty="0" smtClean="0"/>
              <a:t>2 type of boards in JIRA agile 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SCRUM board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Kanban 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Plan:</a:t>
            </a:r>
          </a:p>
          <a:p>
            <a:pPr lvl="1"/>
            <a:r>
              <a:rPr lang="en-US" dirty="0" smtClean="0"/>
              <a:t>Create Backlog Items (issues)</a:t>
            </a:r>
          </a:p>
          <a:p>
            <a:pPr lvl="1"/>
            <a:r>
              <a:rPr lang="en-US" dirty="0" smtClean="0"/>
              <a:t>Create Sprints</a:t>
            </a:r>
          </a:p>
          <a:p>
            <a:pPr lvl="1"/>
            <a:r>
              <a:rPr lang="en-US" dirty="0" smtClean="0"/>
              <a:t>Add backlog items to the sprints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Monitor:</a:t>
            </a:r>
          </a:p>
          <a:p>
            <a:pPr lvl="1"/>
            <a:r>
              <a:rPr lang="en-US" dirty="0" smtClean="0"/>
              <a:t>You can monitor issues in the sprint</a:t>
            </a:r>
          </a:p>
          <a:p>
            <a:pPr lvl="1"/>
            <a:r>
              <a:rPr lang="en-US" dirty="0" smtClean="0"/>
              <a:t>This will show the status of all items in the track mode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2</a:t>
            </a:r>
            <a:r>
              <a:rPr lang="en-US" sz="1300" dirty="0" smtClean="0"/>
              <a:t>.3</a:t>
            </a:r>
            <a:r>
              <a:rPr lang="en-US" sz="1300" dirty="0"/>
              <a:t>: JIRA </a:t>
            </a:r>
            <a:r>
              <a:rPr lang="en-US" sz="1300" dirty="0" smtClean="0"/>
              <a:t>Administration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Configure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5658"/>
            <a:ext cx="8229600" cy="49505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Select Project in Administration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1973943"/>
            <a:ext cx="8766629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8360228" y="1828801"/>
            <a:ext cx="420914" cy="667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05350" y="1494971"/>
            <a:ext cx="3654878" cy="478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77" y="0"/>
            <a:ext cx="8229600" cy="792162"/>
          </a:xfrm>
        </p:spPr>
        <p:txBody>
          <a:bodyPr/>
          <a:lstStyle/>
          <a:p>
            <a:r>
              <a:rPr lang="en-US" sz="1300" dirty="0"/>
              <a:t>2.3: JIRA Administration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086"/>
            <a:ext cx="8229600" cy="50230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Select project from project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can Configure following for our project:</a:t>
            </a:r>
          </a:p>
          <a:p>
            <a:pPr lvl="1"/>
            <a:r>
              <a:rPr lang="en-US" dirty="0" smtClean="0"/>
              <a:t>Managing Issue Types</a:t>
            </a:r>
          </a:p>
          <a:p>
            <a:pPr lvl="1"/>
            <a:r>
              <a:rPr lang="en-US" dirty="0" smtClean="0"/>
              <a:t>Workflow scheme can be defined</a:t>
            </a:r>
          </a:p>
          <a:p>
            <a:pPr lvl="1"/>
            <a:r>
              <a:rPr lang="en-US" dirty="0" smtClean="0"/>
              <a:t>Screens can be customized</a:t>
            </a:r>
          </a:p>
          <a:p>
            <a:pPr lvl="1"/>
            <a:r>
              <a:rPr lang="en-US" dirty="0" smtClean="0"/>
              <a:t>Components can be created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02" y="759506"/>
            <a:ext cx="22574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3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952a6df7-b138-4f89-9bc4-e7a874ea3254"/>
    <ds:schemaRef ds:uri="http://schemas.microsoft.com/office/infopath/2007/PartnerControls"/>
    <ds:schemaRef ds:uri="http://schemas.openxmlformats.org/package/2006/metadata/core-properties"/>
    <ds:schemaRef ds:uri="a85eb2a3-840f-4054-86f6-d41d0c1cba4b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5875</TotalTime>
  <Words>565</Words>
  <Application>Microsoft Office PowerPoint</Application>
  <PresentationFormat>On-screen Show (4:3)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2_Corporate Presentation Template (4x3 - Normal)</vt:lpstr>
      <vt:lpstr>think-cell Slide</vt:lpstr>
      <vt:lpstr>JIRA</vt:lpstr>
      <vt:lpstr>Lesson Objectives</vt:lpstr>
      <vt:lpstr>2.1: Workflow to JIRA Workflow</vt:lpstr>
      <vt:lpstr>PowerPoint Presentation</vt:lpstr>
      <vt:lpstr>2.1: JIRA Versions  and Release Versions</vt:lpstr>
      <vt:lpstr>2.2: Agile Project Agile Project</vt:lpstr>
      <vt:lpstr>2.2: JIRA Features JIRA Features for Agile</vt:lpstr>
      <vt:lpstr>2.3: JIRA Administration  Configure Project</vt:lpstr>
      <vt:lpstr>2.3: JIRA Administration Configure Project</vt:lpstr>
      <vt:lpstr>2.3: JIRA Administration User Management</vt:lpstr>
      <vt:lpstr>2.3: JIRA Administration Administrative tasks</vt:lpstr>
      <vt:lpstr>2.5: JIRA Reports  Reports</vt:lpstr>
      <vt:lpstr>Demo</vt:lpstr>
      <vt:lpstr> Lab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Vaishali Kunchur</cp:lastModifiedBy>
  <cp:revision>166</cp:revision>
  <dcterms:created xsi:type="dcterms:W3CDTF">2012-05-18T02:59:15Z</dcterms:created>
  <dcterms:modified xsi:type="dcterms:W3CDTF">2016-08-30T04:32:06Z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