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C78BD2C-5F15-43FC-B5D0-9583241C0112}">
  <a:tblStyle styleId="{CC78BD2C-5F15-43FC-B5D0-9583241C011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FEB"/>
          </a:solidFill>
        </a:fill>
      </a:tcStyle>
    </a:wholeTbl>
    <a:band1H>
      <a:tcTxStyle/>
      <a:tcStyle>
        <a:fill>
          <a:solidFill>
            <a:srgbClr val="CBDDD5"/>
          </a:solidFill>
        </a:fill>
      </a:tcStyle>
    </a:band1H>
    <a:band2H>
      <a:tcTxStyle/>
    </a:band2H>
    <a:band1V>
      <a:tcTxStyle/>
      <a:tcStyle>
        <a:fill>
          <a:solidFill>
            <a:srgbClr val="CBDDD5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e001aea17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5e001aea17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e001aea17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5e001aea17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e001aea17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5e001aea17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e001aea17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e001aea17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5e001aea17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e001aea17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5e001aea17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e0ef611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e0ef611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e001aea17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5e001aea17_0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e001aea17_0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5e001aea17_0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e001aea17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5e001aea17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e001aea17_0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5e001aea17_0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e001aea17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5e001aea17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e001aea17_0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5e001aea17_0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e001aea1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e001aea1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e0ef6115f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e0ef6115f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5e0ef6115f_0_1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e0ef6115f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5e0ef6115f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5e0ef6115f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e0ef6115f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5e0ef6115f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5e0ef6115f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e0ef6115f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5e0ef6115f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5e0ef6115f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e0ef6115f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5e0ef6115f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5e0ef6115f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e0ef6115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e0ef6115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e0ef6115f_0_2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5e0ef6115f_0_2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5e0ef6115f_0_2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e0ef6115f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e0ef6115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e001aea1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e001aea1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e0ef6115f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e0ef6115f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e0ef6115f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e0ef6115f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e0ef6115f_0_2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5e0ef6115f_0_2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e0f88497e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5e0f88497e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5e0f88497e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e0f88497e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5e0f88497e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e0f88497e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5e0f88497e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e0f88497e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5e0f88497e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e0f88497e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5e0f88497e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e0f88497e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5e0f88497e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e0f88497e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5e0f88497e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e001aea17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e001aea17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5e001aea17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e0f88497e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5e0f88497e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e0f88497e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5e0f88497e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e0f88497e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5e0f88497e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e0f88497e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5e0f88497e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e15190a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e15190a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e15190a8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e15190a8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e15190a8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e15190a8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e15190a8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e15190a8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e15190a8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e15190a8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e15190a8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e15190a8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e0ef611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e0ef611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e15190a8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e15190a8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e15190a8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e15190a8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e001aea17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5e001aea17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e001aea17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5e001aea17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e001aea17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e001aea17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5e001aea17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e001aea17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5e001aea17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5" name="Google Shape;95;p20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7" name="Google Shape;97;p20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50000">
              <a:srgbClr val="FAFAFA"/>
            </a:gs>
            <a:gs pos="100000">
              <a:srgbClr val="CECECE"/>
            </a:gs>
          </a:gsLst>
          <a:lin ang="5400012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and Table creation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825" y="977125"/>
            <a:ext cx="1671690" cy="12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/>
          <p:nvPr/>
        </p:nvSpPr>
        <p:spPr>
          <a:xfrm>
            <a:off x="324530" y="453118"/>
            <a:ext cx="8493000" cy="45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Back-Quoted Identifiers (</a:t>
            </a:r>
            <a:r>
              <a:rPr b="1" lang="en" sz="1500" u="sng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`name`</a:t>
            </a:r>
            <a:r>
              <a:rPr b="1" lang="en" sz="1500" u="sng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b="1" sz="1500" u="sng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Unquoted names or identifiers (such as database name, table name and column name) cannot contain blank and special characters, or crash with </a:t>
            </a:r>
            <a:r>
              <a:rPr lang="en" sz="1400">
                <a:solidFill>
                  <a:schemeClr val="dk1"/>
                </a:solidFill>
              </a:rPr>
              <a:t>MariaDB 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keywords (such as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You can include blanks and special characters or use </a:t>
            </a:r>
            <a:r>
              <a:rPr lang="en" sz="1400">
                <a:solidFill>
                  <a:schemeClr val="dk1"/>
                </a:solidFill>
              </a:rPr>
              <a:t>MariaDB 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keyword as identifier by enclosing it with a pair of back-quote, in the form of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i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robustness, the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 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command back-quotes all the identifiers, as illustrated in the above example.</a:t>
            </a:r>
            <a:endParaRPr sz="1100"/>
          </a:p>
          <a:p>
            <a:pPr indent="0" lvl="0" mar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Comments and Version Comments</a:t>
            </a:r>
            <a:endParaRPr b="1" sz="1500" u="sng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MariaDB 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multi-line comments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enclosed within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i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end-of-line comments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begins with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(followed by a space) or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/>
          </a:p>
          <a:p>
            <a:pPr indent="0" lvl="0" marL="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/*!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 ...... */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known as </a:t>
            </a:r>
            <a:r>
              <a:rPr i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 comment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will only be run if the server is at or above this version number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.00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To check the version of your </a:t>
            </a:r>
            <a:r>
              <a:rPr lang="en" sz="1400">
                <a:solidFill>
                  <a:schemeClr val="dk1"/>
                </a:solidFill>
              </a:rPr>
              <a:t>MariaDB 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server, issue query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version()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".</a:t>
            </a:r>
            <a:endParaRPr sz="1100"/>
          </a:p>
          <a:p>
            <a:pPr indent="0" lvl="0" marL="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/>
          <p:nvPr/>
        </p:nvSpPr>
        <p:spPr>
          <a:xfrm>
            <a:off x="244929" y="728663"/>
            <a:ext cx="8670300" cy="3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A8464"/>
                </a:solidFill>
                <a:latin typeface="Verdana"/>
                <a:ea typeface="Verdana"/>
                <a:cs typeface="Verdana"/>
                <a:sym typeface="Verdana"/>
              </a:rPr>
              <a:t>Setting the Default Database - </a:t>
            </a:r>
            <a:r>
              <a:rPr b="1" lang="en" sz="1800">
                <a:solidFill>
                  <a:srgbClr val="0A8464"/>
                </a:solidFill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endParaRPr b="1"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command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 </a:t>
            </a:r>
            <a:r>
              <a:rPr i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databaseName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sets a particular database as the default (or current) database. You can reference a table in the default database using </a:t>
            </a:r>
            <a:r>
              <a:rPr i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tableName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directly. But you need to use the fully-qualified </a:t>
            </a:r>
            <a:r>
              <a:rPr i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databaseName.tableName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reference a table NOT in the default database.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our example, database named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geodb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with a table named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".</a:t>
            </a:r>
            <a:endParaRPr sz="1100"/>
          </a:p>
          <a:p>
            <a:pPr indent="0" lvl="0" marL="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we issue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 geodb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to set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geodb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the default database, we can simply call the table as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". </a:t>
            </a:r>
            <a:endParaRPr sz="1100"/>
          </a:p>
          <a:p>
            <a:pPr indent="0" lvl="0" marL="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Otherwise, we need to reference the table as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geodb.products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display the current default database, issue command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DATABASE()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/>
          <p:nvPr/>
        </p:nvSpPr>
        <p:spPr>
          <a:xfrm>
            <a:off x="263298" y="306161"/>
            <a:ext cx="6594600" cy="4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Create the database "training"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DATABASE training;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Query OK, 1 row affected (0.01 sec)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Show all the databases in the server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  to confirm that "training" database has been created.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 DATABASES;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Database          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training       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......             |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Set "training" as the default database so as to reference its table directly.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 training;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Database changed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/>
        </p:nvSpPr>
        <p:spPr>
          <a:xfrm>
            <a:off x="2249719" y="1709175"/>
            <a:ext cx="4568400" cy="1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Calibri"/>
                <a:ea typeface="Calibri"/>
                <a:cs typeface="Calibri"/>
                <a:sym typeface="Calibri"/>
              </a:rPr>
              <a:t>        Tables</a:t>
            </a:r>
            <a:endParaRPr sz="4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/>
          <p:nvPr/>
        </p:nvSpPr>
        <p:spPr>
          <a:xfrm>
            <a:off x="342900" y="704169"/>
            <a:ext cx="8296800" cy="31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A8464"/>
                </a:solidFill>
                <a:latin typeface="Verdana"/>
                <a:ea typeface="Verdana"/>
                <a:cs typeface="Verdana"/>
                <a:sym typeface="Verdana"/>
              </a:rPr>
              <a:t>Creating and Deleting a Table - </a:t>
            </a:r>
            <a:r>
              <a:rPr b="1" lang="en" sz="1500">
                <a:solidFill>
                  <a:srgbClr val="0A8464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r>
              <a:rPr b="1" lang="en" sz="1500">
                <a:solidFill>
                  <a:srgbClr val="0A8464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b="1" lang="en" sz="1500">
                <a:solidFill>
                  <a:srgbClr val="0A8464"/>
                </a:solidFill>
                <a:latin typeface="Courier New"/>
                <a:ea typeface="Courier New"/>
                <a:cs typeface="Courier New"/>
                <a:sym typeface="Courier New"/>
              </a:rPr>
              <a:t>DROP TABLE</a:t>
            </a:r>
            <a:endParaRPr b="1" sz="15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create a new table </a:t>
            </a:r>
            <a:r>
              <a:rPr i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default database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using command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i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tableName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and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DROP TABLE </a:t>
            </a:r>
            <a:r>
              <a:rPr i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tableName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". You can also apply condition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EXISTS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or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NOT EXISTS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". </a:t>
            </a:r>
            <a:endParaRPr sz="1100"/>
          </a:p>
          <a:p>
            <a:pPr indent="0" lvl="0" marL="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create a table, you need to define all its columns, by providing the columns' </a:t>
            </a:r>
            <a:r>
              <a:rPr i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i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/>
          </a:p>
          <a:p>
            <a:pPr indent="0" lvl="0" marL="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Let's create a table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in our database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geodb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".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/>
        </p:nvSpPr>
        <p:spPr>
          <a:xfrm>
            <a:off x="0" y="0"/>
            <a:ext cx="9144000" cy="50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7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TABLE [IF EXISTS] 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...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7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[IF NOT EXISTS] 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 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columnName columnType columnAttribute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... PRIMARY KEY(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columnName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FOREIGN KEY (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columnNmae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REFERENCES 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columnNmae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7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TABLES                           </a:t>
            </a:r>
            <a:r>
              <a:rPr lang="en" sz="18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 -- Show all the tables in the default database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7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DESCRIBE|DESC 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18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-- Describe the details for a table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7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...      </a:t>
            </a:r>
            <a:r>
              <a:rPr lang="en" sz="18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-- Modify a table, e.g., ADD COLUMN and DROP COLUMN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7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 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columnDefinition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7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DROP 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columnName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7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 FOREIGN KEY (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columnNmae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REFERENCES 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columnNmae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7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DROP FOREIGN KEY 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constraintName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7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CREATE TABLE 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" sz="18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 -- Show the CREATE TABLE statement for this </a:t>
            </a:r>
            <a:r>
              <a:rPr i="1" lang="en" sz="18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tableName</a:t>
            </a:r>
            <a:endParaRPr sz="1800">
              <a:solidFill>
                <a:srgbClr val="6893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/>
          <p:nvPr/>
        </p:nvSpPr>
        <p:spPr>
          <a:xfrm>
            <a:off x="373517" y="467363"/>
            <a:ext cx="7758000" cy="3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Show all the tables in the current database.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"geodb" has no table (empty set).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 TABLES;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Empty set (0.00 sec)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Create the table "products". Read "explanations" below for the column defintions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IF NOT EXISTS products (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productID    INT UNSIGNED  NOT NULL AUTO_INCREMENT,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productCode  CHAR(3)       NOT NULL DEFAULT '',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name         VARCHAR(30)   NOT NULL DEFAULT '',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quantity     INT UNSIGNED  NOT NULL DEFAULT 0,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price        DECIMAL(7,2)  NOT NULL DEFAULT 99999.99,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PRIMARY KEY  (productID)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Query OK, 0 rows affected (0.08 sec)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" name="Google Shape;216;p41"/>
          <p:cNvGraphicFramePr/>
          <p:nvPr/>
        </p:nvGraphicFramePr>
        <p:xfrm>
          <a:off x="814387" y="8694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{CC78BD2C-5F15-43FC-B5D0-9583241C0112}</a:tableStyleId>
              </a:tblPr>
              <a:tblGrid>
                <a:gridCol w="1257325"/>
                <a:gridCol w="1469900"/>
                <a:gridCol w="1477425"/>
                <a:gridCol w="1142750"/>
                <a:gridCol w="1706575"/>
              </a:tblGrid>
              <a:tr h="733250"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Database: </a:t>
                      </a:r>
                      <a:r>
                        <a:rPr lang="en" sz="1800"/>
                        <a:t>geodb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Table: products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76200" marL="76200"/>
                </a:tc>
                <a:tc hMerge="1"/>
                <a:tc hMerge="1"/>
                <a:tc hMerge="1"/>
                <a:tc hMerge="1"/>
              </a:tr>
              <a:tr h="73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productID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INT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76200" marL="76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productCode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CHAR(3)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76200" marL="76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name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VARCHAR(30)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76200" marL="76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quantity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INT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76200" marL="76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price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DECIMAL(10,2)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76200" marL="76200"/>
                </a:tc>
              </a:tr>
              <a:tr h="35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1001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PEN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Pen Red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5000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1.23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</a:tr>
              <a:tr h="35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1002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PEN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Pen Blue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8000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1.25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</a:tr>
              <a:tr h="35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1003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PEN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Pen Black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2000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1.25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</a:tr>
              <a:tr h="35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1004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PEC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Pencil 2B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10000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0.48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</a:tr>
              <a:tr h="35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1005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PEC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Pencil 2H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8000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0.49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/>
          <p:nvPr/>
        </p:nvSpPr>
        <p:spPr>
          <a:xfrm>
            <a:off x="195943" y="336777"/>
            <a:ext cx="8523300" cy="4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Show all the tables to confirm that the "products" table has been created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 TABLES;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+---------------------+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Tables_in_geodb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+---------------------+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products           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+---------------------+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Describe the fields (columns) of the "products" table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DESCRIBE products;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+-------------+------------------+------+-----+------------+----------------+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Field       | Type             | Null | Key | Default    | Extra         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+-------------+------------------+------+-----+------------+----------------+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productID   | int(10) unsigned | NO   | PRI | NULL       | auto_increment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productCode | char(3)          | NO   |     |            |               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name        | varchar(30)      | NO   |     |            |               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quantity    | int(10) unsigned | NO   |     | 0          |               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price       | decimal(7,2)     | NO   |     | 99999.99   |               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+-------------+------------------+------+-----+------------+----------------+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/>
          <p:nvPr/>
        </p:nvSpPr>
        <p:spPr>
          <a:xfrm>
            <a:off x="300037" y="642938"/>
            <a:ext cx="8346000" cy="3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Show the complete CREATE TABLE statement used by MariaDB  to create this table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 CREATE TABLE products \G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*************************** 1. row ***************************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Table: products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Table: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`products` (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  `productID`    int(10) unsigned  NOT NULL AUTO_INCREMENT,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  `productCode`  char(3)           NOT NULL DEFAULT '',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  `name`         varchar(30)       NOT NULL DEFAULT '',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  `quantity`     int(10) unsigned  NOT NULL DEFAULT '0',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  `price`        decimal(7,2)      NOT NULL DEFAULT '99999.99',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  PRIMARY KEY (`productID`)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) ENGINE=InnoDB DEFAULT CHARSET=latin1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Introduction to MariaDB 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A MariaDB  database server contains many databases (or schemas). Each database consists of one or more tables. A table is made up of columns (or fields) and rows (records).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The SQL keywords and commands are NOT case-sensitive. For clarity, they are shown in uppercase. The </a:t>
            </a:r>
            <a:r>
              <a:rPr i="1" lang="en"/>
              <a:t>names</a:t>
            </a:r>
            <a:r>
              <a:rPr lang="en"/>
              <a:t> or </a:t>
            </a:r>
            <a:r>
              <a:rPr i="1" lang="en"/>
              <a:t>identifiers</a:t>
            </a:r>
            <a:r>
              <a:rPr lang="en"/>
              <a:t> (database names, table names, column names, etc.) are case-sensitive in some systems, but not in other systems. Hence, it is best to treat </a:t>
            </a:r>
            <a:r>
              <a:rPr i="1" lang="en"/>
              <a:t>identifiers</a:t>
            </a:r>
            <a:r>
              <a:rPr lang="en"/>
              <a:t> as case-sensitive.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/>
          <p:nvPr/>
        </p:nvSpPr>
        <p:spPr>
          <a:xfrm>
            <a:off x="398008" y="657049"/>
            <a:ext cx="8400900" cy="4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Explanations</a:t>
            </a:r>
            <a:endParaRPr b="1" sz="1500" u="sng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define 5 columns in the table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productID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productCode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quantity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 types are: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●"/>
            </a:pP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productID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</a:t>
            </a: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UNSIGNED 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non-negative integers.</a:t>
            </a:r>
            <a:endParaRPr sz="15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●"/>
            </a:pP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productCode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CHAR(3)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a fixed-length alphanumeric string of 3 characters.</a:t>
            </a:r>
            <a:endParaRPr sz="15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●"/>
            </a:pP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VARCHAR(30)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a variable-length string of up to 30 characters.</a:t>
            </a:r>
            <a:b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use fixed-length string for </a:t>
            </a: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productCode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as we assume that the </a:t>
            </a: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productCode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contains </a:t>
            </a:r>
            <a:r>
              <a:rPr i="1"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exactly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 characters. On the other hand, we use variable-length string for </a:t>
            </a: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as its length varies - </a:t>
            </a: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more efficient than </a:t>
            </a: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●"/>
            </a:pP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quantity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also </a:t>
            </a: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UNSIGNED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(non-negative integers).</a:t>
            </a:r>
            <a:endParaRPr sz="15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●"/>
            </a:pP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</a:t>
            </a: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DECIMAL(10,2) 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 decimal number with 2 decimal places.</a:t>
            </a:r>
            <a:b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DECIMAL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i="1"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precise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(represented as integer with a fix decimal point). On the other hand, </a:t>
            </a: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(real numbers) are not precise and are approximated. </a:t>
            </a: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DECIMAL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type is recommended for currency.</a:t>
            </a:r>
            <a:endParaRPr sz="15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535353"/>
                </a:solidFill>
                <a:highlight>
                  <a:srgbClr val="FFFFFF"/>
                </a:highlight>
              </a:rPr>
              <a:t>Syntax</a:t>
            </a:r>
            <a:endParaRPr/>
          </a:p>
        </p:txBody>
      </p:sp>
      <p:sp>
        <p:nvSpPr>
          <p:cNvPr id="237" name="Google Shape;237;p45"/>
          <p:cNvSpPr txBox="1"/>
          <p:nvPr>
            <p:ph idx="1" type="body"/>
          </p:nvPr>
        </p:nvSpPr>
        <p:spPr>
          <a:xfrm>
            <a:off x="311700" y="445025"/>
            <a:ext cx="8520600" cy="45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I</a:t>
            </a: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n its simplest form, the syntax for the CREATE TABLE statement in MariaDB is: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highlight>
                  <a:srgbClr val="EFF1F9"/>
                </a:highlight>
                <a:latin typeface="Courier New"/>
                <a:ea typeface="Courier New"/>
                <a:cs typeface="Courier New"/>
                <a:sym typeface="Courier New"/>
              </a:rPr>
              <a:t>CREATE TABLE table_name</a:t>
            </a:r>
            <a:endParaRPr sz="2400">
              <a:solidFill>
                <a:srgbClr val="333333"/>
              </a:solidFill>
              <a:highlight>
                <a:srgbClr val="EFF1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highlight>
                  <a:srgbClr val="EFF1F9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endParaRPr sz="2400">
              <a:solidFill>
                <a:srgbClr val="333333"/>
              </a:solidFill>
              <a:highlight>
                <a:srgbClr val="EFF1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highlight>
                  <a:srgbClr val="EFF1F9"/>
                </a:highlight>
                <a:latin typeface="Courier New"/>
                <a:ea typeface="Courier New"/>
                <a:cs typeface="Courier New"/>
                <a:sym typeface="Courier New"/>
              </a:rPr>
              <a:t>  column1 datatype [ NULL | NOT NULL ],</a:t>
            </a:r>
            <a:endParaRPr sz="2400">
              <a:solidFill>
                <a:srgbClr val="333333"/>
              </a:solidFill>
              <a:highlight>
                <a:srgbClr val="EFF1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highlight>
                  <a:srgbClr val="EFF1F9"/>
                </a:highlight>
                <a:latin typeface="Courier New"/>
                <a:ea typeface="Courier New"/>
                <a:cs typeface="Courier New"/>
                <a:sym typeface="Courier New"/>
              </a:rPr>
              <a:t>  column2 datatype [ NULL | NOT NULL ],</a:t>
            </a:r>
            <a:endParaRPr sz="2400">
              <a:solidFill>
                <a:srgbClr val="333333"/>
              </a:solidFill>
              <a:highlight>
                <a:srgbClr val="EFF1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highlight>
                  <a:srgbClr val="EFF1F9"/>
                </a:highlight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2400">
              <a:solidFill>
                <a:srgbClr val="333333"/>
              </a:solidFill>
              <a:highlight>
                <a:srgbClr val="EFF1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l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33333"/>
                </a:solidFill>
                <a:highlight>
                  <a:srgbClr val="EFF1F9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400">
              <a:solidFill>
                <a:srgbClr val="333333"/>
              </a:solidFill>
              <a:highlight>
                <a:srgbClr val="EFF1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6"/>
          <p:cNvSpPr txBox="1"/>
          <p:nvPr/>
        </p:nvSpPr>
        <p:spPr>
          <a:xfrm>
            <a:off x="955856" y="1964756"/>
            <a:ext cx="7395900" cy="13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Calibri"/>
                <a:ea typeface="Calibri"/>
                <a:cs typeface="Calibri"/>
                <a:sym typeface="Calibri"/>
              </a:rPr>
              <a:t>            Inserting Rows </a:t>
            </a:r>
            <a:endParaRPr sz="4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7"/>
          <p:cNvSpPr txBox="1"/>
          <p:nvPr/>
        </p:nvSpPr>
        <p:spPr>
          <a:xfrm>
            <a:off x="0" y="439763"/>
            <a:ext cx="9144000" cy="42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456220"/>
                </a:solidFill>
                <a:latin typeface="Calibri"/>
                <a:ea typeface="Calibri"/>
                <a:cs typeface="Calibri"/>
                <a:sym typeface="Calibri"/>
              </a:rPr>
              <a:t>Inserting Rows - INSERT INTO</a:t>
            </a:r>
            <a:endParaRPr sz="2300"/>
          </a:p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Let's fill up our "products" table with rows.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set the productID of the first record to 1001, and use AUTO_INCREMENT for the rest of records by inserting a NULL, or with a missing column value.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note that strings must be enclosed with a pair of single quotes (or double quotes).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-- Insert a row with all the column values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 &gt; INSERT INTO products VALUES (1001, 'PEN', 'Pen Red', 5000, 1.23);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OK, 1 row affected (0.04 sec)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" sz="18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- Insert multiple rows in one command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-- Inserting NULL to the auto_increment column results in max_value + 1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 &gt; INSERT INTO products VALUES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(NULL, 'PEN', 'Pen Blue',  8000, 1.25),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(NULL, 'PEN', 'Pen Black', 2000, 1.25);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8"/>
          <p:cNvSpPr txBox="1"/>
          <p:nvPr/>
        </p:nvSpPr>
        <p:spPr>
          <a:xfrm>
            <a:off x="195231" y="256151"/>
            <a:ext cx="8818800" cy="4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 Syntax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use the INSERT INTO statement to insert a new row with all the column values, using the following syntax: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 tableName VALUES (firstColumnValue, ..., lastColumnValue)  -- All column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need to list the values in the same order in which the columns are defined in the CREATE TABLE, separated by commas.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columns of string data type (CHAR, VARCHAR), enclosed the value with a pair of single quotes (or double quotes).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columns of numeric data type (INT, DECIMAL, FLOAT, DOUBLE), simply place the number.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also insert multiple rows in one INSERT INTO statement: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 tableName VALUES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(row1FirstColumnValue, ..., row1lastColumnValue),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(row2FirstColumnValue, ..., row2lastColumnValue),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…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insert a row with values on selected columns only, use: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Insert single record with selected columns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 tableName (column1Name, ..., columnNName) VALUES (column1Value, ..., columnNValue)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Alternately, use SET to set the values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 tableName SET column1=value1, column2=value2, ...</a:t>
            </a: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9"/>
          <p:cNvSpPr txBox="1"/>
          <p:nvPr/>
        </p:nvSpPr>
        <p:spPr>
          <a:xfrm>
            <a:off x="471488" y="673555"/>
            <a:ext cx="7911300" cy="3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value to selected columns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Missing value for the auto_increment column also results in max_value + 1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 &gt; INSERT INTO products (productCode, name, quantity, price) VALUES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('PEC', 'Pencil 2B', 10000, 0.48),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('PEC', 'Pencil 2H', 8000, 0.49);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OK, 2 row affected (0.03 sec)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columns get their default values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 &gt; INSERT INTO products (productCode, name) VALUES ('PEC', 'Pencil HB');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OK, 1 row affected (0.04 sec)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- 2nd column (productCode) is defined to be NOT NULL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 &gt; INSERT INTO products values (NULL, NULL, NULL, NULL, NULL);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1048 (23000): Column 'productCode' cannot be null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0"/>
          <p:cNvSpPr txBox="1"/>
          <p:nvPr/>
        </p:nvSpPr>
        <p:spPr>
          <a:xfrm>
            <a:off x="1130926" y="505608"/>
            <a:ext cx="6051600" cy="3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Query the table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 &gt; SELECT * FROM products;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+-----------+-------------+-----------+----------+------------+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productID | productCode | name      | quantity | price      |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+-----------+-------------+-----------+----------+------------+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     1001 | PEN         | Pen Red   |     5000 |       1.23 |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     1002 | PEN         | Pen Blue  |     8000 |       1.25 |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     1003 | PEN         | Pen Black |     2000 |       1.25 |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     1004 | PEC         | Pencil 2B |    10000 |       0.48 |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     1005 | PEC         | Pencil 2H |     8000 |       0.49 |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     1006 | PEC         | Pencil HB |        0 | 9999999.99 |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+-----------+-------------+-----------+----------+------------+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rows in set (0.02 sec)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1"/>
          <p:cNvSpPr txBox="1"/>
          <p:nvPr/>
        </p:nvSpPr>
        <p:spPr>
          <a:xfrm>
            <a:off x="1392425" y="1449275"/>
            <a:ext cx="6661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Statement without Table</a:t>
            </a:r>
            <a:endParaRPr sz="3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2"/>
          <p:cNvSpPr txBox="1"/>
          <p:nvPr/>
        </p:nvSpPr>
        <p:spPr>
          <a:xfrm>
            <a:off x="128587" y="0"/>
            <a:ext cx="8805300" cy="5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also issue SELECT without a table.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you can SELECT an expression or evaluate a built-in function.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 &gt; SELECT 1+1;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+-----+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1+1 |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+-----+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  2 |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+-----+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row in set (0.00 sec)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 &gt; SELECT NOW();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Multiple columns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 &gt; SELECT 1+1, NOW();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+-----+---------------------+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1+1 | NOW()               |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+-----+---------------------+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  2 | 201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-24 22:16:34 |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+-----+---------------------+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row in set (0.00 sec)</a:t>
            </a:r>
            <a:endParaRPr sz="1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3"/>
          <p:cNvSpPr txBox="1"/>
          <p:nvPr/>
        </p:nvSpPr>
        <p:spPr>
          <a:xfrm>
            <a:off x="1830625" y="1662400"/>
            <a:ext cx="6052800" cy="15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Update Statement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container (usually a file or set of files) to store organized data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4"/>
          <p:cNvSpPr txBox="1"/>
          <p:nvPr/>
        </p:nvSpPr>
        <p:spPr>
          <a:xfrm>
            <a:off x="0" y="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A8464"/>
                </a:solidFill>
                <a:latin typeface="Verdana"/>
                <a:ea typeface="Verdana"/>
                <a:cs typeface="Verdana"/>
                <a:sym typeface="Verdana"/>
              </a:rPr>
              <a:t>Modifying Data - </a:t>
            </a:r>
            <a:r>
              <a:rPr b="1" lang="en" sz="2000">
                <a:solidFill>
                  <a:srgbClr val="0A8464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endParaRPr b="1" sz="2000">
              <a:solidFill>
                <a:srgbClr val="666666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o modify existing data, use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... SET </a:t>
            </a:r>
            <a:r>
              <a:rPr lang="en">
                <a:solidFill>
                  <a:schemeClr val="dk1"/>
                </a:solidFill>
              </a:rPr>
              <a:t>command, with the following syntax: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31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</a:t>
            </a:r>
            <a:r>
              <a:rPr i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tableName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SET </a:t>
            </a:r>
            <a:r>
              <a:rPr i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columnName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r>
              <a:rPr i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|NULL|DEFAULT}, ...</a:t>
            </a:r>
            <a:r>
              <a:rPr i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i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criteria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Increase the price by 10% for all products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products SET price = price * 1.1;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products;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Modify selected rows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products SET quantity = quantity - 100 WHERE name = 'Pen Red';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products WHERE name = 'Pen Red';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You can modify more than one values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products SET quantity = quantity + 50, price = 1.23 WHERE name = 'Pen Red';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products WHERE name = 'Pen Red';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5"/>
          <p:cNvSpPr txBox="1"/>
          <p:nvPr/>
        </p:nvSpPr>
        <p:spPr>
          <a:xfrm>
            <a:off x="1134400" y="1548725"/>
            <a:ext cx="7118400" cy="1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Delete statement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6"/>
          <p:cNvSpPr/>
          <p:nvPr/>
        </p:nvSpPr>
        <p:spPr>
          <a:xfrm>
            <a:off x="385763" y="367393"/>
            <a:ext cx="8327400" cy="44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A8464"/>
                </a:solidFill>
                <a:latin typeface="Verdana"/>
                <a:ea typeface="Verdana"/>
                <a:cs typeface="Verdana"/>
                <a:sym typeface="Verdana"/>
              </a:rPr>
              <a:t>Deleting Rows - </a:t>
            </a:r>
            <a:r>
              <a:rPr b="1" lang="en" sz="1500">
                <a:solidFill>
                  <a:srgbClr val="0A8464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</a:t>
            </a:r>
            <a:endParaRPr b="1" sz="15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DELELE FROM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command to delete row(s) from a table, with the following syntax:</a:t>
            </a:r>
            <a:endParaRPr sz="1100"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Delete all rows from the table. Use with extreme care! Records are NOT recoverable!!!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</a:t>
            </a:r>
            <a:r>
              <a:rPr i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tableName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Delete only row(s) that meets the </a:t>
            </a:r>
            <a:r>
              <a:rPr i="1"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criteria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</a:t>
            </a:r>
            <a:r>
              <a:rPr i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tableName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WHERE </a:t>
            </a:r>
            <a:r>
              <a:rPr i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criteria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</a:t>
            </a:r>
            <a:endParaRPr sz="1100"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products WHERE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 LIKE 'Pencil%';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Query OK, 2 row affected (0.00 sec)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products;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Use this with extreme care, as the deleted records are irrecoverable!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products;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Query OK, 3 rows affected (0.00 sec)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products;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Empty set (0.00 sec)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7"/>
          <p:cNvSpPr/>
          <p:nvPr/>
        </p:nvSpPr>
        <p:spPr>
          <a:xfrm>
            <a:off x="67355" y="275544"/>
            <a:ext cx="88359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Comparison Operators</a:t>
            </a:r>
            <a:endParaRPr b="1" sz="15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numbers (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DECIMAL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you could use comparison operators: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'='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(equal to),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'&lt;&gt;'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'!='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(not equal to),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'&gt;'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(greater than),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'&lt;'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(less than),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'&gt;='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(greater than or equal to),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'&lt;='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(less than or equal to), to compare two numbers. For example,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price &gt; 1.0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quantity &lt;= 500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SELECT name, price FROM products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price &lt; 1.0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+-----------+-------+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name      | price |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+-----------+-------+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Pencil 2B |  0.48 |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Pencil 2H |  0.49 |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+-----------+-------+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rows in set (0.00 sec)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SELECT name, quantity FROM products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quantity &lt;= 2000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+-----------+----------+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name      | quantity |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+-----------+----------+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Pen Black |     2000 |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+-----------+----------+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row in set (0.00 sec)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8"/>
          <p:cNvSpPr/>
          <p:nvPr/>
        </p:nvSpPr>
        <p:spPr>
          <a:xfrm>
            <a:off x="142874" y="171370"/>
            <a:ext cx="8790900" cy="4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String Pattern Matching - 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b="1" lang="en" sz="18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NOT LIKE</a:t>
            </a:r>
            <a:endParaRPr b="1" sz="15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strings, in addition to full matching using operators like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'='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'&lt;&gt;'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we can perform </a:t>
            </a:r>
            <a:r>
              <a:rPr i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pattern matching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using operator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(or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 LIKE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with wildcard characters. The wildcard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'_'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matches any single character;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'%'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matches any number of characters (including zero).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"name" begins with 'PENCIL'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 &gt; SELECT name, price FROM products </a:t>
            </a: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name LIKE 'PENCIL%'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+-----------+-------+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name      | price |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+-----------+-------+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Pencil 2B |  0.48 |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Pencil 2H |  0.49 |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+-----------+-------+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"name" begins with 'P', followed by any two characters,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  followed by space, followed by zero or more characters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 &gt; SELECT name, price FROM products </a:t>
            </a: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name LIKE 'P__ %'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+-----------+-------+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name      | price |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+-----------+-------+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Pen Red   |  1.23 |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Pen Blue  |  1.25 |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Pen Black |  1.25 |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+-----------+-------+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9"/>
          <p:cNvSpPr/>
          <p:nvPr/>
        </p:nvSpPr>
        <p:spPr>
          <a:xfrm>
            <a:off x="506267" y="367322"/>
            <a:ext cx="2192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Arithmetic Operators</a:t>
            </a:r>
            <a:endParaRPr sz="1100"/>
          </a:p>
        </p:txBody>
      </p:sp>
      <p:graphicFrame>
        <p:nvGraphicFramePr>
          <p:cNvPr id="315" name="Google Shape;315;p59"/>
          <p:cNvGraphicFramePr/>
          <p:nvPr/>
        </p:nvGraphicFramePr>
        <p:xfrm>
          <a:off x="532719" y="10333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{CC78BD2C-5F15-43FC-B5D0-9583241C0112}</a:tableStyleId>
              </a:tblPr>
              <a:tblGrid>
                <a:gridCol w="1934200"/>
                <a:gridCol w="3490975"/>
              </a:tblGrid>
              <a:tr h="374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Operator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76200" marL="76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Description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76200" marL="76200"/>
                </a:tc>
              </a:tr>
              <a:tr h="356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+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Addition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</a:tr>
              <a:tr h="356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-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Subtraction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</a:tr>
              <a:tr h="356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*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Multiplication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</a:tr>
              <a:tr h="356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/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Division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</a:tr>
              <a:tr h="356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DIV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Integer Division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</a:tr>
              <a:tr h="356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%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Modulus (Remainder)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0"/>
          <p:cNvSpPr/>
          <p:nvPr/>
        </p:nvSpPr>
        <p:spPr>
          <a:xfrm>
            <a:off x="565376" y="520363"/>
            <a:ext cx="7829400" cy="4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Logical Operators - 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lang="en" sz="18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1" lang="en" sz="18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1" lang="en" sz="18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XOR</a:t>
            </a:r>
            <a:endParaRPr b="1" sz="15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combine multiple conditions with boolean operators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XOR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You can also invert a condition using operator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18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endParaRPr b="1" sz="15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select from members of a set with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(or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operator. This is easier and clearer than the equivalent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AND-OR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expression.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BETWEEN</a:t>
            </a:r>
            <a:r>
              <a:rPr b="1" lang="en" sz="18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NOT BETWEEN</a:t>
            </a:r>
            <a:endParaRPr b="1" sz="15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check if the value is within a range, you could use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BETWEEN ... AND ...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operator. Again, this is easier and clearer than the equivalent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AND-OR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expression.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IS NULL</a:t>
            </a:r>
            <a:r>
              <a:rPr b="1" lang="en" sz="18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IS NOT NULL</a:t>
            </a:r>
            <a:endParaRPr b="1" sz="15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special value, which represent "no value", "missing value" or "unknown value". You can checking if a column contains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 NULL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 NOT NULL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1"/>
          <p:cNvSpPr/>
          <p:nvPr/>
        </p:nvSpPr>
        <p:spPr>
          <a:xfrm>
            <a:off x="246969" y="271148"/>
            <a:ext cx="8533800" cy="3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b="1" lang="en" sz="21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 Clause</a:t>
            </a:r>
            <a:endParaRPr b="1"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order the rows selected using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clause, with the following syntax: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... FROM </a:t>
            </a:r>
            <a:r>
              <a:rPr i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tableName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i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criteria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 BY </a:t>
            </a:r>
            <a:r>
              <a:rPr b="1" i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columnA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ASC|DESC, </a:t>
            </a:r>
            <a:r>
              <a:rPr b="1" i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columnB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ASC|DESC, ...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Order the results by price in descending order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SELECT * FROM products WHERE name LIKE 'Pen %'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 BY price DESC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+-----------+-------------+-----------+----------+-------+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productID | productCode | name      | quantity | price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+-----------+-------------+-----------+----------+-------+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    1002 | PEN         | Pen Blue  |     8000 |  1.25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    1003 | PEN         | Pen Black |     2000 |  1.25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    1001 | PEN         | Pen Red   |     5000 |  1.23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+-----------+-------------+-----------+----------+-------+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2"/>
          <p:cNvSpPr/>
          <p:nvPr/>
        </p:nvSpPr>
        <p:spPr>
          <a:xfrm>
            <a:off x="373517" y="652722"/>
            <a:ext cx="68580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LIMIT</a:t>
            </a:r>
            <a:r>
              <a:rPr b="1" lang="en" sz="21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 Clause</a:t>
            </a:r>
            <a:endParaRPr b="1"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query on a large database may produce many rows. You could use the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LIMIT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clause to limit the number of rows displayed, e.g.,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Display the first two rows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SELECT * FROM products ORDER BY price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LIMIT 2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+-----------+-------------+-----------+----------+-------+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productID | productCode | name      | quantity | price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+-----------+-------------+-----------+----------+-------+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    1004 | PEC         | Pencil 2B |    10000 |  0.48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    1005 | PEC         | Pencil 2H |     8000 |  0.49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1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+-----------+-------------+-----------+----------+-------+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3"/>
          <p:cNvSpPr/>
          <p:nvPr/>
        </p:nvSpPr>
        <p:spPr>
          <a:xfrm>
            <a:off x="373516" y="556993"/>
            <a:ext cx="8462400" cy="40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" sz="18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 - Alias</a:t>
            </a:r>
            <a:endParaRPr b="1" sz="15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could use the keyword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define an </a:t>
            </a:r>
            <a:r>
              <a:rPr i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alias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an identifier (such as column name, table name). The alias will be used in displaying the name. It can also be used as reference. For example,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SELECT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productID AS ID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productCode AS Code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 AS Description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price AS `Unit Price`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Define aliases to be used as display names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FROM products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 BY ID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lang="en" sz="12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Use alias ID as reference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+------+------+-------------+------------+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ID   | Code | Description | Unit Price |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+------+------+-------------+------------+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1001 | PEN  | Pen Red     |       1.23 |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1002 | PEN  | Pen Blue    |       1.25 |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1003 | PEN  | Pen Black   |       1.25 |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1004 | PEC  | Pencil 2B   |       0.48 |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1005 | PEC  | Pencil 2H   |       0.49 |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1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+------+------+-------------+------------+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/>
        </p:nvSpPr>
        <p:spPr>
          <a:xfrm>
            <a:off x="1461199" y="1996700"/>
            <a:ext cx="52005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" sz="3600">
                <a:latin typeface="Calibri"/>
                <a:ea typeface="Calibri"/>
                <a:cs typeface="Calibri"/>
                <a:sym typeface="Calibri"/>
              </a:rPr>
              <a:t>Database Creation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4"/>
          <p:cNvSpPr/>
          <p:nvPr/>
        </p:nvSpPr>
        <p:spPr>
          <a:xfrm>
            <a:off x="455158" y="427630"/>
            <a:ext cx="8221500" cy="3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Function </a:t>
            </a:r>
            <a:r>
              <a:rPr b="1" lang="en" sz="2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CONCAT()</a:t>
            </a:r>
            <a:endParaRPr b="1"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also concatenate a few columns as one (e.g., joining the last name and first name) using function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CONCAT()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For example,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SELECT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CONCAT(productCode, ' - ', name) AS `Product Description`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price FROM products;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+---------------------+-------+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Product Description | price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+---------------------+-------+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PEN - Pen Red       |  1.23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PEN - Pen Blue      |  1.25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PEN - Pen Black     |  1.25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PEC - Pencil 2B     |  0.48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PEC - Pencil 2H     |  0.49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1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+---------------------+-------+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5"/>
          <p:cNvSpPr/>
          <p:nvPr/>
        </p:nvSpPr>
        <p:spPr>
          <a:xfrm>
            <a:off x="140834" y="620777"/>
            <a:ext cx="8646000" cy="4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A8464"/>
                </a:solidFill>
                <a:latin typeface="Verdana"/>
                <a:ea typeface="Verdana"/>
                <a:cs typeface="Verdana"/>
                <a:sym typeface="Verdana"/>
              </a:rPr>
              <a:t>Producing Summary Reports</a:t>
            </a:r>
            <a:endParaRPr b="1"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produce a summary report, we often need to </a:t>
            </a:r>
            <a:r>
              <a:rPr i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aggregate related rows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endParaRPr b="1" sz="15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column may have duplicate values, we could use keyword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select only distinct values. We can also apply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several columns to select distinct combinations of these columns. 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Without DISTINCT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price FROM products;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With DISTINCT on price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SELECT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DISTINCT price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AS `Distinct Price` FROM products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b="1" lang="en" sz="18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 Clause</a:t>
            </a:r>
            <a:endParaRPr b="1" sz="15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clause allows you to </a:t>
            </a:r>
            <a:r>
              <a:rPr i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collapse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multiple records with a common value into groups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products ORDER BY productCode, productID;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 &gt; </a:t>
            </a: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products GROUP BY productCode;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6"/>
          <p:cNvSpPr/>
          <p:nvPr/>
        </p:nvSpPr>
        <p:spPr>
          <a:xfrm>
            <a:off x="189820" y="219844"/>
            <a:ext cx="8462400" cy="49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b="1" lang="en" sz="15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 Aggregate Functions: 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15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en" sz="15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="1" lang="en" sz="15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b="1" lang="en" sz="15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en" sz="15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b="1" lang="en" sz="15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GROUP_CONCAT</a:t>
            </a:r>
            <a:endParaRPr b="1" sz="15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function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COUNT(*)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returns the rows selected;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COUNT(</a:t>
            </a:r>
            <a:r>
              <a:rPr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columnName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counts only the non-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values of the given column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Function COUNT(*) returns the number of rows selected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SELECT </a:t>
            </a:r>
            <a:r>
              <a:rPr lang="en" sz="12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COUNT(*)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AS `Count` FROM products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SELECT </a:t>
            </a:r>
            <a:r>
              <a:rPr lang="en" sz="12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productCode, COUNT(*)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FROM products </a:t>
            </a:r>
            <a:r>
              <a:rPr lang="en" sz="12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GROUP BY productCode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SELECT </a:t>
            </a:r>
            <a:r>
              <a:rPr lang="en" sz="12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productCode, COUNT(*) AS count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FROM products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GROUP BY productCode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ORDER BY </a:t>
            </a:r>
            <a:r>
              <a:rPr lang="en" sz="12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DESC;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Besides COUNT(), there are many other GROUP BY aggregate functions such as AVG(), MAX(), MIN() and SUM().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 &gt; SELECT MAX(price), MIN(price), AVG(price), STD(price), SUM(quantity)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FROM products;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 &gt; SELECT productCode, MAX(price) AS `Highest Price`, MIN(price) AS `Lowest Price`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FROM products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GROUP BY productCode;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 &gt; SELECT productCode, MAX(price), MIN(price),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CAST(AVG(price) AS DECIMAL(7,2)) AS `Average`,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CAST(STD(price) AS DECIMAL(7,2)) AS `Std Dev`,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SUM(quantity)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FROM products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GROUP BY productCode;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-- Use CAST(... AS ...) function to format floating-point numbers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7"/>
          <p:cNvSpPr/>
          <p:nvPr/>
        </p:nvSpPr>
        <p:spPr>
          <a:xfrm>
            <a:off x="349024" y="104094"/>
            <a:ext cx="7617300" cy="48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HAVING</a:t>
            </a:r>
            <a:r>
              <a:rPr b="1" lang="en" sz="15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 clause</a:t>
            </a:r>
            <a:endParaRPr b="1" sz="15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HAVING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similar to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but it can operate on the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aggregate functions; whereas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operates only on columns.</a:t>
            </a:r>
            <a:endParaRPr sz="1100"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SELECT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productCode AS `Product Code`,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4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COUNT(*) AS `Count`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CAST(AVG(price) AS DECIMAL(7,2)) AS `Average`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FROM products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GROUP BY productCode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4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HAVING Count &gt;=3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WITH ROLLUP</a:t>
            </a:r>
            <a:endParaRPr b="1" sz="15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 ROLLUP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clause shows the </a:t>
            </a:r>
            <a:r>
              <a:rPr i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group summary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e.g.,</a:t>
            </a:r>
            <a:endParaRPr sz="1100"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SELECT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productCode,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MAX(price),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MIN(price),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CAST(AVG(price) AS DECIMAL(7,2)) AS `Average`,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SUM(quantity)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FROM products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4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productCode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4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WITH ROLLUP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    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8"/>
          <p:cNvSpPr txBox="1"/>
          <p:nvPr/>
        </p:nvSpPr>
        <p:spPr>
          <a:xfrm>
            <a:off x="0" y="0"/>
            <a:ext cx="9077100" cy="5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 TABLE suppliers (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supplierID  INT UNSIGNED  NOT NULL AUTO_INCREMENT,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name        VARCHAR(30)   NOT NULL DEFAULT '',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phone       CHAR(8)       NOT NULL DEFAULT '',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PRIMARY KEY (supplierID)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);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INSERT INTO suppliers VALUE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(501, 'ABC Traders', '88881111'),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(502, 'XYZ Company', '88882222'),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(503, 'QQ Corp', '88883333');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Altering Products table to add supllier id as foreign key</a:t>
            </a:r>
            <a:endParaRPr b="1" u="sng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ALTER TABLE products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ADD COLUMN supplierID INT UNSIGNED NOT NULL;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D7EC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9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just">
              <a:lnSpc>
                <a:spcPct val="131625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products SET supplierID = 501;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products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ADD FOREIGN KEY (supplierID) REFERENCES suppliers (supplierID);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products SET supplierID = 502 WHERE productID  = 2004;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Unmatched child record</a:t>
            </a:r>
            <a:endParaRPr b="1" u="sng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products SET supplierID = 512 WHERE productID  = 2002;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70"/>
          <p:cNvSpPr txBox="1"/>
          <p:nvPr/>
        </p:nvSpPr>
        <p:spPr>
          <a:xfrm>
            <a:off x="836025" y="2159700"/>
            <a:ext cx="7516200" cy="12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Foreign Key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1"/>
          <p:cNvSpPr txBox="1"/>
          <p:nvPr/>
        </p:nvSpPr>
        <p:spPr>
          <a:xfrm>
            <a:off x="0" y="-653600"/>
            <a:ext cx="9144000" cy="57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just">
              <a:lnSpc>
                <a:spcPct val="131625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Child table definition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i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tableName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......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......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CONSTRAINT </a:t>
            </a:r>
            <a:r>
              <a:rPr i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constraintName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FOREIGN KEY (</a:t>
            </a:r>
            <a:r>
              <a:rPr i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columName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REFERENCES </a:t>
            </a:r>
            <a:r>
              <a:rPr i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parentTableName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i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columnName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[ON DELETE </a:t>
            </a:r>
            <a:r>
              <a:rPr lang="en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RESTRICT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| CASCADE | SET NULL | NO ACTION]   </a:t>
            </a:r>
            <a:r>
              <a:rPr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On DELETE reference action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[ON UPDATE </a:t>
            </a:r>
            <a:r>
              <a:rPr lang="en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RESTRICT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| CASCADE | SET NULL | NO ACTION]   </a:t>
            </a:r>
            <a:r>
              <a:rPr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On UPDATE reference action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Try deleting a row from parent table with matching rows in the child table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mysql&gt; DELETE FROM suppliers WHERE </a:t>
            </a:r>
            <a:r>
              <a:rPr lang="en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supplierID = 501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2"/>
          <p:cNvSpPr txBox="1"/>
          <p:nvPr/>
        </p:nvSpPr>
        <p:spPr>
          <a:xfrm>
            <a:off x="2327925" y="1647200"/>
            <a:ext cx="52287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Joins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3"/>
          <p:cNvSpPr txBox="1"/>
          <p:nvPr/>
        </p:nvSpPr>
        <p:spPr>
          <a:xfrm>
            <a:off x="0" y="0"/>
            <a:ext cx="9048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Inner Join/Equi Join: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products.name, price, suppliers.name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FROM products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JOIN suppliers ON products.supplierID = suppliers.supplierID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WHERE price &lt; 0.6;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Use aliases for column names for display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mysql&gt; SELECT products.name AS `Product Name`, price, suppliers.name AS `Supplier Name`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FROM products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JOIN suppliers ON products.supplierID = suppliers.supplierID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WHERE price &lt; 0.6;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Use aliases for table names too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mysql&gt; SELECT p.name AS `Product Name`, p.price, s.name AS `Supplier Name`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FROM products AS p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JOIN suppliers AS s ON p.supplierID = s.supplierID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WHERE p.price &lt; 0.6;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/>
        </p:nvSpPr>
        <p:spPr>
          <a:xfrm>
            <a:off x="0" y="0"/>
            <a:ext cx="9077100" cy="4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Database-Level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DATABASE 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databaseName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</a:t>
            </a:r>
            <a:r>
              <a:rPr lang="en" sz="20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-- Delete the database (irrecoverable!)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DATABASE IF EXISTS 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databaseName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" sz="20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-- Delete if it exists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DATABASE 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databaseName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</a:t>
            </a:r>
            <a:r>
              <a:rPr lang="en" sz="20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-- Create a new database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DATABASE IF NOT EXISTS 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databaseName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-- Create only if it does not exists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DATABASES                                                  </a:t>
            </a:r>
            <a:r>
              <a:rPr lang="en" sz="20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-- Show all the databases in this server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databaseName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</a:t>
            </a:r>
            <a:r>
              <a:rPr lang="en" sz="20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-- Set the default (current) database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DATABASE()                          	        </a:t>
            </a:r>
            <a:r>
              <a:rPr lang="en" sz="20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-- Show the default database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CREATE DATABASE 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databaseName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n" sz="20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-- Show the CREATE DATABASE statement</a:t>
            </a:r>
            <a:endParaRPr sz="2000">
              <a:solidFill>
                <a:srgbClr val="6893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/>
          <p:nvPr/>
        </p:nvSpPr>
        <p:spPr>
          <a:xfrm>
            <a:off x="1" y="0"/>
            <a:ext cx="9144000" cy="4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SHOW DATABASES</a:t>
            </a:r>
            <a:endParaRPr sz="1100"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use </a:t>
            </a: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 DATABASES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list all the existing databases in the server.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</a:t>
            </a: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 DATABASES;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+--------------------+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Database           |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+--------------------+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information_schema |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</a:t>
            </a: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|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performance_schema |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test               |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1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........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databases "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", "</a:t>
            </a: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information_schema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and "</a:t>
            </a: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performance_schema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are system databases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/>
          <p:nvPr/>
        </p:nvSpPr>
        <p:spPr>
          <a:xfrm>
            <a:off x="0" y="492530"/>
            <a:ext cx="9186900" cy="3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A8464"/>
                </a:solidFill>
                <a:latin typeface="Verdana"/>
                <a:ea typeface="Verdana"/>
                <a:cs typeface="Verdana"/>
                <a:sym typeface="Verdana"/>
              </a:rPr>
              <a:t>2.1  Creating and Deleting a Database - </a:t>
            </a:r>
            <a:r>
              <a:rPr b="1" lang="en" sz="1400">
                <a:solidFill>
                  <a:srgbClr val="0A8464"/>
                </a:solidFill>
                <a:latin typeface="Courier New"/>
                <a:ea typeface="Courier New"/>
                <a:cs typeface="Courier New"/>
                <a:sym typeface="Courier New"/>
              </a:rPr>
              <a:t>CREATE DATABASE</a:t>
            </a:r>
            <a:r>
              <a:rPr b="1" lang="en" sz="1400">
                <a:solidFill>
                  <a:srgbClr val="0A8464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b="1" lang="en" sz="1400">
                <a:solidFill>
                  <a:srgbClr val="0A8464"/>
                </a:solidFill>
                <a:latin typeface="Courier New"/>
                <a:ea typeface="Courier New"/>
                <a:cs typeface="Courier New"/>
                <a:sym typeface="Courier New"/>
              </a:rPr>
              <a:t>DROP DATABASE</a:t>
            </a:r>
            <a:endParaRPr b="1"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create a new database using SQL command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DATABASE </a:t>
            </a:r>
            <a:r>
              <a:rPr i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databaseName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"; and delete a database using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DROP DATABASE </a:t>
            </a:r>
            <a:r>
              <a:rPr i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databaseName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". You could optionally apply condition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EXISTS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or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NOT EXISTS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to these commands. For example,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DATABASE geodb;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Query OK, 1 row affected (0.03 sec)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DROP DATABASE geodb;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Query OK, 0 rows affected (0.11 sec)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DATABASE IF NOT EXISTS geodb;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Query OK, 1 row affected (0.01 sec)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DROP DATABASE IF EXISTS geodb;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1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Query OK, 0 rows affected (0.00 sec)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/>
        </p:nvSpPr>
        <p:spPr>
          <a:xfrm>
            <a:off x="0" y="559069"/>
            <a:ext cx="9022500" cy="44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Remove the database "geodb", if it exists.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Beware that DROP (and DELETE) actions are irreversible and not recoverable!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DROP DATABASE IF EXISTS geodb;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Query OK, 1 rows affected (0.31 sec)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/>
          <p:nvPr/>
        </p:nvSpPr>
        <p:spPr>
          <a:xfrm>
            <a:off x="122464" y="398009"/>
            <a:ext cx="8394900" cy="3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SHOW CREATE DATABASE</a:t>
            </a:r>
            <a:endParaRPr b="1" sz="1500" u="sng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DATABASE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commands uses some defaults. You can issue a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 CREATE DATABASE </a:t>
            </a:r>
            <a:r>
              <a:rPr i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databaseName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to display the full command and check these default values. We use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\G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(instead of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to display the results vertically. (Try comparing the outputs produced by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\G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.)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DATABASE IF NOT EXISTS geodb;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 CREATE DATABASE geodb \G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*************************** 1. row ***************************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Database: geodb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Database: </a:t>
            </a:r>
            <a:r>
              <a:rPr lang="en" sz="14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CREATE DATABASE `geodb` /*!10200 DEFAULT CHARACTER SET latin1 */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