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99" roundtripDataSignature="AMtx7mjw23Y2U/VW6gkTpfG5f72iGRy51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AE42338-43A3-49D7-8E82-174D3D6EF812}">
  <a:tblStyle styleId="{6AE42338-43A3-49D7-8E82-174D3D6EF81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FEB"/>
          </a:solidFill>
        </a:fill>
      </a:tcStyle>
    </a:wholeTbl>
    <a:band1H>
      <a:tcTxStyle/>
      <a:tcStyle>
        <a:fill>
          <a:solidFill>
            <a:srgbClr val="CBDDD5"/>
          </a:solidFill>
        </a:fill>
      </a:tcStyle>
    </a:band1H>
    <a:band2H>
      <a:tcTxStyle/>
    </a:band2H>
    <a:band1V>
      <a:tcTxStyle/>
      <a:tcStyle>
        <a:fill>
          <a:solidFill>
            <a:srgbClr val="CBDDD5"/>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customschemas.google.com/relationships/presentationmetadata" Target="metadata"/><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e0b3fad8b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5e0b3fad8b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e0b3fad8b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e0b3fad8b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5e0b3fad8b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e0b3fad8b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5e0b3fad8b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e0b3fad8b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e0b3fad8b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5e0b3fad8b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e0b3fad8b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g5e0b3fad8b_0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5e0b3fad8b_0_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e0b3fad8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e0b3fad8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5e0b3fad8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Google Shape;531;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e0b3fad8b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e0b3fad8b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5e0b3fad8b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Google Shape;546;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7" name="Google Shape;547;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Google Shape;556;p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7" name="Google Shape;557;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Google Shape;561;p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2" name="Google Shape;562;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9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9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9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0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0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0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0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0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0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9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9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9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9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 name="Shape 27"/>
        <p:cNvGrpSpPr/>
        <p:nvPr/>
      </p:nvGrpSpPr>
      <p:grpSpPr>
        <a:xfrm>
          <a:off x="0" y="0"/>
          <a:ext cx="0" cy="0"/>
          <a:chOff x="0" y="0"/>
          <a:chExt cx="0" cy="0"/>
        </a:xfrm>
      </p:grpSpPr>
      <p:sp>
        <p:nvSpPr>
          <p:cNvPr id="28" name="Google Shape;28;p9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9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1" name="Shape 31"/>
        <p:cNvGrpSpPr/>
        <p:nvPr/>
      </p:nvGrpSpPr>
      <p:grpSpPr>
        <a:xfrm>
          <a:off x="0" y="0"/>
          <a:ext cx="0" cy="0"/>
          <a:chOff x="0" y="0"/>
          <a:chExt cx="0" cy="0"/>
        </a:xfrm>
      </p:grpSpPr>
      <p:sp>
        <p:nvSpPr>
          <p:cNvPr id="32" name="Google Shape;32;p9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9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34" name="Google Shape;34;p9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5" name="Google Shape;35;p9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9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9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8" name="Shape 38"/>
        <p:cNvGrpSpPr/>
        <p:nvPr/>
      </p:nvGrpSpPr>
      <p:grpSpPr>
        <a:xfrm>
          <a:off x="0" y="0"/>
          <a:ext cx="0" cy="0"/>
          <a:chOff x="0" y="0"/>
          <a:chExt cx="0" cy="0"/>
        </a:xfrm>
      </p:grpSpPr>
      <p:sp>
        <p:nvSpPr>
          <p:cNvPr id="39" name="Google Shape;39;p9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9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9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9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9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4" name="Shape 44"/>
        <p:cNvGrpSpPr/>
        <p:nvPr/>
      </p:nvGrpSpPr>
      <p:grpSpPr>
        <a:xfrm>
          <a:off x="0" y="0"/>
          <a:ext cx="0" cy="0"/>
          <a:chOff x="0" y="0"/>
          <a:chExt cx="0" cy="0"/>
        </a:xfrm>
      </p:grpSpPr>
      <p:sp>
        <p:nvSpPr>
          <p:cNvPr id="45" name="Google Shape;45;p9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9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9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9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9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9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1" name="Shape 51"/>
        <p:cNvGrpSpPr/>
        <p:nvPr/>
      </p:nvGrpSpPr>
      <p:grpSpPr>
        <a:xfrm>
          <a:off x="0" y="0"/>
          <a:ext cx="0" cy="0"/>
          <a:chOff x="0" y="0"/>
          <a:chExt cx="0" cy="0"/>
        </a:xfrm>
      </p:grpSpPr>
      <p:sp>
        <p:nvSpPr>
          <p:cNvPr id="52" name="Google Shape;52;p9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9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9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9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9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9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0" name="Shape 60"/>
        <p:cNvGrpSpPr/>
        <p:nvPr/>
      </p:nvGrpSpPr>
      <p:grpSpPr>
        <a:xfrm>
          <a:off x="0" y="0"/>
          <a:ext cx="0" cy="0"/>
          <a:chOff x="0" y="0"/>
          <a:chExt cx="0" cy="0"/>
        </a:xfrm>
      </p:grpSpPr>
      <p:sp>
        <p:nvSpPr>
          <p:cNvPr id="61" name="Google Shape;61;p9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9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9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9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9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50000">
              <a:srgbClr val="FAFAFA"/>
            </a:gs>
            <a:gs pos="100000">
              <a:srgbClr val="CECECE"/>
            </a:gs>
          </a:gsLst>
          <a:lin ang="5400000" scaled="0"/>
        </a:gradFill>
      </p:bgPr>
    </p:bg>
    <p:spTree>
      <p:nvGrpSpPr>
        <p:cNvPr id="9" name="Shape 9"/>
        <p:cNvGrpSpPr/>
        <p:nvPr/>
      </p:nvGrpSpPr>
      <p:grpSpPr>
        <a:xfrm>
          <a:off x="0" y="0"/>
          <a:ext cx="0" cy="0"/>
          <a:chOff x="0" y="0"/>
          <a:chExt cx="0" cy="0"/>
        </a:xfrm>
      </p:grpSpPr>
      <p:sp>
        <p:nvSpPr>
          <p:cNvPr id="10" name="Google Shape;10;p9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IN"/>
              <a:t>MariaDB  for Developers</a:t>
            </a:r>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9"/>
          <p:cNvSpPr/>
          <p:nvPr/>
        </p:nvSpPr>
        <p:spPr>
          <a:xfrm>
            <a:off x="163285" y="530679"/>
            <a:ext cx="11193235" cy="4759252"/>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IN" sz="2000" u="sng">
                <a:solidFill>
                  <a:srgbClr val="444444"/>
                </a:solidFill>
                <a:latin typeface="Courier New"/>
                <a:ea typeface="Courier New"/>
                <a:cs typeface="Courier New"/>
                <a:sym typeface="Courier New"/>
              </a:rPr>
              <a:t>SHOW CREATE DATABASE</a:t>
            </a:r>
            <a:endParaRPr b="1" sz="2000" u="sng">
              <a:solidFill>
                <a:srgbClr val="666666"/>
              </a:solidFill>
              <a:latin typeface="Arial"/>
              <a:ea typeface="Arial"/>
              <a:cs typeface="Arial"/>
              <a:sym typeface="Arial"/>
            </a:endParaRPr>
          </a:p>
          <a:p>
            <a:pPr indent="0" lvl="0" marL="0" marR="0" rtl="0" algn="just">
              <a:lnSpc>
                <a:spcPct val="150000"/>
              </a:lnSpc>
              <a:spcBef>
                <a:spcPts val="600"/>
              </a:spcBef>
              <a:spcAft>
                <a:spcPts val="0"/>
              </a:spcAft>
              <a:buNone/>
            </a:pPr>
            <a:r>
              <a:rPr lang="en-IN" sz="1800">
                <a:solidFill>
                  <a:schemeClr val="dk1"/>
                </a:solidFill>
                <a:latin typeface="Arial"/>
                <a:ea typeface="Arial"/>
                <a:cs typeface="Arial"/>
                <a:sym typeface="Arial"/>
              </a:rPr>
              <a:t>The </a:t>
            </a:r>
            <a:r>
              <a:rPr lang="en-IN" sz="1800">
                <a:solidFill>
                  <a:schemeClr val="dk1"/>
                </a:solidFill>
                <a:latin typeface="Courier New"/>
                <a:ea typeface="Courier New"/>
                <a:cs typeface="Courier New"/>
                <a:sym typeface="Courier New"/>
              </a:rPr>
              <a:t>CREATE DATABASE</a:t>
            </a:r>
            <a:r>
              <a:rPr lang="en-IN" sz="1800">
                <a:solidFill>
                  <a:schemeClr val="dk1"/>
                </a:solidFill>
                <a:latin typeface="Arial"/>
                <a:ea typeface="Arial"/>
                <a:cs typeface="Arial"/>
                <a:sym typeface="Arial"/>
              </a:rPr>
              <a:t> commands uses some defaults. You can issue a "</a:t>
            </a:r>
            <a:r>
              <a:rPr lang="en-IN" sz="1800">
                <a:solidFill>
                  <a:schemeClr val="dk1"/>
                </a:solidFill>
                <a:latin typeface="Courier New"/>
                <a:ea typeface="Courier New"/>
                <a:cs typeface="Courier New"/>
                <a:sym typeface="Courier New"/>
              </a:rPr>
              <a:t>SHOW CREATE DATABASE </a:t>
            </a:r>
            <a:r>
              <a:rPr i="1" lang="en-IN" sz="1800">
                <a:solidFill>
                  <a:schemeClr val="dk1"/>
                </a:solidFill>
                <a:latin typeface="Courier New"/>
                <a:ea typeface="Courier New"/>
                <a:cs typeface="Courier New"/>
                <a:sym typeface="Courier New"/>
              </a:rPr>
              <a:t>databaseName</a:t>
            </a:r>
            <a:r>
              <a:rPr lang="en-IN" sz="1800">
                <a:solidFill>
                  <a:schemeClr val="dk1"/>
                </a:solidFill>
                <a:latin typeface="Arial"/>
                <a:ea typeface="Arial"/>
                <a:cs typeface="Arial"/>
                <a:sym typeface="Arial"/>
              </a:rPr>
              <a:t>" to display the full command and check these default values. We use </a:t>
            </a:r>
            <a:r>
              <a:rPr lang="en-IN" sz="1800">
                <a:solidFill>
                  <a:schemeClr val="dk1"/>
                </a:solidFill>
                <a:latin typeface="Courier New"/>
                <a:ea typeface="Courier New"/>
                <a:cs typeface="Courier New"/>
                <a:sym typeface="Courier New"/>
              </a:rPr>
              <a:t>\G</a:t>
            </a:r>
            <a:r>
              <a:rPr lang="en-IN" sz="1800">
                <a:solidFill>
                  <a:schemeClr val="dk1"/>
                </a:solidFill>
                <a:latin typeface="Arial"/>
                <a:ea typeface="Arial"/>
                <a:cs typeface="Arial"/>
                <a:sym typeface="Arial"/>
              </a:rPr>
              <a:t> (instead of </a:t>
            </a:r>
            <a:r>
              <a:rPr lang="en-IN" sz="1800">
                <a:solidFill>
                  <a:schemeClr val="dk1"/>
                </a:solidFill>
                <a:latin typeface="Courier New"/>
                <a:ea typeface="Courier New"/>
                <a:cs typeface="Courier New"/>
                <a:sym typeface="Courier New"/>
              </a:rPr>
              <a:t>';'</a:t>
            </a:r>
            <a:r>
              <a:rPr lang="en-IN" sz="1800">
                <a:solidFill>
                  <a:schemeClr val="dk1"/>
                </a:solidFill>
                <a:latin typeface="Arial"/>
                <a:ea typeface="Arial"/>
                <a:cs typeface="Arial"/>
                <a:sym typeface="Arial"/>
              </a:rPr>
              <a:t>) to display the results vertically. (Try comparing the outputs produced by </a:t>
            </a:r>
            <a:r>
              <a:rPr lang="en-IN" sz="1800">
                <a:solidFill>
                  <a:schemeClr val="dk1"/>
                </a:solidFill>
                <a:latin typeface="Courier New"/>
                <a:ea typeface="Courier New"/>
                <a:cs typeface="Courier New"/>
                <a:sym typeface="Courier New"/>
              </a:rPr>
              <a:t>';'</a:t>
            </a:r>
            <a:r>
              <a:rPr lang="en-IN" sz="1800">
                <a:solidFill>
                  <a:schemeClr val="dk1"/>
                </a:solidFill>
                <a:latin typeface="Arial"/>
                <a:ea typeface="Arial"/>
                <a:cs typeface="Arial"/>
                <a:sym typeface="Arial"/>
              </a:rPr>
              <a:t> and </a:t>
            </a:r>
            <a:r>
              <a:rPr lang="en-IN" sz="1800">
                <a:solidFill>
                  <a:schemeClr val="dk1"/>
                </a:solidFill>
                <a:latin typeface="Courier New"/>
                <a:ea typeface="Courier New"/>
                <a:cs typeface="Courier New"/>
                <a:sym typeface="Courier New"/>
              </a:rPr>
              <a:t>\G</a:t>
            </a:r>
            <a:r>
              <a:rPr lang="en-IN" sz="1800">
                <a:solidFill>
                  <a:schemeClr val="dk1"/>
                </a:solidFill>
                <a:latin typeface="Arial"/>
                <a:ea typeface="Arial"/>
                <a:cs typeface="Arial"/>
                <a:sym typeface="Arial"/>
              </a:rPr>
              <a:t>.)</a:t>
            </a:r>
            <a:endParaRPr/>
          </a:p>
          <a:p>
            <a:pPr indent="0" lvl="0" marL="0" marR="0" rtl="0" algn="l">
              <a:lnSpc>
                <a:spcPct val="150000"/>
              </a:lnSpc>
              <a:spcBef>
                <a:spcPts val="400"/>
              </a:spcBef>
              <a:spcAft>
                <a:spcPts val="0"/>
              </a:spcAft>
              <a:buNone/>
            </a:pPr>
            <a:r>
              <a:rPr lang="en-IN" sz="1800">
                <a:solidFill>
                  <a:schemeClr val="dk1"/>
                </a:solidFill>
                <a:latin typeface="Courier New"/>
                <a:ea typeface="Courier New"/>
                <a:cs typeface="Courier New"/>
                <a:sym typeface="Courier New"/>
              </a:rPr>
              <a:t>MariaDB </a:t>
            </a:r>
            <a:r>
              <a:rPr lang="en-IN" sz="1800">
                <a:solidFill>
                  <a:schemeClr val="dk1"/>
                </a:solidFill>
                <a:latin typeface="Courier New"/>
                <a:ea typeface="Courier New"/>
                <a:cs typeface="Courier New"/>
                <a:sym typeface="Courier New"/>
              </a:rPr>
              <a:t>&gt; </a:t>
            </a:r>
            <a:r>
              <a:rPr b="1" lang="en-IN" sz="1800">
                <a:solidFill>
                  <a:schemeClr val="dk1"/>
                </a:solidFill>
                <a:latin typeface="Courier New"/>
                <a:ea typeface="Courier New"/>
                <a:cs typeface="Courier New"/>
                <a:sym typeface="Courier New"/>
              </a:rPr>
              <a:t>CREATE DATABASE IF NOT EXISTS </a:t>
            </a:r>
            <a:r>
              <a:rPr b="1" lang="en-IN" sz="1800">
                <a:solidFill>
                  <a:schemeClr val="dk1"/>
                </a:solidFill>
                <a:latin typeface="Courier New"/>
                <a:ea typeface="Courier New"/>
                <a:cs typeface="Courier New"/>
                <a:sym typeface="Courier New"/>
              </a:rPr>
              <a:t>geodb</a:t>
            </a:r>
            <a:r>
              <a:rPr b="1" lang="en-IN" sz="1800">
                <a:solidFill>
                  <a:schemeClr val="dk1"/>
                </a:solidFill>
                <a:latin typeface="Courier New"/>
                <a:ea typeface="Courier New"/>
                <a:cs typeface="Courier New"/>
                <a:sym typeface="Courier New"/>
              </a:rPr>
              <a:t>;</a:t>
            </a:r>
            <a:endParaRPr sz="1800">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lang="en-IN" sz="1800">
                <a:solidFill>
                  <a:schemeClr val="dk1"/>
                </a:solidFill>
                <a:latin typeface="Courier New"/>
                <a:ea typeface="Courier New"/>
                <a:cs typeface="Courier New"/>
                <a:sym typeface="Courier New"/>
              </a:rPr>
              <a:t>   </a:t>
            </a:r>
            <a:endParaRPr sz="1800">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lang="en-IN" sz="1800">
                <a:solidFill>
                  <a:schemeClr val="dk1"/>
                </a:solidFill>
                <a:latin typeface="Courier New"/>
                <a:ea typeface="Courier New"/>
                <a:cs typeface="Courier New"/>
                <a:sym typeface="Courier New"/>
              </a:rPr>
              <a:t>MariaDB </a:t>
            </a:r>
            <a:r>
              <a:rPr lang="en-IN" sz="1800">
                <a:solidFill>
                  <a:schemeClr val="dk1"/>
                </a:solidFill>
                <a:latin typeface="Courier New"/>
                <a:ea typeface="Courier New"/>
                <a:cs typeface="Courier New"/>
                <a:sym typeface="Courier New"/>
              </a:rPr>
              <a:t>&gt; </a:t>
            </a:r>
            <a:r>
              <a:rPr b="1" lang="en-IN" sz="1800">
                <a:solidFill>
                  <a:schemeClr val="dk1"/>
                </a:solidFill>
                <a:latin typeface="Courier New"/>
                <a:ea typeface="Courier New"/>
                <a:cs typeface="Courier New"/>
                <a:sym typeface="Courier New"/>
              </a:rPr>
              <a:t>SHOW CREATE DATABASE </a:t>
            </a:r>
            <a:r>
              <a:rPr b="1" lang="en-IN" sz="1800">
                <a:solidFill>
                  <a:schemeClr val="dk1"/>
                </a:solidFill>
                <a:latin typeface="Courier New"/>
                <a:ea typeface="Courier New"/>
                <a:cs typeface="Courier New"/>
                <a:sym typeface="Courier New"/>
              </a:rPr>
              <a:t>geodb</a:t>
            </a:r>
            <a:r>
              <a:rPr b="1" lang="en-IN" sz="1800">
                <a:solidFill>
                  <a:schemeClr val="dk1"/>
                </a:solidFill>
                <a:latin typeface="Courier New"/>
                <a:ea typeface="Courier New"/>
                <a:cs typeface="Courier New"/>
                <a:sym typeface="Courier New"/>
              </a:rPr>
              <a:t> \G</a:t>
            </a:r>
            <a:endParaRPr sz="1800">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lang="en-IN" sz="1800">
                <a:solidFill>
                  <a:schemeClr val="dk1"/>
                </a:solidFill>
                <a:latin typeface="Courier New"/>
                <a:ea typeface="Courier New"/>
                <a:cs typeface="Courier New"/>
                <a:sym typeface="Courier New"/>
              </a:rPr>
              <a:t>*************************** 1. row ***************************</a:t>
            </a:r>
            <a:endParaRPr sz="1800">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lang="en-IN" sz="1800">
                <a:solidFill>
                  <a:schemeClr val="dk1"/>
                </a:solidFill>
                <a:latin typeface="Courier New"/>
                <a:ea typeface="Courier New"/>
                <a:cs typeface="Courier New"/>
                <a:sym typeface="Courier New"/>
              </a:rPr>
              <a:t>       Database: </a:t>
            </a:r>
            <a:r>
              <a:rPr lang="en-IN" sz="1800">
                <a:solidFill>
                  <a:schemeClr val="dk1"/>
                </a:solidFill>
                <a:latin typeface="Courier New"/>
                <a:ea typeface="Courier New"/>
                <a:cs typeface="Courier New"/>
                <a:sym typeface="Courier New"/>
              </a:rPr>
              <a:t>geodb</a:t>
            </a:r>
            <a:endParaRPr sz="1800">
              <a:solidFill>
                <a:schemeClr val="dk1"/>
              </a:solidFill>
              <a:latin typeface="Arial"/>
              <a:ea typeface="Arial"/>
              <a:cs typeface="Arial"/>
              <a:sym typeface="Arial"/>
            </a:endParaRPr>
          </a:p>
          <a:p>
            <a:pPr indent="0" lvl="0" marL="0" marR="0" rtl="0" algn="just">
              <a:lnSpc>
                <a:spcPct val="150000"/>
              </a:lnSpc>
              <a:spcBef>
                <a:spcPts val="400"/>
              </a:spcBef>
              <a:spcAft>
                <a:spcPts val="0"/>
              </a:spcAft>
              <a:buNone/>
            </a:pPr>
            <a:r>
              <a:rPr lang="en-IN" sz="1800">
                <a:solidFill>
                  <a:schemeClr val="dk1"/>
                </a:solidFill>
                <a:latin typeface="Courier New"/>
                <a:ea typeface="Courier New"/>
                <a:cs typeface="Courier New"/>
                <a:sym typeface="Courier New"/>
              </a:rPr>
              <a:t>Create Database: </a:t>
            </a:r>
            <a:r>
              <a:rPr lang="en-IN" sz="1800">
                <a:solidFill>
                  <a:srgbClr val="E31B23"/>
                </a:solidFill>
                <a:latin typeface="Courier New"/>
                <a:ea typeface="Courier New"/>
                <a:cs typeface="Courier New"/>
                <a:sym typeface="Courier New"/>
              </a:rPr>
              <a:t>CREATE DATABASE `</a:t>
            </a:r>
            <a:r>
              <a:rPr lang="en-IN" sz="1800">
                <a:solidFill>
                  <a:srgbClr val="E31B23"/>
                </a:solidFill>
                <a:latin typeface="Courier New"/>
                <a:ea typeface="Courier New"/>
                <a:cs typeface="Courier New"/>
                <a:sym typeface="Courier New"/>
              </a:rPr>
              <a:t>geodb</a:t>
            </a:r>
            <a:r>
              <a:rPr lang="en-IN" sz="1800">
                <a:solidFill>
                  <a:srgbClr val="E31B23"/>
                </a:solidFill>
                <a:latin typeface="Courier New"/>
                <a:ea typeface="Courier New"/>
                <a:cs typeface="Courier New"/>
                <a:sym typeface="Courier New"/>
              </a:rPr>
              <a:t>` /*!10200 DEFAULT CHARACTER SET latin1 */</a:t>
            </a:r>
            <a:endParaRPr sz="18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0"/>
          <p:cNvSpPr/>
          <p:nvPr/>
        </p:nvSpPr>
        <p:spPr>
          <a:xfrm>
            <a:off x="432707" y="604157"/>
            <a:ext cx="11323864" cy="6083717"/>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IN" sz="2000" u="sng">
                <a:solidFill>
                  <a:srgbClr val="444444"/>
                </a:solidFill>
                <a:latin typeface="Verdana"/>
                <a:ea typeface="Verdana"/>
                <a:cs typeface="Verdana"/>
                <a:sym typeface="Verdana"/>
              </a:rPr>
              <a:t>Back-Quoted Identifiers (</a:t>
            </a:r>
            <a:r>
              <a:rPr b="1" lang="en-IN" sz="2000" u="sng">
                <a:solidFill>
                  <a:srgbClr val="444444"/>
                </a:solidFill>
                <a:latin typeface="Courier New"/>
                <a:ea typeface="Courier New"/>
                <a:cs typeface="Courier New"/>
                <a:sym typeface="Courier New"/>
              </a:rPr>
              <a:t>`name`</a:t>
            </a:r>
            <a:r>
              <a:rPr b="1" lang="en-IN" sz="2000" u="sng">
                <a:solidFill>
                  <a:srgbClr val="444444"/>
                </a:solidFill>
                <a:latin typeface="Verdana"/>
                <a:ea typeface="Verdana"/>
                <a:cs typeface="Verdana"/>
                <a:sym typeface="Verdana"/>
              </a:rPr>
              <a:t>)</a:t>
            </a:r>
            <a:endParaRPr b="1" sz="2000" u="sng">
              <a:solidFill>
                <a:srgbClr val="666666"/>
              </a:solidFill>
              <a:latin typeface="Arial"/>
              <a:ea typeface="Arial"/>
              <a:cs typeface="Arial"/>
              <a:sym typeface="Arial"/>
            </a:endParaRPr>
          </a:p>
          <a:p>
            <a:pPr indent="0" lvl="0" marL="0" marR="0" rtl="0" algn="just">
              <a:lnSpc>
                <a:spcPct val="150000"/>
              </a:lnSpc>
              <a:spcBef>
                <a:spcPts val="600"/>
              </a:spcBef>
              <a:spcAft>
                <a:spcPts val="0"/>
              </a:spcAft>
              <a:buNone/>
            </a:pPr>
            <a:r>
              <a:rPr lang="en-IN" sz="1800">
                <a:solidFill>
                  <a:schemeClr val="dk1"/>
                </a:solidFill>
                <a:latin typeface="Arial"/>
                <a:ea typeface="Arial"/>
                <a:cs typeface="Arial"/>
                <a:sym typeface="Arial"/>
              </a:rPr>
              <a:t>Unquoted names or identifiers (such as database name, table name and column name) cannot contain blank and special characters, or crash with </a:t>
            </a:r>
            <a:r>
              <a:rPr lang="en-IN" sz="1800">
                <a:solidFill>
                  <a:schemeClr val="dk1"/>
                </a:solidFill>
              </a:rPr>
              <a:t>MariaDB </a:t>
            </a:r>
            <a:r>
              <a:rPr lang="en-IN" sz="1800">
                <a:solidFill>
                  <a:schemeClr val="dk1"/>
                </a:solidFill>
                <a:latin typeface="Arial"/>
                <a:ea typeface="Arial"/>
                <a:cs typeface="Arial"/>
                <a:sym typeface="Arial"/>
              </a:rPr>
              <a:t> keywords (such as </a:t>
            </a:r>
            <a:r>
              <a:rPr lang="en-IN" sz="1800">
                <a:solidFill>
                  <a:schemeClr val="dk1"/>
                </a:solidFill>
                <a:latin typeface="Courier New"/>
                <a:ea typeface="Courier New"/>
                <a:cs typeface="Courier New"/>
                <a:sym typeface="Courier New"/>
              </a:rPr>
              <a:t>ORDER</a:t>
            </a:r>
            <a:r>
              <a:rPr lang="en-IN" sz="1800">
                <a:solidFill>
                  <a:schemeClr val="dk1"/>
                </a:solidFill>
                <a:latin typeface="Arial"/>
                <a:ea typeface="Arial"/>
                <a:cs typeface="Arial"/>
                <a:sym typeface="Arial"/>
              </a:rPr>
              <a:t> and </a:t>
            </a:r>
            <a:r>
              <a:rPr lang="en-IN" sz="1800">
                <a:solidFill>
                  <a:schemeClr val="dk1"/>
                </a:solidFill>
                <a:latin typeface="Courier New"/>
                <a:ea typeface="Courier New"/>
                <a:cs typeface="Courier New"/>
                <a:sym typeface="Courier New"/>
              </a:rPr>
              <a:t>DESC</a:t>
            </a:r>
            <a:r>
              <a:rPr lang="en-IN" sz="1800">
                <a:solidFill>
                  <a:schemeClr val="dk1"/>
                </a:solidFill>
                <a:latin typeface="Arial"/>
                <a:ea typeface="Arial"/>
                <a:cs typeface="Arial"/>
                <a:sym typeface="Arial"/>
              </a:rPr>
              <a:t>). You can include blanks and special characters or use </a:t>
            </a:r>
            <a:r>
              <a:rPr lang="en-IN" sz="1800">
                <a:solidFill>
                  <a:schemeClr val="dk1"/>
                </a:solidFill>
              </a:rPr>
              <a:t>MariaDB </a:t>
            </a:r>
            <a:r>
              <a:rPr lang="en-IN" sz="1800">
                <a:solidFill>
                  <a:schemeClr val="dk1"/>
                </a:solidFill>
                <a:latin typeface="Arial"/>
                <a:ea typeface="Arial"/>
                <a:cs typeface="Arial"/>
                <a:sym typeface="Arial"/>
              </a:rPr>
              <a:t> keyword as identifier by enclosing it with a pair of back-quote, in the form of </a:t>
            </a:r>
            <a:r>
              <a:rPr lang="en-IN" sz="1800">
                <a:solidFill>
                  <a:schemeClr val="dk1"/>
                </a:solidFill>
                <a:latin typeface="Courier New"/>
                <a:ea typeface="Courier New"/>
                <a:cs typeface="Courier New"/>
                <a:sym typeface="Courier New"/>
              </a:rPr>
              <a:t>`</a:t>
            </a:r>
            <a:r>
              <a:rPr i="1" lang="en-IN" sz="1800">
                <a:solidFill>
                  <a:schemeClr val="dk1"/>
                </a:solidFill>
                <a:latin typeface="Courier New"/>
                <a:ea typeface="Courier New"/>
                <a:cs typeface="Courier New"/>
                <a:sym typeface="Courier New"/>
              </a:rPr>
              <a:t>name</a:t>
            </a:r>
            <a:r>
              <a:rPr lang="en-IN" sz="1800">
                <a:solidFill>
                  <a:schemeClr val="dk1"/>
                </a:solidFill>
                <a:latin typeface="Courier New"/>
                <a:ea typeface="Courier New"/>
                <a:cs typeface="Courier New"/>
                <a:sym typeface="Courier New"/>
              </a:rPr>
              <a:t>`</a:t>
            </a:r>
            <a:r>
              <a:rPr lang="en-IN" sz="18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indent="0" lvl="0" marL="0" marR="0" rtl="0" algn="just">
              <a:lnSpc>
                <a:spcPct val="150000"/>
              </a:lnSpc>
              <a:spcBef>
                <a:spcPts val="1000"/>
              </a:spcBef>
              <a:spcAft>
                <a:spcPts val="0"/>
              </a:spcAft>
              <a:buNone/>
            </a:pPr>
            <a:r>
              <a:rPr lang="en-IN" sz="1800">
                <a:solidFill>
                  <a:schemeClr val="dk1"/>
                </a:solidFill>
                <a:latin typeface="Arial"/>
                <a:ea typeface="Arial"/>
                <a:cs typeface="Arial"/>
                <a:sym typeface="Arial"/>
              </a:rPr>
              <a:t>For robustness, the </a:t>
            </a:r>
            <a:r>
              <a:rPr lang="en-IN" sz="1800">
                <a:solidFill>
                  <a:schemeClr val="dk1"/>
                </a:solidFill>
                <a:latin typeface="Courier New"/>
                <a:ea typeface="Courier New"/>
                <a:cs typeface="Courier New"/>
                <a:sym typeface="Courier New"/>
              </a:rPr>
              <a:t>SHOW </a:t>
            </a:r>
            <a:r>
              <a:rPr lang="en-IN" sz="1800">
                <a:solidFill>
                  <a:schemeClr val="dk1"/>
                </a:solidFill>
                <a:latin typeface="Arial"/>
                <a:ea typeface="Arial"/>
                <a:cs typeface="Arial"/>
                <a:sym typeface="Arial"/>
              </a:rPr>
              <a:t>command back-quotes all the identifiers, as illustrated in the above example.</a:t>
            </a:r>
            <a:endParaRPr/>
          </a:p>
          <a:p>
            <a:pPr indent="0" lvl="0" marL="0" marR="0" rtl="0" algn="l">
              <a:lnSpc>
                <a:spcPct val="120000"/>
              </a:lnSpc>
              <a:spcBef>
                <a:spcPts val="1600"/>
              </a:spcBef>
              <a:spcAft>
                <a:spcPts val="0"/>
              </a:spcAft>
              <a:buNone/>
            </a:pPr>
            <a:r>
              <a:rPr b="1" lang="en-IN" sz="2000" u="sng">
                <a:solidFill>
                  <a:srgbClr val="444444"/>
                </a:solidFill>
                <a:latin typeface="Verdana"/>
                <a:ea typeface="Verdana"/>
                <a:cs typeface="Verdana"/>
                <a:sym typeface="Verdana"/>
              </a:rPr>
              <a:t>Comments and Version Comments</a:t>
            </a:r>
            <a:endParaRPr b="1" sz="2000" u="sng">
              <a:solidFill>
                <a:srgbClr val="666666"/>
              </a:solidFill>
              <a:latin typeface="Arial"/>
              <a:ea typeface="Arial"/>
              <a:cs typeface="Arial"/>
              <a:sym typeface="Arial"/>
            </a:endParaRPr>
          </a:p>
          <a:p>
            <a:pPr indent="0" lvl="0" marL="0" marR="0" rtl="0" algn="just">
              <a:lnSpc>
                <a:spcPct val="150000"/>
              </a:lnSpc>
              <a:spcBef>
                <a:spcPts val="600"/>
              </a:spcBef>
              <a:spcAft>
                <a:spcPts val="0"/>
              </a:spcAft>
              <a:buNone/>
            </a:pPr>
            <a:r>
              <a:rPr lang="en-IN" sz="1800">
                <a:solidFill>
                  <a:schemeClr val="dk1"/>
                </a:solidFill>
              </a:rPr>
              <a:t>MariaDB </a:t>
            </a:r>
            <a:r>
              <a:rPr lang="en-IN" sz="1800">
                <a:solidFill>
                  <a:schemeClr val="dk1"/>
                </a:solidFill>
                <a:latin typeface="Arial"/>
                <a:ea typeface="Arial"/>
                <a:cs typeface="Arial"/>
                <a:sym typeface="Arial"/>
              </a:rPr>
              <a:t> </a:t>
            </a:r>
            <a:r>
              <a:rPr i="1" lang="en-IN" sz="1800">
                <a:solidFill>
                  <a:schemeClr val="dk1"/>
                </a:solidFill>
                <a:latin typeface="Arial"/>
                <a:ea typeface="Arial"/>
                <a:cs typeface="Arial"/>
                <a:sym typeface="Arial"/>
              </a:rPr>
              <a:t>multi-line comments</a:t>
            </a:r>
            <a:r>
              <a:rPr lang="en-IN" sz="1800">
                <a:solidFill>
                  <a:schemeClr val="dk1"/>
                </a:solidFill>
                <a:latin typeface="Arial"/>
                <a:ea typeface="Arial"/>
                <a:cs typeface="Arial"/>
                <a:sym typeface="Arial"/>
              </a:rPr>
              <a:t> are enclosed within </a:t>
            </a:r>
            <a:r>
              <a:rPr lang="en-IN" sz="1800">
                <a:solidFill>
                  <a:schemeClr val="dk1"/>
                </a:solidFill>
                <a:latin typeface="Courier New"/>
                <a:ea typeface="Courier New"/>
                <a:cs typeface="Courier New"/>
                <a:sym typeface="Courier New"/>
              </a:rPr>
              <a:t>/*</a:t>
            </a:r>
            <a:r>
              <a:rPr lang="en-IN" sz="1800">
                <a:solidFill>
                  <a:schemeClr val="dk1"/>
                </a:solidFill>
                <a:latin typeface="Arial"/>
                <a:ea typeface="Arial"/>
                <a:cs typeface="Arial"/>
                <a:sym typeface="Arial"/>
              </a:rPr>
              <a:t> and </a:t>
            </a:r>
            <a:r>
              <a:rPr lang="en-IN" sz="1800">
                <a:solidFill>
                  <a:schemeClr val="dk1"/>
                </a:solidFill>
                <a:latin typeface="Courier New"/>
                <a:ea typeface="Courier New"/>
                <a:cs typeface="Courier New"/>
                <a:sym typeface="Courier New"/>
              </a:rPr>
              <a:t>*/</a:t>
            </a:r>
            <a:r>
              <a:rPr lang="en-IN" sz="1800">
                <a:solidFill>
                  <a:schemeClr val="dk1"/>
                </a:solidFill>
                <a:latin typeface="Arial"/>
                <a:ea typeface="Arial"/>
                <a:cs typeface="Arial"/>
                <a:sym typeface="Arial"/>
              </a:rPr>
              <a:t>; </a:t>
            </a:r>
            <a:r>
              <a:rPr i="1" lang="en-IN" sz="1800">
                <a:solidFill>
                  <a:schemeClr val="dk1"/>
                </a:solidFill>
                <a:latin typeface="Arial"/>
                <a:ea typeface="Arial"/>
                <a:cs typeface="Arial"/>
                <a:sym typeface="Arial"/>
              </a:rPr>
              <a:t>end-of-line comments</a:t>
            </a:r>
            <a:r>
              <a:rPr lang="en-IN" sz="1800">
                <a:solidFill>
                  <a:schemeClr val="dk1"/>
                </a:solidFill>
                <a:latin typeface="Arial"/>
                <a:ea typeface="Arial"/>
                <a:cs typeface="Arial"/>
                <a:sym typeface="Arial"/>
              </a:rPr>
              <a:t> begins with </a:t>
            </a:r>
            <a:r>
              <a:rPr lang="en-IN" sz="1800">
                <a:solidFill>
                  <a:schemeClr val="dk1"/>
                </a:solidFill>
                <a:latin typeface="Courier New"/>
                <a:ea typeface="Courier New"/>
                <a:cs typeface="Courier New"/>
                <a:sym typeface="Courier New"/>
              </a:rPr>
              <a:t>--</a:t>
            </a:r>
            <a:r>
              <a:rPr lang="en-IN" sz="1800">
                <a:solidFill>
                  <a:schemeClr val="dk1"/>
                </a:solidFill>
                <a:latin typeface="Arial"/>
                <a:ea typeface="Arial"/>
                <a:cs typeface="Arial"/>
                <a:sym typeface="Arial"/>
              </a:rPr>
              <a:t> (followed by a space) or </a:t>
            </a:r>
            <a:r>
              <a:rPr lang="en-IN" sz="1800">
                <a:solidFill>
                  <a:schemeClr val="dk1"/>
                </a:solidFill>
                <a:latin typeface="Courier New"/>
                <a:ea typeface="Courier New"/>
                <a:cs typeface="Courier New"/>
                <a:sym typeface="Courier New"/>
              </a:rPr>
              <a:t>#</a:t>
            </a:r>
            <a:r>
              <a:rPr lang="en-IN" sz="1800">
                <a:solidFill>
                  <a:schemeClr val="dk1"/>
                </a:solidFill>
                <a:latin typeface="Arial"/>
                <a:ea typeface="Arial"/>
                <a:cs typeface="Arial"/>
                <a:sym typeface="Arial"/>
              </a:rPr>
              <a:t>.</a:t>
            </a:r>
            <a:endParaRPr/>
          </a:p>
          <a:p>
            <a:pPr indent="0" lvl="0" marL="0" marR="0" rtl="0" algn="just">
              <a:lnSpc>
                <a:spcPct val="150000"/>
              </a:lnSpc>
              <a:spcBef>
                <a:spcPts val="1000"/>
              </a:spcBef>
              <a:spcAft>
                <a:spcPts val="0"/>
              </a:spcAft>
              <a:buNone/>
            </a:pPr>
            <a:r>
              <a:rPr lang="en-IN" sz="1800">
                <a:solidFill>
                  <a:schemeClr val="dk1"/>
                </a:solidFill>
                <a:latin typeface="Arial"/>
                <a:ea typeface="Arial"/>
                <a:cs typeface="Arial"/>
                <a:sym typeface="Arial"/>
              </a:rPr>
              <a:t>The </a:t>
            </a:r>
            <a:r>
              <a:rPr lang="en-IN" sz="1800">
                <a:solidFill>
                  <a:schemeClr val="dk1"/>
                </a:solidFill>
                <a:latin typeface="Courier New"/>
                <a:ea typeface="Courier New"/>
                <a:cs typeface="Courier New"/>
                <a:sym typeface="Courier New"/>
              </a:rPr>
              <a:t>/*!10200 ...... */</a:t>
            </a:r>
            <a:r>
              <a:rPr lang="en-IN" sz="1800">
                <a:solidFill>
                  <a:schemeClr val="dk1"/>
                </a:solidFill>
                <a:latin typeface="Arial"/>
                <a:ea typeface="Arial"/>
                <a:cs typeface="Arial"/>
                <a:sym typeface="Arial"/>
              </a:rPr>
              <a:t> is known as </a:t>
            </a:r>
            <a:r>
              <a:rPr i="1" lang="en-IN" sz="1800">
                <a:solidFill>
                  <a:schemeClr val="dk1"/>
                </a:solidFill>
                <a:latin typeface="Arial"/>
                <a:ea typeface="Arial"/>
                <a:cs typeface="Arial"/>
                <a:sym typeface="Arial"/>
              </a:rPr>
              <a:t>version comment</a:t>
            </a:r>
            <a:r>
              <a:rPr lang="en-IN" sz="1800">
                <a:solidFill>
                  <a:schemeClr val="dk1"/>
                </a:solidFill>
                <a:latin typeface="Arial"/>
                <a:ea typeface="Arial"/>
                <a:cs typeface="Arial"/>
                <a:sym typeface="Arial"/>
              </a:rPr>
              <a:t>, which will only be run if the server is at or above this version number </a:t>
            </a:r>
            <a:r>
              <a:rPr lang="en-IN" sz="1800">
                <a:solidFill>
                  <a:schemeClr val="dk1"/>
                </a:solidFill>
                <a:latin typeface="Courier New"/>
                <a:ea typeface="Courier New"/>
                <a:cs typeface="Courier New"/>
                <a:sym typeface="Courier New"/>
              </a:rPr>
              <a:t>10</a:t>
            </a:r>
            <a:r>
              <a:rPr lang="en-IN" sz="1800">
                <a:solidFill>
                  <a:schemeClr val="dk1"/>
                </a:solidFill>
                <a:latin typeface="Courier New"/>
                <a:ea typeface="Courier New"/>
                <a:cs typeface="Courier New"/>
                <a:sym typeface="Courier New"/>
              </a:rPr>
              <a:t>.2.00</a:t>
            </a:r>
            <a:r>
              <a:rPr lang="en-IN" sz="1800">
                <a:solidFill>
                  <a:schemeClr val="dk1"/>
                </a:solidFill>
                <a:latin typeface="Arial"/>
                <a:ea typeface="Arial"/>
                <a:cs typeface="Arial"/>
                <a:sym typeface="Arial"/>
              </a:rPr>
              <a:t>. To check the version of your </a:t>
            </a:r>
            <a:r>
              <a:rPr lang="en-IN" sz="1800">
                <a:solidFill>
                  <a:schemeClr val="dk1"/>
                </a:solidFill>
              </a:rPr>
              <a:t>MariaDB </a:t>
            </a:r>
            <a:r>
              <a:rPr lang="en-IN" sz="1800">
                <a:solidFill>
                  <a:schemeClr val="dk1"/>
                </a:solidFill>
                <a:latin typeface="Arial"/>
                <a:ea typeface="Arial"/>
                <a:cs typeface="Arial"/>
                <a:sym typeface="Arial"/>
              </a:rPr>
              <a:t> server, issue query "</a:t>
            </a:r>
            <a:r>
              <a:rPr lang="en-IN" sz="1800">
                <a:solidFill>
                  <a:schemeClr val="dk1"/>
                </a:solidFill>
                <a:latin typeface="Courier New"/>
                <a:ea typeface="Courier New"/>
                <a:cs typeface="Courier New"/>
                <a:sym typeface="Courier New"/>
              </a:rPr>
              <a:t>SELECT version()</a:t>
            </a:r>
            <a:r>
              <a:rPr lang="en-IN" sz="1800">
                <a:solidFill>
                  <a:schemeClr val="dk1"/>
                </a:solidFill>
                <a:latin typeface="Arial"/>
                <a:ea typeface="Arial"/>
                <a:cs typeface="Arial"/>
                <a:sym typeface="Arial"/>
              </a:rPr>
              <a:t>".</a:t>
            </a:r>
            <a:endParaRPr/>
          </a:p>
          <a:p>
            <a:pPr indent="0" lvl="0" marL="0" marR="0" rtl="0" algn="just">
              <a:lnSpc>
                <a:spcPct val="115000"/>
              </a:lnSpc>
              <a:spcBef>
                <a:spcPts val="1000"/>
              </a:spcBef>
              <a:spcAft>
                <a:spcPts val="0"/>
              </a:spcAft>
              <a:buNone/>
            </a:pPr>
            <a:r>
              <a:t/>
            </a:r>
            <a:endParaRPr sz="20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1"/>
          <p:cNvSpPr/>
          <p:nvPr/>
        </p:nvSpPr>
        <p:spPr>
          <a:xfrm>
            <a:off x="326572" y="971550"/>
            <a:ext cx="11560627" cy="4449423"/>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IN" sz="2400">
                <a:solidFill>
                  <a:srgbClr val="0A8464"/>
                </a:solidFill>
                <a:latin typeface="Verdana"/>
                <a:ea typeface="Verdana"/>
                <a:cs typeface="Verdana"/>
                <a:sym typeface="Verdana"/>
              </a:rPr>
              <a:t>Setting the Default Database - </a:t>
            </a:r>
            <a:r>
              <a:rPr b="1" lang="en-IN" sz="2400">
                <a:solidFill>
                  <a:srgbClr val="0A8464"/>
                </a:solidFill>
                <a:latin typeface="Courier New"/>
                <a:ea typeface="Courier New"/>
                <a:cs typeface="Courier New"/>
                <a:sym typeface="Courier New"/>
              </a:rPr>
              <a:t>USE</a:t>
            </a:r>
            <a:endParaRPr b="1" sz="2400">
              <a:solidFill>
                <a:srgbClr val="666666"/>
              </a:solidFill>
              <a:latin typeface="Arial"/>
              <a:ea typeface="Arial"/>
              <a:cs typeface="Arial"/>
              <a:sym typeface="Arial"/>
            </a:endParaRPr>
          </a:p>
          <a:p>
            <a:pPr indent="0" lvl="0" marL="0" marR="0" rtl="0" algn="just">
              <a:lnSpc>
                <a:spcPct val="150000"/>
              </a:lnSpc>
              <a:spcBef>
                <a:spcPts val="600"/>
              </a:spcBef>
              <a:spcAft>
                <a:spcPts val="0"/>
              </a:spcAft>
              <a:buNone/>
            </a:pPr>
            <a:r>
              <a:rPr lang="en-IN" sz="1800">
                <a:solidFill>
                  <a:schemeClr val="dk1"/>
                </a:solidFill>
                <a:latin typeface="Arial"/>
                <a:ea typeface="Arial"/>
                <a:cs typeface="Arial"/>
                <a:sym typeface="Arial"/>
              </a:rPr>
              <a:t>The command "</a:t>
            </a:r>
            <a:r>
              <a:rPr lang="en-IN" sz="1800">
                <a:solidFill>
                  <a:schemeClr val="dk1"/>
                </a:solidFill>
                <a:latin typeface="Courier New"/>
                <a:ea typeface="Courier New"/>
                <a:cs typeface="Courier New"/>
                <a:sym typeface="Courier New"/>
              </a:rPr>
              <a:t>USE </a:t>
            </a:r>
            <a:r>
              <a:rPr i="1" lang="en-IN" sz="1800">
                <a:solidFill>
                  <a:schemeClr val="dk1"/>
                </a:solidFill>
                <a:latin typeface="Courier New"/>
                <a:ea typeface="Courier New"/>
                <a:cs typeface="Courier New"/>
                <a:sym typeface="Courier New"/>
              </a:rPr>
              <a:t>databaseName</a:t>
            </a:r>
            <a:r>
              <a:rPr lang="en-IN" sz="1800">
                <a:solidFill>
                  <a:schemeClr val="dk1"/>
                </a:solidFill>
                <a:latin typeface="Arial"/>
                <a:ea typeface="Arial"/>
                <a:cs typeface="Arial"/>
                <a:sym typeface="Arial"/>
              </a:rPr>
              <a:t>" sets a particular database as the default (or current) database. You can reference a table in the default database using </a:t>
            </a:r>
            <a:r>
              <a:rPr i="1" lang="en-IN" sz="1800">
                <a:solidFill>
                  <a:schemeClr val="dk1"/>
                </a:solidFill>
                <a:latin typeface="Courier New"/>
                <a:ea typeface="Courier New"/>
                <a:cs typeface="Courier New"/>
                <a:sym typeface="Courier New"/>
              </a:rPr>
              <a:t>tableName</a:t>
            </a:r>
            <a:r>
              <a:rPr lang="en-IN" sz="1800">
                <a:solidFill>
                  <a:schemeClr val="dk1"/>
                </a:solidFill>
                <a:latin typeface="Arial"/>
                <a:ea typeface="Arial"/>
                <a:cs typeface="Arial"/>
                <a:sym typeface="Arial"/>
              </a:rPr>
              <a:t> directly. But you need to use the fully-qualified </a:t>
            </a:r>
            <a:r>
              <a:rPr i="1" lang="en-IN" sz="1800">
                <a:solidFill>
                  <a:schemeClr val="dk1"/>
                </a:solidFill>
                <a:latin typeface="Courier New"/>
                <a:ea typeface="Courier New"/>
                <a:cs typeface="Courier New"/>
                <a:sym typeface="Courier New"/>
              </a:rPr>
              <a:t>databaseName.tableName</a:t>
            </a:r>
            <a:r>
              <a:rPr lang="en-IN" sz="1800">
                <a:solidFill>
                  <a:schemeClr val="dk1"/>
                </a:solidFill>
                <a:latin typeface="Arial"/>
                <a:ea typeface="Arial"/>
                <a:cs typeface="Arial"/>
                <a:sym typeface="Arial"/>
              </a:rPr>
              <a:t> to reference a table NOT in the default database.</a:t>
            </a:r>
            <a:endParaRPr sz="2000">
              <a:solidFill>
                <a:schemeClr val="dk1"/>
              </a:solidFill>
              <a:latin typeface="Arial"/>
              <a:ea typeface="Arial"/>
              <a:cs typeface="Arial"/>
              <a:sym typeface="Arial"/>
            </a:endParaRPr>
          </a:p>
          <a:p>
            <a:pPr indent="0" lvl="0" marL="0" marR="0" rtl="0" algn="just">
              <a:lnSpc>
                <a:spcPct val="150000"/>
              </a:lnSpc>
              <a:spcBef>
                <a:spcPts val="1000"/>
              </a:spcBef>
              <a:spcAft>
                <a:spcPts val="0"/>
              </a:spcAft>
              <a:buNone/>
            </a:pPr>
            <a:r>
              <a:rPr lang="en-IN" sz="1800">
                <a:solidFill>
                  <a:schemeClr val="dk1"/>
                </a:solidFill>
                <a:latin typeface="Arial"/>
                <a:ea typeface="Arial"/>
                <a:cs typeface="Arial"/>
                <a:sym typeface="Arial"/>
              </a:rPr>
              <a:t>In our example, database named "</a:t>
            </a:r>
            <a:r>
              <a:rPr lang="en-IN" sz="1800">
                <a:solidFill>
                  <a:schemeClr val="dk1"/>
                </a:solidFill>
                <a:latin typeface="Courier New"/>
                <a:ea typeface="Courier New"/>
                <a:cs typeface="Courier New"/>
                <a:sym typeface="Courier New"/>
              </a:rPr>
              <a:t>geodb</a:t>
            </a:r>
            <a:r>
              <a:rPr lang="en-IN" sz="1800">
                <a:solidFill>
                  <a:schemeClr val="dk1"/>
                </a:solidFill>
                <a:latin typeface="Arial"/>
                <a:ea typeface="Arial"/>
                <a:cs typeface="Arial"/>
                <a:sym typeface="Arial"/>
              </a:rPr>
              <a:t>" with a table named "</a:t>
            </a:r>
            <a:r>
              <a:rPr lang="en-IN" sz="1800">
                <a:solidFill>
                  <a:schemeClr val="dk1"/>
                </a:solidFill>
                <a:latin typeface="Courier New"/>
                <a:ea typeface="Courier New"/>
                <a:cs typeface="Courier New"/>
                <a:sym typeface="Courier New"/>
              </a:rPr>
              <a:t>products</a:t>
            </a:r>
            <a:r>
              <a:rPr lang="en-IN" sz="1800">
                <a:solidFill>
                  <a:schemeClr val="dk1"/>
                </a:solidFill>
                <a:latin typeface="Arial"/>
                <a:ea typeface="Arial"/>
                <a:cs typeface="Arial"/>
                <a:sym typeface="Arial"/>
              </a:rPr>
              <a:t>".</a:t>
            </a:r>
            <a:endParaRPr/>
          </a:p>
          <a:p>
            <a:pPr indent="0" lvl="0" marL="0" marR="0" rtl="0" algn="just">
              <a:lnSpc>
                <a:spcPct val="150000"/>
              </a:lnSpc>
              <a:spcBef>
                <a:spcPts val="1000"/>
              </a:spcBef>
              <a:spcAft>
                <a:spcPts val="0"/>
              </a:spcAft>
              <a:buNone/>
            </a:pPr>
            <a:r>
              <a:rPr lang="en-IN" sz="1800">
                <a:solidFill>
                  <a:schemeClr val="dk1"/>
                </a:solidFill>
                <a:latin typeface="Arial"/>
                <a:ea typeface="Arial"/>
                <a:cs typeface="Arial"/>
                <a:sym typeface="Arial"/>
              </a:rPr>
              <a:t> If we issue "</a:t>
            </a:r>
            <a:r>
              <a:rPr lang="en-IN" sz="1800">
                <a:solidFill>
                  <a:schemeClr val="dk1"/>
                </a:solidFill>
                <a:latin typeface="Courier New"/>
                <a:ea typeface="Courier New"/>
                <a:cs typeface="Courier New"/>
                <a:sym typeface="Courier New"/>
              </a:rPr>
              <a:t>USE </a:t>
            </a:r>
            <a:r>
              <a:rPr lang="en-IN" sz="1800">
                <a:solidFill>
                  <a:schemeClr val="dk1"/>
                </a:solidFill>
                <a:latin typeface="Courier New"/>
                <a:ea typeface="Courier New"/>
                <a:cs typeface="Courier New"/>
                <a:sym typeface="Courier New"/>
              </a:rPr>
              <a:t>geodb</a:t>
            </a:r>
            <a:r>
              <a:rPr lang="en-IN" sz="1800">
                <a:solidFill>
                  <a:schemeClr val="dk1"/>
                </a:solidFill>
                <a:latin typeface="Arial"/>
                <a:ea typeface="Arial"/>
                <a:cs typeface="Arial"/>
                <a:sym typeface="Arial"/>
              </a:rPr>
              <a:t>" to set </a:t>
            </a:r>
            <a:r>
              <a:rPr lang="en-IN" sz="1800">
                <a:solidFill>
                  <a:schemeClr val="dk1"/>
                </a:solidFill>
                <a:latin typeface="Courier New"/>
                <a:ea typeface="Courier New"/>
                <a:cs typeface="Courier New"/>
                <a:sym typeface="Courier New"/>
              </a:rPr>
              <a:t>geodb</a:t>
            </a:r>
            <a:r>
              <a:rPr lang="en-IN" sz="1800">
                <a:solidFill>
                  <a:schemeClr val="dk1"/>
                </a:solidFill>
                <a:latin typeface="Arial"/>
                <a:ea typeface="Arial"/>
                <a:cs typeface="Arial"/>
                <a:sym typeface="Arial"/>
              </a:rPr>
              <a:t> as the default database, we can simply call the table as "</a:t>
            </a:r>
            <a:r>
              <a:rPr lang="en-IN" sz="1800">
                <a:solidFill>
                  <a:schemeClr val="dk1"/>
                </a:solidFill>
                <a:latin typeface="Courier New"/>
                <a:ea typeface="Courier New"/>
                <a:cs typeface="Courier New"/>
                <a:sym typeface="Courier New"/>
              </a:rPr>
              <a:t>products</a:t>
            </a:r>
            <a:r>
              <a:rPr lang="en-IN" sz="1800">
                <a:solidFill>
                  <a:schemeClr val="dk1"/>
                </a:solidFill>
                <a:latin typeface="Arial"/>
                <a:ea typeface="Arial"/>
                <a:cs typeface="Arial"/>
                <a:sym typeface="Arial"/>
              </a:rPr>
              <a:t>". </a:t>
            </a:r>
            <a:endParaRPr/>
          </a:p>
          <a:p>
            <a:pPr indent="0" lvl="0" marL="0" marR="0" rtl="0" algn="just">
              <a:lnSpc>
                <a:spcPct val="150000"/>
              </a:lnSpc>
              <a:spcBef>
                <a:spcPts val="1000"/>
              </a:spcBef>
              <a:spcAft>
                <a:spcPts val="0"/>
              </a:spcAft>
              <a:buNone/>
            </a:pPr>
            <a:r>
              <a:rPr lang="en-IN" sz="1800">
                <a:solidFill>
                  <a:schemeClr val="dk1"/>
                </a:solidFill>
                <a:latin typeface="Arial"/>
                <a:ea typeface="Arial"/>
                <a:cs typeface="Arial"/>
                <a:sym typeface="Arial"/>
              </a:rPr>
              <a:t>Otherwise, we need to reference the table as "</a:t>
            </a:r>
            <a:r>
              <a:rPr lang="en-IN" sz="1800">
                <a:solidFill>
                  <a:schemeClr val="dk1"/>
                </a:solidFill>
                <a:latin typeface="Courier New"/>
                <a:ea typeface="Courier New"/>
                <a:cs typeface="Courier New"/>
                <a:sym typeface="Courier New"/>
              </a:rPr>
              <a:t>geodb</a:t>
            </a:r>
            <a:r>
              <a:rPr lang="en-IN" sz="1800">
                <a:solidFill>
                  <a:schemeClr val="dk1"/>
                </a:solidFill>
                <a:latin typeface="Courier New"/>
                <a:ea typeface="Courier New"/>
                <a:cs typeface="Courier New"/>
                <a:sym typeface="Courier New"/>
              </a:rPr>
              <a:t>.products</a:t>
            </a:r>
            <a:r>
              <a:rPr lang="en-IN" sz="18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indent="0" lvl="0" marL="0" marR="0" rtl="0" algn="just">
              <a:lnSpc>
                <a:spcPct val="150000"/>
              </a:lnSpc>
              <a:spcBef>
                <a:spcPts val="1000"/>
              </a:spcBef>
              <a:spcAft>
                <a:spcPts val="0"/>
              </a:spcAft>
              <a:buNone/>
            </a:pPr>
            <a:r>
              <a:rPr lang="en-IN" sz="1800">
                <a:solidFill>
                  <a:schemeClr val="dk1"/>
                </a:solidFill>
                <a:latin typeface="Arial"/>
                <a:ea typeface="Arial"/>
                <a:cs typeface="Arial"/>
                <a:sym typeface="Arial"/>
              </a:rPr>
              <a:t>To display the current default database, issue command "</a:t>
            </a:r>
            <a:r>
              <a:rPr lang="en-IN" sz="1800">
                <a:solidFill>
                  <a:schemeClr val="dk1"/>
                </a:solidFill>
                <a:latin typeface="Courier New"/>
                <a:ea typeface="Courier New"/>
                <a:cs typeface="Courier New"/>
                <a:sym typeface="Courier New"/>
              </a:rPr>
              <a:t>SELECT DATABASE()</a:t>
            </a:r>
            <a:r>
              <a:rPr lang="en-IN" sz="18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FE9FB"/>
            </a:gs>
            <a:gs pos="100000">
              <a:srgbClr val="6E9BE7"/>
            </a:gs>
          </a:gsLst>
          <a:lin ang="5400012" scaled="0"/>
        </a:gradFill>
      </p:bgPr>
    </p:bg>
    <p:spTree>
      <p:nvGrpSpPr>
        <p:cNvPr id="152" name="Shape 152"/>
        <p:cNvGrpSpPr/>
        <p:nvPr/>
      </p:nvGrpSpPr>
      <p:grpSpPr>
        <a:xfrm>
          <a:off x="0" y="0"/>
          <a:ext cx="0" cy="0"/>
          <a:chOff x="0" y="0"/>
          <a:chExt cx="0" cy="0"/>
        </a:xfrm>
      </p:grpSpPr>
      <p:sp>
        <p:nvSpPr>
          <p:cNvPr id="153" name="Google Shape;153;g5e0b3fad8b_0_22"/>
          <p:cNvSpPr/>
          <p:nvPr/>
        </p:nvSpPr>
        <p:spPr>
          <a:xfrm>
            <a:off x="351064" y="408215"/>
            <a:ext cx="8793000" cy="56877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IN" sz="1800">
                <a:solidFill>
                  <a:srgbClr val="009900"/>
                </a:solidFill>
                <a:latin typeface="Courier New"/>
                <a:ea typeface="Courier New"/>
                <a:cs typeface="Courier New"/>
                <a:sym typeface="Courier New"/>
              </a:rPr>
              <a:t>-- Create the database "training"</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&gt; </a:t>
            </a:r>
            <a:r>
              <a:rPr b="1" lang="en-IN" sz="1800">
                <a:solidFill>
                  <a:schemeClr val="dk1"/>
                </a:solidFill>
                <a:latin typeface="Courier New"/>
                <a:ea typeface="Courier New"/>
                <a:cs typeface="Courier New"/>
                <a:sym typeface="Courier New"/>
              </a:rPr>
              <a:t>CREATE DATABASE training;</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Query OK, 1 row affected (0.01 sec)</a:t>
            </a:r>
            <a:endParaRPr sz="2400">
              <a:solidFill>
                <a:schemeClr val="dk1"/>
              </a:solidFill>
              <a:latin typeface="Arial"/>
              <a:ea typeface="Arial"/>
              <a:cs typeface="Arial"/>
              <a:sym typeface="Arial"/>
            </a:endParaRPr>
          </a:p>
          <a:p>
            <a:pPr indent="0" lvl="0" marL="0" marR="0" rtl="0" algn="l">
              <a:lnSpc>
                <a:spcPct val="90000"/>
              </a:lnSpc>
              <a:spcBef>
                <a:spcPts val="0"/>
              </a:spcBef>
              <a:spcAft>
                <a:spcPts val="0"/>
              </a:spcAft>
              <a:buNone/>
            </a:pP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rgbClr val="009900"/>
                </a:solidFill>
                <a:latin typeface="Courier New"/>
                <a:ea typeface="Courier New"/>
                <a:cs typeface="Courier New"/>
                <a:sym typeface="Courier New"/>
              </a:rPr>
              <a:t>-- Show all the databases in the server</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rgbClr val="009900"/>
                </a:solidFill>
                <a:latin typeface="Courier New"/>
                <a:ea typeface="Courier New"/>
                <a:cs typeface="Courier New"/>
                <a:sym typeface="Courier New"/>
              </a:rPr>
              <a:t>--   to confirm that "training" database has been created.</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&gt; </a:t>
            </a:r>
            <a:r>
              <a:rPr b="1" lang="en-IN" sz="1800">
                <a:solidFill>
                  <a:schemeClr val="dk1"/>
                </a:solidFill>
                <a:latin typeface="Courier New"/>
                <a:ea typeface="Courier New"/>
                <a:cs typeface="Courier New"/>
                <a:sym typeface="Courier New"/>
              </a:rPr>
              <a:t>SHOW DATABASES;</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Database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training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             |</a:t>
            </a:r>
            <a:endParaRPr/>
          </a:p>
          <a:p>
            <a:pPr indent="0" lvl="0" marL="0" marR="0" rtl="0" algn="l">
              <a:lnSpc>
                <a:spcPct val="115000"/>
              </a:lnSpc>
              <a:spcBef>
                <a:spcPts val="0"/>
              </a:spcBef>
              <a:spcAft>
                <a:spcPts val="0"/>
              </a:spcAft>
              <a:buNone/>
            </a:pPr>
            <a:r>
              <a:rPr lang="en-IN" sz="1800">
                <a:solidFill>
                  <a:srgbClr val="009900"/>
                </a:solidFill>
                <a:latin typeface="Courier New"/>
                <a:ea typeface="Courier New"/>
                <a:cs typeface="Courier New"/>
                <a:sym typeface="Courier New"/>
              </a:rPr>
              <a:t>-- Set "training" as the default database so as to reference its table directly.</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&gt; </a:t>
            </a:r>
            <a:r>
              <a:rPr b="1" lang="en-IN" sz="1800">
                <a:solidFill>
                  <a:schemeClr val="dk1"/>
                </a:solidFill>
                <a:latin typeface="Courier New"/>
                <a:ea typeface="Courier New"/>
                <a:cs typeface="Courier New"/>
                <a:sym typeface="Courier New"/>
              </a:rPr>
              <a:t>USE training;</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Database changed</a:t>
            </a:r>
            <a:endParaRPr sz="1800">
              <a:solidFill>
                <a:schemeClr val="dk1"/>
              </a:solidFill>
              <a:latin typeface="Arial"/>
              <a:ea typeface="Arial"/>
              <a:cs typeface="Arial"/>
              <a:sym typeface="Arial"/>
            </a:endParaRPr>
          </a:p>
          <a:p>
            <a:pPr indent="0" lvl="0" marL="0" marR="0" rtl="0" algn="l">
              <a:lnSpc>
                <a:spcPct val="90000"/>
              </a:lnSpc>
              <a:spcBef>
                <a:spcPts val="0"/>
              </a:spcBef>
              <a:spcAft>
                <a:spcPts val="0"/>
              </a:spcAft>
              <a:buNone/>
            </a:pPr>
            <a:r>
              <a:rPr lang="en-IN" sz="1800">
                <a:solidFill>
                  <a:schemeClr val="dk1"/>
                </a:solidFill>
                <a:latin typeface="Courier New"/>
                <a:ea typeface="Courier New"/>
                <a:cs typeface="Courier New"/>
                <a:sym typeface="Courier New"/>
              </a:rPr>
              <a:t> </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g5e0b3fad8b_0_13"/>
          <p:cNvSpPr txBox="1"/>
          <p:nvPr/>
        </p:nvSpPr>
        <p:spPr>
          <a:xfrm>
            <a:off x="2999625" y="2278900"/>
            <a:ext cx="6091200" cy="21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6000">
                <a:latin typeface="Calibri"/>
                <a:ea typeface="Calibri"/>
                <a:cs typeface="Calibri"/>
                <a:sym typeface="Calibri"/>
              </a:rPr>
              <a:t>        Tables</a:t>
            </a:r>
            <a:endParaRPr sz="60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2"/>
          <p:cNvSpPr/>
          <p:nvPr/>
        </p:nvSpPr>
        <p:spPr>
          <a:xfrm>
            <a:off x="457200" y="938892"/>
            <a:ext cx="11062608" cy="4170372"/>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IN" sz="2000">
                <a:solidFill>
                  <a:srgbClr val="0A8464"/>
                </a:solidFill>
                <a:latin typeface="Verdana"/>
                <a:ea typeface="Verdana"/>
                <a:cs typeface="Verdana"/>
                <a:sym typeface="Verdana"/>
              </a:rPr>
              <a:t>Creating and Deleting a Table - </a:t>
            </a:r>
            <a:r>
              <a:rPr b="1" lang="en-IN" sz="2000">
                <a:solidFill>
                  <a:srgbClr val="0A8464"/>
                </a:solidFill>
                <a:latin typeface="Courier New"/>
                <a:ea typeface="Courier New"/>
                <a:cs typeface="Courier New"/>
                <a:sym typeface="Courier New"/>
              </a:rPr>
              <a:t>CREATE TABLE</a:t>
            </a:r>
            <a:r>
              <a:rPr b="1" lang="en-IN" sz="2000">
                <a:solidFill>
                  <a:srgbClr val="0A8464"/>
                </a:solidFill>
                <a:latin typeface="Verdana"/>
                <a:ea typeface="Verdana"/>
                <a:cs typeface="Verdana"/>
                <a:sym typeface="Verdana"/>
              </a:rPr>
              <a:t> and </a:t>
            </a:r>
            <a:r>
              <a:rPr b="1" lang="en-IN" sz="2000">
                <a:solidFill>
                  <a:srgbClr val="0A8464"/>
                </a:solidFill>
                <a:latin typeface="Courier New"/>
                <a:ea typeface="Courier New"/>
                <a:cs typeface="Courier New"/>
                <a:sym typeface="Courier New"/>
              </a:rPr>
              <a:t>DROP TABLE</a:t>
            </a:r>
            <a:endParaRPr b="1" sz="2000">
              <a:solidFill>
                <a:srgbClr val="666666"/>
              </a:solidFill>
              <a:latin typeface="Arial"/>
              <a:ea typeface="Arial"/>
              <a:cs typeface="Arial"/>
              <a:sym typeface="Arial"/>
            </a:endParaRPr>
          </a:p>
          <a:p>
            <a:pPr indent="0" lvl="0" marL="0" marR="0" rtl="0" algn="just">
              <a:lnSpc>
                <a:spcPct val="150000"/>
              </a:lnSpc>
              <a:spcBef>
                <a:spcPts val="600"/>
              </a:spcBef>
              <a:spcAft>
                <a:spcPts val="0"/>
              </a:spcAft>
              <a:buNone/>
            </a:pPr>
            <a:r>
              <a:rPr lang="en-IN" sz="1800">
                <a:solidFill>
                  <a:schemeClr val="dk1"/>
                </a:solidFill>
                <a:latin typeface="Arial"/>
                <a:ea typeface="Arial"/>
                <a:cs typeface="Arial"/>
                <a:sym typeface="Arial"/>
              </a:rPr>
              <a:t>You can create a new table </a:t>
            </a:r>
            <a:r>
              <a:rPr i="1" lang="en-IN" sz="1800">
                <a:solidFill>
                  <a:schemeClr val="dk1"/>
                </a:solidFill>
                <a:latin typeface="Arial"/>
                <a:ea typeface="Arial"/>
                <a:cs typeface="Arial"/>
                <a:sym typeface="Arial"/>
              </a:rPr>
              <a:t>in the default database</a:t>
            </a:r>
            <a:r>
              <a:rPr lang="en-IN" sz="1800">
                <a:solidFill>
                  <a:schemeClr val="dk1"/>
                </a:solidFill>
                <a:latin typeface="Arial"/>
                <a:ea typeface="Arial"/>
                <a:cs typeface="Arial"/>
                <a:sym typeface="Arial"/>
              </a:rPr>
              <a:t> using command "</a:t>
            </a:r>
            <a:r>
              <a:rPr lang="en-IN" sz="1800">
                <a:solidFill>
                  <a:schemeClr val="dk1"/>
                </a:solidFill>
                <a:latin typeface="Courier New"/>
                <a:ea typeface="Courier New"/>
                <a:cs typeface="Courier New"/>
                <a:sym typeface="Courier New"/>
              </a:rPr>
              <a:t>CREATE TABLE </a:t>
            </a:r>
            <a:r>
              <a:rPr i="1" lang="en-IN" sz="1800">
                <a:solidFill>
                  <a:schemeClr val="dk1"/>
                </a:solidFill>
                <a:latin typeface="Courier New"/>
                <a:ea typeface="Courier New"/>
                <a:cs typeface="Courier New"/>
                <a:sym typeface="Courier New"/>
              </a:rPr>
              <a:t>tableName</a:t>
            </a:r>
            <a:r>
              <a:rPr lang="en-IN" sz="1800">
                <a:solidFill>
                  <a:schemeClr val="dk1"/>
                </a:solidFill>
                <a:latin typeface="Arial"/>
                <a:ea typeface="Arial"/>
                <a:cs typeface="Arial"/>
                <a:sym typeface="Arial"/>
              </a:rPr>
              <a:t>" and "</a:t>
            </a:r>
            <a:r>
              <a:rPr lang="en-IN" sz="1800">
                <a:solidFill>
                  <a:schemeClr val="dk1"/>
                </a:solidFill>
                <a:latin typeface="Courier New"/>
                <a:ea typeface="Courier New"/>
                <a:cs typeface="Courier New"/>
                <a:sym typeface="Courier New"/>
              </a:rPr>
              <a:t>DROP TABLE </a:t>
            </a:r>
            <a:r>
              <a:rPr i="1" lang="en-IN" sz="1800">
                <a:solidFill>
                  <a:schemeClr val="dk1"/>
                </a:solidFill>
                <a:latin typeface="Courier New"/>
                <a:ea typeface="Courier New"/>
                <a:cs typeface="Courier New"/>
                <a:sym typeface="Courier New"/>
              </a:rPr>
              <a:t>tableName</a:t>
            </a:r>
            <a:r>
              <a:rPr lang="en-IN" sz="1800">
                <a:solidFill>
                  <a:schemeClr val="dk1"/>
                </a:solidFill>
                <a:latin typeface="Arial"/>
                <a:ea typeface="Arial"/>
                <a:cs typeface="Arial"/>
                <a:sym typeface="Arial"/>
              </a:rPr>
              <a:t>". You can also apply condition "</a:t>
            </a:r>
            <a:r>
              <a:rPr lang="en-IN" sz="1800">
                <a:solidFill>
                  <a:schemeClr val="dk1"/>
                </a:solidFill>
                <a:latin typeface="Courier New"/>
                <a:ea typeface="Courier New"/>
                <a:cs typeface="Courier New"/>
                <a:sym typeface="Courier New"/>
              </a:rPr>
              <a:t>IF EXISTS</a:t>
            </a:r>
            <a:r>
              <a:rPr lang="en-IN" sz="1800">
                <a:solidFill>
                  <a:schemeClr val="dk1"/>
                </a:solidFill>
                <a:latin typeface="Arial"/>
                <a:ea typeface="Arial"/>
                <a:cs typeface="Arial"/>
                <a:sym typeface="Arial"/>
              </a:rPr>
              <a:t>" or "</a:t>
            </a:r>
            <a:r>
              <a:rPr lang="en-IN" sz="1800">
                <a:solidFill>
                  <a:schemeClr val="dk1"/>
                </a:solidFill>
                <a:latin typeface="Courier New"/>
                <a:ea typeface="Courier New"/>
                <a:cs typeface="Courier New"/>
                <a:sym typeface="Courier New"/>
              </a:rPr>
              <a:t>IF NOT EXISTS</a:t>
            </a:r>
            <a:r>
              <a:rPr lang="en-IN" sz="1800">
                <a:solidFill>
                  <a:schemeClr val="dk1"/>
                </a:solidFill>
                <a:latin typeface="Arial"/>
                <a:ea typeface="Arial"/>
                <a:cs typeface="Arial"/>
                <a:sym typeface="Arial"/>
              </a:rPr>
              <a:t>". </a:t>
            </a:r>
            <a:endParaRPr/>
          </a:p>
          <a:p>
            <a:pPr indent="0" lvl="0" marL="0" marR="0" rtl="0" algn="just">
              <a:lnSpc>
                <a:spcPct val="150000"/>
              </a:lnSpc>
              <a:spcBef>
                <a:spcPts val="1000"/>
              </a:spcBef>
              <a:spcAft>
                <a:spcPts val="0"/>
              </a:spcAft>
              <a:buNone/>
            </a:pPr>
            <a:r>
              <a:rPr lang="en-IN" sz="1800">
                <a:solidFill>
                  <a:schemeClr val="dk1"/>
                </a:solidFill>
                <a:latin typeface="Arial"/>
                <a:ea typeface="Arial"/>
                <a:cs typeface="Arial"/>
                <a:sym typeface="Arial"/>
              </a:rPr>
              <a:t>To create a table, you need to define all its columns, by providing the columns' </a:t>
            </a:r>
            <a:r>
              <a:rPr i="1" lang="en-IN" sz="1800">
                <a:solidFill>
                  <a:schemeClr val="dk1"/>
                </a:solidFill>
                <a:latin typeface="Arial"/>
                <a:ea typeface="Arial"/>
                <a:cs typeface="Arial"/>
                <a:sym typeface="Arial"/>
              </a:rPr>
              <a:t>name</a:t>
            </a:r>
            <a:r>
              <a:rPr lang="en-IN" sz="1800">
                <a:solidFill>
                  <a:schemeClr val="dk1"/>
                </a:solidFill>
                <a:latin typeface="Arial"/>
                <a:ea typeface="Arial"/>
                <a:cs typeface="Arial"/>
                <a:sym typeface="Arial"/>
              </a:rPr>
              <a:t>, </a:t>
            </a:r>
            <a:r>
              <a:rPr i="1" lang="en-IN" sz="1800">
                <a:solidFill>
                  <a:schemeClr val="dk1"/>
                </a:solidFill>
                <a:latin typeface="Arial"/>
                <a:ea typeface="Arial"/>
                <a:cs typeface="Arial"/>
                <a:sym typeface="Arial"/>
              </a:rPr>
              <a:t>type</a:t>
            </a:r>
            <a:r>
              <a:rPr lang="en-IN" sz="1800">
                <a:solidFill>
                  <a:schemeClr val="dk1"/>
                </a:solidFill>
                <a:latin typeface="Arial"/>
                <a:ea typeface="Arial"/>
                <a:cs typeface="Arial"/>
                <a:sym typeface="Arial"/>
              </a:rPr>
              <a:t>, and </a:t>
            </a:r>
            <a:r>
              <a:rPr i="1" lang="en-IN" sz="1800">
                <a:solidFill>
                  <a:schemeClr val="dk1"/>
                </a:solidFill>
                <a:latin typeface="Arial"/>
                <a:ea typeface="Arial"/>
                <a:cs typeface="Arial"/>
                <a:sym typeface="Arial"/>
              </a:rPr>
              <a:t>attributes</a:t>
            </a:r>
            <a:r>
              <a:rPr lang="en-IN" sz="1800">
                <a:solidFill>
                  <a:schemeClr val="dk1"/>
                </a:solidFill>
                <a:latin typeface="Arial"/>
                <a:ea typeface="Arial"/>
                <a:cs typeface="Arial"/>
                <a:sym typeface="Arial"/>
              </a:rPr>
              <a:t>.</a:t>
            </a:r>
            <a:endParaRPr/>
          </a:p>
          <a:p>
            <a:pPr indent="0" lvl="0" marL="0" marR="0" rtl="0" algn="just">
              <a:lnSpc>
                <a:spcPct val="150000"/>
              </a:lnSpc>
              <a:spcBef>
                <a:spcPts val="1000"/>
              </a:spcBef>
              <a:spcAft>
                <a:spcPts val="0"/>
              </a:spcAft>
              <a:buNone/>
            </a:pPr>
            <a:r>
              <a:rPr lang="en-IN" sz="1800">
                <a:solidFill>
                  <a:schemeClr val="dk1"/>
                </a:solidFill>
                <a:latin typeface="Arial"/>
                <a:ea typeface="Arial"/>
                <a:cs typeface="Arial"/>
                <a:sym typeface="Arial"/>
              </a:rPr>
              <a:t>Let's create a table "</a:t>
            </a:r>
            <a:r>
              <a:rPr lang="en-IN" sz="1800">
                <a:solidFill>
                  <a:schemeClr val="dk1"/>
                </a:solidFill>
                <a:latin typeface="Courier New"/>
                <a:ea typeface="Courier New"/>
                <a:cs typeface="Courier New"/>
                <a:sym typeface="Courier New"/>
              </a:rPr>
              <a:t>products</a:t>
            </a:r>
            <a:r>
              <a:rPr lang="en-IN" sz="1800">
                <a:solidFill>
                  <a:schemeClr val="dk1"/>
                </a:solidFill>
                <a:latin typeface="Arial"/>
                <a:ea typeface="Arial"/>
                <a:cs typeface="Arial"/>
                <a:sym typeface="Arial"/>
              </a:rPr>
              <a:t>" in our database "</a:t>
            </a:r>
            <a:r>
              <a:rPr lang="en-IN" sz="1800">
                <a:solidFill>
                  <a:schemeClr val="dk1"/>
                </a:solidFill>
                <a:latin typeface="Courier New"/>
                <a:ea typeface="Courier New"/>
                <a:cs typeface="Courier New"/>
                <a:sym typeface="Courier New"/>
              </a:rPr>
              <a:t>geodb</a:t>
            </a:r>
            <a:r>
              <a:rPr lang="en-IN" sz="1800">
                <a:solidFill>
                  <a:schemeClr val="dk1"/>
                </a:solidFill>
                <a:latin typeface="Arial"/>
                <a:ea typeface="Arial"/>
                <a:cs typeface="Arial"/>
                <a:sym typeface="Arial"/>
              </a:rPr>
              <a:t>".</a:t>
            </a:r>
            <a:endParaRPr/>
          </a:p>
          <a:p>
            <a:pPr indent="0" lvl="0" marL="0" marR="0" rtl="0" algn="l">
              <a:lnSpc>
                <a:spcPct val="150000"/>
              </a:lnSpc>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4"/>
          <p:cNvSpPr/>
          <p:nvPr/>
        </p:nvSpPr>
        <p:spPr>
          <a:xfrm>
            <a:off x="498022" y="623151"/>
            <a:ext cx="10344149" cy="5189113"/>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IN" sz="1800">
                <a:solidFill>
                  <a:srgbClr val="009900"/>
                </a:solidFill>
                <a:latin typeface="Courier New"/>
                <a:ea typeface="Courier New"/>
                <a:cs typeface="Courier New"/>
                <a:sym typeface="Courier New"/>
              </a:rPr>
              <a:t>-- Show all the tables in the current database.</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rgbClr val="009900"/>
                </a:solidFill>
                <a:latin typeface="Courier New"/>
                <a:ea typeface="Courier New"/>
                <a:cs typeface="Courier New"/>
                <a:sym typeface="Courier New"/>
              </a:rPr>
              <a:t>-- "</a:t>
            </a:r>
            <a:r>
              <a:rPr lang="en-IN" sz="1800">
                <a:solidFill>
                  <a:srgbClr val="009900"/>
                </a:solidFill>
                <a:latin typeface="Courier New"/>
                <a:ea typeface="Courier New"/>
                <a:cs typeface="Courier New"/>
                <a:sym typeface="Courier New"/>
              </a:rPr>
              <a:t>geodb</a:t>
            </a:r>
            <a:r>
              <a:rPr lang="en-IN" sz="1800">
                <a:solidFill>
                  <a:srgbClr val="009900"/>
                </a:solidFill>
                <a:latin typeface="Courier New"/>
                <a:ea typeface="Courier New"/>
                <a:cs typeface="Courier New"/>
                <a:sym typeface="Courier New"/>
              </a:rPr>
              <a:t>" has no table (empty set).</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a:t>
            </a:r>
            <a:r>
              <a:rPr lang="en-IN" sz="1800">
                <a:solidFill>
                  <a:schemeClr val="dk1"/>
                </a:solidFill>
                <a:latin typeface="Courier New"/>
                <a:ea typeface="Courier New"/>
                <a:cs typeface="Courier New"/>
                <a:sym typeface="Courier New"/>
              </a:rPr>
              <a:t>&gt; </a:t>
            </a:r>
            <a:r>
              <a:rPr b="1" lang="en-IN" sz="1800">
                <a:solidFill>
                  <a:schemeClr val="dk1"/>
                </a:solidFill>
                <a:latin typeface="Courier New"/>
                <a:ea typeface="Courier New"/>
                <a:cs typeface="Courier New"/>
                <a:sym typeface="Courier New"/>
              </a:rPr>
              <a:t>SHOW TABLES;</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Empty set (0.00 sec)</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rgbClr val="009900"/>
                </a:solidFill>
                <a:latin typeface="Courier New"/>
                <a:ea typeface="Courier New"/>
                <a:cs typeface="Courier New"/>
                <a:sym typeface="Courier New"/>
              </a:rPr>
              <a:t>-- Create the table "products". Read "explanations" below for the column defintions</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a:t>
            </a:r>
            <a:r>
              <a:rPr lang="en-IN" sz="1800">
                <a:solidFill>
                  <a:schemeClr val="dk1"/>
                </a:solidFill>
                <a:latin typeface="Courier New"/>
                <a:ea typeface="Courier New"/>
                <a:cs typeface="Courier New"/>
                <a:sym typeface="Courier New"/>
              </a:rPr>
              <a:t>&gt; </a:t>
            </a:r>
            <a:r>
              <a:rPr b="1" lang="en-IN" sz="1800">
                <a:solidFill>
                  <a:schemeClr val="dk1"/>
                </a:solidFill>
                <a:latin typeface="Courier New"/>
                <a:ea typeface="Courier New"/>
                <a:cs typeface="Courier New"/>
                <a:sym typeface="Courier New"/>
              </a:rPr>
              <a:t>CREATE TABLE IF NOT EXISTS products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800">
                <a:solidFill>
                  <a:schemeClr val="dk1"/>
                </a:solidFill>
                <a:latin typeface="Courier New"/>
                <a:ea typeface="Courier New"/>
                <a:cs typeface="Courier New"/>
                <a:sym typeface="Courier New"/>
              </a:rPr>
              <a:t>         productID    INT UNSIGNED  NOT NULL AUTO_INCREMENT,</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800">
                <a:solidFill>
                  <a:schemeClr val="dk1"/>
                </a:solidFill>
                <a:latin typeface="Courier New"/>
                <a:ea typeface="Courier New"/>
                <a:cs typeface="Courier New"/>
                <a:sym typeface="Courier New"/>
              </a:rPr>
              <a:t>         productCode  CHAR(3)       NOT NULL DEFAULT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800">
                <a:solidFill>
                  <a:schemeClr val="dk1"/>
                </a:solidFill>
                <a:latin typeface="Courier New"/>
                <a:ea typeface="Courier New"/>
                <a:cs typeface="Courier New"/>
                <a:sym typeface="Courier New"/>
              </a:rPr>
              <a:t>         name         VARCHAR(30)   NOT NULL DEFAULT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800">
                <a:solidFill>
                  <a:schemeClr val="dk1"/>
                </a:solidFill>
                <a:latin typeface="Courier New"/>
                <a:ea typeface="Courier New"/>
                <a:cs typeface="Courier New"/>
                <a:sym typeface="Courier New"/>
              </a:rPr>
              <a:t>         quantity     INT UNSIGNED  NOT NULL DEFAULT 0,</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800">
                <a:solidFill>
                  <a:schemeClr val="dk1"/>
                </a:solidFill>
                <a:latin typeface="Courier New"/>
                <a:ea typeface="Courier New"/>
                <a:cs typeface="Courier New"/>
                <a:sym typeface="Courier New"/>
              </a:rPr>
              <a:t>         price        DECIMAL(7,2)  NOT NULL DEFAULT 99999.99,</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800">
                <a:solidFill>
                  <a:schemeClr val="dk1"/>
                </a:solidFill>
                <a:latin typeface="Courier New"/>
                <a:ea typeface="Courier New"/>
                <a:cs typeface="Courier New"/>
                <a:sym typeface="Courier New"/>
              </a:rPr>
              <a:t>         PRIMARY KEY  (productID)</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Query OK, 0 rows affected (0.08 sec)</a:t>
            </a:r>
            <a:endParaRPr sz="24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graphicFrame>
        <p:nvGraphicFramePr>
          <p:cNvPr id="174" name="Google Shape;174;g5e0b3fad8b_0_9"/>
          <p:cNvGraphicFramePr/>
          <p:nvPr/>
        </p:nvGraphicFramePr>
        <p:xfrm>
          <a:off x="1085849" y="1159324"/>
          <a:ext cx="3000000" cy="3000000"/>
        </p:xfrm>
        <a:graphic>
          <a:graphicData uri="http://schemas.openxmlformats.org/drawingml/2006/table">
            <a:tbl>
              <a:tblPr>
                <a:noFill/>
                <a:tableStyleId>{6AE42338-43A3-49D7-8E82-174D3D6EF812}</a:tableStyleId>
              </a:tblPr>
              <a:tblGrid>
                <a:gridCol w="1676425"/>
                <a:gridCol w="1959850"/>
                <a:gridCol w="1969900"/>
                <a:gridCol w="1523650"/>
                <a:gridCol w="2275425"/>
              </a:tblGrid>
              <a:tr h="977675">
                <a:tc gridSpan="5">
                  <a:txBody>
                    <a:bodyPr/>
                    <a:lstStyle/>
                    <a:p>
                      <a:pPr indent="0" lvl="0" marL="0" marR="0" rtl="0" algn="l">
                        <a:lnSpc>
                          <a:spcPct val="115000"/>
                        </a:lnSpc>
                        <a:spcBef>
                          <a:spcPts val="0"/>
                        </a:spcBef>
                        <a:spcAft>
                          <a:spcPts val="0"/>
                        </a:spcAft>
                        <a:buNone/>
                      </a:pPr>
                      <a:r>
                        <a:rPr lang="en-IN" sz="2400" u="none" cap="none" strike="noStrike"/>
                        <a:t>Database: </a:t>
                      </a:r>
                      <a:r>
                        <a:rPr lang="en-IN" sz="2400"/>
                        <a:t>geodb</a:t>
                      </a:r>
                      <a:endParaRPr sz="2400" u="none" cap="none" strike="noStrike"/>
                    </a:p>
                    <a:p>
                      <a:pPr indent="0" lvl="0" marL="0" marR="0" rtl="0" algn="l">
                        <a:lnSpc>
                          <a:spcPct val="115000"/>
                        </a:lnSpc>
                        <a:spcBef>
                          <a:spcPts val="0"/>
                        </a:spcBef>
                        <a:spcAft>
                          <a:spcPts val="0"/>
                        </a:spcAft>
                        <a:buNone/>
                      </a:pPr>
                      <a:r>
                        <a:rPr lang="en-IN" sz="2400" u="none" cap="none" strike="noStrike"/>
                        <a:t>Table: products</a:t>
                      </a:r>
                      <a:endParaRPr sz="2400" u="none" cap="none" strike="noStrike">
                        <a:latin typeface="Arial"/>
                        <a:ea typeface="Arial"/>
                        <a:cs typeface="Arial"/>
                        <a:sym typeface="Arial"/>
                      </a:endParaRPr>
                    </a:p>
                  </a:txBody>
                  <a:tcPr marT="38100" marB="38100" marR="101600" marL="101600"/>
                </a:tc>
                <a:tc hMerge="1"/>
                <a:tc hMerge="1"/>
                <a:tc hMerge="1"/>
                <a:tc hMerge="1"/>
              </a:tr>
              <a:tr h="977675">
                <a:tc>
                  <a:txBody>
                    <a:bodyPr/>
                    <a:lstStyle/>
                    <a:p>
                      <a:pPr indent="0" lvl="0" marL="0" marR="0" rtl="0" algn="ctr">
                        <a:lnSpc>
                          <a:spcPct val="115000"/>
                        </a:lnSpc>
                        <a:spcBef>
                          <a:spcPts val="0"/>
                        </a:spcBef>
                        <a:spcAft>
                          <a:spcPts val="0"/>
                        </a:spcAft>
                        <a:buNone/>
                      </a:pPr>
                      <a:r>
                        <a:rPr lang="en-IN" sz="2400" u="none" cap="none" strike="noStrike"/>
                        <a:t>productID</a:t>
                      </a:r>
                      <a:endParaRPr sz="2400" u="none" cap="none" strike="noStrike"/>
                    </a:p>
                    <a:p>
                      <a:pPr indent="0" lvl="0" marL="0" marR="0" rtl="0" algn="ctr">
                        <a:lnSpc>
                          <a:spcPct val="115000"/>
                        </a:lnSpc>
                        <a:spcBef>
                          <a:spcPts val="0"/>
                        </a:spcBef>
                        <a:spcAft>
                          <a:spcPts val="0"/>
                        </a:spcAft>
                        <a:buNone/>
                      </a:pPr>
                      <a:r>
                        <a:rPr lang="en-IN" sz="2400" u="none" cap="none" strike="noStrike"/>
                        <a:t>INT</a:t>
                      </a:r>
                      <a:endParaRPr sz="2400" u="none" cap="none" strike="noStrike">
                        <a:latin typeface="Arial"/>
                        <a:ea typeface="Arial"/>
                        <a:cs typeface="Arial"/>
                        <a:sym typeface="Arial"/>
                      </a:endParaRPr>
                    </a:p>
                  </a:txBody>
                  <a:tcPr marT="38100" marB="38100" marR="101600" marL="101600"/>
                </a:tc>
                <a:tc>
                  <a:txBody>
                    <a:bodyPr/>
                    <a:lstStyle/>
                    <a:p>
                      <a:pPr indent="0" lvl="0" marL="0" marR="0" rtl="0" algn="ctr">
                        <a:lnSpc>
                          <a:spcPct val="115000"/>
                        </a:lnSpc>
                        <a:spcBef>
                          <a:spcPts val="0"/>
                        </a:spcBef>
                        <a:spcAft>
                          <a:spcPts val="0"/>
                        </a:spcAft>
                        <a:buNone/>
                      </a:pPr>
                      <a:r>
                        <a:rPr lang="en-IN" sz="2400" u="none" cap="none" strike="noStrike"/>
                        <a:t>productCode</a:t>
                      </a:r>
                      <a:endParaRPr/>
                    </a:p>
                    <a:p>
                      <a:pPr indent="0" lvl="0" marL="0" marR="0" rtl="0" algn="ctr">
                        <a:lnSpc>
                          <a:spcPct val="115000"/>
                        </a:lnSpc>
                        <a:spcBef>
                          <a:spcPts val="0"/>
                        </a:spcBef>
                        <a:spcAft>
                          <a:spcPts val="0"/>
                        </a:spcAft>
                        <a:buNone/>
                      </a:pPr>
                      <a:r>
                        <a:rPr lang="en-IN" sz="2400" u="none" cap="none" strike="noStrike"/>
                        <a:t>CHAR(3)</a:t>
                      </a:r>
                      <a:endParaRPr sz="2400" u="none" cap="none" strike="noStrike">
                        <a:latin typeface="Arial"/>
                        <a:ea typeface="Arial"/>
                        <a:cs typeface="Arial"/>
                        <a:sym typeface="Arial"/>
                      </a:endParaRPr>
                    </a:p>
                  </a:txBody>
                  <a:tcPr marT="38100" marB="38100" marR="101600" marL="101600"/>
                </a:tc>
                <a:tc>
                  <a:txBody>
                    <a:bodyPr/>
                    <a:lstStyle/>
                    <a:p>
                      <a:pPr indent="0" lvl="0" marL="0" marR="0" rtl="0" algn="ctr">
                        <a:lnSpc>
                          <a:spcPct val="115000"/>
                        </a:lnSpc>
                        <a:spcBef>
                          <a:spcPts val="0"/>
                        </a:spcBef>
                        <a:spcAft>
                          <a:spcPts val="0"/>
                        </a:spcAft>
                        <a:buNone/>
                      </a:pPr>
                      <a:r>
                        <a:rPr lang="en-IN" sz="2400" u="none" cap="none" strike="noStrike"/>
                        <a:t>name</a:t>
                      </a:r>
                      <a:endParaRPr/>
                    </a:p>
                    <a:p>
                      <a:pPr indent="0" lvl="0" marL="0" marR="0" rtl="0" algn="ctr">
                        <a:lnSpc>
                          <a:spcPct val="115000"/>
                        </a:lnSpc>
                        <a:spcBef>
                          <a:spcPts val="0"/>
                        </a:spcBef>
                        <a:spcAft>
                          <a:spcPts val="0"/>
                        </a:spcAft>
                        <a:buNone/>
                      </a:pPr>
                      <a:r>
                        <a:rPr lang="en-IN" sz="2400" u="none" cap="none" strike="noStrike"/>
                        <a:t>VARCHAR(30)</a:t>
                      </a:r>
                      <a:endParaRPr sz="2400" u="none" cap="none" strike="noStrike">
                        <a:latin typeface="Arial"/>
                        <a:ea typeface="Arial"/>
                        <a:cs typeface="Arial"/>
                        <a:sym typeface="Arial"/>
                      </a:endParaRPr>
                    </a:p>
                  </a:txBody>
                  <a:tcPr marT="38100" marB="38100" marR="101600" marL="101600"/>
                </a:tc>
                <a:tc>
                  <a:txBody>
                    <a:bodyPr/>
                    <a:lstStyle/>
                    <a:p>
                      <a:pPr indent="0" lvl="0" marL="0" marR="0" rtl="0" algn="ctr">
                        <a:lnSpc>
                          <a:spcPct val="115000"/>
                        </a:lnSpc>
                        <a:spcBef>
                          <a:spcPts val="0"/>
                        </a:spcBef>
                        <a:spcAft>
                          <a:spcPts val="0"/>
                        </a:spcAft>
                        <a:buNone/>
                      </a:pPr>
                      <a:r>
                        <a:rPr lang="en-IN" sz="2400" u="none" cap="none" strike="noStrike"/>
                        <a:t>quantity</a:t>
                      </a:r>
                      <a:endParaRPr/>
                    </a:p>
                    <a:p>
                      <a:pPr indent="0" lvl="0" marL="0" marR="0" rtl="0" algn="ctr">
                        <a:lnSpc>
                          <a:spcPct val="115000"/>
                        </a:lnSpc>
                        <a:spcBef>
                          <a:spcPts val="0"/>
                        </a:spcBef>
                        <a:spcAft>
                          <a:spcPts val="0"/>
                        </a:spcAft>
                        <a:buNone/>
                      </a:pPr>
                      <a:r>
                        <a:rPr lang="en-IN" sz="2400" u="none" cap="none" strike="noStrike"/>
                        <a:t>INT</a:t>
                      </a:r>
                      <a:endParaRPr sz="2400" u="none" cap="none" strike="noStrike">
                        <a:latin typeface="Arial"/>
                        <a:ea typeface="Arial"/>
                        <a:cs typeface="Arial"/>
                        <a:sym typeface="Arial"/>
                      </a:endParaRPr>
                    </a:p>
                  </a:txBody>
                  <a:tcPr marT="38100" marB="38100" marR="101600" marL="101600"/>
                </a:tc>
                <a:tc>
                  <a:txBody>
                    <a:bodyPr/>
                    <a:lstStyle/>
                    <a:p>
                      <a:pPr indent="0" lvl="0" marL="0" marR="0" rtl="0" algn="ctr">
                        <a:lnSpc>
                          <a:spcPct val="115000"/>
                        </a:lnSpc>
                        <a:spcBef>
                          <a:spcPts val="0"/>
                        </a:spcBef>
                        <a:spcAft>
                          <a:spcPts val="0"/>
                        </a:spcAft>
                        <a:buNone/>
                      </a:pPr>
                      <a:r>
                        <a:rPr lang="en-IN" sz="2400" u="none" cap="none" strike="noStrike"/>
                        <a:t>price</a:t>
                      </a:r>
                      <a:endParaRPr/>
                    </a:p>
                    <a:p>
                      <a:pPr indent="0" lvl="0" marL="0" marR="0" rtl="0" algn="ctr">
                        <a:lnSpc>
                          <a:spcPct val="115000"/>
                        </a:lnSpc>
                        <a:spcBef>
                          <a:spcPts val="0"/>
                        </a:spcBef>
                        <a:spcAft>
                          <a:spcPts val="0"/>
                        </a:spcAft>
                        <a:buNone/>
                      </a:pPr>
                      <a:r>
                        <a:rPr lang="en-IN" sz="2400" u="none" cap="none" strike="noStrike"/>
                        <a:t>DECIMAL(10,2)</a:t>
                      </a:r>
                      <a:endParaRPr sz="2400" u="none" cap="none" strike="noStrike">
                        <a:latin typeface="Arial"/>
                        <a:ea typeface="Arial"/>
                        <a:cs typeface="Arial"/>
                        <a:sym typeface="Arial"/>
                      </a:endParaRPr>
                    </a:p>
                  </a:txBody>
                  <a:tcPr marT="38100" marB="38100" marR="101600" marL="101600"/>
                </a:tc>
              </a:tr>
              <a:tr h="479250">
                <a:tc>
                  <a:txBody>
                    <a:bodyPr/>
                    <a:lstStyle/>
                    <a:p>
                      <a:pPr indent="0" lvl="0" marL="0" marR="0" rtl="0" algn="l">
                        <a:lnSpc>
                          <a:spcPct val="115000"/>
                        </a:lnSpc>
                        <a:spcBef>
                          <a:spcPts val="0"/>
                        </a:spcBef>
                        <a:spcAft>
                          <a:spcPts val="0"/>
                        </a:spcAft>
                        <a:buNone/>
                      </a:pPr>
                      <a:r>
                        <a:rPr lang="en-IN" sz="2400" u="none" cap="none" strike="noStrike"/>
                        <a:t>1001</a:t>
                      </a:r>
                      <a:endParaRPr sz="2400" u="none" cap="none" strike="noStrike">
                        <a:latin typeface="Arial"/>
                        <a:ea typeface="Arial"/>
                        <a:cs typeface="Arial"/>
                        <a:sym typeface="Arial"/>
                      </a:endParaRPr>
                    </a:p>
                  </a:txBody>
                  <a:tcPr marT="25400" marB="25400" marR="76200" marL="76200"/>
                </a:tc>
                <a:tc>
                  <a:txBody>
                    <a:bodyPr/>
                    <a:lstStyle/>
                    <a:p>
                      <a:pPr indent="0" lvl="0" marL="0" marR="0" rtl="0" algn="l">
                        <a:lnSpc>
                          <a:spcPct val="115000"/>
                        </a:lnSpc>
                        <a:spcBef>
                          <a:spcPts val="0"/>
                        </a:spcBef>
                        <a:spcAft>
                          <a:spcPts val="0"/>
                        </a:spcAft>
                        <a:buNone/>
                      </a:pPr>
                      <a:r>
                        <a:rPr lang="en-IN" sz="2400" u="none" cap="none" strike="noStrike"/>
                        <a:t>PEN</a:t>
                      </a:r>
                      <a:endParaRPr sz="2400" u="none" cap="none" strike="noStrike">
                        <a:latin typeface="Arial"/>
                        <a:ea typeface="Arial"/>
                        <a:cs typeface="Arial"/>
                        <a:sym typeface="Arial"/>
                      </a:endParaRPr>
                    </a:p>
                  </a:txBody>
                  <a:tcPr marT="25400" marB="25400" marR="76200" marL="76200"/>
                </a:tc>
                <a:tc>
                  <a:txBody>
                    <a:bodyPr/>
                    <a:lstStyle/>
                    <a:p>
                      <a:pPr indent="0" lvl="0" marL="0" marR="0" rtl="0" algn="l">
                        <a:lnSpc>
                          <a:spcPct val="115000"/>
                        </a:lnSpc>
                        <a:spcBef>
                          <a:spcPts val="0"/>
                        </a:spcBef>
                        <a:spcAft>
                          <a:spcPts val="0"/>
                        </a:spcAft>
                        <a:buNone/>
                      </a:pPr>
                      <a:r>
                        <a:rPr lang="en-IN" sz="2400" u="none" cap="none" strike="noStrike"/>
                        <a:t>Pen Red</a:t>
                      </a:r>
                      <a:endParaRPr sz="2400" u="none" cap="none" strike="noStrike">
                        <a:latin typeface="Arial"/>
                        <a:ea typeface="Arial"/>
                        <a:cs typeface="Arial"/>
                        <a:sym typeface="Arial"/>
                      </a:endParaRPr>
                    </a:p>
                  </a:txBody>
                  <a:tcPr marT="25400" marB="25400" marR="76200" marL="76200"/>
                </a:tc>
                <a:tc>
                  <a:txBody>
                    <a:bodyPr/>
                    <a:lstStyle/>
                    <a:p>
                      <a:pPr indent="0" lvl="0" marL="0" marR="0" rtl="0" algn="l">
                        <a:lnSpc>
                          <a:spcPct val="115000"/>
                        </a:lnSpc>
                        <a:spcBef>
                          <a:spcPts val="0"/>
                        </a:spcBef>
                        <a:spcAft>
                          <a:spcPts val="0"/>
                        </a:spcAft>
                        <a:buNone/>
                      </a:pPr>
                      <a:r>
                        <a:rPr lang="en-IN" sz="2400" u="none" cap="none" strike="noStrike"/>
                        <a:t>5000</a:t>
                      </a:r>
                      <a:endParaRPr sz="2400" u="none" cap="none" strike="noStrike">
                        <a:latin typeface="Arial"/>
                        <a:ea typeface="Arial"/>
                        <a:cs typeface="Arial"/>
                        <a:sym typeface="Arial"/>
                      </a:endParaRPr>
                    </a:p>
                  </a:txBody>
                  <a:tcPr marT="25400" marB="25400" marR="76200" marL="76200"/>
                </a:tc>
                <a:tc>
                  <a:txBody>
                    <a:bodyPr/>
                    <a:lstStyle/>
                    <a:p>
                      <a:pPr indent="0" lvl="0" marL="0" marR="0" rtl="0" algn="l">
                        <a:lnSpc>
                          <a:spcPct val="115000"/>
                        </a:lnSpc>
                        <a:spcBef>
                          <a:spcPts val="0"/>
                        </a:spcBef>
                        <a:spcAft>
                          <a:spcPts val="0"/>
                        </a:spcAft>
                        <a:buNone/>
                      </a:pPr>
                      <a:r>
                        <a:rPr lang="en-IN" sz="2400" u="none" cap="none" strike="noStrike"/>
                        <a:t>1.23</a:t>
                      </a:r>
                      <a:endParaRPr sz="2400" u="none" cap="none" strike="noStrike">
                        <a:latin typeface="Arial"/>
                        <a:ea typeface="Arial"/>
                        <a:cs typeface="Arial"/>
                        <a:sym typeface="Arial"/>
                      </a:endParaRPr>
                    </a:p>
                  </a:txBody>
                  <a:tcPr marT="25400" marB="25400" marR="76200" marL="76200"/>
                </a:tc>
              </a:tr>
              <a:tr h="479250">
                <a:tc>
                  <a:txBody>
                    <a:bodyPr/>
                    <a:lstStyle/>
                    <a:p>
                      <a:pPr indent="0" lvl="0" marL="0" marR="0" rtl="0" algn="l">
                        <a:lnSpc>
                          <a:spcPct val="115000"/>
                        </a:lnSpc>
                        <a:spcBef>
                          <a:spcPts val="0"/>
                        </a:spcBef>
                        <a:spcAft>
                          <a:spcPts val="0"/>
                        </a:spcAft>
                        <a:buNone/>
                      </a:pPr>
                      <a:r>
                        <a:rPr lang="en-IN" sz="2400" u="none" cap="none" strike="noStrike"/>
                        <a:t>1002</a:t>
                      </a:r>
                      <a:endParaRPr sz="2400" u="none" cap="none" strike="noStrike">
                        <a:latin typeface="Arial"/>
                        <a:ea typeface="Arial"/>
                        <a:cs typeface="Arial"/>
                        <a:sym typeface="Arial"/>
                      </a:endParaRPr>
                    </a:p>
                  </a:txBody>
                  <a:tcPr marT="25400" marB="25400" marR="76200" marL="76200"/>
                </a:tc>
                <a:tc>
                  <a:txBody>
                    <a:bodyPr/>
                    <a:lstStyle/>
                    <a:p>
                      <a:pPr indent="0" lvl="0" marL="0" marR="0" rtl="0" algn="l">
                        <a:lnSpc>
                          <a:spcPct val="115000"/>
                        </a:lnSpc>
                        <a:spcBef>
                          <a:spcPts val="0"/>
                        </a:spcBef>
                        <a:spcAft>
                          <a:spcPts val="0"/>
                        </a:spcAft>
                        <a:buNone/>
                      </a:pPr>
                      <a:r>
                        <a:rPr lang="en-IN" sz="2400" u="none" cap="none" strike="noStrike"/>
                        <a:t>PEN</a:t>
                      </a:r>
                      <a:endParaRPr sz="2400" u="none" cap="none" strike="noStrike">
                        <a:latin typeface="Arial"/>
                        <a:ea typeface="Arial"/>
                        <a:cs typeface="Arial"/>
                        <a:sym typeface="Arial"/>
                      </a:endParaRPr>
                    </a:p>
                  </a:txBody>
                  <a:tcPr marT="25400" marB="25400" marR="76200" marL="76200"/>
                </a:tc>
                <a:tc>
                  <a:txBody>
                    <a:bodyPr/>
                    <a:lstStyle/>
                    <a:p>
                      <a:pPr indent="0" lvl="0" marL="0" marR="0" rtl="0" algn="l">
                        <a:lnSpc>
                          <a:spcPct val="115000"/>
                        </a:lnSpc>
                        <a:spcBef>
                          <a:spcPts val="0"/>
                        </a:spcBef>
                        <a:spcAft>
                          <a:spcPts val="0"/>
                        </a:spcAft>
                        <a:buNone/>
                      </a:pPr>
                      <a:r>
                        <a:rPr lang="en-IN" sz="2400" u="none" cap="none" strike="noStrike"/>
                        <a:t>Pen Blue</a:t>
                      </a:r>
                      <a:endParaRPr sz="2400" u="none" cap="none" strike="noStrike">
                        <a:latin typeface="Arial"/>
                        <a:ea typeface="Arial"/>
                        <a:cs typeface="Arial"/>
                        <a:sym typeface="Arial"/>
                      </a:endParaRPr>
                    </a:p>
                  </a:txBody>
                  <a:tcPr marT="25400" marB="25400" marR="76200" marL="76200"/>
                </a:tc>
                <a:tc>
                  <a:txBody>
                    <a:bodyPr/>
                    <a:lstStyle/>
                    <a:p>
                      <a:pPr indent="0" lvl="0" marL="0" marR="0" rtl="0" algn="l">
                        <a:lnSpc>
                          <a:spcPct val="115000"/>
                        </a:lnSpc>
                        <a:spcBef>
                          <a:spcPts val="0"/>
                        </a:spcBef>
                        <a:spcAft>
                          <a:spcPts val="0"/>
                        </a:spcAft>
                        <a:buNone/>
                      </a:pPr>
                      <a:r>
                        <a:rPr lang="en-IN" sz="2400" u="none" cap="none" strike="noStrike"/>
                        <a:t>8000</a:t>
                      </a:r>
                      <a:endParaRPr sz="2400" u="none" cap="none" strike="noStrike">
                        <a:latin typeface="Arial"/>
                        <a:ea typeface="Arial"/>
                        <a:cs typeface="Arial"/>
                        <a:sym typeface="Arial"/>
                      </a:endParaRPr>
                    </a:p>
                  </a:txBody>
                  <a:tcPr marT="25400" marB="25400" marR="76200" marL="76200"/>
                </a:tc>
                <a:tc>
                  <a:txBody>
                    <a:bodyPr/>
                    <a:lstStyle/>
                    <a:p>
                      <a:pPr indent="0" lvl="0" marL="0" marR="0" rtl="0" algn="l">
                        <a:lnSpc>
                          <a:spcPct val="115000"/>
                        </a:lnSpc>
                        <a:spcBef>
                          <a:spcPts val="0"/>
                        </a:spcBef>
                        <a:spcAft>
                          <a:spcPts val="0"/>
                        </a:spcAft>
                        <a:buNone/>
                      </a:pPr>
                      <a:r>
                        <a:rPr lang="en-IN" sz="2400" u="none" cap="none" strike="noStrike"/>
                        <a:t>1.25</a:t>
                      </a:r>
                      <a:endParaRPr sz="2400" u="none" cap="none" strike="noStrike">
                        <a:latin typeface="Arial"/>
                        <a:ea typeface="Arial"/>
                        <a:cs typeface="Arial"/>
                        <a:sym typeface="Arial"/>
                      </a:endParaRPr>
                    </a:p>
                  </a:txBody>
                  <a:tcPr marT="25400" marB="25400" marR="76200" marL="76200"/>
                </a:tc>
              </a:tr>
              <a:tr h="479250">
                <a:tc>
                  <a:txBody>
                    <a:bodyPr/>
                    <a:lstStyle/>
                    <a:p>
                      <a:pPr indent="0" lvl="0" marL="0" marR="0" rtl="0" algn="l">
                        <a:lnSpc>
                          <a:spcPct val="115000"/>
                        </a:lnSpc>
                        <a:spcBef>
                          <a:spcPts val="0"/>
                        </a:spcBef>
                        <a:spcAft>
                          <a:spcPts val="0"/>
                        </a:spcAft>
                        <a:buNone/>
                      </a:pPr>
                      <a:r>
                        <a:rPr lang="en-IN" sz="2400" u="none" cap="none" strike="noStrike"/>
                        <a:t>1003</a:t>
                      </a:r>
                      <a:endParaRPr sz="2400" u="none" cap="none" strike="noStrike">
                        <a:latin typeface="Arial"/>
                        <a:ea typeface="Arial"/>
                        <a:cs typeface="Arial"/>
                        <a:sym typeface="Arial"/>
                      </a:endParaRPr>
                    </a:p>
                  </a:txBody>
                  <a:tcPr marT="25400" marB="25400" marR="76200" marL="76200"/>
                </a:tc>
                <a:tc>
                  <a:txBody>
                    <a:bodyPr/>
                    <a:lstStyle/>
                    <a:p>
                      <a:pPr indent="0" lvl="0" marL="0" marR="0" rtl="0" algn="l">
                        <a:lnSpc>
                          <a:spcPct val="115000"/>
                        </a:lnSpc>
                        <a:spcBef>
                          <a:spcPts val="0"/>
                        </a:spcBef>
                        <a:spcAft>
                          <a:spcPts val="0"/>
                        </a:spcAft>
                        <a:buNone/>
                      </a:pPr>
                      <a:r>
                        <a:rPr lang="en-IN" sz="2400" u="none" cap="none" strike="noStrike"/>
                        <a:t>PEN</a:t>
                      </a:r>
                      <a:endParaRPr sz="2400" u="none" cap="none" strike="noStrike">
                        <a:latin typeface="Arial"/>
                        <a:ea typeface="Arial"/>
                        <a:cs typeface="Arial"/>
                        <a:sym typeface="Arial"/>
                      </a:endParaRPr>
                    </a:p>
                  </a:txBody>
                  <a:tcPr marT="25400" marB="25400" marR="76200" marL="76200"/>
                </a:tc>
                <a:tc>
                  <a:txBody>
                    <a:bodyPr/>
                    <a:lstStyle/>
                    <a:p>
                      <a:pPr indent="0" lvl="0" marL="0" marR="0" rtl="0" algn="l">
                        <a:lnSpc>
                          <a:spcPct val="115000"/>
                        </a:lnSpc>
                        <a:spcBef>
                          <a:spcPts val="0"/>
                        </a:spcBef>
                        <a:spcAft>
                          <a:spcPts val="0"/>
                        </a:spcAft>
                        <a:buNone/>
                      </a:pPr>
                      <a:r>
                        <a:rPr lang="en-IN" sz="2400" u="none" cap="none" strike="noStrike"/>
                        <a:t>Pen Black</a:t>
                      </a:r>
                      <a:endParaRPr sz="2400" u="none" cap="none" strike="noStrike">
                        <a:latin typeface="Arial"/>
                        <a:ea typeface="Arial"/>
                        <a:cs typeface="Arial"/>
                        <a:sym typeface="Arial"/>
                      </a:endParaRPr>
                    </a:p>
                  </a:txBody>
                  <a:tcPr marT="25400" marB="25400" marR="76200" marL="76200"/>
                </a:tc>
                <a:tc>
                  <a:txBody>
                    <a:bodyPr/>
                    <a:lstStyle/>
                    <a:p>
                      <a:pPr indent="0" lvl="0" marL="0" marR="0" rtl="0" algn="l">
                        <a:lnSpc>
                          <a:spcPct val="115000"/>
                        </a:lnSpc>
                        <a:spcBef>
                          <a:spcPts val="0"/>
                        </a:spcBef>
                        <a:spcAft>
                          <a:spcPts val="0"/>
                        </a:spcAft>
                        <a:buNone/>
                      </a:pPr>
                      <a:r>
                        <a:rPr lang="en-IN" sz="2400" u="none" cap="none" strike="noStrike"/>
                        <a:t>2000</a:t>
                      </a:r>
                      <a:endParaRPr sz="2400" u="none" cap="none" strike="noStrike">
                        <a:latin typeface="Arial"/>
                        <a:ea typeface="Arial"/>
                        <a:cs typeface="Arial"/>
                        <a:sym typeface="Arial"/>
                      </a:endParaRPr>
                    </a:p>
                  </a:txBody>
                  <a:tcPr marT="25400" marB="25400" marR="76200" marL="76200"/>
                </a:tc>
                <a:tc>
                  <a:txBody>
                    <a:bodyPr/>
                    <a:lstStyle/>
                    <a:p>
                      <a:pPr indent="0" lvl="0" marL="0" marR="0" rtl="0" algn="l">
                        <a:lnSpc>
                          <a:spcPct val="115000"/>
                        </a:lnSpc>
                        <a:spcBef>
                          <a:spcPts val="0"/>
                        </a:spcBef>
                        <a:spcAft>
                          <a:spcPts val="0"/>
                        </a:spcAft>
                        <a:buNone/>
                      </a:pPr>
                      <a:r>
                        <a:rPr lang="en-IN" sz="2400" u="none" cap="none" strike="noStrike"/>
                        <a:t>1.25</a:t>
                      </a:r>
                      <a:endParaRPr sz="2400" u="none" cap="none" strike="noStrike">
                        <a:latin typeface="Arial"/>
                        <a:ea typeface="Arial"/>
                        <a:cs typeface="Arial"/>
                        <a:sym typeface="Arial"/>
                      </a:endParaRPr>
                    </a:p>
                  </a:txBody>
                  <a:tcPr marT="25400" marB="25400" marR="76200" marL="76200"/>
                </a:tc>
              </a:tr>
              <a:tr h="479250">
                <a:tc>
                  <a:txBody>
                    <a:bodyPr/>
                    <a:lstStyle/>
                    <a:p>
                      <a:pPr indent="0" lvl="0" marL="0" marR="0" rtl="0" algn="l">
                        <a:lnSpc>
                          <a:spcPct val="115000"/>
                        </a:lnSpc>
                        <a:spcBef>
                          <a:spcPts val="0"/>
                        </a:spcBef>
                        <a:spcAft>
                          <a:spcPts val="0"/>
                        </a:spcAft>
                        <a:buNone/>
                      </a:pPr>
                      <a:r>
                        <a:rPr lang="en-IN" sz="2400" u="none" cap="none" strike="noStrike"/>
                        <a:t>1004</a:t>
                      </a:r>
                      <a:endParaRPr sz="2400" u="none" cap="none" strike="noStrike">
                        <a:latin typeface="Arial"/>
                        <a:ea typeface="Arial"/>
                        <a:cs typeface="Arial"/>
                        <a:sym typeface="Arial"/>
                      </a:endParaRPr>
                    </a:p>
                  </a:txBody>
                  <a:tcPr marT="25400" marB="25400" marR="76200" marL="76200"/>
                </a:tc>
                <a:tc>
                  <a:txBody>
                    <a:bodyPr/>
                    <a:lstStyle/>
                    <a:p>
                      <a:pPr indent="0" lvl="0" marL="0" marR="0" rtl="0" algn="l">
                        <a:lnSpc>
                          <a:spcPct val="115000"/>
                        </a:lnSpc>
                        <a:spcBef>
                          <a:spcPts val="0"/>
                        </a:spcBef>
                        <a:spcAft>
                          <a:spcPts val="0"/>
                        </a:spcAft>
                        <a:buNone/>
                      </a:pPr>
                      <a:r>
                        <a:rPr lang="en-IN" sz="2400" u="none" cap="none" strike="noStrike"/>
                        <a:t>PEC</a:t>
                      </a:r>
                      <a:endParaRPr sz="2400" u="none" cap="none" strike="noStrike">
                        <a:latin typeface="Arial"/>
                        <a:ea typeface="Arial"/>
                        <a:cs typeface="Arial"/>
                        <a:sym typeface="Arial"/>
                      </a:endParaRPr>
                    </a:p>
                  </a:txBody>
                  <a:tcPr marT="25400" marB="25400" marR="76200" marL="76200"/>
                </a:tc>
                <a:tc>
                  <a:txBody>
                    <a:bodyPr/>
                    <a:lstStyle/>
                    <a:p>
                      <a:pPr indent="0" lvl="0" marL="0" marR="0" rtl="0" algn="l">
                        <a:lnSpc>
                          <a:spcPct val="115000"/>
                        </a:lnSpc>
                        <a:spcBef>
                          <a:spcPts val="0"/>
                        </a:spcBef>
                        <a:spcAft>
                          <a:spcPts val="0"/>
                        </a:spcAft>
                        <a:buNone/>
                      </a:pPr>
                      <a:r>
                        <a:rPr lang="en-IN" sz="2400" u="none" cap="none" strike="noStrike"/>
                        <a:t>Pencil 2B</a:t>
                      </a:r>
                      <a:endParaRPr sz="2400" u="none" cap="none" strike="noStrike">
                        <a:latin typeface="Arial"/>
                        <a:ea typeface="Arial"/>
                        <a:cs typeface="Arial"/>
                        <a:sym typeface="Arial"/>
                      </a:endParaRPr>
                    </a:p>
                  </a:txBody>
                  <a:tcPr marT="25400" marB="25400" marR="76200" marL="76200"/>
                </a:tc>
                <a:tc>
                  <a:txBody>
                    <a:bodyPr/>
                    <a:lstStyle/>
                    <a:p>
                      <a:pPr indent="0" lvl="0" marL="0" marR="0" rtl="0" algn="l">
                        <a:lnSpc>
                          <a:spcPct val="115000"/>
                        </a:lnSpc>
                        <a:spcBef>
                          <a:spcPts val="0"/>
                        </a:spcBef>
                        <a:spcAft>
                          <a:spcPts val="0"/>
                        </a:spcAft>
                        <a:buNone/>
                      </a:pPr>
                      <a:r>
                        <a:rPr lang="en-IN" sz="2400" u="none" cap="none" strike="noStrike"/>
                        <a:t>10000</a:t>
                      </a:r>
                      <a:endParaRPr sz="2400" u="none" cap="none" strike="noStrike">
                        <a:latin typeface="Arial"/>
                        <a:ea typeface="Arial"/>
                        <a:cs typeface="Arial"/>
                        <a:sym typeface="Arial"/>
                      </a:endParaRPr>
                    </a:p>
                  </a:txBody>
                  <a:tcPr marT="25400" marB="25400" marR="76200" marL="76200"/>
                </a:tc>
                <a:tc>
                  <a:txBody>
                    <a:bodyPr/>
                    <a:lstStyle/>
                    <a:p>
                      <a:pPr indent="0" lvl="0" marL="0" marR="0" rtl="0" algn="l">
                        <a:lnSpc>
                          <a:spcPct val="115000"/>
                        </a:lnSpc>
                        <a:spcBef>
                          <a:spcPts val="0"/>
                        </a:spcBef>
                        <a:spcAft>
                          <a:spcPts val="0"/>
                        </a:spcAft>
                        <a:buNone/>
                      </a:pPr>
                      <a:r>
                        <a:rPr lang="en-IN" sz="2400" u="none" cap="none" strike="noStrike"/>
                        <a:t>0.48</a:t>
                      </a:r>
                      <a:endParaRPr sz="2400" u="none" cap="none" strike="noStrike">
                        <a:latin typeface="Arial"/>
                        <a:ea typeface="Arial"/>
                        <a:cs typeface="Arial"/>
                        <a:sym typeface="Arial"/>
                      </a:endParaRPr>
                    </a:p>
                  </a:txBody>
                  <a:tcPr marT="25400" marB="25400" marR="76200" marL="76200"/>
                </a:tc>
              </a:tr>
              <a:tr h="479250">
                <a:tc>
                  <a:txBody>
                    <a:bodyPr/>
                    <a:lstStyle/>
                    <a:p>
                      <a:pPr indent="0" lvl="0" marL="0" marR="0" rtl="0" algn="l">
                        <a:lnSpc>
                          <a:spcPct val="115000"/>
                        </a:lnSpc>
                        <a:spcBef>
                          <a:spcPts val="0"/>
                        </a:spcBef>
                        <a:spcAft>
                          <a:spcPts val="0"/>
                        </a:spcAft>
                        <a:buNone/>
                      </a:pPr>
                      <a:r>
                        <a:rPr lang="en-IN" sz="2400" u="none" cap="none" strike="noStrike"/>
                        <a:t>1005</a:t>
                      </a:r>
                      <a:endParaRPr sz="2400" u="none" cap="none" strike="noStrike">
                        <a:latin typeface="Arial"/>
                        <a:ea typeface="Arial"/>
                        <a:cs typeface="Arial"/>
                        <a:sym typeface="Arial"/>
                      </a:endParaRPr>
                    </a:p>
                  </a:txBody>
                  <a:tcPr marT="25400" marB="25400" marR="76200" marL="76200"/>
                </a:tc>
                <a:tc>
                  <a:txBody>
                    <a:bodyPr/>
                    <a:lstStyle/>
                    <a:p>
                      <a:pPr indent="0" lvl="0" marL="0" marR="0" rtl="0" algn="l">
                        <a:lnSpc>
                          <a:spcPct val="115000"/>
                        </a:lnSpc>
                        <a:spcBef>
                          <a:spcPts val="0"/>
                        </a:spcBef>
                        <a:spcAft>
                          <a:spcPts val="0"/>
                        </a:spcAft>
                        <a:buNone/>
                      </a:pPr>
                      <a:r>
                        <a:rPr lang="en-IN" sz="2400" u="none" cap="none" strike="noStrike"/>
                        <a:t>PEC</a:t>
                      </a:r>
                      <a:endParaRPr sz="2400" u="none" cap="none" strike="noStrike">
                        <a:latin typeface="Arial"/>
                        <a:ea typeface="Arial"/>
                        <a:cs typeface="Arial"/>
                        <a:sym typeface="Arial"/>
                      </a:endParaRPr>
                    </a:p>
                  </a:txBody>
                  <a:tcPr marT="25400" marB="25400" marR="76200" marL="76200"/>
                </a:tc>
                <a:tc>
                  <a:txBody>
                    <a:bodyPr/>
                    <a:lstStyle/>
                    <a:p>
                      <a:pPr indent="0" lvl="0" marL="0" marR="0" rtl="0" algn="l">
                        <a:lnSpc>
                          <a:spcPct val="115000"/>
                        </a:lnSpc>
                        <a:spcBef>
                          <a:spcPts val="0"/>
                        </a:spcBef>
                        <a:spcAft>
                          <a:spcPts val="0"/>
                        </a:spcAft>
                        <a:buNone/>
                      </a:pPr>
                      <a:r>
                        <a:rPr lang="en-IN" sz="2400" u="none" cap="none" strike="noStrike"/>
                        <a:t>Pencil 2H</a:t>
                      </a:r>
                      <a:endParaRPr sz="2400" u="none" cap="none" strike="noStrike">
                        <a:latin typeface="Arial"/>
                        <a:ea typeface="Arial"/>
                        <a:cs typeface="Arial"/>
                        <a:sym typeface="Arial"/>
                      </a:endParaRPr>
                    </a:p>
                  </a:txBody>
                  <a:tcPr marT="25400" marB="25400" marR="76200" marL="76200"/>
                </a:tc>
                <a:tc>
                  <a:txBody>
                    <a:bodyPr/>
                    <a:lstStyle/>
                    <a:p>
                      <a:pPr indent="0" lvl="0" marL="0" marR="0" rtl="0" algn="l">
                        <a:lnSpc>
                          <a:spcPct val="115000"/>
                        </a:lnSpc>
                        <a:spcBef>
                          <a:spcPts val="0"/>
                        </a:spcBef>
                        <a:spcAft>
                          <a:spcPts val="0"/>
                        </a:spcAft>
                        <a:buNone/>
                      </a:pPr>
                      <a:r>
                        <a:rPr lang="en-IN" sz="2400" u="none" cap="none" strike="noStrike"/>
                        <a:t>8000</a:t>
                      </a:r>
                      <a:endParaRPr sz="2400" u="none" cap="none" strike="noStrike">
                        <a:latin typeface="Arial"/>
                        <a:ea typeface="Arial"/>
                        <a:cs typeface="Arial"/>
                        <a:sym typeface="Arial"/>
                      </a:endParaRPr>
                    </a:p>
                  </a:txBody>
                  <a:tcPr marT="25400" marB="25400" marR="76200" marL="76200"/>
                </a:tc>
                <a:tc>
                  <a:txBody>
                    <a:bodyPr/>
                    <a:lstStyle/>
                    <a:p>
                      <a:pPr indent="0" lvl="0" marL="0" marR="0" rtl="0" algn="l">
                        <a:lnSpc>
                          <a:spcPct val="115000"/>
                        </a:lnSpc>
                        <a:spcBef>
                          <a:spcPts val="0"/>
                        </a:spcBef>
                        <a:spcAft>
                          <a:spcPts val="0"/>
                        </a:spcAft>
                        <a:buNone/>
                      </a:pPr>
                      <a:r>
                        <a:rPr lang="en-IN" sz="2400" u="none" cap="none" strike="noStrike"/>
                        <a:t>0.49</a:t>
                      </a:r>
                      <a:endParaRPr sz="2400" u="none" cap="none" strike="noStrike">
                        <a:latin typeface="Arial"/>
                        <a:ea typeface="Arial"/>
                        <a:cs typeface="Arial"/>
                        <a:sym typeface="Arial"/>
                      </a:endParaRPr>
                    </a:p>
                  </a:txBody>
                  <a:tcPr marT="25400" marB="25400" marR="76200" marL="7620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5"/>
          <p:cNvSpPr/>
          <p:nvPr/>
        </p:nvSpPr>
        <p:spPr>
          <a:xfrm>
            <a:off x="261257" y="449036"/>
            <a:ext cx="11364686" cy="6144759"/>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IN" sz="1800">
                <a:solidFill>
                  <a:srgbClr val="009900"/>
                </a:solidFill>
                <a:latin typeface="Courier New"/>
                <a:ea typeface="Courier New"/>
                <a:cs typeface="Courier New"/>
                <a:sym typeface="Courier New"/>
              </a:rPr>
              <a:t>-- Show all the tables to confirm that the "products" table has been created</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a:t>
            </a:r>
            <a:r>
              <a:rPr lang="en-IN" sz="1800">
                <a:solidFill>
                  <a:schemeClr val="dk1"/>
                </a:solidFill>
                <a:latin typeface="Courier New"/>
                <a:ea typeface="Courier New"/>
                <a:cs typeface="Courier New"/>
                <a:sym typeface="Courier New"/>
              </a:rPr>
              <a:t>&gt; </a:t>
            </a:r>
            <a:r>
              <a:rPr b="1" lang="en-IN" sz="1800">
                <a:solidFill>
                  <a:schemeClr val="dk1"/>
                </a:solidFill>
                <a:latin typeface="Courier New"/>
                <a:ea typeface="Courier New"/>
                <a:cs typeface="Courier New"/>
                <a:sym typeface="Courier New"/>
              </a:rPr>
              <a:t>SHOW TABLES;</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Tables_in_</a:t>
            </a:r>
            <a:r>
              <a:rPr lang="en-IN" sz="1800">
                <a:solidFill>
                  <a:schemeClr val="dk1"/>
                </a:solidFill>
                <a:latin typeface="Courier New"/>
                <a:ea typeface="Courier New"/>
                <a:cs typeface="Courier New"/>
                <a:sym typeface="Courier New"/>
              </a:rPr>
              <a:t>geodb</a:t>
            </a: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products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rgbClr val="009900"/>
                </a:solidFill>
                <a:latin typeface="Courier New"/>
                <a:ea typeface="Courier New"/>
                <a:cs typeface="Courier New"/>
                <a:sym typeface="Courier New"/>
              </a:rPr>
              <a:t>-- Describe the fields (columns) of the "products" table</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a:t>
            </a:r>
            <a:r>
              <a:rPr lang="en-IN" sz="1800">
                <a:solidFill>
                  <a:schemeClr val="dk1"/>
                </a:solidFill>
                <a:latin typeface="Courier New"/>
                <a:ea typeface="Courier New"/>
                <a:cs typeface="Courier New"/>
                <a:sym typeface="Courier New"/>
              </a:rPr>
              <a:t>&gt; </a:t>
            </a:r>
            <a:r>
              <a:rPr b="1" lang="en-IN" sz="1800">
                <a:solidFill>
                  <a:schemeClr val="dk1"/>
                </a:solidFill>
                <a:latin typeface="Courier New"/>
                <a:ea typeface="Courier New"/>
                <a:cs typeface="Courier New"/>
                <a:sym typeface="Courier New"/>
              </a:rPr>
              <a:t>DESCRIBE products;</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Field       | Type             | Null | Key | Default    | Extra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productID   | int(10) unsigned | NO   | PRI | NULL       | auto_increment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productCode | char(3)          | NO   |     |            |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name        | varchar(30)      | NO   |     |            |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quantity    | int(10) unsigned | NO   |     | 0          |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price       | decimal(7,2)     | NO   |     | 99999.99   |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16"/>
          <p:cNvSpPr/>
          <p:nvPr/>
        </p:nvSpPr>
        <p:spPr>
          <a:xfrm>
            <a:off x="400049" y="857250"/>
            <a:ext cx="11127922" cy="4340162"/>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IN" sz="1800">
                <a:solidFill>
                  <a:srgbClr val="009900"/>
                </a:solidFill>
                <a:latin typeface="Courier New"/>
                <a:ea typeface="Courier New"/>
                <a:cs typeface="Courier New"/>
                <a:sym typeface="Courier New"/>
              </a:rPr>
              <a:t>-- Show the complete CREATE TABLE statement used by </a:t>
            </a:r>
            <a:r>
              <a:rPr lang="en-IN" sz="1800">
                <a:solidFill>
                  <a:srgbClr val="009900"/>
                </a:solidFill>
                <a:latin typeface="Courier New"/>
                <a:ea typeface="Courier New"/>
                <a:cs typeface="Courier New"/>
                <a:sym typeface="Courier New"/>
              </a:rPr>
              <a:t>MariaDB </a:t>
            </a:r>
            <a:r>
              <a:rPr lang="en-IN" sz="1800">
                <a:solidFill>
                  <a:srgbClr val="009900"/>
                </a:solidFill>
                <a:latin typeface="Courier New"/>
                <a:ea typeface="Courier New"/>
                <a:cs typeface="Courier New"/>
                <a:sym typeface="Courier New"/>
              </a:rPr>
              <a:t> to create this table</a:t>
            </a:r>
            <a:endParaRPr sz="2400">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lang="en-IN" sz="1800">
                <a:solidFill>
                  <a:schemeClr val="dk1"/>
                </a:solidFill>
                <a:latin typeface="Courier New"/>
                <a:ea typeface="Courier New"/>
                <a:cs typeface="Courier New"/>
                <a:sym typeface="Courier New"/>
              </a:rPr>
              <a:t>MariaDB </a:t>
            </a:r>
            <a:r>
              <a:rPr lang="en-IN" sz="1800">
                <a:solidFill>
                  <a:schemeClr val="dk1"/>
                </a:solidFill>
                <a:latin typeface="Courier New"/>
                <a:ea typeface="Courier New"/>
                <a:cs typeface="Courier New"/>
                <a:sym typeface="Courier New"/>
              </a:rPr>
              <a:t>&gt; </a:t>
            </a:r>
            <a:r>
              <a:rPr b="1" lang="en-IN" sz="1800">
                <a:solidFill>
                  <a:schemeClr val="dk1"/>
                </a:solidFill>
                <a:latin typeface="Courier New"/>
                <a:ea typeface="Courier New"/>
                <a:cs typeface="Courier New"/>
                <a:sym typeface="Courier New"/>
              </a:rPr>
              <a:t>SHOW CREATE TABLE products \G</a:t>
            </a:r>
            <a:endParaRPr sz="2400">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lang="en-IN" sz="1800">
                <a:solidFill>
                  <a:schemeClr val="dk1"/>
                </a:solidFill>
                <a:latin typeface="Courier New"/>
                <a:ea typeface="Courier New"/>
                <a:cs typeface="Courier New"/>
                <a:sym typeface="Courier New"/>
              </a:rPr>
              <a:t>*************************** 1. row ***************************</a:t>
            </a:r>
            <a:endParaRPr sz="2400">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lang="en-IN" sz="1800">
                <a:solidFill>
                  <a:schemeClr val="dk1"/>
                </a:solidFill>
                <a:latin typeface="Courier New"/>
                <a:ea typeface="Courier New"/>
                <a:cs typeface="Courier New"/>
                <a:sym typeface="Courier New"/>
              </a:rPr>
              <a:t>       Table: products</a:t>
            </a:r>
            <a:endParaRPr sz="2400">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lang="en-IN" sz="1800">
                <a:solidFill>
                  <a:schemeClr val="dk1"/>
                </a:solidFill>
                <a:latin typeface="Courier New"/>
                <a:ea typeface="Courier New"/>
                <a:cs typeface="Courier New"/>
                <a:sym typeface="Courier New"/>
              </a:rPr>
              <a:t>Create Table: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rgbClr val="E31B23"/>
                </a:solidFill>
                <a:latin typeface="Courier New"/>
                <a:ea typeface="Courier New"/>
                <a:cs typeface="Courier New"/>
                <a:sym typeface="Courier New"/>
              </a:rPr>
              <a:t>CREATE TABLE `products`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rgbClr val="E31B23"/>
                </a:solidFill>
                <a:latin typeface="Courier New"/>
                <a:ea typeface="Courier New"/>
                <a:cs typeface="Courier New"/>
                <a:sym typeface="Courier New"/>
              </a:rPr>
              <a:t>  `productID`    int(10) unsigned  NOT NULL AUTO_INCREMENT,</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rgbClr val="E31B23"/>
                </a:solidFill>
                <a:latin typeface="Courier New"/>
                <a:ea typeface="Courier New"/>
                <a:cs typeface="Courier New"/>
                <a:sym typeface="Courier New"/>
              </a:rPr>
              <a:t>  `productCode`  char(3)           NOT NULL DEFAULT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rgbClr val="E31B23"/>
                </a:solidFill>
                <a:latin typeface="Courier New"/>
                <a:ea typeface="Courier New"/>
                <a:cs typeface="Courier New"/>
                <a:sym typeface="Courier New"/>
              </a:rPr>
              <a:t>  `name`         varchar(30)       NOT NULL DEFAULT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rgbClr val="E31B23"/>
                </a:solidFill>
                <a:latin typeface="Courier New"/>
                <a:ea typeface="Courier New"/>
                <a:cs typeface="Courier New"/>
                <a:sym typeface="Courier New"/>
              </a:rPr>
              <a:t>  `quantity`     int(10) unsigned  NOT NULL DEFAULT '0',</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rgbClr val="E31B23"/>
                </a:solidFill>
                <a:latin typeface="Courier New"/>
                <a:ea typeface="Courier New"/>
                <a:cs typeface="Courier New"/>
                <a:sym typeface="Courier New"/>
              </a:rPr>
              <a:t>  `price`        decimal(7,2)      NOT NULL DEFAULT '99999.99',</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rgbClr val="E31B23"/>
                </a:solidFill>
                <a:latin typeface="Courier New"/>
                <a:ea typeface="Courier New"/>
                <a:cs typeface="Courier New"/>
                <a:sym typeface="Courier New"/>
              </a:rPr>
              <a:t>  PRIMARY KEY (`productID`)</a:t>
            </a:r>
            <a:endParaRPr sz="2400">
              <a:solidFill>
                <a:schemeClr val="dk1"/>
              </a:solidFill>
              <a:latin typeface="Arial"/>
              <a:ea typeface="Arial"/>
              <a:cs typeface="Arial"/>
              <a:sym typeface="Arial"/>
            </a:endParaRPr>
          </a:p>
          <a:p>
            <a:pPr indent="0" lvl="0" marL="0" marR="0" rtl="0" algn="just">
              <a:spcBef>
                <a:spcPts val="400"/>
              </a:spcBef>
              <a:spcAft>
                <a:spcPts val="0"/>
              </a:spcAft>
              <a:buNone/>
            </a:pPr>
            <a:r>
              <a:rPr lang="en-IN" sz="1800">
                <a:solidFill>
                  <a:srgbClr val="E31B23"/>
                </a:solidFill>
                <a:latin typeface="Courier New"/>
                <a:ea typeface="Courier New"/>
                <a:cs typeface="Courier New"/>
                <a:sym typeface="Courier New"/>
              </a:rPr>
              <a:t>) ENGINE=InnoDB DEFAULT CHARSET=latin1</a:t>
            </a:r>
            <a:endParaRPr sz="24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Summary of </a:t>
            </a:r>
            <a:r>
              <a:rPr b="1" lang="en-IN"/>
              <a:t>MariaDB </a:t>
            </a:r>
            <a:r>
              <a:rPr b="1" lang="en-IN"/>
              <a:t> Commands</a:t>
            </a:r>
            <a:endParaRPr/>
          </a:p>
        </p:txBody>
      </p:sp>
      <p:sp>
        <p:nvSpPr>
          <p:cNvPr id="95" name="Google Shape;9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000"/>
              <a:buNone/>
            </a:pPr>
            <a:r>
              <a:rPr lang="en-IN" sz="2000"/>
              <a:t>Database-Level</a:t>
            </a:r>
            <a:endParaRPr sz="2000"/>
          </a:p>
          <a:p>
            <a:pPr indent="-228600" lvl="0" marL="228600" rtl="0" algn="l">
              <a:lnSpc>
                <a:spcPct val="100000"/>
              </a:lnSpc>
              <a:spcBef>
                <a:spcPts val="1000"/>
              </a:spcBef>
              <a:spcAft>
                <a:spcPts val="0"/>
              </a:spcAft>
              <a:buClr>
                <a:schemeClr val="dk1"/>
              </a:buClr>
              <a:buSzPts val="2000"/>
              <a:buChar char="•"/>
            </a:pPr>
            <a:r>
              <a:rPr lang="en-IN" sz="2000"/>
              <a:t>DROP DATABASE </a:t>
            </a:r>
            <a:r>
              <a:rPr i="1" lang="en-IN" sz="2000"/>
              <a:t>databaseName</a:t>
            </a:r>
            <a:r>
              <a:rPr lang="en-IN" sz="2000"/>
              <a:t>                        </a:t>
            </a:r>
            <a:r>
              <a:rPr lang="en-IN" sz="2000">
                <a:solidFill>
                  <a:srgbClr val="689331"/>
                </a:solidFill>
              </a:rPr>
              <a:t>-- Delete the database (irrecoverable!)</a:t>
            </a:r>
            <a:endParaRPr/>
          </a:p>
          <a:p>
            <a:pPr indent="-228600" lvl="0" marL="228600" rtl="0" algn="l">
              <a:lnSpc>
                <a:spcPct val="100000"/>
              </a:lnSpc>
              <a:spcBef>
                <a:spcPts val="1000"/>
              </a:spcBef>
              <a:spcAft>
                <a:spcPts val="0"/>
              </a:spcAft>
              <a:buClr>
                <a:schemeClr val="dk1"/>
              </a:buClr>
              <a:buSzPts val="2000"/>
              <a:buChar char="•"/>
            </a:pPr>
            <a:r>
              <a:rPr lang="en-IN" sz="2000"/>
              <a:t>DROP DATABASE IF EXISTS </a:t>
            </a:r>
            <a:r>
              <a:rPr i="1" lang="en-IN" sz="2000"/>
              <a:t>databaseName</a:t>
            </a:r>
            <a:r>
              <a:rPr lang="en-IN" sz="2000"/>
              <a:t>       </a:t>
            </a:r>
            <a:r>
              <a:rPr lang="en-IN" sz="2000">
                <a:solidFill>
                  <a:srgbClr val="689331"/>
                </a:solidFill>
              </a:rPr>
              <a:t>-- Delete if it exists</a:t>
            </a:r>
            <a:endParaRPr/>
          </a:p>
          <a:p>
            <a:pPr indent="-228600" lvl="0" marL="228600" rtl="0" algn="l">
              <a:lnSpc>
                <a:spcPct val="100000"/>
              </a:lnSpc>
              <a:spcBef>
                <a:spcPts val="1000"/>
              </a:spcBef>
              <a:spcAft>
                <a:spcPts val="0"/>
              </a:spcAft>
              <a:buClr>
                <a:schemeClr val="dk1"/>
              </a:buClr>
              <a:buSzPts val="2000"/>
              <a:buChar char="•"/>
            </a:pPr>
            <a:r>
              <a:rPr lang="en-IN" sz="2000"/>
              <a:t>CREATE DATABASE </a:t>
            </a:r>
            <a:r>
              <a:rPr i="1" lang="en-IN" sz="2000"/>
              <a:t>databaseName</a:t>
            </a:r>
            <a:r>
              <a:rPr lang="en-IN" sz="2000"/>
              <a:t>                     </a:t>
            </a:r>
            <a:r>
              <a:rPr lang="en-IN" sz="2000">
                <a:solidFill>
                  <a:srgbClr val="689331"/>
                </a:solidFill>
              </a:rPr>
              <a:t>-- Create a new database</a:t>
            </a:r>
            <a:endParaRPr/>
          </a:p>
          <a:p>
            <a:pPr indent="-228600" lvl="0" marL="228600" rtl="0" algn="l">
              <a:lnSpc>
                <a:spcPct val="100000"/>
              </a:lnSpc>
              <a:spcBef>
                <a:spcPts val="1000"/>
              </a:spcBef>
              <a:spcAft>
                <a:spcPts val="0"/>
              </a:spcAft>
              <a:buClr>
                <a:schemeClr val="dk1"/>
              </a:buClr>
              <a:buSzPts val="2000"/>
              <a:buChar char="•"/>
            </a:pPr>
            <a:r>
              <a:rPr lang="en-IN" sz="2000"/>
              <a:t>CREATE DATABASE IF NOT EXISTS </a:t>
            </a:r>
            <a:r>
              <a:rPr i="1" lang="en-IN" sz="2000"/>
              <a:t>databaseName</a:t>
            </a:r>
            <a:r>
              <a:rPr lang="en-IN" sz="2000"/>
              <a:t> </a:t>
            </a:r>
            <a:r>
              <a:rPr lang="en-IN" sz="2000">
                <a:solidFill>
                  <a:srgbClr val="689331"/>
                </a:solidFill>
              </a:rPr>
              <a:t>-- Create only if it does not exists</a:t>
            </a:r>
            <a:endParaRPr/>
          </a:p>
          <a:p>
            <a:pPr indent="-228600" lvl="0" marL="228600" rtl="0" algn="l">
              <a:lnSpc>
                <a:spcPct val="100000"/>
              </a:lnSpc>
              <a:spcBef>
                <a:spcPts val="1000"/>
              </a:spcBef>
              <a:spcAft>
                <a:spcPts val="0"/>
              </a:spcAft>
              <a:buClr>
                <a:schemeClr val="dk1"/>
              </a:buClr>
              <a:buSzPts val="2000"/>
              <a:buChar char="•"/>
            </a:pPr>
            <a:r>
              <a:rPr lang="en-IN" sz="2000"/>
              <a:t>SHOW DATABASES                                                  </a:t>
            </a:r>
            <a:r>
              <a:rPr lang="en-IN" sz="2000">
                <a:solidFill>
                  <a:srgbClr val="689331"/>
                </a:solidFill>
              </a:rPr>
              <a:t>-- Show all the databases in this server</a:t>
            </a:r>
            <a:endParaRPr/>
          </a:p>
          <a:p>
            <a:pPr indent="-228600" lvl="0" marL="228600" rtl="0" algn="l">
              <a:lnSpc>
                <a:spcPct val="100000"/>
              </a:lnSpc>
              <a:spcBef>
                <a:spcPts val="1000"/>
              </a:spcBef>
              <a:spcAft>
                <a:spcPts val="0"/>
              </a:spcAft>
              <a:buClr>
                <a:schemeClr val="dk1"/>
              </a:buClr>
              <a:buSzPts val="2000"/>
              <a:buChar char="•"/>
            </a:pPr>
            <a:r>
              <a:rPr lang="en-IN" sz="2000"/>
              <a:t>USE </a:t>
            </a:r>
            <a:r>
              <a:rPr i="1" lang="en-IN" sz="2000"/>
              <a:t>databaseName</a:t>
            </a:r>
            <a:r>
              <a:rPr lang="en-IN" sz="2000"/>
              <a:t>                                                </a:t>
            </a:r>
            <a:r>
              <a:rPr lang="en-IN" sz="2000">
                <a:solidFill>
                  <a:srgbClr val="689331"/>
                </a:solidFill>
              </a:rPr>
              <a:t>-- Set the default (current) database</a:t>
            </a:r>
            <a:endParaRPr/>
          </a:p>
          <a:p>
            <a:pPr indent="-228600" lvl="0" marL="228600" rtl="0" algn="l">
              <a:lnSpc>
                <a:spcPct val="100000"/>
              </a:lnSpc>
              <a:spcBef>
                <a:spcPts val="1000"/>
              </a:spcBef>
              <a:spcAft>
                <a:spcPts val="0"/>
              </a:spcAft>
              <a:buClr>
                <a:schemeClr val="dk1"/>
              </a:buClr>
              <a:buSzPts val="2000"/>
              <a:buChar char="•"/>
            </a:pPr>
            <a:r>
              <a:rPr lang="en-IN" sz="2000"/>
              <a:t>SELECT DATABASE()                          	        </a:t>
            </a:r>
            <a:r>
              <a:rPr lang="en-IN" sz="2000">
                <a:solidFill>
                  <a:srgbClr val="689331"/>
                </a:solidFill>
              </a:rPr>
              <a:t>-- Show the default database</a:t>
            </a:r>
            <a:endParaRPr/>
          </a:p>
          <a:p>
            <a:pPr indent="-228600" lvl="0" marL="228600" rtl="0" algn="l">
              <a:lnSpc>
                <a:spcPct val="100000"/>
              </a:lnSpc>
              <a:spcBef>
                <a:spcPts val="1000"/>
              </a:spcBef>
              <a:spcAft>
                <a:spcPts val="0"/>
              </a:spcAft>
              <a:buClr>
                <a:schemeClr val="dk1"/>
              </a:buClr>
              <a:buSzPts val="2000"/>
              <a:buChar char="•"/>
            </a:pPr>
            <a:r>
              <a:rPr lang="en-IN" sz="2000"/>
              <a:t>SHOW CREATE DATABASE </a:t>
            </a:r>
            <a:r>
              <a:rPr i="1" lang="en-IN" sz="2000"/>
              <a:t>databaseName</a:t>
            </a:r>
            <a:r>
              <a:rPr lang="en-IN" sz="2000"/>
              <a:t>          </a:t>
            </a:r>
            <a:r>
              <a:rPr lang="en-IN" sz="2000">
                <a:solidFill>
                  <a:srgbClr val="689331"/>
                </a:solidFill>
              </a:rPr>
              <a:t>-- Show the CREATE DATABASE statement</a:t>
            </a:r>
            <a:endParaRPr sz="2000">
              <a:solidFill>
                <a:srgbClr val="68933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17"/>
          <p:cNvSpPr/>
          <p:nvPr/>
        </p:nvSpPr>
        <p:spPr>
          <a:xfrm>
            <a:off x="530677" y="876065"/>
            <a:ext cx="11201402" cy="5390194"/>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IN" sz="2400" u="sng">
                <a:solidFill>
                  <a:srgbClr val="444444"/>
                </a:solidFill>
                <a:latin typeface="Verdana"/>
                <a:ea typeface="Verdana"/>
                <a:cs typeface="Verdana"/>
                <a:sym typeface="Verdana"/>
              </a:rPr>
              <a:t>Explanations</a:t>
            </a:r>
            <a:endParaRPr b="1" sz="2000" u="sng">
              <a:solidFill>
                <a:srgbClr val="666666"/>
              </a:solidFill>
              <a:latin typeface="Arial"/>
              <a:ea typeface="Arial"/>
              <a:cs typeface="Arial"/>
              <a:sym typeface="Arial"/>
            </a:endParaRPr>
          </a:p>
          <a:p>
            <a:pPr indent="0" lvl="0" marL="0" marR="0" rtl="0" algn="just">
              <a:lnSpc>
                <a:spcPct val="115000"/>
              </a:lnSpc>
              <a:spcBef>
                <a:spcPts val="600"/>
              </a:spcBef>
              <a:spcAft>
                <a:spcPts val="0"/>
              </a:spcAft>
              <a:buNone/>
            </a:pPr>
            <a:r>
              <a:rPr lang="en-IN" sz="1800">
                <a:solidFill>
                  <a:schemeClr val="dk1"/>
                </a:solidFill>
                <a:latin typeface="Arial"/>
                <a:ea typeface="Arial"/>
                <a:cs typeface="Arial"/>
                <a:sym typeface="Arial"/>
              </a:rPr>
              <a:t>We define 5 columns in the table </a:t>
            </a:r>
            <a:r>
              <a:rPr lang="en-IN" sz="1800">
                <a:solidFill>
                  <a:schemeClr val="dk1"/>
                </a:solidFill>
                <a:latin typeface="Courier New"/>
                <a:ea typeface="Courier New"/>
                <a:cs typeface="Courier New"/>
                <a:sym typeface="Courier New"/>
              </a:rPr>
              <a:t>products</a:t>
            </a:r>
            <a:r>
              <a:rPr lang="en-IN" sz="1800">
                <a:solidFill>
                  <a:schemeClr val="dk1"/>
                </a:solidFill>
                <a:latin typeface="Arial"/>
                <a:ea typeface="Arial"/>
                <a:cs typeface="Arial"/>
                <a:sym typeface="Arial"/>
              </a:rPr>
              <a:t>: </a:t>
            </a:r>
            <a:r>
              <a:rPr lang="en-IN" sz="1800">
                <a:solidFill>
                  <a:schemeClr val="dk1"/>
                </a:solidFill>
                <a:latin typeface="Courier New"/>
                <a:ea typeface="Courier New"/>
                <a:cs typeface="Courier New"/>
                <a:sym typeface="Courier New"/>
              </a:rPr>
              <a:t>productID</a:t>
            </a:r>
            <a:r>
              <a:rPr lang="en-IN" sz="1800">
                <a:solidFill>
                  <a:schemeClr val="dk1"/>
                </a:solidFill>
                <a:latin typeface="Arial"/>
                <a:ea typeface="Arial"/>
                <a:cs typeface="Arial"/>
                <a:sym typeface="Arial"/>
              </a:rPr>
              <a:t>, </a:t>
            </a:r>
            <a:r>
              <a:rPr lang="en-IN" sz="1800">
                <a:solidFill>
                  <a:schemeClr val="dk1"/>
                </a:solidFill>
                <a:latin typeface="Courier New"/>
                <a:ea typeface="Courier New"/>
                <a:cs typeface="Courier New"/>
                <a:sym typeface="Courier New"/>
              </a:rPr>
              <a:t>productCode</a:t>
            </a:r>
            <a:r>
              <a:rPr lang="en-IN" sz="1800">
                <a:solidFill>
                  <a:schemeClr val="dk1"/>
                </a:solidFill>
                <a:latin typeface="Arial"/>
                <a:ea typeface="Arial"/>
                <a:cs typeface="Arial"/>
                <a:sym typeface="Arial"/>
              </a:rPr>
              <a:t>, </a:t>
            </a:r>
            <a:r>
              <a:rPr lang="en-IN" sz="1800">
                <a:solidFill>
                  <a:schemeClr val="dk1"/>
                </a:solidFill>
                <a:latin typeface="Courier New"/>
                <a:ea typeface="Courier New"/>
                <a:cs typeface="Courier New"/>
                <a:sym typeface="Courier New"/>
              </a:rPr>
              <a:t>name</a:t>
            </a:r>
            <a:r>
              <a:rPr lang="en-IN" sz="1800">
                <a:solidFill>
                  <a:schemeClr val="dk1"/>
                </a:solidFill>
                <a:latin typeface="Arial"/>
                <a:ea typeface="Arial"/>
                <a:cs typeface="Arial"/>
                <a:sym typeface="Arial"/>
              </a:rPr>
              <a:t>, </a:t>
            </a:r>
            <a:r>
              <a:rPr lang="en-IN" sz="1800">
                <a:solidFill>
                  <a:schemeClr val="dk1"/>
                </a:solidFill>
                <a:latin typeface="Courier New"/>
                <a:ea typeface="Courier New"/>
                <a:cs typeface="Courier New"/>
                <a:sym typeface="Courier New"/>
              </a:rPr>
              <a:t>quantity</a:t>
            </a:r>
            <a:r>
              <a:rPr lang="en-IN" sz="1800">
                <a:solidFill>
                  <a:schemeClr val="dk1"/>
                </a:solidFill>
                <a:latin typeface="Arial"/>
                <a:ea typeface="Arial"/>
                <a:cs typeface="Arial"/>
                <a:sym typeface="Arial"/>
              </a:rPr>
              <a:t> and </a:t>
            </a:r>
            <a:r>
              <a:rPr lang="en-IN" sz="1800">
                <a:solidFill>
                  <a:schemeClr val="dk1"/>
                </a:solidFill>
                <a:latin typeface="Courier New"/>
                <a:ea typeface="Courier New"/>
                <a:cs typeface="Courier New"/>
                <a:sym typeface="Courier New"/>
              </a:rPr>
              <a:t>price</a:t>
            </a:r>
            <a:r>
              <a:rPr lang="en-IN" sz="1800">
                <a:solidFill>
                  <a:schemeClr val="dk1"/>
                </a:solidFill>
                <a:latin typeface="Arial"/>
                <a:ea typeface="Arial"/>
                <a:cs typeface="Arial"/>
                <a:sym typeface="Arial"/>
              </a:rPr>
              <a:t>. The types are:</a:t>
            </a:r>
            <a:endParaRPr sz="2000">
              <a:solidFill>
                <a:schemeClr val="dk1"/>
              </a:solidFill>
              <a:latin typeface="Arial"/>
              <a:ea typeface="Arial"/>
              <a:cs typeface="Arial"/>
              <a:sym typeface="Arial"/>
            </a:endParaRPr>
          </a:p>
          <a:p>
            <a:pPr indent="-342900" lvl="0" marL="342900" marR="0" rtl="0" algn="l">
              <a:lnSpc>
                <a:spcPct val="130000"/>
              </a:lnSpc>
              <a:spcBef>
                <a:spcPts val="1400"/>
              </a:spcBef>
              <a:spcAft>
                <a:spcPts val="0"/>
              </a:spcAft>
              <a:buClr>
                <a:schemeClr val="dk1"/>
              </a:buClr>
              <a:buSzPts val="1050"/>
              <a:buFont typeface="Arial"/>
              <a:buChar char="●"/>
            </a:pPr>
            <a:r>
              <a:rPr lang="en-IN" sz="1800" u="none" strike="noStrike">
                <a:solidFill>
                  <a:schemeClr val="dk1"/>
                </a:solidFill>
                <a:latin typeface="Courier New"/>
                <a:ea typeface="Courier New"/>
                <a:cs typeface="Courier New"/>
                <a:sym typeface="Courier New"/>
              </a:rPr>
              <a:t>productID</a:t>
            </a:r>
            <a:r>
              <a:rPr lang="en-IN" sz="1800" u="none" strike="noStrike">
                <a:solidFill>
                  <a:schemeClr val="dk1"/>
                </a:solidFill>
                <a:latin typeface="Arial"/>
                <a:ea typeface="Arial"/>
                <a:cs typeface="Arial"/>
                <a:sym typeface="Arial"/>
              </a:rPr>
              <a:t> is</a:t>
            </a:r>
            <a:r>
              <a:rPr lang="en-IN" sz="1800" u="none" strike="noStrike">
                <a:solidFill>
                  <a:schemeClr val="dk1"/>
                </a:solidFill>
                <a:latin typeface="Courier New"/>
                <a:ea typeface="Courier New"/>
                <a:cs typeface="Courier New"/>
                <a:sym typeface="Courier New"/>
              </a:rPr>
              <a:t> INT UNSIGNED </a:t>
            </a:r>
            <a:r>
              <a:rPr lang="en-IN" sz="1800" u="none" strike="noStrike">
                <a:solidFill>
                  <a:schemeClr val="dk1"/>
                </a:solidFill>
                <a:latin typeface="Arial"/>
                <a:ea typeface="Arial"/>
                <a:cs typeface="Arial"/>
                <a:sym typeface="Arial"/>
              </a:rPr>
              <a:t>- non-negative integers.</a:t>
            </a:r>
            <a:endParaRPr sz="2000" u="none" strike="noStrike">
              <a:solidFill>
                <a:schemeClr val="dk1"/>
              </a:solidFill>
              <a:latin typeface="Arial"/>
              <a:ea typeface="Arial"/>
              <a:cs typeface="Arial"/>
              <a:sym typeface="Arial"/>
            </a:endParaRPr>
          </a:p>
          <a:p>
            <a:pPr indent="-342900" lvl="0" marL="342900" marR="0" rtl="0" algn="l">
              <a:lnSpc>
                <a:spcPct val="130000"/>
              </a:lnSpc>
              <a:spcBef>
                <a:spcPts val="0"/>
              </a:spcBef>
              <a:spcAft>
                <a:spcPts val="0"/>
              </a:spcAft>
              <a:buClr>
                <a:schemeClr val="dk1"/>
              </a:buClr>
              <a:buSzPts val="1050"/>
              <a:buFont typeface="Arial"/>
              <a:buChar char="●"/>
            </a:pPr>
            <a:r>
              <a:rPr lang="en-IN" sz="1800" u="none" strike="noStrike">
                <a:solidFill>
                  <a:schemeClr val="dk1"/>
                </a:solidFill>
                <a:latin typeface="Courier New"/>
                <a:ea typeface="Courier New"/>
                <a:cs typeface="Courier New"/>
                <a:sym typeface="Courier New"/>
              </a:rPr>
              <a:t>productCode</a:t>
            </a:r>
            <a:r>
              <a:rPr lang="en-IN" sz="1800" u="none" strike="noStrike">
                <a:solidFill>
                  <a:schemeClr val="dk1"/>
                </a:solidFill>
                <a:latin typeface="Arial"/>
                <a:ea typeface="Arial"/>
                <a:cs typeface="Arial"/>
                <a:sym typeface="Arial"/>
              </a:rPr>
              <a:t> is </a:t>
            </a:r>
            <a:r>
              <a:rPr lang="en-IN" sz="1800" u="none" strike="noStrike">
                <a:solidFill>
                  <a:schemeClr val="dk1"/>
                </a:solidFill>
                <a:latin typeface="Courier New"/>
                <a:ea typeface="Courier New"/>
                <a:cs typeface="Courier New"/>
                <a:sym typeface="Courier New"/>
              </a:rPr>
              <a:t>CHAR(3)</a:t>
            </a:r>
            <a:r>
              <a:rPr lang="en-IN" sz="1800" u="none" strike="noStrike">
                <a:solidFill>
                  <a:schemeClr val="dk1"/>
                </a:solidFill>
                <a:latin typeface="Arial"/>
                <a:ea typeface="Arial"/>
                <a:cs typeface="Arial"/>
                <a:sym typeface="Arial"/>
              </a:rPr>
              <a:t> - a fixed-length alphanumeric string of 3 characters.</a:t>
            </a:r>
            <a:endParaRPr sz="2000" u="none" strike="noStrike">
              <a:solidFill>
                <a:schemeClr val="dk1"/>
              </a:solidFill>
              <a:latin typeface="Arial"/>
              <a:ea typeface="Arial"/>
              <a:cs typeface="Arial"/>
              <a:sym typeface="Arial"/>
            </a:endParaRPr>
          </a:p>
          <a:p>
            <a:pPr indent="-342900" lvl="0" marL="342900" marR="0" rtl="0" algn="l">
              <a:lnSpc>
                <a:spcPct val="130000"/>
              </a:lnSpc>
              <a:spcBef>
                <a:spcPts val="0"/>
              </a:spcBef>
              <a:spcAft>
                <a:spcPts val="0"/>
              </a:spcAft>
              <a:buClr>
                <a:schemeClr val="dk1"/>
              </a:buClr>
              <a:buSzPts val="1050"/>
              <a:buFont typeface="Arial"/>
              <a:buChar char="●"/>
            </a:pPr>
            <a:r>
              <a:rPr lang="en-IN" sz="1800" u="none" strike="noStrike">
                <a:solidFill>
                  <a:schemeClr val="dk1"/>
                </a:solidFill>
                <a:latin typeface="Courier New"/>
                <a:ea typeface="Courier New"/>
                <a:cs typeface="Courier New"/>
                <a:sym typeface="Courier New"/>
              </a:rPr>
              <a:t>name</a:t>
            </a:r>
            <a:r>
              <a:rPr lang="en-IN" sz="1800" u="none" strike="noStrike">
                <a:solidFill>
                  <a:schemeClr val="dk1"/>
                </a:solidFill>
                <a:latin typeface="Arial"/>
                <a:ea typeface="Arial"/>
                <a:cs typeface="Arial"/>
                <a:sym typeface="Arial"/>
              </a:rPr>
              <a:t> is </a:t>
            </a:r>
            <a:r>
              <a:rPr lang="en-IN" sz="1800" u="none" strike="noStrike">
                <a:solidFill>
                  <a:schemeClr val="dk1"/>
                </a:solidFill>
                <a:latin typeface="Courier New"/>
                <a:ea typeface="Courier New"/>
                <a:cs typeface="Courier New"/>
                <a:sym typeface="Courier New"/>
              </a:rPr>
              <a:t>VARCHAR(30)</a:t>
            </a:r>
            <a:r>
              <a:rPr lang="en-IN" sz="1800" u="none" strike="noStrike">
                <a:solidFill>
                  <a:schemeClr val="dk1"/>
                </a:solidFill>
                <a:latin typeface="Arial"/>
                <a:ea typeface="Arial"/>
                <a:cs typeface="Arial"/>
                <a:sym typeface="Arial"/>
              </a:rPr>
              <a:t> - a variable-length string of up to 30 characters.</a:t>
            </a:r>
            <a:br>
              <a:rPr lang="en-IN" sz="1800" u="none" strike="noStrike">
                <a:solidFill>
                  <a:schemeClr val="dk1"/>
                </a:solidFill>
                <a:latin typeface="Arial"/>
                <a:ea typeface="Arial"/>
                <a:cs typeface="Arial"/>
                <a:sym typeface="Arial"/>
              </a:rPr>
            </a:br>
            <a:r>
              <a:rPr lang="en-IN" sz="1800" u="none" strike="noStrike">
                <a:solidFill>
                  <a:schemeClr val="dk1"/>
                </a:solidFill>
                <a:latin typeface="Arial"/>
                <a:ea typeface="Arial"/>
                <a:cs typeface="Arial"/>
                <a:sym typeface="Arial"/>
              </a:rPr>
              <a:t>We use fixed-length string for </a:t>
            </a:r>
            <a:r>
              <a:rPr lang="en-IN" sz="1800" u="none" strike="noStrike">
                <a:solidFill>
                  <a:schemeClr val="dk1"/>
                </a:solidFill>
                <a:latin typeface="Courier New"/>
                <a:ea typeface="Courier New"/>
                <a:cs typeface="Courier New"/>
                <a:sym typeface="Courier New"/>
              </a:rPr>
              <a:t>productCode</a:t>
            </a:r>
            <a:r>
              <a:rPr lang="en-IN" sz="1800" u="none" strike="noStrike">
                <a:solidFill>
                  <a:schemeClr val="dk1"/>
                </a:solidFill>
                <a:latin typeface="Arial"/>
                <a:ea typeface="Arial"/>
                <a:cs typeface="Arial"/>
                <a:sym typeface="Arial"/>
              </a:rPr>
              <a:t>, as we assume that the </a:t>
            </a:r>
            <a:r>
              <a:rPr lang="en-IN" sz="1800" u="none" strike="noStrike">
                <a:solidFill>
                  <a:schemeClr val="dk1"/>
                </a:solidFill>
                <a:latin typeface="Courier New"/>
                <a:ea typeface="Courier New"/>
                <a:cs typeface="Courier New"/>
                <a:sym typeface="Courier New"/>
              </a:rPr>
              <a:t>productCode</a:t>
            </a:r>
            <a:r>
              <a:rPr lang="en-IN" sz="1800" u="none" strike="noStrike">
                <a:solidFill>
                  <a:schemeClr val="dk1"/>
                </a:solidFill>
                <a:latin typeface="Arial"/>
                <a:ea typeface="Arial"/>
                <a:cs typeface="Arial"/>
                <a:sym typeface="Arial"/>
              </a:rPr>
              <a:t> contains </a:t>
            </a:r>
            <a:r>
              <a:rPr i="1" lang="en-IN" sz="1800" u="none" strike="noStrike">
                <a:solidFill>
                  <a:schemeClr val="dk1"/>
                </a:solidFill>
                <a:latin typeface="Arial"/>
                <a:ea typeface="Arial"/>
                <a:cs typeface="Arial"/>
                <a:sym typeface="Arial"/>
              </a:rPr>
              <a:t>exactly</a:t>
            </a:r>
            <a:r>
              <a:rPr lang="en-IN" sz="1800" u="none" strike="noStrike">
                <a:solidFill>
                  <a:schemeClr val="dk1"/>
                </a:solidFill>
                <a:latin typeface="Arial"/>
                <a:ea typeface="Arial"/>
                <a:cs typeface="Arial"/>
                <a:sym typeface="Arial"/>
              </a:rPr>
              <a:t> 3 characters. On the other hand, we use variable-length string for </a:t>
            </a:r>
            <a:r>
              <a:rPr lang="en-IN" sz="1800" u="none" strike="noStrike">
                <a:solidFill>
                  <a:schemeClr val="dk1"/>
                </a:solidFill>
                <a:latin typeface="Courier New"/>
                <a:ea typeface="Courier New"/>
                <a:cs typeface="Courier New"/>
                <a:sym typeface="Courier New"/>
              </a:rPr>
              <a:t>name</a:t>
            </a:r>
            <a:r>
              <a:rPr lang="en-IN" sz="1800" u="none" strike="noStrike">
                <a:solidFill>
                  <a:schemeClr val="dk1"/>
                </a:solidFill>
                <a:latin typeface="Arial"/>
                <a:ea typeface="Arial"/>
                <a:cs typeface="Arial"/>
                <a:sym typeface="Arial"/>
              </a:rPr>
              <a:t>, as its length varies - </a:t>
            </a:r>
            <a:r>
              <a:rPr lang="en-IN" sz="1800" u="none" strike="noStrike">
                <a:solidFill>
                  <a:schemeClr val="dk1"/>
                </a:solidFill>
                <a:latin typeface="Courier New"/>
                <a:ea typeface="Courier New"/>
                <a:cs typeface="Courier New"/>
                <a:sym typeface="Courier New"/>
              </a:rPr>
              <a:t>VARCHAR</a:t>
            </a:r>
            <a:r>
              <a:rPr lang="en-IN" sz="1800" u="none" strike="noStrike">
                <a:solidFill>
                  <a:schemeClr val="dk1"/>
                </a:solidFill>
                <a:latin typeface="Arial"/>
                <a:ea typeface="Arial"/>
                <a:cs typeface="Arial"/>
                <a:sym typeface="Arial"/>
              </a:rPr>
              <a:t> is more efficient than </a:t>
            </a:r>
            <a:r>
              <a:rPr lang="en-IN" sz="1800" u="none" strike="noStrike">
                <a:solidFill>
                  <a:schemeClr val="dk1"/>
                </a:solidFill>
                <a:latin typeface="Courier New"/>
                <a:ea typeface="Courier New"/>
                <a:cs typeface="Courier New"/>
                <a:sym typeface="Courier New"/>
              </a:rPr>
              <a:t>CHAR</a:t>
            </a:r>
            <a:r>
              <a:rPr lang="en-IN" sz="1800" u="none" strike="noStrike">
                <a:solidFill>
                  <a:schemeClr val="dk1"/>
                </a:solidFill>
                <a:latin typeface="Arial"/>
                <a:ea typeface="Arial"/>
                <a:cs typeface="Arial"/>
                <a:sym typeface="Arial"/>
              </a:rPr>
              <a:t>.</a:t>
            </a:r>
            <a:endParaRPr sz="2000" u="none" strike="noStrike">
              <a:solidFill>
                <a:schemeClr val="dk1"/>
              </a:solidFill>
              <a:latin typeface="Arial"/>
              <a:ea typeface="Arial"/>
              <a:cs typeface="Arial"/>
              <a:sym typeface="Arial"/>
            </a:endParaRPr>
          </a:p>
          <a:p>
            <a:pPr indent="-342900" lvl="0" marL="342900" marR="0" rtl="0" algn="l">
              <a:lnSpc>
                <a:spcPct val="130000"/>
              </a:lnSpc>
              <a:spcBef>
                <a:spcPts val="0"/>
              </a:spcBef>
              <a:spcAft>
                <a:spcPts val="0"/>
              </a:spcAft>
              <a:buClr>
                <a:schemeClr val="dk1"/>
              </a:buClr>
              <a:buSzPts val="1050"/>
              <a:buFont typeface="Arial"/>
              <a:buChar char="●"/>
            </a:pPr>
            <a:r>
              <a:rPr lang="en-IN" sz="1800" u="none" strike="noStrike">
                <a:solidFill>
                  <a:schemeClr val="dk1"/>
                </a:solidFill>
                <a:latin typeface="Courier New"/>
                <a:ea typeface="Courier New"/>
                <a:cs typeface="Courier New"/>
                <a:sym typeface="Courier New"/>
              </a:rPr>
              <a:t>quantity</a:t>
            </a:r>
            <a:r>
              <a:rPr lang="en-IN" sz="1800" u="none" strike="noStrike">
                <a:solidFill>
                  <a:schemeClr val="dk1"/>
                </a:solidFill>
                <a:latin typeface="Arial"/>
                <a:ea typeface="Arial"/>
                <a:cs typeface="Arial"/>
                <a:sym typeface="Arial"/>
              </a:rPr>
              <a:t> is also </a:t>
            </a:r>
            <a:r>
              <a:rPr lang="en-IN" sz="1800" u="none" strike="noStrike">
                <a:solidFill>
                  <a:schemeClr val="dk1"/>
                </a:solidFill>
                <a:latin typeface="Courier New"/>
                <a:ea typeface="Courier New"/>
                <a:cs typeface="Courier New"/>
                <a:sym typeface="Courier New"/>
              </a:rPr>
              <a:t>INT UNSIGNED</a:t>
            </a:r>
            <a:r>
              <a:rPr lang="en-IN" sz="1800" u="none" strike="noStrike">
                <a:solidFill>
                  <a:schemeClr val="dk1"/>
                </a:solidFill>
                <a:latin typeface="Arial"/>
                <a:ea typeface="Arial"/>
                <a:cs typeface="Arial"/>
                <a:sym typeface="Arial"/>
              </a:rPr>
              <a:t> (non-negative integers).</a:t>
            </a:r>
            <a:endParaRPr sz="2000" u="none" strike="noStrike">
              <a:solidFill>
                <a:schemeClr val="dk1"/>
              </a:solidFill>
              <a:latin typeface="Arial"/>
              <a:ea typeface="Arial"/>
              <a:cs typeface="Arial"/>
              <a:sym typeface="Arial"/>
            </a:endParaRPr>
          </a:p>
          <a:p>
            <a:pPr indent="-342900" lvl="0" marL="342900" marR="0" rtl="0" algn="l">
              <a:lnSpc>
                <a:spcPct val="130000"/>
              </a:lnSpc>
              <a:spcBef>
                <a:spcPts val="0"/>
              </a:spcBef>
              <a:spcAft>
                <a:spcPts val="0"/>
              </a:spcAft>
              <a:buClr>
                <a:schemeClr val="dk1"/>
              </a:buClr>
              <a:buSzPts val="1050"/>
              <a:buFont typeface="Arial"/>
              <a:buChar char="●"/>
            </a:pPr>
            <a:r>
              <a:rPr lang="en-IN" sz="1800" u="none" strike="noStrike">
                <a:solidFill>
                  <a:schemeClr val="dk1"/>
                </a:solidFill>
                <a:latin typeface="Courier New"/>
                <a:ea typeface="Courier New"/>
                <a:cs typeface="Courier New"/>
                <a:sym typeface="Courier New"/>
              </a:rPr>
              <a:t>price</a:t>
            </a:r>
            <a:r>
              <a:rPr lang="en-IN" sz="1800" u="none" strike="noStrike">
                <a:solidFill>
                  <a:schemeClr val="dk1"/>
                </a:solidFill>
                <a:latin typeface="Arial"/>
                <a:ea typeface="Arial"/>
                <a:cs typeface="Arial"/>
                <a:sym typeface="Arial"/>
              </a:rPr>
              <a:t> is</a:t>
            </a:r>
            <a:r>
              <a:rPr lang="en-IN" sz="1800" u="none" strike="noStrike">
                <a:solidFill>
                  <a:schemeClr val="dk1"/>
                </a:solidFill>
                <a:latin typeface="Courier New"/>
                <a:ea typeface="Courier New"/>
                <a:cs typeface="Courier New"/>
                <a:sym typeface="Courier New"/>
              </a:rPr>
              <a:t> DECIMAL(10,2) </a:t>
            </a:r>
            <a:r>
              <a:rPr lang="en-IN" sz="1800" u="none" strike="noStrike">
                <a:solidFill>
                  <a:schemeClr val="dk1"/>
                </a:solidFill>
                <a:latin typeface="Arial"/>
                <a:ea typeface="Arial"/>
                <a:cs typeface="Arial"/>
                <a:sym typeface="Arial"/>
              </a:rPr>
              <a:t>- a decimal number with 2 decimal places.</a:t>
            </a:r>
            <a:br>
              <a:rPr lang="en-IN" sz="1800" u="none" strike="noStrike">
                <a:solidFill>
                  <a:schemeClr val="dk1"/>
                </a:solidFill>
                <a:latin typeface="Arial"/>
                <a:ea typeface="Arial"/>
                <a:cs typeface="Arial"/>
                <a:sym typeface="Arial"/>
              </a:rPr>
            </a:br>
            <a:r>
              <a:rPr lang="en-IN" sz="1800" u="none" strike="noStrike">
                <a:solidFill>
                  <a:schemeClr val="dk1"/>
                </a:solidFill>
                <a:latin typeface="Courier New"/>
                <a:ea typeface="Courier New"/>
                <a:cs typeface="Courier New"/>
                <a:sym typeface="Courier New"/>
              </a:rPr>
              <a:t>DECIMAL</a:t>
            </a:r>
            <a:r>
              <a:rPr lang="en-IN" sz="1800" u="none" strike="noStrike">
                <a:solidFill>
                  <a:schemeClr val="dk1"/>
                </a:solidFill>
                <a:latin typeface="Arial"/>
                <a:ea typeface="Arial"/>
                <a:cs typeface="Arial"/>
                <a:sym typeface="Arial"/>
              </a:rPr>
              <a:t> is </a:t>
            </a:r>
            <a:r>
              <a:rPr i="1" lang="en-IN" sz="1800" u="none" strike="noStrike">
                <a:solidFill>
                  <a:schemeClr val="dk1"/>
                </a:solidFill>
                <a:latin typeface="Arial"/>
                <a:ea typeface="Arial"/>
                <a:cs typeface="Arial"/>
                <a:sym typeface="Arial"/>
              </a:rPr>
              <a:t>precise</a:t>
            </a:r>
            <a:r>
              <a:rPr lang="en-IN" sz="1800" u="none" strike="noStrike">
                <a:solidFill>
                  <a:schemeClr val="dk1"/>
                </a:solidFill>
                <a:latin typeface="Arial"/>
                <a:ea typeface="Arial"/>
                <a:cs typeface="Arial"/>
                <a:sym typeface="Arial"/>
              </a:rPr>
              <a:t> (represented as integer with a fix decimal point). On the other hand, </a:t>
            </a:r>
            <a:r>
              <a:rPr lang="en-IN" sz="1800" u="none" strike="noStrike">
                <a:solidFill>
                  <a:schemeClr val="dk1"/>
                </a:solidFill>
                <a:latin typeface="Courier New"/>
                <a:ea typeface="Courier New"/>
                <a:cs typeface="Courier New"/>
                <a:sym typeface="Courier New"/>
              </a:rPr>
              <a:t>FLOAT</a:t>
            </a:r>
            <a:r>
              <a:rPr lang="en-IN" sz="1800" u="none" strike="noStrike">
                <a:solidFill>
                  <a:schemeClr val="dk1"/>
                </a:solidFill>
                <a:latin typeface="Arial"/>
                <a:ea typeface="Arial"/>
                <a:cs typeface="Arial"/>
                <a:sym typeface="Arial"/>
              </a:rPr>
              <a:t> and </a:t>
            </a:r>
            <a:r>
              <a:rPr lang="en-IN" sz="1800" u="none" strike="noStrike">
                <a:solidFill>
                  <a:schemeClr val="dk1"/>
                </a:solidFill>
                <a:latin typeface="Courier New"/>
                <a:ea typeface="Courier New"/>
                <a:cs typeface="Courier New"/>
                <a:sym typeface="Courier New"/>
              </a:rPr>
              <a:t>DOUBLE</a:t>
            </a:r>
            <a:r>
              <a:rPr lang="en-IN" sz="1800" u="none" strike="noStrike">
                <a:solidFill>
                  <a:schemeClr val="dk1"/>
                </a:solidFill>
                <a:latin typeface="Arial"/>
                <a:ea typeface="Arial"/>
                <a:cs typeface="Arial"/>
                <a:sym typeface="Arial"/>
              </a:rPr>
              <a:t> (real numbers) are not precise and are approximated. </a:t>
            </a:r>
            <a:r>
              <a:rPr lang="en-IN" sz="1800" u="none" strike="noStrike">
                <a:solidFill>
                  <a:schemeClr val="dk1"/>
                </a:solidFill>
                <a:latin typeface="Courier New"/>
                <a:ea typeface="Courier New"/>
                <a:cs typeface="Courier New"/>
                <a:sym typeface="Courier New"/>
              </a:rPr>
              <a:t>DECIMAL</a:t>
            </a:r>
            <a:r>
              <a:rPr lang="en-IN" sz="1800" u="none" strike="noStrike">
                <a:solidFill>
                  <a:schemeClr val="dk1"/>
                </a:solidFill>
                <a:latin typeface="Arial"/>
                <a:ea typeface="Arial"/>
                <a:cs typeface="Arial"/>
                <a:sym typeface="Arial"/>
              </a:rPr>
              <a:t> type is recommended for currency.</a:t>
            </a:r>
            <a:endParaRPr sz="2000" u="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g5e0b3fad8b_0_32"/>
          <p:cNvSpPr txBox="1"/>
          <p:nvPr/>
        </p:nvSpPr>
        <p:spPr>
          <a:xfrm>
            <a:off x="1274475" y="2619675"/>
            <a:ext cx="9861000" cy="17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6000">
                <a:latin typeface="Calibri"/>
                <a:ea typeface="Calibri"/>
                <a:cs typeface="Calibri"/>
                <a:sym typeface="Calibri"/>
              </a:rPr>
              <a:t>            Inserting Rows </a:t>
            </a:r>
            <a:endParaRPr sz="60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18"/>
          <p:cNvSpPr txBox="1"/>
          <p:nvPr/>
        </p:nvSpPr>
        <p:spPr>
          <a:xfrm>
            <a:off x="0" y="586350"/>
            <a:ext cx="12192000" cy="5685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000">
                <a:solidFill>
                  <a:srgbClr val="456220"/>
                </a:solidFill>
                <a:latin typeface="Calibri"/>
                <a:ea typeface="Calibri"/>
                <a:cs typeface="Calibri"/>
                <a:sym typeface="Calibri"/>
              </a:rPr>
              <a:t>Inserting Rows - INSERT INTO</a:t>
            </a:r>
            <a:endParaRPr sz="3000"/>
          </a:p>
          <a:p>
            <a:pPr indent="0" lvl="0" marL="457200" marR="0" rtl="0" algn="l">
              <a:spcBef>
                <a:spcPts val="0"/>
              </a:spcBef>
              <a:spcAft>
                <a:spcPts val="0"/>
              </a:spcAft>
              <a:buNone/>
            </a:pPr>
            <a:r>
              <a:rPr lang="en-IN" sz="2400">
                <a:solidFill>
                  <a:schemeClr val="dk1"/>
                </a:solidFill>
                <a:latin typeface="Calibri"/>
                <a:ea typeface="Calibri"/>
                <a:cs typeface="Calibri"/>
                <a:sym typeface="Calibri"/>
              </a:rPr>
              <a:t>Let's fill up our "products" table with rows. </a:t>
            </a:r>
            <a:endParaRPr sz="2400">
              <a:solidFill>
                <a:schemeClr val="dk1"/>
              </a:solidFill>
              <a:latin typeface="Calibri"/>
              <a:ea typeface="Calibri"/>
              <a:cs typeface="Calibri"/>
              <a:sym typeface="Calibri"/>
            </a:endParaRPr>
          </a:p>
          <a:p>
            <a:pPr indent="0" lvl="0" marL="457200" marR="0" rtl="0" algn="l">
              <a:spcBef>
                <a:spcPts val="0"/>
              </a:spcBef>
              <a:spcAft>
                <a:spcPts val="0"/>
              </a:spcAft>
              <a:buNone/>
            </a:pPr>
            <a:r>
              <a:rPr lang="en-IN" sz="2400">
                <a:solidFill>
                  <a:schemeClr val="dk1"/>
                </a:solidFill>
                <a:latin typeface="Calibri"/>
                <a:ea typeface="Calibri"/>
                <a:cs typeface="Calibri"/>
                <a:sym typeface="Calibri"/>
              </a:rPr>
              <a:t>We set the productID of the first record to 1001, and use AUTO_INCREMENT for the rest of records by inserting a NULL, or with a missing column value. </a:t>
            </a:r>
            <a:endParaRPr sz="2400">
              <a:solidFill>
                <a:schemeClr val="dk1"/>
              </a:solidFill>
              <a:latin typeface="Calibri"/>
              <a:ea typeface="Calibri"/>
              <a:cs typeface="Calibri"/>
              <a:sym typeface="Calibri"/>
            </a:endParaRPr>
          </a:p>
          <a:p>
            <a:pPr indent="0" lvl="0" marL="457200" marR="0" rtl="0" algn="l">
              <a:spcBef>
                <a:spcPts val="0"/>
              </a:spcBef>
              <a:spcAft>
                <a:spcPts val="0"/>
              </a:spcAft>
              <a:buNone/>
            </a:pPr>
            <a:r>
              <a:rPr lang="en-IN" sz="2400">
                <a:solidFill>
                  <a:schemeClr val="dk1"/>
                </a:solidFill>
                <a:latin typeface="Calibri"/>
                <a:ea typeface="Calibri"/>
                <a:cs typeface="Calibri"/>
                <a:sym typeface="Calibri"/>
              </a:rPr>
              <a:t>Take note that strings must be enclosed with a pair of single quotes (or double quotes).</a:t>
            </a:r>
            <a:endParaRPr sz="24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rgbClr val="689331"/>
                </a:solidFill>
                <a:latin typeface="Calibri"/>
                <a:ea typeface="Calibri"/>
                <a:cs typeface="Calibri"/>
                <a:sym typeface="Calibri"/>
              </a:rPr>
              <a:t>-- Insert a row with all the column values</a:t>
            </a:r>
            <a:endParaRPr sz="2400"/>
          </a:p>
          <a:p>
            <a:pPr indent="0" lvl="0" marL="0" marR="0" rtl="0" algn="l">
              <a:spcBef>
                <a:spcPts val="0"/>
              </a:spcBef>
              <a:spcAft>
                <a:spcPts val="0"/>
              </a:spcAft>
              <a:buNone/>
            </a:pPr>
            <a:r>
              <a:rPr lang="en-IN" sz="2400">
                <a:solidFill>
                  <a:schemeClr val="dk1"/>
                </a:solidFill>
                <a:latin typeface="Calibri"/>
                <a:ea typeface="Calibri"/>
                <a:cs typeface="Calibri"/>
                <a:sym typeface="Calibri"/>
              </a:rPr>
              <a:t>MariaDB </a:t>
            </a:r>
            <a:r>
              <a:rPr lang="en-IN" sz="2400">
                <a:solidFill>
                  <a:schemeClr val="dk1"/>
                </a:solidFill>
                <a:latin typeface="Calibri"/>
                <a:ea typeface="Calibri"/>
                <a:cs typeface="Calibri"/>
                <a:sym typeface="Calibri"/>
              </a:rPr>
              <a:t>&gt; INSERT INTO products VALUES (1001, 'PEN', 'Pen Red', 5000, 1.23);</a:t>
            </a:r>
            <a:endParaRPr sz="2400"/>
          </a:p>
          <a:p>
            <a:pPr indent="0" lvl="0" marL="0" marR="0" rtl="0" algn="l">
              <a:spcBef>
                <a:spcPts val="0"/>
              </a:spcBef>
              <a:spcAft>
                <a:spcPts val="0"/>
              </a:spcAft>
              <a:buNone/>
            </a:pPr>
            <a:r>
              <a:rPr lang="en-IN" sz="2400">
                <a:solidFill>
                  <a:schemeClr val="dk1"/>
                </a:solidFill>
                <a:latin typeface="Calibri"/>
                <a:ea typeface="Calibri"/>
                <a:cs typeface="Calibri"/>
                <a:sym typeface="Calibri"/>
              </a:rPr>
              <a:t>Query OK, 1 row affected (0.04 sec)</a:t>
            </a:r>
            <a:endParaRPr sz="2400"/>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rgbClr val="689331"/>
                </a:solidFill>
                <a:latin typeface="Calibri"/>
                <a:ea typeface="Calibri"/>
                <a:cs typeface="Calibri"/>
                <a:sym typeface="Calibri"/>
              </a:rPr>
              <a:t>-</a:t>
            </a:r>
            <a:r>
              <a:rPr lang="en-IN" sz="2400">
                <a:solidFill>
                  <a:srgbClr val="689331"/>
                </a:solidFill>
                <a:latin typeface="Calibri"/>
                <a:ea typeface="Calibri"/>
                <a:cs typeface="Calibri"/>
                <a:sym typeface="Calibri"/>
              </a:rPr>
              <a:t>- Insert multiple rows in one command</a:t>
            </a:r>
            <a:endParaRPr sz="2400"/>
          </a:p>
          <a:p>
            <a:pPr indent="0" lvl="0" marL="0" marR="0" rtl="0" algn="l">
              <a:spcBef>
                <a:spcPts val="0"/>
              </a:spcBef>
              <a:spcAft>
                <a:spcPts val="0"/>
              </a:spcAft>
              <a:buNone/>
            </a:pPr>
            <a:r>
              <a:rPr lang="en-IN" sz="2400">
                <a:solidFill>
                  <a:srgbClr val="689331"/>
                </a:solidFill>
                <a:latin typeface="Calibri"/>
                <a:ea typeface="Calibri"/>
                <a:cs typeface="Calibri"/>
                <a:sym typeface="Calibri"/>
              </a:rPr>
              <a:t>-- Inserting NULL to the auto_increment column results in max_value + 1</a:t>
            </a:r>
            <a:endParaRPr sz="2400"/>
          </a:p>
          <a:p>
            <a:pPr indent="0" lvl="0" marL="0" marR="0" rtl="0" algn="l">
              <a:spcBef>
                <a:spcPts val="0"/>
              </a:spcBef>
              <a:spcAft>
                <a:spcPts val="0"/>
              </a:spcAft>
              <a:buNone/>
            </a:pPr>
            <a:r>
              <a:rPr lang="en-IN" sz="2400">
                <a:solidFill>
                  <a:schemeClr val="dk1"/>
                </a:solidFill>
                <a:latin typeface="Calibri"/>
                <a:ea typeface="Calibri"/>
                <a:cs typeface="Calibri"/>
                <a:sym typeface="Calibri"/>
              </a:rPr>
              <a:t>MariaDB </a:t>
            </a:r>
            <a:r>
              <a:rPr lang="en-IN" sz="2400">
                <a:solidFill>
                  <a:schemeClr val="dk1"/>
                </a:solidFill>
                <a:latin typeface="Calibri"/>
                <a:ea typeface="Calibri"/>
                <a:cs typeface="Calibri"/>
                <a:sym typeface="Calibri"/>
              </a:rPr>
              <a:t>&gt; INSERT INTO products VALUES</a:t>
            </a:r>
            <a:endParaRPr sz="2400"/>
          </a:p>
          <a:p>
            <a:pPr indent="0" lvl="0" marL="0" marR="0" rtl="0" algn="l">
              <a:spcBef>
                <a:spcPts val="0"/>
              </a:spcBef>
              <a:spcAft>
                <a:spcPts val="0"/>
              </a:spcAft>
              <a:buNone/>
            </a:pPr>
            <a:r>
              <a:rPr lang="en-IN" sz="2400">
                <a:solidFill>
                  <a:schemeClr val="dk1"/>
                </a:solidFill>
                <a:latin typeface="Calibri"/>
                <a:ea typeface="Calibri"/>
                <a:cs typeface="Calibri"/>
                <a:sym typeface="Calibri"/>
              </a:rPr>
              <a:t>         (NULL, 'PEN', 'Pen Blue',  8000, 1.25),</a:t>
            </a:r>
            <a:endParaRPr sz="2400"/>
          </a:p>
          <a:p>
            <a:pPr indent="0" lvl="0" marL="0" marR="0" rtl="0" algn="l">
              <a:spcBef>
                <a:spcPts val="0"/>
              </a:spcBef>
              <a:spcAft>
                <a:spcPts val="0"/>
              </a:spcAft>
              <a:buNone/>
            </a:pPr>
            <a:r>
              <a:rPr lang="en-IN" sz="2400">
                <a:solidFill>
                  <a:schemeClr val="dk1"/>
                </a:solidFill>
                <a:latin typeface="Calibri"/>
                <a:ea typeface="Calibri"/>
                <a:cs typeface="Calibri"/>
                <a:sym typeface="Calibri"/>
              </a:rPr>
              <a:t>         (NULL, 'PEN', 'Pen Black', 2000, 1.25);</a:t>
            </a:r>
            <a:endParaRPr sz="2400"/>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g5e0b3fad8b_0_37"/>
          <p:cNvSpPr txBox="1"/>
          <p:nvPr/>
        </p:nvSpPr>
        <p:spPr>
          <a:xfrm>
            <a:off x="260308" y="341535"/>
            <a:ext cx="11758200" cy="5401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IN" sz="2000">
                <a:solidFill>
                  <a:schemeClr val="dk1"/>
                </a:solidFill>
                <a:latin typeface="Calibri"/>
                <a:ea typeface="Calibri"/>
                <a:cs typeface="Calibri"/>
                <a:sym typeface="Calibri"/>
              </a:rPr>
              <a:t>INSERT INTO Syntax</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We can use the INSERT INTO statement to insert a new row with all the column values, using the following syntax:</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INSERT INTO tableName VALUES (firstColumnValue, ..., lastColumnValue)  -- All column</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You need to list the values in the same order in which the columns are defined in the CREATE TABLE, separated by commas.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For columns of string data type (CHAR, VARCHAR), enclosed the value with a pair of single quotes (or double quotes).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For columns of numeric data type (INT, DECIMAL, FLOAT, DOUBLE), simply place the number.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IN" sz="1800">
                <a:solidFill>
                  <a:schemeClr val="dk1"/>
                </a:solidFill>
                <a:latin typeface="Calibri"/>
                <a:ea typeface="Calibri"/>
                <a:cs typeface="Calibri"/>
                <a:sym typeface="Calibri"/>
              </a:rPr>
              <a:t>You can also insert multiple rows in one INSERT INTO statement: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INSERT INTO tableName VALUES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(row1FirstColumnValue, ..., row1lastColumnValue),</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(row2FirstColumnValue, ..., row2lastColumnValue),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To insert a row with values on selected columns only, use:</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Insert single record with selected columns</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INSERT INTO tableName (column1Name, ..., columnNName) VALUES (column1Value, ..., columnNValue)</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Alternately, use SET to set the values</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INSERT INTO tableName SET column1=value1, column2=value2,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19"/>
          <p:cNvSpPr txBox="1"/>
          <p:nvPr/>
        </p:nvSpPr>
        <p:spPr>
          <a:xfrm>
            <a:off x="628650" y="898073"/>
            <a:ext cx="10548257"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Calibri"/>
                <a:ea typeface="Calibri"/>
                <a:cs typeface="Calibri"/>
                <a:sym typeface="Calibri"/>
              </a:rPr>
              <a:t>-- </a:t>
            </a:r>
            <a:r>
              <a:rPr lang="en-IN" sz="2400">
                <a:solidFill>
                  <a:schemeClr val="dk1"/>
                </a:solidFill>
                <a:latin typeface="Calibri"/>
                <a:ea typeface="Calibri"/>
                <a:cs typeface="Calibri"/>
                <a:sym typeface="Calibri"/>
              </a:rPr>
              <a:t>Insert value to selected columns</a:t>
            </a:r>
            <a:endParaRPr sz="2400"/>
          </a:p>
          <a:p>
            <a:pPr indent="0" lvl="0" marL="0" marR="0" rtl="0" algn="l">
              <a:spcBef>
                <a:spcPts val="0"/>
              </a:spcBef>
              <a:spcAft>
                <a:spcPts val="0"/>
              </a:spcAft>
              <a:buNone/>
            </a:pPr>
            <a:r>
              <a:rPr lang="en-IN" sz="2400">
                <a:solidFill>
                  <a:schemeClr val="dk1"/>
                </a:solidFill>
                <a:latin typeface="Calibri"/>
                <a:ea typeface="Calibri"/>
                <a:cs typeface="Calibri"/>
                <a:sym typeface="Calibri"/>
              </a:rPr>
              <a:t>-- Missing value for the auto_increment column also results in max_value + 1</a:t>
            </a:r>
            <a:endParaRPr sz="2400"/>
          </a:p>
          <a:p>
            <a:pPr indent="0" lvl="0" marL="0" marR="0" rtl="0" algn="l">
              <a:spcBef>
                <a:spcPts val="0"/>
              </a:spcBef>
              <a:spcAft>
                <a:spcPts val="0"/>
              </a:spcAft>
              <a:buNone/>
            </a:pPr>
            <a:r>
              <a:rPr lang="en-IN" sz="2400">
                <a:solidFill>
                  <a:schemeClr val="dk1"/>
                </a:solidFill>
                <a:latin typeface="Calibri"/>
                <a:ea typeface="Calibri"/>
                <a:cs typeface="Calibri"/>
                <a:sym typeface="Calibri"/>
              </a:rPr>
              <a:t>MariaDB </a:t>
            </a:r>
            <a:r>
              <a:rPr lang="en-IN" sz="2400">
                <a:solidFill>
                  <a:schemeClr val="dk1"/>
                </a:solidFill>
                <a:latin typeface="Calibri"/>
                <a:ea typeface="Calibri"/>
                <a:cs typeface="Calibri"/>
                <a:sym typeface="Calibri"/>
              </a:rPr>
              <a:t>&gt; INSERT INTO products (productCode, name, quantity, price) VALUES</a:t>
            </a:r>
            <a:endParaRPr sz="2400"/>
          </a:p>
          <a:p>
            <a:pPr indent="0" lvl="0" marL="0" marR="0" rtl="0" algn="l">
              <a:spcBef>
                <a:spcPts val="0"/>
              </a:spcBef>
              <a:spcAft>
                <a:spcPts val="0"/>
              </a:spcAft>
              <a:buNone/>
            </a:pPr>
            <a:r>
              <a:rPr lang="en-IN" sz="2400">
                <a:solidFill>
                  <a:schemeClr val="dk1"/>
                </a:solidFill>
                <a:latin typeface="Calibri"/>
                <a:ea typeface="Calibri"/>
                <a:cs typeface="Calibri"/>
                <a:sym typeface="Calibri"/>
              </a:rPr>
              <a:t>         ('PEC', 'Pencil 2B', 10000, 0.48),</a:t>
            </a:r>
            <a:endParaRPr sz="2400"/>
          </a:p>
          <a:p>
            <a:pPr indent="0" lvl="0" marL="0" marR="0" rtl="0" algn="l">
              <a:spcBef>
                <a:spcPts val="0"/>
              </a:spcBef>
              <a:spcAft>
                <a:spcPts val="0"/>
              </a:spcAft>
              <a:buNone/>
            </a:pPr>
            <a:r>
              <a:rPr lang="en-IN" sz="2400">
                <a:solidFill>
                  <a:schemeClr val="dk1"/>
                </a:solidFill>
                <a:latin typeface="Calibri"/>
                <a:ea typeface="Calibri"/>
                <a:cs typeface="Calibri"/>
                <a:sym typeface="Calibri"/>
              </a:rPr>
              <a:t>         ('PEC', 'Pencil 2H', 8000, 0.49);</a:t>
            </a:r>
            <a:endParaRPr sz="2400"/>
          </a:p>
          <a:p>
            <a:pPr indent="0" lvl="0" marL="0" marR="0" rtl="0" algn="l">
              <a:spcBef>
                <a:spcPts val="0"/>
              </a:spcBef>
              <a:spcAft>
                <a:spcPts val="0"/>
              </a:spcAft>
              <a:buNone/>
            </a:pPr>
            <a:r>
              <a:rPr lang="en-IN" sz="2400">
                <a:solidFill>
                  <a:schemeClr val="dk1"/>
                </a:solidFill>
                <a:latin typeface="Calibri"/>
                <a:ea typeface="Calibri"/>
                <a:cs typeface="Calibri"/>
                <a:sym typeface="Calibri"/>
              </a:rPr>
              <a:t>Query OK, 2 row affected (0.03 sec)</a:t>
            </a:r>
            <a:endParaRPr sz="2400"/>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a:t>
            </a:r>
            <a:r>
              <a:rPr lang="en-IN" sz="2400">
                <a:solidFill>
                  <a:schemeClr val="dk1"/>
                </a:solidFill>
                <a:latin typeface="Calibri"/>
                <a:ea typeface="Calibri"/>
                <a:cs typeface="Calibri"/>
                <a:sym typeface="Calibri"/>
              </a:rPr>
              <a:t>Missing columns get their default values</a:t>
            </a:r>
            <a:endParaRPr sz="2400"/>
          </a:p>
          <a:p>
            <a:pPr indent="0" lvl="0" marL="0" marR="0" rtl="0" algn="l">
              <a:spcBef>
                <a:spcPts val="0"/>
              </a:spcBef>
              <a:spcAft>
                <a:spcPts val="0"/>
              </a:spcAft>
              <a:buNone/>
            </a:pPr>
            <a:r>
              <a:rPr lang="en-IN" sz="2400">
                <a:solidFill>
                  <a:schemeClr val="dk1"/>
                </a:solidFill>
                <a:latin typeface="Calibri"/>
                <a:ea typeface="Calibri"/>
                <a:cs typeface="Calibri"/>
                <a:sym typeface="Calibri"/>
              </a:rPr>
              <a:t>MariaDB </a:t>
            </a:r>
            <a:r>
              <a:rPr lang="en-IN" sz="2400">
                <a:solidFill>
                  <a:schemeClr val="dk1"/>
                </a:solidFill>
                <a:latin typeface="Calibri"/>
                <a:ea typeface="Calibri"/>
                <a:cs typeface="Calibri"/>
                <a:sym typeface="Calibri"/>
              </a:rPr>
              <a:t>&gt; INSERT INTO products (productCode, name) VALUES ('PEC', 'Pencil HB');</a:t>
            </a:r>
            <a:endParaRPr sz="2400"/>
          </a:p>
          <a:p>
            <a:pPr indent="0" lvl="0" marL="0" marR="0" rtl="0" algn="l">
              <a:spcBef>
                <a:spcPts val="0"/>
              </a:spcBef>
              <a:spcAft>
                <a:spcPts val="0"/>
              </a:spcAft>
              <a:buNone/>
            </a:pPr>
            <a:r>
              <a:rPr lang="en-IN" sz="2400">
                <a:solidFill>
                  <a:schemeClr val="dk1"/>
                </a:solidFill>
                <a:latin typeface="Calibri"/>
                <a:ea typeface="Calibri"/>
                <a:cs typeface="Calibri"/>
                <a:sym typeface="Calibri"/>
              </a:rPr>
              <a:t>Query OK, 1 row affected (0.04 sec)</a:t>
            </a:r>
            <a:endParaRPr sz="2400"/>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a:t>
            </a:r>
            <a:r>
              <a:rPr lang="en-IN" sz="2400">
                <a:solidFill>
                  <a:schemeClr val="dk1"/>
                </a:solidFill>
                <a:latin typeface="Calibri"/>
                <a:ea typeface="Calibri"/>
                <a:cs typeface="Calibri"/>
                <a:sym typeface="Calibri"/>
              </a:rPr>
              <a:t>- 2nd column (productCode) is defined to be NOT NULL</a:t>
            </a:r>
            <a:endParaRPr sz="2400"/>
          </a:p>
          <a:p>
            <a:pPr indent="0" lvl="0" marL="0" marR="0" rtl="0" algn="l">
              <a:spcBef>
                <a:spcPts val="0"/>
              </a:spcBef>
              <a:spcAft>
                <a:spcPts val="0"/>
              </a:spcAft>
              <a:buNone/>
            </a:pPr>
            <a:r>
              <a:rPr lang="en-IN" sz="2400">
                <a:solidFill>
                  <a:schemeClr val="dk1"/>
                </a:solidFill>
                <a:latin typeface="Calibri"/>
                <a:ea typeface="Calibri"/>
                <a:cs typeface="Calibri"/>
                <a:sym typeface="Calibri"/>
              </a:rPr>
              <a:t>MariaDB </a:t>
            </a:r>
            <a:r>
              <a:rPr lang="en-IN" sz="2400">
                <a:solidFill>
                  <a:schemeClr val="dk1"/>
                </a:solidFill>
                <a:latin typeface="Calibri"/>
                <a:ea typeface="Calibri"/>
                <a:cs typeface="Calibri"/>
                <a:sym typeface="Calibri"/>
              </a:rPr>
              <a:t>&gt; INSERT INTO products values (NULL, NULL, NULL, NULL, NULL);</a:t>
            </a:r>
            <a:endParaRPr sz="2400"/>
          </a:p>
          <a:p>
            <a:pPr indent="0" lvl="0" marL="0" marR="0" rtl="0" algn="l">
              <a:spcBef>
                <a:spcPts val="0"/>
              </a:spcBef>
              <a:spcAft>
                <a:spcPts val="0"/>
              </a:spcAft>
              <a:buNone/>
            </a:pPr>
            <a:r>
              <a:rPr lang="en-IN" sz="2400">
                <a:solidFill>
                  <a:schemeClr val="dk1"/>
                </a:solidFill>
                <a:latin typeface="Calibri"/>
                <a:ea typeface="Calibri"/>
                <a:cs typeface="Calibri"/>
                <a:sym typeface="Calibri"/>
              </a:rPr>
              <a:t>ERROR 1048 (23000): Column 'productCode' cannot be null</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0"/>
          <p:cNvSpPr txBox="1"/>
          <p:nvPr/>
        </p:nvSpPr>
        <p:spPr>
          <a:xfrm>
            <a:off x="1507901" y="674144"/>
            <a:ext cx="8068805" cy="4387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 Query the table</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MariaDB </a:t>
            </a:r>
            <a:r>
              <a:rPr lang="en-IN" sz="1800">
                <a:solidFill>
                  <a:schemeClr val="dk1"/>
                </a:solidFill>
                <a:latin typeface="Calibri"/>
                <a:ea typeface="Calibri"/>
                <a:cs typeface="Calibri"/>
                <a:sym typeface="Calibri"/>
              </a:rPr>
              <a:t>&gt; SELECT * FROM products;</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productID | productCode | name      | quantity | price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1001 | PEN         | Pen Red   |     5000 |       1.23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1002 | PEN         | Pen Blue  |     8000 |       1.25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1003 | PEN         | Pen Black |     2000 |       1.25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1004 | PEC         | Pencil 2B |    10000 |       0.48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1005 | PEC         | Pencil 2H |     8000 |       0.49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1006 | PEC         | Pencil HB |        0 | 9999999.99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6 rows in set (0.02 sec)</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Remove the last row</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MariaDB </a:t>
            </a:r>
            <a:r>
              <a:rPr lang="en-IN" sz="1800">
                <a:solidFill>
                  <a:schemeClr val="dk1"/>
                </a:solidFill>
                <a:latin typeface="Calibri"/>
                <a:ea typeface="Calibri"/>
                <a:cs typeface="Calibri"/>
                <a:sym typeface="Calibri"/>
              </a:rPr>
              <a:t>&gt; DELETE FROM products WHERE productID = 1006;</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2"/>
          <p:cNvSpPr txBox="1"/>
          <p:nvPr/>
        </p:nvSpPr>
        <p:spPr>
          <a:xfrm>
            <a:off x="549033" y="313281"/>
            <a:ext cx="11125896" cy="5909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 Insert multiple records</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INSERT INTO tableName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(column1Name, ..., columnNName)</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VALUES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(row1column1Value, ..., row2ColumnNValue),</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(row2column1Value, ..., row2ColumnNValue),</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The remaining columns will receive their default value, such as AUTO_INCREMENT, default, or NULL.</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Querying the Database - SELECT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The most common, important and complex task is to query a database for a subset of data that meets your needs - with the SELECT command.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The SELECT command has the following syntax:</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List all the rows of the specified columns</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SELECT column1Name, column2Name, ... FROM tableName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List all the rows of ALL columns, * is a wildcard denoting all columns</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SELECT * FROM tableName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List rows that meet the specified criteria in WHERE clause</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SELECT column1Name, column2Name,... FROM tableName WHERE criteria</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SELECT * FROM tableName WHERE criteria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3"/>
          <p:cNvSpPr txBox="1"/>
          <p:nvPr/>
        </p:nvSpPr>
        <p:spPr>
          <a:xfrm>
            <a:off x="171449" y="0"/>
            <a:ext cx="11740244" cy="701730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latin typeface="Calibri"/>
                <a:ea typeface="Calibri"/>
                <a:cs typeface="Calibri"/>
                <a:sym typeface="Calibri"/>
              </a:rPr>
              <a:t>SELECT without Table</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You can also issue SELECT without a table. For example, you can SELECT an expression or evaluate a built-in function.</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MariaDB </a:t>
            </a:r>
            <a:r>
              <a:rPr lang="en-IN" sz="1800">
                <a:solidFill>
                  <a:schemeClr val="dk1"/>
                </a:solidFill>
                <a:latin typeface="Calibri"/>
                <a:ea typeface="Calibri"/>
                <a:cs typeface="Calibri"/>
                <a:sym typeface="Calibri"/>
              </a:rPr>
              <a:t>&gt; SELECT 1+1;</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1+1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2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1 row in set (0.00 sec)</a:t>
            </a:r>
            <a:endParaRPr/>
          </a:p>
          <a:p>
            <a:pPr indent="0" lvl="0" marL="0" marR="0" rtl="0" algn="l">
              <a:spcBef>
                <a:spcPts val="0"/>
              </a:spcBef>
              <a:spcAft>
                <a:spcPts val="0"/>
              </a:spcAft>
              <a:buNone/>
            </a:pPr>
            <a:r>
              <a:rPr lang="en-IN" sz="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MariaDB </a:t>
            </a:r>
            <a:r>
              <a:rPr lang="en-IN" sz="1800">
                <a:solidFill>
                  <a:schemeClr val="dk1"/>
                </a:solidFill>
                <a:latin typeface="Calibri"/>
                <a:ea typeface="Calibri"/>
                <a:cs typeface="Calibri"/>
                <a:sym typeface="Calibri"/>
              </a:rPr>
              <a:t>&gt; SELECT NOW();</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NOW()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2012-10-24 22:13:29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1 row in set (0.00 sec)</a:t>
            </a:r>
            <a:endParaRPr/>
          </a:p>
          <a:p>
            <a:pPr indent="0" lvl="0" marL="0" marR="0" rtl="0" algn="l">
              <a:spcBef>
                <a:spcPts val="0"/>
              </a:spcBef>
              <a:spcAft>
                <a:spcPts val="0"/>
              </a:spcAft>
              <a:buNone/>
            </a:pPr>
            <a:r>
              <a:t/>
            </a:r>
            <a:endParaRPr sz="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Multiple columns</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MariaDB </a:t>
            </a:r>
            <a:r>
              <a:rPr lang="en-IN" sz="1800">
                <a:solidFill>
                  <a:schemeClr val="dk1"/>
                </a:solidFill>
                <a:latin typeface="Calibri"/>
                <a:ea typeface="Calibri"/>
                <a:cs typeface="Calibri"/>
                <a:sym typeface="Calibri"/>
              </a:rPr>
              <a:t>&gt; SELECT 1+1, NOW();</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1+1 | NOW()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2 | 2012-10-24 22:16:34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1 row in set (0.00 sec)</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4"/>
          <p:cNvSpPr/>
          <p:nvPr/>
        </p:nvSpPr>
        <p:spPr>
          <a:xfrm>
            <a:off x="89807" y="367392"/>
            <a:ext cx="11781063" cy="5485604"/>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IN" sz="2400">
                <a:solidFill>
                  <a:srgbClr val="444444"/>
                </a:solidFill>
                <a:latin typeface="Verdana"/>
                <a:ea typeface="Verdana"/>
                <a:cs typeface="Verdana"/>
                <a:sym typeface="Verdana"/>
              </a:rPr>
              <a:t>Comparison Operators</a:t>
            </a:r>
            <a:endParaRPr b="1" sz="2000">
              <a:solidFill>
                <a:srgbClr val="666666"/>
              </a:solidFill>
              <a:latin typeface="Arial"/>
              <a:ea typeface="Arial"/>
              <a:cs typeface="Arial"/>
              <a:sym typeface="Arial"/>
            </a:endParaRPr>
          </a:p>
          <a:p>
            <a:pPr indent="0" lvl="0" marL="0" marR="0" rtl="0" algn="just">
              <a:spcBef>
                <a:spcPts val="600"/>
              </a:spcBef>
              <a:spcAft>
                <a:spcPts val="0"/>
              </a:spcAft>
              <a:buNone/>
            </a:pPr>
            <a:r>
              <a:rPr lang="en-IN" sz="1800">
                <a:solidFill>
                  <a:schemeClr val="dk1"/>
                </a:solidFill>
                <a:latin typeface="Arial"/>
                <a:ea typeface="Arial"/>
                <a:cs typeface="Arial"/>
                <a:sym typeface="Arial"/>
              </a:rPr>
              <a:t>For numbers (</a:t>
            </a:r>
            <a:r>
              <a:rPr lang="en-IN" sz="1800">
                <a:solidFill>
                  <a:schemeClr val="dk1"/>
                </a:solidFill>
                <a:latin typeface="Courier New"/>
                <a:ea typeface="Courier New"/>
                <a:cs typeface="Courier New"/>
                <a:sym typeface="Courier New"/>
              </a:rPr>
              <a:t>INT</a:t>
            </a:r>
            <a:r>
              <a:rPr lang="en-IN" sz="1800">
                <a:solidFill>
                  <a:schemeClr val="dk1"/>
                </a:solidFill>
                <a:latin typeface="Arial"/>
                <a:ea typeface="Arial"/>
                <a:cs typeface="Arial"/>
                <a:sym typeface="Arial"/>
              </a:rPr>
              <a:t>, </a:t>
            </a:r>
            <a:r>
              <a:rPr lang="en-IN" sz="1800">
                <a:solidFill>
                  <a:schemeClr val="dk1"/>
                </a:solidFill>
                <a:latin typeface="Courier New"/>
                <a:ea typeface="Courier New"/>
                <a:cs typeface="Courier New"/>
                <a:sym typeface="Courier New"/>
              </a:rPr>
              <a:t>DECIMAL</a:t>
            </a:r>
            <a:r>
              <a:rPr lang="en-IN" sz="1800">
                <a:solidFill>
                  <a:schemeClr val="dk1"/>
                </a:solidFill>
                <a:latin typeface="Arial"/>
                <a:ea typeface="Arial"/>
                <a:cs typeface="Arial"/>
                <a:sym typeface="Arial"/>
              </a:rPr>
              <a:t>, </a:t>
            </a:r>
            <a:r>
              <a:rPr lang="en-IN" sz="1800">
                <a:solidFill>
                  <a:schemeClr val="dk1"/>
                </a:solidFill>
                <a:latin typeface="Courier New"/>
                <a:ea typeface="Courier New"/>
                <a:cs typeface="Courier New"/>
                <a:sym typeface="Courier New"/>
              </a:rPr>
              <a:t>FLOAT</a:t>
            </a:r>
            <a:r>
              <a:rPr lang="en-IN" sz="1800">
                <a:solidFill>
                  <a:schemeClr val="dk1"/>
                </a:solidFill>
                <a:latin typeface="Arial"/>
                <a:ea typeface="Arial"/>
                <a:cs typeface="Arial"/>
                <a:sym typeface="Arial"/>
              </a:rPr>
              <a:t>), you could use comparison operators: </a:t>
            </a:r>
            <a:r>
              <a:rPr lang="en-IN" sz="1800">
                <a:solidFill>
                  <a:schemeClr val="dk1"/>
                </a:solidFill>
                <a:latin typeface="Courier New"/>
                <a:ea typeface="Courier New"/>
                <a:cs typeface="Courier New"/>
                <a:sym typeface="Courier New"/>
              </a:rPr>
              <a:t>'='</a:t>
            </a:r>
            <a:r>
              <a:rPr lang="en-IN" sz="1800">
                <a:solidFill>
                  <a:schemeClr val="dk1"/>
                </a:solidFill>
                <a:latin typeface="Arial"/>
                <a:ea typeface="Arial"/>
                <a:cs typeface="Arial"/>
                <a:sym typeface="Arial"/>
              </a:rPr>
              <a:t> (equal to), </a:t>
            </a:r>
            <a:r>
              <a:rPr lang="en-IN" sz="1800">
                <a:solidFill>
                  <a:schemeClr val="dk1"/>
                </a:solidFill>
                <a:latin typeface="Courier New"/>
                <a:ea typeface="Courier New"/>
                <a:cs typeface="Courier New"/>
                <a:sym typeface="Courier New"/>
              </a:rPr>
              <a:t>'&lt;&gt;'</a:t>
            </a:r>
            <a:r>
              <a:rPr lang="en-IN" sz="1800">
                <a:solidFill>
                  <a:schemeClr val="dk1"/>
                </a:solidFill>
                <a:latin typeface="Arial"/>
                <a:ea typeface="Arial"/>
                <a:cs typeface="Arial"/>
                <a:sym typeface="Arial"/>
              </a:rPr>
              <a:t> or </a:t>
            </a:r>
            <a:r>
              <a:rPr lang="en-IN" sz="1800">
                <a:solidFill>
                  <a:schemeClr val="dk1"/>
                </a:solidFill>
                <a:latin typeface="Courier New"/>
                <a:ea typeface="Courier New"/>
                <a:cs typeface="Courier New"/>
                <a:sym typeface="Courier New"/>
              </a:rPr>
              <a:t>'!='</a:t>
            </a:r>
            <a:r>
              <a:rPr lang="en-IN" sz="1800">
                <a:solidFill>
                  <a:schemeClr val="dk1"/>
                </a:solidFill>
                <a:latin typeface="Arial"/>
                <a:ea typeface="Arial"/>
                <a:cs typeface="Arial"/>
                <a:sym typeface="Arial"/>
              </a:rPr>
              <a:t> (not equal to), </a:t>
            </a:r>
            <a:r>
              <a:rPr lang="en-IN" sz="1800">
                <a:solidFill>
                  <a:schemeClr val="dk1"/>
                </a:solidFill>
                <a:latin typeface="Courier New"/>
                <a:ea typeface="Courier New"/>
                <a:cs typeface="Courier New"/>
                <a:sym typeface="Courier New"/>
              </a:rPr>
              <a:t>'&gt;'</a:t>
            </a:r>
            <a:r>
              <a:rPr lang="en-IN" sz="1800">
                <a:solidFill>
                  <a:schemeClr val="dk1"/>
                </a:solidFill>
                <a:latin typeface="Arial"/>
                <a:ea typeface="Arial"/>
                <a:cs typeface="Arial"/>
                <a:sym typeface="Arial"/>
              </a:rPr>
              <a:t> (greater than), </a:t>
            </a:r>
            <a:r>
              <a:rPr lang="en-IN" sz="1800">
                <a:solidFill>
                  <a:schemeClr val="dk1"/>
                </a:solidFill>
                <a:latin typeface="Courier New"/>
                <a:ea typeface="Courier New"/>
                <a:cs typeface="Courier New"/>
                <a:sym typeface="Courier New"/>
              </a:rPr>
              <a:t>'&lt;'</a:t>
            </a:r>
            <a:r>
              <a:rPr lang="en-IN" sz="1800">
                <a:solidFill>
                  <a:schemeClr val="dk1"/>
                </a:solidFill>
                <a:latin typeface="Arial"/>
                <a:ea typeface="Arial"/>
                <a:cs typeface="Arial"/>
                <a:sym typeface="Arial"/>
              </a:rPr>
              <a:t> (less than), </a:t>
            </a:r>
            <a:r>
              <a:rPr lang="en-IN" sz="1800">
                <a:solidFill>
                  <a:schemeClr val="dk1"/>
                </a:solidFill>
                <a:latin typeface="Courier New"/>
                <a:ea typeface="Courier New"/>
                <a:cs typeface="Courier New"/>
                <a:sym typeface="Courier New"/>
              </a:rPr>
              <a:t>'&gt;='</a:t>
            </a:r>
            <a:r>
              <a:rPr lang="en-IN" sz="1800">
                <a:solidFill>
                  <a:schemeClr val="dk1"/>
                </a:solidFill>
                <a:latin typeface="Arial"/>
                <a:ea typeface="Arial"/>
                <a:cs typeface="Arial"/>
                <a:sym typeface="Arial"/>
              </a:rPr>
              <a:t> (greater than or equal to), </a:t>
            </a:r>
            <a:r>
              <a:rPr lang="en-IN" sz="1800">
                <a:solidFill>
                  <a:schemeClr val="dk1"/>
                </a:solidFill>
                <a:latin typeface="Courier New"/>
                <a:ea typeface="Courier New"/>
                <a:cs typeface="Courier New"/>
                <a:sym typeface="Courier New"/>
              </a:rPr>
              <a:t>'&lt;='</a:t>
            </a:r>
            <a:r>
              <a:rPr lang="en-IN" sz="1800">
                <a:solidFill>
                  <a:schemeClr val="dk1"/>
                </a:solidFill>
                <a:latin typeface="Arial"/>
                <a:ea typeface="Arial"/>
                <a:cs typeface="Arial"/>
                <a:sym typeface="Arial"/>
              </a:rPr>
              <a:t> (less than or equal to), to compare two numbers. For example, </a:t>
            </a:r>
            <a:r>
              <a:rPr lang="en-IN" sz="1800">
                <a:solidFill>
                  <a:schemeClr val="dk1"/>
                </a:solidFill>
                <a:latin typeface="Courier New"/>
                <a:ea typeface="Courier New"/>
                <a:cs typeface="Courier New"/>
                <a:sym typeface="Courier New"/>
              </a:rPr>
              <a:t>price &gt; 1.0</a:t>
            </a:r>
            <a:r>
              <a:rPr lang="en-IN" sz="1800">
                <a:solidFill>
                  <a:schemeClr val="dk1"/>
                </a:solidFill>
                <a:latin typeface="Arial"/>
                <a:ea typeface="Arial"/>
                <a:cs typeface="Arial"/>
                <a:sym typeface="Arial"/>
              </a:rPr>
              <a:t>, </a:t>
            </a:r>
            <a:r>
              <a:rPr lang="en-IN" sz="1800">
                <a:solidFill>
                  <a:schemeClr val="dk1"/>
                </a:solidFill>
                <a:latin typeface="Courier New"/>
                <a:ea typeface="Courier New"/>
                <a:cs typeface="Courier New"/>
                <a:sym typeface="Courier New"/>
              </a:rPr>
              <a:t>quantity &lt;= 500</a:t>
            </a:r>
            <a:r>
              <a:rPr lang="en-IN" sz="18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indent="0" lvl="0" marL="0" marR="0" rtl="0" algn="l">
              <a:spcBef>
                <a:spcPts val="40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SELECT name, price FROM products </a:t>
            </a:r>
            <a:r>
              <a:rPr b="1" lang="en-IN" sz="1600">
                <a:solidFill>
                  <a:schemeClr val="dk1"/>
                </a:solidFill>
                <a:latin typeface="Courier New"/>
                <a:ea typeface="Courier New"/>
                <a:cs typeface="Courier New"/>
                <a:sym typeface="Courier New"/>
              </a:rPr>
              <a:t>WHERE price &lt; 1.0</a:t>
            </a: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IN" sz="1600">
                <a:solidFill>
                  <a:schemeClr val="dk1"/>
                </a:solidFill>
                <a:latin typeface="Courier New"/>
                <a:ea typeface="Courier New"/>
                <a:cs typeface="Courier New"/>
                <a:sym typeface="Courier New"/>
              </a:rPr>
              <a:t>| name      | price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IN" sz="1600">
                <a:solidFill>
                  <a:schemeClr val="dk1"/>
                </a:solidFill>
                <a:latin typeface="Courier New"/>
                <a:ea typeface="Courier New"/>
                <a:cs typeface="Courier New"/>
                <a:sym typeface="Courier New"/>
              </a:rPr>
              <a:t>| Pencil 2B |  0.48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IN" sz="1600">
                <a:solidFill>
                  <a:schemeClr val="dk1"/>
                </a:solidFill>
                <a:latin typeface="Courier New"/>
                <a:ea typeface="Courier New"/>
                <a:cs typeface="Courier New"/>
                <a:sym typeface="Courier New"/>
              </a:rPr>
              <a:t>| Pencil 2H |  0.49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IN" sz="1600">
                <a:solidFill>
                  <a:schemeClr val="dk1"/>
                </a:solidFill>
                <a:latin typeface="Courier New"/>
                <a:ea typeface="Courier New"/>
                <a:cs typeface="Courier New"/>
                <a:sym typeface="Courier New"/>
              </a:rPr>
              <a:t>2 rows in set (0.00 sec)</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IN" sz="1600">
                <a:solidFill>
                  <a:schemeClr val="dk1"/>
                </a:solidFill>
                <a:latin typeface="Courier New"/>
                <a:ea typeface="Courier New"/>
                <a:cs typeface="Courier New"/>
                <a:sym typeface="Courier New"/>
              </a:rPr>
              <a:t>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SELECT name, quantity FROM products </a:t>
            </a:r>
            <a:r>
              <a:rPr b="1" lang="en-IN" sz="1600">
                <a:solidFill>
                  <a:schemeClr val="dk1"/>
                </a:solidFill>
                <a:latin typeface="Courier New"/>
                <a:ea typeface="Courier New"/>
                <a:cs typeface="Courier New"/>
                <a:sym typeface="Courier New"/>
              </a:rPr>
              <a:t>WHERE quantity &lt;= 2000</a:t>
            </a: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IN" sz="1600">
                <a:solidFill>
                  <a:schemeClr val="dk1"/>
                </a:solidFill>
                <a:latin typeface="Courier New"/>
                <a:ea typeface="Courier New"/>
                <a:cs typeface="Courier New"/>
                <a:sym typeface="Courier New"/>
              </a:rPr>
              <a:t>| name      | quantity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IN" sz="1600">
                <a:solidFill>
                  <a:schemeClr val="dk1"/>
                </a:solidFill>
                <a:latin typeface="Courier New"/>
                <a:ea typeface="Courier New"/>
                <a:cs typeface="Courier New"/>
                <a:sym typeface="Courier New"/>
              </a:rPr>
              <a:t>| Pen Black |     2000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indent="0" lvl="0" marL="0" marR="0" rtl="0" algn="just">
              <a:spcBef>
                <a:spcPts val="400"/>
              </a:spcBef>
              <a:spcAft>
                <a:spcPts val="0"/>
              </a:spcAft>
              <a:buNone/>
            </a:pPr>
            <a:r>
              <a:rPr lang="en-IN" sz="1600">
                <a:solidFill>
                  <a:schemeClr val="dk1"/>
                </a:solidFill>
                <a:latin typeface="Courier New"/>
                <a:ea typeface="Courier New"/>
                <a:cs typeface="Courier New"/>
                <a:sym typeface="Courier New"/>
              </a:rPr>
              <a:t>1 row in set (0.00 sec)</a:t>
            </a:r>
            <a:endParaRPr sz="200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5"/>
          <p:cNvSpPr/>
          <p:nvPr/>
        </p:nvSpPr>
        <p:spPr>
          <a:xfrm>
            <a:off x="190499" y="228493"/>
            <a:ext cx="11721193" cy="6629507"/>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IN" sz="2400">
                <a:solidFill>
                  <a:srgbClr val="444444"/>
                </a:solidFill>
                <a:latin typeface="Verdana"/>
                <a:ea typeface="Verdana"/>
                <a:cs typeface="Verdana"/>
                <a:sym typeface="Verdana"/>
              </a:rPr>
              <a:t>String Pattern Matching - </a:t>
            </a:r>
            <a:r>
              <a:rPr b="1" lang="en-IN" sz="2400">
                <a:solidFill>
                  <a:srgbClr val="444444"/>
                </a:solidFill>
                <a:latin typeface="Courier New"/>
                <a:ea typeface="Courier New"/>
                <a:cs typeface="Courier New"/>
                <a:sym typeface="Courier New"/>
              </a:rPr>
              <a:t>LIKE</a:t>
            </a:r>
            <a:r>
              <a:rPr b="1" lang="en-IN" sz="2400">
                <a:solidFill>
                  <a:srgbClr val="444444"/>
                </a:solidFill>
                <a:latin typeface="Verdana"/>
                <a:ea typeface="Verdana"/>
                <a:cs typeface="Verdana"/>
                <a:sym typeface="Verdana"/>
              </a:rPr>
              <a:t> and </a:t>
            </a:r>
            <a:r>
              <a:rPr b="1" lang="en-IN" sz="2400">
                <a:solidFill>
                  <a:srgbClr val="444444"/>
                </a:solidFill>
                <a:latin typeface="Courier New"/>
                <a:ea typeface="Courier New"/>
                <a:cs typeface="Courier New"/>
                <a:sym typeface="Courier New"/>
              </a:rPr>
              <a:t>NOT LIKE</a:t>
            </a:r>
            <a:endParaRPr b="1" sz="2000">
              <a:solidFill>
                <a:srgbClr val="666666"/>
              </a:solidFill>
              <a:latin typeface="Arial"/>
              <a:ea typeface="Arial"/>
              <a:cs typeface="Arial"/>
              <a:sym typeface="Arial"/>
            </a:endParaRPr>
          </a:p>
          <a:p>
            <a:pPr indent="0" lvl="0" marL="0" marR="0" rtl="0" algn="l">
              <a:spcBef>
                <a:spcPts val="0"/>
              </a:spcBef>
              <a:spcAft>
                <a:spcPts val="0"/>
              </a:spcAft>
              <a:buNone/>
            </a:pPr>
            <a:r>
              <a:rPr lang="en-IN" sz="1800">
                <a:solidFill>
                  <a:schemeClr val="dk1"/>
                </a:solidFill>
                <a:latin typeface="Arial"/>
                <a:ea typeface="Arial"/>
                <a:cs typeface="Arial"/>
                <a:sym typeface="Arial"/>
              </a:rPr>
              <a:t>For strings, in addition to full matching using operators like </a:t>
            </a:r>
            <a:r>
              <a:rPr lang="en-IN" sz="1800">
                <a:solidFill>
                  <a:schemeClr val="dk1"/>
                </a:solidFill>
                <a:latin typeface="Courier New"/>
                <a:ea typeface="Courier New"/>
                <a:cs typeface="Courier New"/>
                <a:sym typeface="Courier New"/>
              </a:rPr>
              <a:t>'='</a:t>
            </a:r>
            <a:r>
              <a:rPr lang="en-IN" sz="1800">
                <a:solidFill>
                  <a:schemeClr val="dk1"/>
                </a:solidFill>
                <a:latin typeface="Arial"/>
                <a:ea typeface="Arial"/>
                <a:cs typeface="Arial"/>
                <a:sym typeface="Arial"/>
              </a:rPr>
              <a:t> and </a:t>
            </a:r>
            <a:r>
              <a:rPr lang="en-IN" sz="1800">
                <a:solidFill>
                  <a:schemeClr val="dk1"/>
                </a:solidFill>
                <a:latin typeface="Courier New"/>
                <a:ea typeface="Courier New"/>
                <a:cs typeface="Courier New"/>
                <a:sym typeface="Courier New"/>
              </a:rPr>
              <a:t>'&lt;&gt;'</a:t>
            </a:r>
            <a:r>
              <a:rPr lang="en-IN" sz="1800">
                <a:solidFill>
                  <a:schemeClr val="dk1"/>
                </a:solidFill>
                <a:latin typeface="Arial"/>
                <a:ea typeface="Arial"/>
                <a:cs typeface="Arial"/>
                <a:sym typeface="Arial"/>
              </a:rPr>
              <a:t>, we can perform </a:t>
            </a:r>
            <a:r>
              <a:rPr i="1" lang="en-IN" sz="1800">
                <a:solidFill>
                  <a:schemeClr val="dk1"/>
                </a:solidFill>
                <a:latin typeface="Arial"/>
                <a:ea typeface="Arial"/>
                <a:cs typeface="Arial"/>
                <a:sym typeface="Arial"/>
              </a:rPr>
              <a:t>pattern matching</a:t>
            </a:r>
            <a:r>
              <a:rPr lang="en-IN" sz="1800">
                <a:solidFill>
                  <a:schemeClr val="dk1"/>
                </a:solidFill>
                <a:latin typeface="Arial"/>
                <a:ea typeface="Arial"/>
                <a:cs typeface="Arial"/>
                <a:sym typeface="Arial"/>
              </a:rPr>
              <a:t> using operator </a:t>
            </a:r>
            <a:r>
              <a:rPr lang="en-IN" sz="1800">
                <a:solidFill>
                  <a:schemeClr val="dk1"/>
                </a:solidFill>
                <a:latin typeface="Courier New"/>
                <a:ea typeface="Courier New"/>
                <a:cs typeface="Courier New"/>
                <a:sym typeface="Courier New"/>
              </a:rPr>
              <a:t>LIKE</a:t>
            </a:r>
            <a:r>
              <a:rPr lang="en-IN" sz="1800">
                <a:solidFill>
                  <a:schemeClr val="dk1"/>
                </a:solidFill>
                <a:latin typeface="Arial"/>
                <a:ea typeface="Arial"/>
                <a:cs typeface="Arial"/>
                <a:sym typeface="Arial"/>
              </a:rPr>
              <a:t> (or </a:t>
            </a:r>
            <a:r>
              <a:rPr lang="en-IN" sz="1800">
                <a:solidFill>
                  <a:schemeClr val="dk1"/>
                </a:solidFill>
                <a:latin typeface="Courier New"/>
                <a:ea typeface="Courier New"/>
                <a:cs typeface="Courier New"/>
                <a:sym typeface="Courier New"/>
              </a:rPr>
              <a:t>NOT LIKE</a:t>
            </a:r>
            <a:r>
              <a:rPr lang="en-IN" sz="1800">
                <a:solidFill>
                  <a:schemeClr val="dk1"/>
                </a:solidFill>
                <a:latin typeface="Arial"/>
                <a:ea typeface="Arial"/>
                <a:cs typeface="Arial"/>
                <a:sym typeface="Arial"/>
              </a:rPr>
              <a:t>) with wildcard characters. The wildcard </a:t>
            </a:r>
            <a:r>
              <a:rPr lang="en-IN" sz="1800">
                <a:solidFill>
                  <a:schemeClr val="dk1"/>
                </a:solidFill>
                <a:latin typeface="Courier New"/>
                <a:ea typeface="Courier New"/>
                <a:cs typeface="Courier New"/>
                <a:sym typeface="Courier New"/>
              </a:rPr>
              <a:t>'_'</a:t>
            </a:r>
            <a:r>
              <a:rPr lang="en-IN" sz="1800">
                <a:solidFill>
                  <a:schemeClr val="dk1"/>
                </a:solidFill>
                <a:latin typeface="Arial"/>
                <a:ea typeface="Arial"/>
                <a:cs typeface="Arial"/>
                <a:sym typeface="Arial"/>
              </a:rPr>
              <a:t> matches any single character; </a:t>
            </a:r>
            <a:r>
              <a:rPr lang="en-IN" sz="1800">
                <a:solidFill>
                  <a:schemeClr val="dk1"/>
                </a:solidFill>
                <a:latin typeface="Courier New"/>
                <a:ea typeface="Courier New"/>
                <a:cs typeface="Courier New"/>
                <a:sym typeface="Courier New"/>
              </a:rPr>
              <a:t>'%'</a:t>
            </a:r>
            <a:r>
              <a:rPr lang="en-IN" sz="1800">
                <a:solidFill>
                  <a:schemeClr val="dk1"/>
                </a:solidFill>
                <a:latin typeface="Arial"/>
                <a:ea typeface="Arial"/>
                <a:cs typeface="Arial"/>
                <a:sym typeface="Arial"/>
              </a:rPr>
              <a:t> matches any number of characters (including zero).</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"name" begins with 'PENCIL'</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MariaDB </a:t>
            </a:r>
            <a:r>
              <a:rPr lang="en-IN" sz="1800">
                <a:solidFill>
                  <a:schemeClr val="dk1"/>
                </a:solidFill>
                <a:latin typeface="Calibri"/>
                <a:ea typeface="Calibri"/>
                <a:cs typeface="Calibri"/>
                <a:sym typeface="Calibri"/>
              </a:rPr>
              <a:t>&gt; SELECT name, price FROM products </a:t>
            </a:r>
            <a:r>
              <a:rPr b="1" lang="en-IN" sz="1800">
                <a:solidFill>
                  <a:schemeClr val="dk1"/>
                </a:solidFill>
                <a:latin typeface="Calibri"/>
                <a:ea typeface="Calibri"/>
                <a:cs typeface="Calibri"/>
                <a:sym typeface="Calibri"/>
              </a:rPr>
              <a:t>WHERE name LIKE 'PENCIL%'</a:t>
            </a:r>
            <a:r>
              <a:rPr lang="en-IN"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name      | price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Pencil 2B |  0.48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Pencil 2H |  0.49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"name" begins with 'P', followed by any two characters,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followed by space, followed by zero or more characters</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MariaDB </a:t>
            </a:r>
            <a:r>
              <a:rPr lang="en-IN" sz="1800">
                <a:solidFill>
                  <a:schemeClr val="dk1"/>
                </a:solidFill>
                <a:latin typeface="Calibri"/>
                <a:ea typeface="Calibri"/>
                <a:cs typeface="Calibri"/>
                <a:sym typeface="Calibri"/>
              </a:rPr>
              <a:t>&gt; SELECT name, price FROM products </a:t>
            </a:r>
            <a:r>
              <a:rPr b="1" lang="en-IN" sz="1800">
                <a:solidFill>
                  <a:schemeClr val="dk1"/>
                </a:solidFill>
                <a:latin typeface="Calibri"/>
                <a:ea typeface="Calibri"/>
                <a:cs typeface="Calibri"/>
                <a:sym typeface="Calibri"/>
              </a:rPr>
              <a:t>WHERE name LIKE 'P__ %'</a:t>
            </a:r>
            <a:r>
              <a:rPr lang="en-IN"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name      | price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Pen Red   |  1.23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Pen Blue  |  1.25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Pen Black |  1.25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3"/>
          <p:cNvSpPr txBox="1"/>
          <p:nvPr>
            <p:ph idx="1" type="body"/>
          </p:nvPr>
        </p:nvSpPr>
        <p:spPr>
          <a:xfrm>
            <a:off x="723900" y="470352"/>
            <a:ext cx="10515600" cy="5995761"/>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137"/>
              <a:buNone/>
            </a:pPr>
            <a:r>
              <a:rPr b="1" lang="en-IN" sz="2137" u="sng"/>
              <a:t>Table-Level</a:t>
            </a:r>
            <a:endParaRPr b="1" sz="2137" u="sng"/>
          </a:p>
          <a:p>
            <a:pPr indent="-228600" lvl="0" marL="228600" rtl="0" algn="l">
              <a:lnSpc>
                <a:spcPct val="90000"/>
              </a:lnSpc>
              <a:spcBef>
                <a:spcPts val="1000"/>
              </a:spcBef>
              <a:spcAft>
                <a:spcPts val="0"/>
              </a:spcAft>
              <a:buClr>
                <a:schemeClr val="dk1"/>
              </a:buClr>
              <a:buSzPts val="2137"/>
              <a:buChar char="•"/>
            </a:pPr>
            <a:r>
              <a:rPr lang="en-IN" sz="2137"/>
              <a:t>DROP TABLE [IF EXISTS] </a:t>
            </a:r>
            <a:r>
              <a:rPr i="1" lang="en-IN" sz="2137"/>
              <a:t>tableName</a:t>
            </a:r>
            <a:r>
              <a:rPr lang="en-IN" sz="2137"/>
              <a:t>, ...</a:t>
            </a:r>
            <a:endParaRPr/>
          </a:p>
          <a:p>
            <a:pPr indent="-228600" lvl="0" marL="228600" rtl="0" algn="l">
              <a:lnSpc>
                <a:spcPct val="90000"/>
              </a:lnSpc>
              <a:spcBef>
                <a:spcPts val="1000"/>
              </a:spcBef>
              <a:spcAft>
                <a:spcPts val="0"/>
              </a:spcAft>
              <a:buClr>
                <a:schemeClr val="dk1"/>
              </a:buClr>
              <a:buSzPts val="2137"/>
              <a:buChar char="•"/>
            </a:pPr>
            <a:r>
              <a:rPr lang="en-IN" sz="2137"/>
              <a:t>CREATE TABLE [IF NOT EXISTS] </a:t>
            </a:r>
            <a:r>
              <a:rPr i="1" lang="en-IN" sz="2137"/>
              <a:t>tableName</a:t>
            </a:r>
            <a:r>
              <a:rPr lang="en-IN" sz="2137"/>
              <a:t> ( </a:t>
            </a:r>
            <a:r>
              <a:rPr i="1" lang="en-IN" sz="2137"/>
              <a:t>columnName columnType columnAttribute</a:t>
            </a:r>
            <a:r>
              <a:rPr lang="en-IN" sz="2137"/>
              <a:t>, ... PRIMARY KEY(</a:t>
            </a:r>
            <a:r>
              <a:rPr i="1" lang="en-IN" sz="2137"/>
              <a:t>columnName</a:t>
            </a:r>
            <a:r>
              <a:rPr lang="en-IN" sz="2137"/>
              <a:t>),</a:t>
            </a:r>
            <a:endParaRPr/>
          </a:p>
          <a:p>
            <a:pPr indent="0" lvl="0" marL="0" rtl="0" algn="l">
              <a:lnSpc>
                <a:spcPct val="90000"/>
              </a:lnSpc>
              <a:spcBef>
                <a:spcPts val="1000"/>
              </a:spcBef>
              <a:spcAft>
                <a:spcPts val="0"/>
              </a:spcAft>
              <a:buClr>
                <a:schemeClr val="dk1"/>
              </a:buClr>
              <a:buSzPts val="2137"/>
              <a:buNone/>
            </a:pPr>
            <a:r>
              <a:rPr lang="en-IN" sz="2137"/>
              <a:t>    FOREIGN KEY (</a:t>
            </a:r>
            <a:r>
              <a:rPr i="1" lang="en-IN" sz="2137"/>
              <a:t>columnNmae</a:t>
            </a:r>
            <a:r>
              <a:rPr lang="en-IN" sz="2137"/>
              <a:t>)</a:t>
            </a:r>
            <a:endParaRPr/>
          </a:p>
          <a:p>
            <a:pPr indent="0" lvl="0" marL="0" rtl="0" algn="l">
              <a:lnSpc>
                <a:spcPct val="90000"/>
              </a:lnSpc>
              <a:spcBef>
                <a:spcPts val="1000"/>
              </a:spcBef>
              <a:spcAft>
                <a:spcPts val="0"/>
              </a:spcAft>
              <a:buClr>
                <a:schemeClr val="dk1"/>
              </a:buClr>
              <a:buSzPts val="2137"/>
              <a:buNone/>
            </a:pPr>
            <a:r>
              <a:rPr lang="en-IN" sz="2137"/>
              <a:t>    REFERENCES </a:t>
            </a:r>
            <a:r>
              <a:rPr i="1" lang="en-IN" sz="2137"/>
              <a:t>tableName</a:t>
            </a:r>
            <a:r>
              <a:rPr lang="en-IN" sz="2137"/>
              <a:t> (</a:t>
            </a:r>
            <a:r>
              <a:rPr i="1" lang="en-IN" sz="2137"/>
              <a:t>columnNmae</a:t>
            </a:r>
            <a:r>
              <a:rPr lang="en-IN" sz="2137"/>
              <a:t>))</a:t>
            </a:r>
            <a:endParaRPr sz="2137"/>
          </a:p>
          <a:p>
            <a:pPr indent="-228600" lvl="0" marL="228600" rtl="0" algn="l">
              <a:lnSpc>
                <a:spcPct val="90000"/>
              </a:lnSpc>
              <a:spcBef>
                <a:spcPts val="1000"/>
              </a:spcBef>
              <a:spcAft>
                <a:spcPts val="0"/>
              </a:spcAft>
              <a:buClr>
                <a:schemeClr val="dk1"/>
              </a:buClr>
              <a:buSzPts val="2137"/>
              <a:buChar char="•"/>
            </a:pPr>
            <a:r>
              <a:rPr lang="en-IN" sz="2137"/>
              <a:t>SHOW TABLES                           </a:t>
            </a:r>
            <a:r>
              <a:rPr lang="en-IN" sz="2137">
                <a:solidFill>
                  <a:srgbClr val="689331"/>
                </a:solidFill>
              </a:rPr>
              <a:t> -- Show all the tables in the default database</a:t>
            </a:r>
            <a:endParaRPr/>
          </a:p>
          <a:p>
            <a:pPr indent="-228600" lvl="0" marL="228600" rtl="0" algn="l">
              <a:lnSpc>
                <a:spcPct val="90000"/>
              </a:lnSpc>
              <a:spcBef>
                <a:spcPts val="1000"/>
              </a:spcBef>
              <a:spcAft>
                <a:spcPts val="0"/>
              </a:spcAft>
              <a:buClr>
                <a:schemeClr val="dk1"/>
              </a:buClr>
              <a:buSzPts val="2137"/>
              <a:buChar char="•"/>
            </a:pPr>
            <a:r>
              <a:rPr lang="en-IN" sz="2137"/>
              <a:t>DESCRIBE|DESC </a:t>
            </a:r>
            <a:r>
              <a:rPr i="1" lang="en-IN" sz="2137"/>
              <a:t>tableName</a:t>
            </a:r>
            <a:r>
              <a:rPr lang="en-IN" sz="2137"/>
              <a:t>    </a:t>
            </a:r>
            <a:r>
              <a:rPr lang="en-IN" sz="2137">
                <a:solidFill>
                  <a:srgbClr val="689331"/>
                </a:solidFill>
              </a:rPr>
              <a:t>-- Describe the details for a table</a:t>
            </a:r>
            <a:endParaRPr/>
          </a:p>
          <a:p>
            <a:pPr indent="-228600" lvl="0" marL="228600" rtl="0" algn="l">
              <a:lnSpc>
                <a:spcPct val="90000"/>
              </a:lnSpc>
              <a:spcBef>
                <a:spcPts val="1000"/>
              </a:spcBef>
              <a:spcAft>
                <a:spcPts val="0"/>
              </a:spcAft>
              <a:buClr>
                <a:schemeClr val="dk1"/>
              </a:buClr>
              <a:buSzPts val="2137"/>
              <a:buChar char="•"/>
            </a:pPr>
            <a:r>
              <a:rPr lang="en-IN" sz="2137"/>
              <a:t>ALTER TABLE </a:t>
            </a:r>
            <a:r>
              <a:rPr i="1" lang="en-IN" sz="2137"/>
              <a:t>tableName</a:t>
            </a:r>
            <a:r>
              <a:rPr lang="en-IN" sz="2137"/>
              <a:t> ...      </a:t>
            </a:r>
            <a:r>
              <a:rPr lang="en-IN" sz="2137">
                <a:solidFill>
                  <a:srgbClr val="689331"/>
                </a:solidFill>
              </a:rPr>
              <a:t>-- Modify a table, e.g., ADD COLUMN and DROP COLUMN</a:t>
            </a:r>
            <a:endParaRPr/>
          </a:p>
          <a:p>
            <a:pPr indent="-228600" lvl="0" marL="228600" rtl="0" algn="l">
              <a:lnSpc>
                <a:spcPct val="90000"/>
              </a:lnSpc>
              <a:spcBef>
                <a:spcPts val="1000"/>
              </a:spcBef>
              <a:spcAft>
                <a:spcPts val="0"/>
              </a:spcAft>
              <a:buClr>
                <a:schemeClr val="dk1"/>
              </a:buClr>
              <a:buSzPts val="2137"/>
              <a:buChar char="•"/>
            </a:pPr>
            <a:r>
              <a:rPr lang="en-IN" sz="2137"/>
              <a:t>ALTER TABLE </a:t>
            </a:r>
            <a:r>
              <a:rPr i="1" lang="en-IN" sz="2137"/>
              <a:t>tableName</a:t>
            </a:r>
            <a:r>
              <a:rPr lang="en-IN" sz="2137"/>
              <a:t> ADD </a:t>
            </a:r>
            <a:r>
              <a:rPr i="1" lang="en-IN" sz="2137"/>
              <a:t>columnDefinition</a:t>
            </a:r>
            <a:endParaRPr sz="2137"/>
          </a:p>
          <a:p>
            <a:pPr indent="-228600" lvl="0" marL="228600" rtl="0" algn="l">
              <a:lnSpc>
                <a:spcPct val="90000"/>
              </a:lnSpc>
              <a:spcBef>
                <a:spcPts val="1000"/>
              </a:spcBef>
              <a:spcAft>
                <a:spcPts val="0"/>
              </a:spcAft>
              <a:buClr>
                <a:schemeClr val="dk1"/>
              </a:buClr>
              <a:buSzPts val="2137"/>
              <a:buChar char="•"/>
            </a:pPr>
            <a:r>
              <a:rPr lang="en-IN" sz="2137"/>
              <a:t>ALTER TABLE </a:t>
            </a:r>
            <a:r>
              <a:rPr i="1" lang="en-IN" sz="2137"/>
              <a:t>tableName</a:t>
            </a:r>
            <a:r>
              <a:rPr lang="en-IN" sz="2137"/>
              <a:t> DROP </a:t>
            </a:r>
            <a:r>
              <a:rPr i="1" lang="en-IN" sz="2137"/>
              <a:t>columnName</a:t>
            </a:r>
            <a:endParaRPr sz="2137"/>
          </a:p>
          <a:p>
            <a:pPr indent="-228600" lvl="0" marL="228600" rtl="0" algn="l">
              <a:lnSpc>
                <a:spcPct val="90000"/>
              </a:lnSpc>
              <a:spcBef>
                <a:spcPts val="1000"/>
              </a:spcBef>
              <a:spcAft>
                <a:spcPts val="0"/>
              </a:spcAft>
              <a:buClr>
                <a:schemeClr val="dk1"/>
              </a:buClr>
              <a:buSzPts val="2137"/>
              <a:buChar char="•"/>
            </a:pPr>
            <a:r>
              <a:rPr lang="en-IN" sz="2137"/>
              <a:t>ALTER TABLE </a:t>
            </a:r>
            <a:r>
              <a:rPr i="1" lang="en-IN" sz="2137"/>
              <a:t>tableName</a:t>
            </a:r>
            <a:r>
              <a:rPr lang="en-IN" sz="2137"/>
              <a:t> ADD FOREIGN KEY (</a:t>
            </a:r>
            <a:r>
              <a:rPr i="1" lang="en-IN" sz="2137"/>
              <a:t>columnNmae</a:t>
            </a:r>
            <a:r>
              <a:rPr lang="en-IN" sz="2137"/>
              <a:t>) REFERENCES </a:t>
            </a:r>
            <a:r>
              <a:rPr i="1" lang="en-IN" sz="2137"/>
              <a:t>tableName</a:t>
            </a:r>
            <a:r>
              <a:rPr lang="en-IN" sz="2137"/>
              <a:t> (</a:t>
            </a:r>
            <a:r>
              <a:rPr i="1" lang="en-IN" sz="2137"/>
              <a:t>columnNmae</a:t>
            </a:r>
            <a:r>
              <a:rPr lang="en-IN" sz="2137"/>
              <a:t>)</a:t>
            </a:r>
            <a:endParaRPr/>
          </a:p>
          <a:p>
            <a:pPr indent="-228600" lvl="0" marL="228600" rtl="0" algn="l">
              <a:lnSpc>
                <a:spcPct val="90000"/>
              </a:lnSpc>
              <a:spcBef>
                <a:spcPts val="1000"/>
              </a:spcBef>
              <a:spcAft>
                <a:spcPts val="0"/>
              </a:spcAft>
              <a:buClr>
                <a:schemeClr val="dk1"/>
              </a:buClr>
              <a:buSzPts val="2137"/>
              <a:buChar char="•"/>
            </a:pPr>
            <a:r>
              <a:rPr lang="en-IN" sz="2137"/>
              <a:t>ALTER TABLE </a:t>
            </a:r>
            <a:r>
              <a:rPr i="1" lang="en-IN" sz="2137"/>
              <a:t>tableName</a:t>
            </a:r>
            <a:r>
              <a:rPr lang="en-IN" sz="2137"/>
              <a:t> DROP FOREIGN KEY </a:t>
            </a:r>
            <a:r>
              <a:rPr i="1" lang="en-IN" sz="2137"/>
              <a:t>constraintName</a:t>
            </a:r>
            <a:endParaRPr sz="2137"/>
          </a:p>
          <a:p>
            <a:pPr indent="-228600" lvl="0" marL="228600" rtl="0" algn="l">
              <a:lnSpc>
                <a:spcPct val="90000"/>
              </a:lnSpc>
              <a:spcBef>
                <a:spcPts val="1000"/>
              </a:spcBef>
              <a:spcAft>
                <a:spcPts val="0"/>
              </a:spcAft>
              <a:buClr>
                <a:schemeClr val="dk1"/>
              </a:buClr>
              <a:buSzPts val="2137"/>
              <a:buChar char="•"/>
            </a:pPr>
            <a:r>
              <a:rPr lang="en-IN" sz="2137"/>
              <a:t>SHOW CREATE TABLE </a:t>
            </a:r>
            <a:r>
              <a:rPr i="1" lang="en-IN" sz="2137"/>
              <a:t>tableName</a:t>
            </a:r>
            <a:r>
              <a:rPr lang="en-IN" sz="2137"/>
              <a:t>       </a:t>
            </a:r>
            <a:r>
              <a:rPr lang="en-IN" sz="2137">
                <a:solidFill>
                  <a:srgbClr val="689331"/>
                </a:solidFill>
              </a:rPr>
              <a:t> -- Show the CREATE TABLE statement for this </a:t>
            </a:r>
            <a:r>
              <a:rPr i="1" lang="en-IN" sz="2137">
                <a:solidFill>
                  <a:srgbClr val="689331"/>
                </a:solidFill>
              </a:rPr>
              <a:t>tableName</a:t>
            </a:r>
            <a:endParaRPr sz="2137">
              <a:solidFill>
                <a:srgbClr val="689331"/>
              </a:solidFill>
            </a:endParaRPr>
          </a:p>
          <a:p>
            <a:pPr indent="-144145" lvl="0" marL="228600" rtl="0" algn="l">
              <a:lnSpc>
                <a:spcPct val="70000"/>
              </a:lnSpc>
              <a:spcBef>
                <a:spcPts val="1000"/>
              </a:spcBef>
              <a:spcAft>
                <a:spcPts val="0"/>
              </a:spcAft>
              <a:buClr>
                <a:schemeClr val="dk1"/>
              </a:buClr>
              <a:buSzPts val="1330"/>
              <a:buNone/>
            </a:pPr>
            <a:r>
              <a:t/>
            </a:r>
            <a:endParaRPr sz="133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6"/>
          <p:cNvSpPr/>
          <p:nvPr/>
        </p:nvSpPr>
        <p:spPr>
          <a:xfrm>
            <a:off x="675023" y="489763"/>
            <a:ext cx="2922595" cy="389466"/>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IN" sz="1800">
                <a:solidFill>
                  <a:srgbClr val="444444"/>
                </a:solidFill>
                <a:latin typeface="Verdana"/>
                <a:ea typeface="Verdana"/>
                <a:cs typeface="Verdana"/>
                <a:sym typeface="Verdana"/>
              </a:rPr>
              <a:t>Arithmetic Operators</a:t>
            </a:r>
            <a:endParaRPr/>
          </a:p>
        </p:txBody>
      </p:sp>
      <p:graphicFrame>
        <p:nvGraphicFramePr>
          <p:cNvPr id="248" name="Google Shape;248;p26"/>
          <p:cNvGraphicFramePr/>
          <p:nvPr/>
        </p:nvGraphicFramePr>
        <p:xfrm>
          <a:off x="710292" y="1377756"/>
          <a:ext cx="3000000" cy="3000000"/>
        </p:xfrm>
        <a:graphic>
          <a:graphicData uri="http://schemas.openxmlformats.org/drawingml/2006/table">
            <a:tbl>
              <a:tblPr>
                <a:noFill/>
                <a:tableStyleId>{6AE42338-43A3-49D7-8E82-174D3D6EF812}</a:tableStyleId>
              </a:tblPr>
              <a:tblGrid>
                <a:gridCol w="2578925"/>
                <a:gridCol w="4654625"/>
              </a:tblGrid>
              <a:tr h="498850">
                <a:tc>
                  <a:txBody>
                    <a:bodyPr/>
                    <a:lstStyle/>
                    <a:p>
                      <a:pPr indent="0" lvl="0" marL="0" marR="0" rtl="0" algn="ctr">
                        <a:lnSpc>
                          <a:spcPct val="115000"/>
                        </a:lnSpc>
                        <a:spcBef>
                          <a:spcPts val="0"/>
                        </a:spcBef>
                        <a:spcAft>
                          <a:spcPts val="0"/>
                        </a:spcAft>
                        <a:buNone/>
                      </a:pPr>
                      <a:r>
                        <a:rPr lang="en-IN" sz="1800" u="none" cap="none" strike="noStrike"/>
                        <a:t>Operator</a:t>
                      </a:r>
                      <a:endParaRPr sz="1800" u="none" cap="none" strike="noStrike">
                        <a:latin typeface="Arial"/>
                        <a:ea typeface="Arial"/>
                        <a:cs typeface="Arial"/>
                        <a:sym typeface="Arial"/>
                      </a:endParaRPr>
                    </a:p>
                  </a:txBody>
                  <a:tcPr marT="38100" marB="38100" marR="101600" marL="101600"/>
                </a:tc>
                <a:tc>
                  <a:txBody>
                    <a:bodyPr/>
                    <a:lstStyle/>
                    <a:p>
                      <a:pPr indent="0" lvl="0" marL="0" marR="0" rtl="0" algn="ctr">
                        <a:lnSpc>
                          <a:spcPct val="115000"/>
                        </a:lnSpc>
                        <a:spcBef>
                          <a:spcPts val="0"/>
                        </a:spcBef>
                        <a:spcAft>
                          <a:spcPts val="0"/>
                        </a:spcAft>
                        <a:buNone/>
                      </a:pPr>
                      <a:r>
                        <a:rPr lang="en-IN" sz="1800" u="none" cap="none" strike="noStrike"/>
                        <a:t>Description</a:t>
                      </a:r>
                      <a:endParaRPr sz="1800" u="none" cap="none" strike="noStrike">
                        <a:latin typeface="Arial"/>
                        <a:ea typeface="Arial"/>
                        <a:cs typeface="Arial"/>
                        <a:sym typeface="Arial"/>
                      </a:endParaRPr>
                    </a:p>
                  </a:txBody>
                  <a:tcPr marT="38100" marB="38100" marR="101600" marL="101600"/>
                </a:tc>
              </a:tr>
              <a:tr h="475075">
                <a:tc>
                  <a:txBody>
                    <a:bodyPr/>
                    <a:lstStyle/>
                    <a:p>
                      <a:pPr indent="0" lvl="0" marL="0" marR="0" rtl="0" algn="ctr">
                        <a:lnSpc>
                          <a:spcPct val="115000"/>
                        </a:lnSpc>
                        <a:spcBef>
                          <a:spcPts val="0"/>
                        </a:spcBef>
                        <a:spcAft>
                          <a:spcPts val="0"/>
                        </a:spcAft>
                        <a:buNone/>
                      </a:pPr>
                      <a:r>
                        <a:rPr lang="en-IN" sz="1800" u="none" cap="none" strike="noStrike"/>
                        <a:t>+</a:t>
                      </a:r>
                      <a:endParaRPr sz="1800" u="none" cap="none" strike="noStrike">
                        <a:latin typeface="Arial"/>
                        <a:ea typeface="Arial"/>
                        <a:cs typeface="Arial"/>
                        <a:sym typeface="Arial"/>
                      </a:endParaRPr>
                    </a:p>
                  </a:txBody>
                  <a:tcPr marT="25400" marB="25400" marR="76200" marL="76200"/>
                </a:tc>
                <a:tc>
                  <a:txBody>
                    <a:bodyPr/>
                    <a:lstStyle/>
                    <a:p>
                      <a:pPr indent="0" lvl="0" marL="0" marR="0" rtl="0" algn="l">
                        <a:lnSpc>
                          <a:spcPct val="115000"/>
                        </a:lnSpc>
                        <a:spcBef>
                          <a:spcPts val="0"/>
                        </a:spcBef>
                        <a:spcAft>
                          <a:spcPts val="0"/>
                        </a:spcAft>
                        <a:buNone/>
                      </a:pPr>
                      <a:r>
                        <a:rPr lang="en-IN" sz="1800" u="none" cap="none" strike="noStrike"/>
                        <a:t>Addition</a:t>
                      </a:r>
                      <a:endParaRPr sz="1800" u="none" cap="none" strike="noStrike">
                        <a:latin typeface="Arial"/>
                        <a:ea typeface="Arial"/>
                        <a:cs typeface="Arial"/>
                        <a:sym typeface="Arial"/>
                      </a:endParaRPr>
                    </a:p>
                  </a:txBody>
                  <a:tcPr marT="25400" marB="25400" marR="76200" marL="76200"/>
                </a:tc>
              </a:tr>
              <a:tr h="475075">
                <a:tc>
                  <a:txBody>
                    <a:bodyPr/>
                    <a:lstStyle/>
                    <a:p>
                      <a:pPr indent="0" lvl="0" marL="0" marR="0" rtl="0" algn="ctr">
                        <a:lnSpc>
                          <a:spcPct val="115000"/>
                        </a:lnSpc>
                        <a:spcBef>
                          <a:spcPts val="0"/>
                        </a:spcBef>
                        <a:spcAft>
                          <a:spcPts val="0"/>
                        </a:spcAft>
                        <a:buNone/>
                      </a:pPr>
                      <a:r>
                        <a:rPr lang="en-IN" sz="1800" u="none" cap="none" strike="noStrike"/>
                        <a:t>-</a:t>
                      </a:r>
                      <a:endParaRPr sz="1800" u="none" cap="none" strike="noStrike">
                        <a:latin typeface="Arial"/>
                        <a:ea typeface="Arial"/>
                        <a:cs typeface="Arial"/>
                        <a:sym typeface="Arial"/>
                      </a:endParaRPr>
                    </a:p>
                  </a:txBody>
                  <a:tcPr marT="25400" marB="25400" marR="76200" marL="76200"/>
                </a:tc>
                <a:tc>
                  <a:txBody>
                    <a:bodyPr/>
                    <a:lstStyle/>
                    <a:p>
                      <a:pPr indent="0" lvl="0" marL="0" marR="0" rtl="0" algn="l">
                        <a:lnSpc>
                          <a:spcPct val="115000"/>
                        </a:lnSpc>
                        <a:spcBef>
                          <a:spcPts val="0"/>
                        </a:spcBef>
                        <a:spcAft>
                          <a:spcPts val="0"/>
                        </a:spcAft>
                        <a:buNone/>
                      </a:pPr>
                      <a:r>
                        <a:rPr lang="en-IN" sz="1800" u="none" cap="none" strike="noStrike"/>
                        <a:t>Subtraction</a:t>
                      </a:r>
                      <a:endParaRPr sz="1800" u="none" cap="none" strike="noStrike">
                        <a:latin typeface="Arial"/>
                        <a:ea typeface="Arial"/>
                        <a:cs typeface="Arial"/>
                        <a:sym typeface="Arial"/>
                      </a:endParaRPr>
                    </a:p>
                  </a:txBody>
                  <a:tcPr marT="25400" marB="25400" marR="76200" marL="76200"/>
                </a:tc>
              </a:tr>
              <a:tr h="475075">
                <a:tc>
                  <a:txBody>
                    <a:bodyPr/>
                    <a:lstStyle/>
                    <a:p>
                      <a:pPr indent="0" lvl="0" marL="0" marR="0" rtl="0" algn="ctr">
                        <a:lnSpc>
                          <a:spcPct val="115000"/>
                        </a:lnSpc>
                        <a:spcBef>
                          <a:spcPts val="0"/>
                        </a:spcBef>
                        <a:spcAft>
                          <a:spcPts val="0"/>
                        </a:spcAft>
                        <a:buNone/>
                      </a:pPr>
                      <a:r>
                        <a:rPr lang="en-IN" sz="1800" u="none" cap="none" strike="noStrike"/>
                        <a:t>*</a:t>
                      </a:r>
                      <a:endParaRPr sz="1800" u="none" cap="none" strike="noStrike">
                        <a:latin typeface="Arial"/>
                        <a:ea typeface="Arial"/>
                        <a:cs typeface="Arial"/>
                        <a:sym typeface="Arial"/>
                      </a:endParaRPr>
                    </a:p>
                  </a:txBody>
                  <a:tcPr marT="25400" marB="25400" marR="76200" marL="76200"/>
                </a:tc>
                <a:tc>
                  <a:txBody>
                    <a:bodyPr/>
                    <a:lstStyle/>
                    <a:p>
                      <a:pPr indent="0" lvl="0" marL="0" marR="0" rtl="0" algn="l">
                        <a:lnSpc>
                          <a:spcPct val="115000"/>
                        </a:lnSpc>
                        <a:spcBef>
                          <a:spcPts val="0"/>
                        </a:spcBef>
                        <a:spcAft>
                          <a:spcPts val="0"/>
                        </a:spcAft>
                        <a:buNone/>
                      </a:pPr>
                      <a:r>
                        <a:rPr lang="en-IN" sz="1800" u="none" cap="none" strike="noStrike"/>
                        <a:t>Multiplication</a:t>
                      </a:r>
                      <a:endParaRPr sz="1800" u="none" cap="none" strike="noStrike">
                        <a:latin typeface="Arial"/>
                        <a:ea typeface="Arial"/>
                        <a:cs typeface="Arial"/>
                        <a:sym typeface="Arial"/>
                      </a:endParaRPr>
                    </a:p>
                  </a:txBody>
                  <a:tcPr marT="25400" marB="25400" marR="76200" marL="76200"/>
                </a:tc>
              </a:tr>
              <a:tr h="475075">
                <a:tc>
                  <a:txBody>
                    <a:bodyPr/>
                    <a:lstStyle/>
                    <a:p>
                      <a:pPr indent="0" lvl="0" marL="0" marR="0" rtl="0" algn="ctr">
                        <a:lnSpc>
                          <a:spcPct val="115000"/>
                        </a:lnSpc>
                        <a:spcBef>
                          <a:spcPts val="0"/>
                        </a:spcBef>
                        <a:spcAft>
                          <a:spcPts val="0"/>
                        </a:spcAft>
                        <a:buNone/>
                      </a:pPr>
                      <a:r>
                        <a:rPr lang="en-IN" sz="1800" u="none" cap="none" strike="noStrike"/>
                        <a:t>/</a:t>
                      </a:r>
                      <a:endParaRPr sz="1800" u="none" cap="none" strike="noStrike">
                        <a:latin typeface="Arial"/>
                        <a:ea typeface="Arial"/>
                        <a:cs typeface="Arial"/>
                        <a:sym typeface="Arial"/>
                      </a:endParaRPr>
                    </a:p>
                  </a:txBody>
                  <a:tcPr marT="25400" marB="25400" marR="76200" marL="76200"/>
                </a:tc>
                <a:tc>
                  <a:txBody>
                    <a:bodyPr/>
                    <a:lstStyle/>
                    <a:p>
                      <a:pPr indent="0" lvl="0" marL="0" marR="0" rtl="0" algn="l">
                        <a:lnSpc>
                          <a:spcPct val="115000"/>
                        </a:lnSpc>
                        <a:spcBef>
                          <a:spcPts val="0"/>
                        </a:spcBef>
                        <a:spcAft>
                          <a:spcPts val="0"/>
                        </a:spcAft>
                        <a:buNone/>
                      </a:pPr>
                      <a:r>
                        <a:rPr lang="en-IN" sz="1800" u="none" cap="none" strike="noStrike"/>
                        <a:t>Division</a:t>
                      </a:r>
                      <a:endParaRPr sz="1800" u="none" cap="none" strike="noStrike">
                        <a:latin typeface="Arial"/>
                        <a:ea typeface="Arial"/>
                        <a:cs typeface="Arial"/>
                        <a:sym typeface="Arial"/>
                      </a:endParaRPr>
                    </a:p>
                  </a:txBody>
                  <a:tcPr marT="25400" marB="25400" marR="76200" marL="76200"/>
                </a:tc>
              </a:tr>
              <a:tr h="475075">
                <a:tc>
                  <a:txBody>
                    <a:bodyPr/>
                    <a:lstStyle/>
                    <a:p>
                      <a:pPr indent="0" lvl="0" marL="0" marR="0" rtl="0" algn="ctr">
                        <a:lnSpc>
                          <a:spcPct val="115000"/>
                        </a:lnSpc>
                        <a:spcBef>
                          <a:spcPts val="0"/>
                        </a:spcBef>
                        <a:spcAft>
                          <a:spcPts val="0"/>
                        </a:spcAft>
                        <a:buNone/>
                      </a:pPr>
                      <a:r>
                        <a:rPr lang="en-IN" sz="1800" u="none" cap="none" strike="noStrike"/>
                        <a:t>DIV</a:t>
                      </a:r>
                      <a:endParaRPr sz="1800" u="none" cap="none" strike="noStrike">
                        <a:latin typeface="Arial"/>
                        <a:ea typeface="Arial"/>
                        <a:cs typeface="Arial"/>
                        <a:sym typeface="Arial"/>
                      </a:endParaRPr>
                    </a:p>
                  </a:txBody>
                  <a:tcPr marT="25400" marB="25400" marR="76200" marL="76200"/>
                </a:tc>
                <a:tc>
                  <a:txBody>
                    <a:bodyPr/>
                    <a:lstStyle/>
                    <a:p>
                      <a:pPr indent="0" lvl="0" marL="0" marR="0" rtl="0" algn="l">
                        <a:lnSpc>
                          <a:spcPct val="115000"/>
                        </a:lnSpc>
                        <a:spcBef>
                          <a:spcPts val="0"/>
                        </a:spcBef>
                        <a:spcAft>
                          <a:spcPts val="0"/>
                        </a:spcAft>
                        <a:buNone/>
                      </a:pPr>
                      <a:r>
                        <a:rPr lang="en-IN" sz="1800" u="none" cap="none" strike="noStrike"/>
                        <a:t>Integer Division</a:t>
                      </a:r>
                      <a:endParaRPr sz="1800" u="none" cap="none" strike="noStrike">
                        <a:latin typeface="Arial"/>
                        <a:ea typeface="Arial"/>
                        <a:cs typeface="Arial"/>
                        <a:sym typeface="Arial"/>
                      </a:endParaRPr>
                    </a:p>
                  </a:txBody>
                  <a:tcPr marT="25400" marB="25400" marR="76200" marL="76200"/>
                </a:tc>
              </a:tr>
              <a:tr h="475075">
                <a:tc>
                  <a:txBody>
                    <a:bodyPr/>
                    <a:lstStyle/>
                    <a:p>
                      <a:pPr indent="0" lvl="0" marL="0" marR="0" rtl="0" algn="ctr">
                        <a:lnSpc>
                          <a:spcPct val="115000"/>
                        </a:lnSpc>
                        <a:spcBef>
                          <a:spcPts val="0"/>
                        </a:spcBef>
                        <a:spcAft>
                          <a:spcPts val="0"/>
                        </a:spcAft>
                        <a:buNone/>
                      </a:pPr>
                      <a:r>
                        <a:rPr lang="en-IN" sz="1800" u="none" cap="none" strike="noStrike"/>
                        <a:t>%</a:t>
                      </a:r>
                      <a:endParaRPr sz="1800" u="none" cap="none" strike="noStrike">
                        <a:latin typeface="Arial"/>
                        <a:ea typeface="Arial"/>
                        <a:cs typeface="Arial"/>
                        <a:sym typeface="Arial"/>
                      </a:endParaRPr>
                    </a:p>
                  </a:txBody>
                  <a:tcPr marT="25400" marB="25400" marR="76200" marL="76200"/>
                </a:tc>
                <a:tc>
                  <a:txBody>
                    <a:bodyPr/>
                    <a:lstStyle/>
                    <a:p>
                      <a:pPr indent="0" lvl="0" marL="0" marR="0" rtl="0" algn="l">
                        <a:lnSpc>
                          <a:spcPct val="115000"/>
                        </a:lnSpc>
                        <a:spcBef>
                          <a:spcPts val="0"/>
                        </a:spcBef>
                        <a:spcAft>
                          <a:spcPts val="0"/>
                        </a:spcAft>
                        <a:buNone/>
                      </a:pPr>
                      <a:r>
                        <a:rPr lang="en-IN" sz="1800" u="none" cap="none" strike="noStrike"/>
                        <a:t>Modulus (Remainder)</a:t>
                      </a:r>
                      <a:endParaRPr sz="1800" u="none" cap="none" strike="noStrike">
                        <a:latin typeface="Arial"/>
                        <a:ea typeface="Arial"/>
                        <a:cs typeface="Arial"/>
                        <a:sym typeface="Arial"/>
                      </a:endParaRPr>
                    </a:p>
                  </a:txBody>
                  <a:tcPr marT="25400" marB="25400" marR="76200" marL="76200"/>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27"/>
          <p:cNvSpPr/>
          <p:nvPr/>
        </p:nvSpPr>
        <p:spPr>
          <a:xfrm>
            <a:off x="753835" y="693817"/>
            <a:ext cx="10439401" cy="5336846"/>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IN" sz="2400">
                <a:solidFill>
                  <a:srgbClr val="444444"/>
                </a:solidFill>
                <a:latin typeface="Verdana"/>
                <a:ea typeface="Verdana"/>
                <a:cs typeface="Verdana"/>
                <a:sym typeface="Verdana"/>
              </a:rPr>
              <a:t>Logical Operators - </a:t>
            </a:r>
            <a:r>
              <a:rPr b="1" lang="en-IN" sz="2400">
                <a:solidFill>
                  <a:srgbClr val="444444"/>
                </a:solidFill>
                <a:latin typeface="Courier New"/>
                <a:ea typeface="Courier New"/>
                <a:cs typeface="Courier New"/>
                <a:sym typeface="Courier New"/>
              </a:rPr>
              <a:t>AND</a:t>
            </a:r>
            <a:r>
              <a:rPr b="1" lang="en-IN" sz="2400">
                <a:solidFill>
                  <a:srgbClr val="444444"/>
                </a:solidFill>
                <a:latin typeface="Verdana"/>
                <a:ea typeface="Verdana"/>
                <a:cs typeface="Verdana"/>
                <a:sym typeface="Verdana"/>
              </a:rPr>
              <a:t>, </a:t>
            </a:r>
            <a:r>
              <a:rPr b="1" lang="en-IN" sz="2400">
                <a:solidFill>
                  <a:srgbClr val="444444"/>
                </a:solidFill>
                <a:latin typeface="Courier New"/>
                <a:ea typeface="Courier New"/>
                <a:cs typeface="Courier New"/>
                <a:sym typeface="Courier New"/>
              </a:rPr>
              <a:t>OR</a:t>
            </a:r>
            <a:r>
              <a:rPr b="1" lang="en-IN" sz="2400">
                <a:solidFill>
                  <a:srgbClr val="444444"/>
                </a:solidFill>
                <a:latin typeface="Verdana"/>
                <a:ea typeface="Verdana"/>
                <a:cs typeface="Verdana"/>
                <a:sym typeface="Verdana"/>
              </a:rPr>
              <a:t>, </a:t>
            </a:r>
            <a:r>
              <a:rPr b="1" lang="en-IN" sz="2400">
                <a:solidFill>
                  <a:srgbClr val="444444"/>
                </a:solidFill>
                <a:latin typeface="Courier New"/>
                <a:ea typeface="Courier New"/>
                <a:cs typeface="Courier New"/>
                <a:sym typeface="Courier New"/>
              </a:rPr>
              <a:t>NOT</a:t>
            </a:r>
            <a:r>
              <a:rPr b="1" lang="en-IN" sz="2400">
                <a:solidFill>
                  <a:srgbClr val="444444"/>
                </a:solidFill>
                <a:latin typeface="Verdana"/>
                <a:ea typeface="Verdana"/>
                <a:cs typeface="Verdana"/>
                <a:sym typeface="Verdana"/>
              </a:rPr>
              <a:t>, </a:t>
            </a:r>
            <a:r>
              <a:rPr b="1" lang="en-IN" sz="2400">
                <a:solidFill>
                  <a:srgbClr val="444444"/>
                </a:solidFill>
                <a:latin typeface="Courier New"/>
                <a:ea typeface="Courier New"/>
                <a:cs typeface="Courier New"/>
                <a:sym typeface="Courier New"/>
              </a:rPr>
              <a:t>XOR</a:t>
            </a:r>
            <a:endParaRPr b="1" sz="2000">
              <a:solidFill>
                <a:srgbClr val="666666"/>
              </a:solidFill>
              <a:latin typeface="Arial"/>
              <a:ea typeface="Arial"/>
              <a:cs typeface="Arial"/>
              <a:sym typeface="Arial"/>
            </a:endParaRPr>
          </a:p>
          <a:p>
            <a:pPr indent="0" lvl="0" marL="0" marR="0" rtl="0" algn="just">
              <a:lnSpc>
                <a:spcPct val="115000"/>
              </a:lnSpc>
              <a:spcBef>
                <a:spcPts val="600"/>
              </a:spcBef>
              <a:spcAft>
                <a:spcPts val="0"/>
              </a:spcAft>
              <a:buNone/>
            </a:pPr>
            <a:r>
              <a:rPr lang="en-IN" sz="1800">
                <a:solidFill>
                  <a:schemeClr val="dk1"/>
                </a:solidFill>
                <a:latin typeface="Arial"/>
                <a:ea typeface="Arial"/>
                <a:cs typeface="Arial"/>
                <a:sym typeface="Arial"/>
              </a:rPr>
              <a:t>You can combine multiple conditions with boolean operators </a:t>
            </a:r>
            <a:r>
              <a:rPr lang="en-IN" sz="1800">
                <a:solidFill>
                  <a:schemeClr val="dk1"/>
                </a:solidFill>
                <a:latin typeface="Courier New"/>
                <a:ea typeface="Courier New"/>
                <a:cs typeface="Courier New"/>
                <a:sym typeface="Courier New"/>
              </a:rPr>
              <a:t>AND</a:t>
            </a:r>
            <a:r>
              <a:rPr lang="en-IN" sz="1800">
                <a:solidFill>
                  <a:schemeClr val="dk1"/>
                </a:solidFill>
                <a:latin typeface="Arial"/>
                <a:ea typeface="Arial"/>
                <a:cs typeface="Arial"/>
                <a:sym typeface="Arial"/>
              </a:rPr>
              <a:t>, </a:t>
            </a:r>
            <a:r>
              <a:rPr lang="en-IN" sz="1800">
                <a:solidFill>
                  <a:schemeClr val="dk1"/>
                </a:solidFill>
                <a:latin typeface="Courier New"/>
                <a:ea typeface="Courier New"/>
                <a:cs typeface="Courier New"/>
                <a:sym typeface="Courier New"/>
              </a:rPr>
              <a:t>OR</a:t>
            </a:r>
            <a:r>
              <a:rPr lang="en-IN" sz="1800">
                <a:solidFill>
                  <a:schemeClr val="dk1"/>
                </a:solidFill>
                <a:latin typeface="Arial"/>
                <a:ea typeface="Arial"/>
                <a:cs typeface="Arial"/>
                <a:sym typeface="Arial"/>
              </a:rPr>
              <a:t>, </a:t>
            </a:r>
            <a:r>
              <a:rPr lang="en-IN" sz="1800">
                <a:solidFill>
                  <a:schemeClr val="dk1"/>
                </a:solidFill>
                <a:latin typeface="Courier New"/>
                <a:ea typeface="Courier New"/>
                <a:cs typeface="Courier New"/>
                <a:sym typeface="Courier New"/>
              </a:rPr>
              <a:t>XOR</a:t>
            </a:r>
            <a:r>
              <a:rPr lang="en-IN" sz="1800">
                <a:solidFill>
                  <a:schemeClr val="dk1"/>
                </a:solidFill>
                <a:latin typeface="Arial"/>
                <a:ea typeface="Arial"/>
                <a:cs typeface="Arial"/>
                <a:sym typeface="Arial"/>
              </a:rPr>
              <a:t>. You can also invert a condition using operator </a:t>
            </a:r>
            <a:r>
              <a:rPr lang="en-IN" sz="1800">
                <a:solidFill>
                  <a:schemeClr val="dk1"/>
                </a:solidFill>
                <a:latin typeface="Courier New"/>
                <a:ea typeface="Courier New"/>
                <a:cs typeface="Courier New"/>
                <a:sym typeface="Courier New"/>
              </a:rPr>
              <a:t>NOT</a:t>
            </a:r>
            <a:r>
              <a:rPr lang="en-IN" sz="18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indent="0" lvl="0" marL="0" marR="0" rtl="0" algn="l">
              <a:lnSpc>
                <a:spcPct val="120000"/>
              </a:lnSpc>
              <a:spcBef>
                <a:spcPts val="1600"/>
              </a:spcBef>
              <a:spcAft>
                <a:spcPts val="0"/>
              </a:spcAft>
              <a:buNone/>
            </a:pPr>
            <a:r>
              <a:rPr b="1" lang="en-IN" sz="2400">
                <a:solidFill>
                  <a:srgbClr val="444444"/>
                </a:solidFill>
                <a:latin typeface="Courier New"/>
                <a:ea typeface="Courier New"/>
                <a:cs typeface="Courier New"/>
                <a:sym typeface="Courier New"/>
              </a:rPr>
              <a:t>IN</a:t>
            </a:r>
            <a:r>
              <a:rPr b="1" lang="en-IN" sz="2400">
                <a:solidFill>
                  <a:srgbClr val="444444"/>
                </a:solidFill>
                <a:latin typeface="Verdana"/>
                <a:ea typeface="Verdana"/>
                <a:cs typeface="Verdana"/>
                <a:sym typeface="Verdana"/>
              </a:rPr>
              <a:t>, </a:t>
            </a:r>
            <a:r>
              <a:rPr b="1" lang="en-IN" sz="2400">
                <a:solidFill>
                  <a:srgbClr val="444444"/>
                </a:solidFill>
                <a:latin typeface="Courier New"/>
                <a:ea typeface="Courier New"/>
                <a:cs typeface="Courier New"/>
                <a:sym typeface="Courier New"/>
              </a:rPr>
              <a:t>NOT IN</a:t>
            </a:r>
            <a:endParaRPr b="1" sz="2000">
              <a:solidFill>
                <a:srgbClr val="666666"/>
              </a:solidFill>
              <a:latin typeface="Arial"/>
              <a:ea typeface="Arial"/>
              <a:cs typeface="Arial"/>
              <a:sym typeface="Arial"/>
            </a:endParaRPr>
          </a:p>
          <a:p>
            <a:pPr indent="0" lvl="0" marL="0" marR="0" rtl="0" algn="just">
              <a:lnSpc>
                <a:spcPct val="115000"/>
              </a:lnSpc>
              <a:spcBef>
                <a:spcPts val="600"/>
              </a:spcBef>
              <a:spcAft>
                <a:spcPts val="0"/>
              </a:spcAft>
              <a:buNone/>
            </a:pPr>
            <a:r>
              <a:rPr lang="en-IN" sz="1800">
                <a:solidFill>
                  <a:schemeClr val="dk1"/>
                </a:solidFill>
                <a:latin typeface="Arial"/>
                <a:ea typeface="Arial"/>
                <a:cs typeface="Arial"/>
                <a:sym typeface="Arial"/>
              </a:rPr>
              <a:t>You can select from members of a set with </a:t>
            </a:r>
            <a:r>
              <a:rPr lang="en-IN" sz="1800">
                <a:solidFill>
                  <a:schemeClr val="dk1"/>
                </a:solidFill>
                <a:latin typeface="Courier New"/>
                <a:ea typeface="Courier New"/>
                <a:cs typeface="Courier New"/>
                <a:sym typeface="Courier New"/>
              </a:rPr>
              <a:t>IN</a:t>
            </a:r>
            <a:r>
              <a:rPr lang="en-IN" sz="1800">
                <a:solidFill>
                  <a:schemeClr val="dk1"/>
                </a:solidFill>
                <a:latin typeface="Arial"/>
                <a:ea typeface="Arial"/>
                <a:cs typeface="Arial"/>
                <a:sym typeface="Arial"/>
              </a:rPr>
              <a:t> (or </a:t>
            </a:r>
            <a:r>
              <a:rPr lang="en-IN" sz="1800">
                <a:solidFill>
                  <a:schemeClr val="dk1"/>
                </a:solidFill>
                <a:latin typeface="Courier New"/>
                <a:ea typeface="Courier New"/>
                <a:cs typeface="Courier New"/>
                <a:sym typeface="Courier New"/>
              </a:rPr>
              <a:t>NOT IN</a:t>
            </a:r>
            <a:r>
              <a:rPr lang="en-IN" sz="1800">
                <a:solidFill>
                  <a:schemeClr val="dk1"/>
                </a:solidFill>
                <a:latin typeface="Arial"/>
                <a:ea typeface="Arial"/>
                <a:cs typeface="Arial"/>
                <a:sym typeface="Arial"/>
              </a:rPr>
              <a:t>) operator. This is easier and clearer than the equivalent </a:t>
            </a:r>
            <a:r>
              <a:rPr lang="en-IN" sz="1800">
                <a:solidFill>
                  <a:schemeClr val="dk1"/>
                </a:solidFill>
                <a:latin typeface="Courier New"/>
                <a:ea typeface="Courier New"/>
                <a:cs typeface="Courier New"/>
                <a:sym typeface="Courier New"/>
              </a:rPr>
              <a:t>AND-OR</a:t>
            </a:r>
            <a:r>
              <a:rPr lang="en-IN" sz="1800">
                <a:solidFill>
                  <a:schemeClr val="dk1"/>
                </a:solidFill>
                <a:latin typeface="Arial"/>
                <a:ea typeface="Arial"/>
                <a:cs typeface="Arial"/>
                <a:sym typeface="Arial"/>
              </a:rPr>
              <a:t> expression.</a:t>
            </a:r>
            <a:endParaRPr sz="2000">
              <a:solidFill>
                <a:schemeClr val="dk1"/>
              </a:solidFill>
              <a:latin typeface="Arial"/>
              <a:ea typeface="Arial"/>
              <a:cs typeface="Arial"/>
              <a:sym typeface="Arial"/>
            </a:endParaRPr>
          </a:p>
          <a:p>
            <a:pPr indent="0" lvl="0" marL="0" marR="0" rtl="0" algn="l">
              <a:lnSpc>
                <a:spcPct val="120000"/>
              </a:lnSpc>
              <a:spcBef>
                <a:spcPts val="1600"/>
              </a:spcBef>
              <a:spcAft>
                <a:spcPts val="0"/>
              </a:spcAft>
              <a:buNone/>
            </a:pPr>
            <a:r>
              <a:rPr b="1" lang="en-IN" sz="2400">
                <a:solidFill>
                  <a:srgbClr val="444444"/>
                </a:solidFill>
                <a:latin typeface="Courier New"/>
                <a:ea typeface="Courier New"/>
                <a:cs typeface="Courier New"/>
                <a:sym typeface="Courier New"/>
              </a:rPr>
              <a:t>BETWEEN</a:t>
            </a:r>
            <a:r>
              <a:rPr b="1" lang="en-IN" sz="2400">
                <a:solidFill>
                  <a:srgbClr val="444444"/>
                </a:solidFill>
                <a:latin typeface="Verdana"/>
                <a:ea typeface="Verdana"/>
                <a:cs typeface="Verdana"/>
                <a:sym typeface="Verdana"/>
              </a:rPr>
              <a:t>, </a:t>
            </a:r>
            <a:r>
              <a:rPr b="1" lang="en-IN" sz="2400">
                <a:solidFill>
                  <a:srgbClr val="444444"/>
                </a:solidFill>
                <a:latin typeface="Courier New"/>
                <a:ea typeface="Courier New"/>
                <a:cs typeface="Courier New"/>
                <a:sym typeface="Courier New"/>
              </a:rPr>
              <a:t>NOT BETWEEN</a:t>
            </a:r>
            <a:endParaRPr b="1" sz="2000">
              <a:solidFill>
                <a:srgbClr val="666666"/>
              </a:solidFill>
              <a:latin typeface="Arial"/>
              <a:ea typeface="Arial"/>
              <a:cs typeface="Arial"/>
              <a:sym typeface="Arial"/>
            </a:endParaRPr>
          </a:p>
          <a:p>
            <a:pPr indent="0" lvl="0" marL="0" marR="0" rtl="0" algn="just">
              <a:lnSpc>
                <a:spcPct val="115000"/>
              </a:lnSpc>
              <a:spcBef>
                <a:spcPts val="600"/>
              </a:spcBef>
              <a:spcAft>
                <a:spcPts val="0"/>
              </a:spcAft>
              <a:buNone/>
            </a:pPr>
            <a:r>
              <a:rPr lang="en-IN" sz="1800">
                <a:solidFill>
                  <a:schemeClr val="dk1"/>
                </a:solidFill>
                <a:latin typeface="Arial"/>
                <a:ea typeface="Arial"/>
                <a:cs typeface="Arial"/>
                <a:sym typeface="Arial"/>
              </a:rPr>
              <a:t>To check if the value is within a range, you could use </a:t>
            </a:r>
            <a:r>
              <a:rPr lang="en-IN" sz="1800">
                <a:solidFill>
                  <a:schemeClr val="dk1"/>
                </a:solidFill>
                <a:latin typeface="Courier New"/>
                <a:ea typeface="Courier New"/>
                <a:cs typeface="Courier New"/>
                <a:sym typeface="Courier New"/>
              </a:rPr>
              <a:t>BETWEEN ... AND ...</a:t>
            </a:r>
            <a:r>
              <a:rPr lang="en-IN" sz="1800">
                <a:solidFill>
                  <a:schemeClr val="dk1"/>
                </a:solidFill>
                <a:latin typeface="Arial"/>
                <a:ea typeface="Arial"/>
                <a:cs typeface="Arial"/>
                <a:sym typeface="Arial"/>
              </a:rPr>
              <a:t> operator. Again, this is easier and clearer than the equivalent </a:t>
            </a:r>
            <a:r>
              <a:rPr lang="en-IN" sz="1800">
                <a:solidFill>
                  <a:schemeClr val="dk1"/>
                </a:solidFill>
                <a:latin typeface="Courier New"/>
                <a:ea typeface="Courier New"/>
                <a:cs typeface="Courier New"/>
                <a:sym typeface="Courier New"/>
              </a:rPr>
              <a:t>AND-OR</a:t>
            </a:r>
            <a:r>
              <a:rPr lang="en-IN" sz="1800">
                <a:solidFill>
                  <a:schemeClr val="dk1"/>
                </a:solidFill>
                <a:latin typeface="Arial"/>
                <a:ea typeface="Arial"/>
                <a:cs typeface="Arial"/>
                <a:sym typeface="Arial"/>
              </a:rPr>
              <a:t> expression.</a:t>
            </a:r>
            <a:endParaRPr sz="2000">
              <a:solidFill>
                <a:schemeClr val="dk1"/>
              </a:solidFill>
              <a:latin typeface="Arial"/>
              <a:ea typeface="Arial"/>
              <a:cs typeface="Arial"/>
              <a:sym typeface="Arial"/>
            </a:endParaRPr>
          </a:p>
          <a:p>
            <a:pPr indent="0" lvl="0" marL="0" marR="0" rtl="0" algn="l">
              <a:lnSpc>
                <a:spcPct val="120000"/>
              </a:lnSpc>
              <a:spcBef>
                <a:spcPts val="1600"/>
              </a:spcBef>
              <a:spcAft>
                <a:spcPts val="0"/>
              </a:spcAft>
              <a:buNone/>
            </a:pPr>
            <a:r>
              <a:rPr b="1" lang="en-IN" sz="2400">
                <a:solidFill>
                  <a:srgbClr val="444444"/>
                </a:solidFill>
                <a:latin typeface="Courier New"/>
                <a:ea typeface="Courier New"/>
                <a:cs typeface="Courier New"/>
                <a:sym typeface="Courier New"/>
              </a:rPr>
              <a:t>IS NULL</a:t>
            </a:r>
            <a:r>
              <a:rPr b="1" lang="en-IN" sz="2400">
                <a:solidFill>
                  <a:srgbClr val="444444"/>
                </a:solidFill>
                <a:latin typeface="Verdana"/>
                <a:ea typeface="Verdana"/>
                <a:cs typeface="Verdana"/>
                <a:sym typeface="Verdana"/>
              </a:rPr>
              <a:t>, </a:t>
            </a:r>
            <a:r>
              <a:rPr b="1" lang="en-IN" sz="2400">
                <a:solidFill>
                  <a:srgbClr val="444444"/>
                </a:solidFill>
                <a:latin typeface="Courier New"/>
                <a:ea typeface="Courier New"/>
                <a:cs typeface="Courier New"/>
                <a:sym typeface="Courier New"/>
              </a:rPr>
              <a:t>IS NOT NULL</a:t>
            </a:r>
            <a:endParaRPr b="1" sz="2000">
              <a:solidFill>
                <a:srgbClr val="666666"/>
              </a:solidFill>
              <a:latin typeface="Arial"/>
              <a:ea typeface="Arial"/>
              <a:cs typeface="Arial"/>
              <a:sym typeface="Arial"/>
            </a:endParaRPr>
          </a:p>
          <a:p>
            <a:pPr indent="0" lvl="0" marL="0" marR="0" rtl="0" algn="just">
              <a:lnSpc>
                <a:spcPct val="115000"/>
              </a:lnSpc>
              <a:spcBef>
                <a:spcPts val="600"/>
              </a:spcBef>
              <a:spcAft>
                <a:spcPts val="0"/>
              </a:spcAft>
              <a:buNone/>
            </a:pPr>
            <a:r>
              <a:rPr lang="en-IN" sz="1800">
                <a:solidFill>
                  <a:schemeClr val="dk1"/>
                </a:solidFill>
                <a:latin typeface="Courier New"/>
                <a:ea typeface="Courier New"/>
                <a:cs typeface="Courier New"/>
                <a:sym typeface="Courier New"/>
              </a:rPr>
              <a:t>NULL</a:t>
            </a:r>
            <a:r>
              <a:rPr lang="en-IN" sz="1800">
                <a:solidFill>
                  <a:schemeClr val="dk1"/>
                </a:solidFill>
                <a:latin typeface="Arial"/>
                <a:ea typeface="Arial"/>
                <a:cs typeface="Arial"/>
                <a:sym typeface="Arial"/>
              </a:rPr>
              <a:t> is a special value, which represent "no value", "missing value" or "unknown value". You can checking if a column contains </a:t>
            </a:r>
            <a:r>
              <a:rPr lang="en-IN" sz="1800">
                <a:solidFill>
                  <a:schemeClr val="dk1"/>
                </a:solidFill>
                <a:latin typeface="Courier New"/>
                <a:ea typeface="Courier New"/>
                <a:cs typeface="Courier New"/>
                <a:sym typeface="Courier New"/>
              </a:rPr>
              <a:t>NULL</a:t>
            </a:r>
            <a:r>
              <a:rPr lang="en-IN" sz="1800">
                <a:solidFill>
                  <a:schemeClr val="dk1"/>
                </a:solidFill>
                <a:latin typeface="Arial"/>
                <a:ea typeface="Arial"/>
                <a:cs typeface="Arial"/>
                <a:sym typeface="Arial"/>
              </a:rPr>
              <a:t> by </a:t>
            </a:r>
            <a:r>
              <a:rPr lang="en-IN" sz="1800">
                <a:solidFill>
                  <a:schemeClr val="dk1"/>
                </a:solidFill>
                <a:latin typeface="Courier New"/>
                <a:ea typeface="Courier New"/>
                <a:cs typeface="Courier New"/>
                <a:sym typeface="Courier New"/>
              </a:rPr>
              <a:t>IS NULL</a:t>
            </a:r>
            <a:r>
              <a:rPr lang="en-IN" sz="1800">
                <a:solidFill>
                  <a:schemeClr val="dk1"/>
                </a:solidFill>
                <a:latin typeface="Arial"/>
                <a:ea typeface="Arial"/>
                <a:cs typeface="Arial"/>
                <a:sym typeface="Arial"/>
              </a:rPr>
              <a:t> or </a:t>
            </a:r>
            <a:r>
              <a:rPr lang="en-IN" sz="1800">
                <a:solidFill>
                  <a:schemeClr val="dk1"/>
                </a:solidFill>
                <a:latin typeface="Courier New"/>
                <a:ea typeface="Courier New"/>
                <a:cs typeface="Courier New"/>
                <a:sym typeface="Courier New"/>
              </a:rPr>
              <a:t>IS NOT NULL</a:t>
            </a:r>
            <a:r>
              <a:rPr lang="en-IN" sz="18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28"/>
          <p:cNvSpPr/>
          <p:nvPr/>
        </p:nvSpPr>
        <p:spPr>
          <a:xfrm>
            <a:off x="329292" y="361531"/>
            <a:ext cx="11378294" cy="4914166"/>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IN" sz="2800">
                <a:solidFill>
                  <a:srgbClr val="444444"/>
                </a:solidFill>
                <a:latin typeface="Courier New"/>
                <a:ea typeface="Courier New"/>
                <a:cs typeface="Courier New"/>
                <a:sym typeface="Courier New"/>
              </a:rPr>
              <a:t>ORDER BY</a:t>
            </a:r>
            <a:r>
              <a:rPr b="1" lang="en-IN" sz="2800">
                <a:solidFill>
                  <a:srgbClr val="444444"/>
                </a:solidFill>
                <a:latin typeface="Verdana"/>
                <a:ea typeface="Verdana"/>
                <a:cs typeface="Verdana"/>
                <a:sym typeface="Verdana"/>
              </a:rPr>
              <a:t> Clause</a:t>
            </a:r>
            <a:endParaRPr b="1" sz="2400">
              <a:solidFill>
                <a:srgbClr val="666666"/>
              </a:solidFill>
              <a:latin typeface="Arial"/>
              <a:ea typeface="Arial"/>
              <a:cs typeface="Arial"/>
              <a:sym typeface="Arial"/>
            </a:endParaRPr>
          </a:p>
          <a:p>
            <a:pPr indent="0" lvl="0" marL="0" marR="0" rtl="0" algn="just">
              <a:lnSpc>
                <a:spcPct val="115000"/>
              </a:lnSpc>
              <a:spcBef>
                <a:spcPts val="600"/>
              </a:spcBef>
              <a:spcAft>
                <a:spcPts val="0"/>
              </a:spcAft>
              <a:buNone/>
            </a:pPr>
            <a:r>
              <a:rPr lang="en-IN" sz="2000">
                <a:solidFill>
                  <a:schemeClr val="dk1"/>
                </a:solidFill>
                <a:latin typeface="Arial"/>
                <a:ea typeface="Arial"/>
                <a:cs typeface="Arial"/>
                <a:sym typeface="Arial"/>
              </a:rPr>
              <a:t>You can order the rows selected using </a:t>
            </a:r>
            <a:r>
              <a:rPr lang="en-IN" sz="2000">
                <a:solidFill>
                  <a:schemeClr val="dk1"/>
                </a:solidFill>
                <a:latin typeface="Courier New"/>
                <a:ea typeface="Courier New"/>
                <a:cs typeface="Courier New"/>
                <a:sym typeface="Courier New"/>
              </a:rPr>
              <a:t>ORDER BY</a:t>
            </a:r>
            <a:r>
              <a:rPr lang="en-IN" sz="2000">
                <a:solidFill>
                  <a:schemeClr val="dk1"/>
                </a:solidFill>
                <a:latin typeface="Arial"/>
                <a:ea typeface="Arial"/>
                <a:cs typeface="Arial"/>
                <a:sym typeface="Arial"/>
              </a:rPr>
              <a:t> clause, with the following syntax:</a:t>
            </a:r>
            <a:endParaRPr sz="2400">
              <a:solidFill>
                <a:schemeClr val="dk1"/>
              </a:solidFill>
              <a:latin typeface="Arial"/>
              <a:ea typeface="Arial"/>
              <a:cs typeface="Arial"/>
              <a:sym typeface="Arial"/>
            </a:endParaRPr>
          </a:p>
          <a:p>
            <a:pPr indent="0" lvl="0" marL="0" marR="0" rtl="0" algn="l">
              <a:lnSpc>
                <a:spcPct val="115000"/>
              </a:lnSpc>
              <a:spcBef>
                <a:spcPts val="400"/>
              </a:spcBef>
              <a:spcAft>
                <a:spcPts val="0"/>
              </a:spcAft>
              <a:buNone/>
            </a:pPr>
            <a:r>
              <a:rPr lang="en-IN" sz="1800">
                <a:solidFill>
                  <a:schemeClr val="dk1"/>
                </a:solidFill>
                <a:latin typeface="Courier New"/>
                <a:ea typeface="Courier New"/>
                <a:cs typeface="Courier New"/>
                <a:sym typeface="Courier New"/>
              </a:rPr>
              <a:t>SELECT ... FROM </a:t>
            </a:r>
            <a:r>
              <a:rPr i="1" lang="en-IN" sz="1800">
                <a:solidFill>
                  <a:schemeClr val="dk1"/>
                </a:solidFill>
                <a:latin typeface="Courier New"/>
                <a:ea typeface="Courier New"/>
                <a:cs typeface="Courier New"/>
                <a:sym typeface="Courier New"/>
              </a:rPr>
              <a:t>tableName</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WHERE </a:t>
            </a:r>
            <a:r>
              <a:rPr i="1" lang="en-IN" sz="1800">
                <a:solidFill>
                  <a:schemeClr val="dk1"/>
                </a:solidFill>
                <a:latin typeface="Courier New"/>
                <a:ea typeface="Courier New"/>
                <a:cs typeface="Courier New"/>
                <a:sym typeface="Courier New"/>
              </a:rPr>
              <a:t>criteria</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800">
                <a:solidFill>
                  <a:schemeClr val="dk1"/>
                </a:solidFill>
                <a:latin typeface="Courier New"/>
                <a:ea typeface="Courier New"/>
                <a:cs typeface="Courier New"/>
                <a:sym typeface="Courier New"/>
              </a:rPr>
              <a:t>ORDER BY </a:t>
            </a:r>
            <a:r>
              <a:rPr b="1" i="1" lang="en-IN" sz="1800">
                <a:solidFill>
                  <a:schemeClr val="dk1"/>
                </a:solidFill>
                <a:latin typeface="Courier New"/>
                <a:ea typeface="Courier New"/>
                <a:cs typeface="Courier New"/>
                <a:sym typeface="Courier New"/>
              </a:rPr>
              <a:t>columnA</a:t>
            </a:r>
            <a:r>
              <a:rPr b="1" lang="en-IN" sz="1800">
                <a:solidFill>
                  <a:schemeClr val="dk1"/>
                </a:solidFill>
                <a:latin typeface="Courier New"/>
                <a:ea typeface="Courier New"/>
                <a:cs typeface="Courier New"/>
                <a:sym typeface="Courier New"/>
              </a:rPr>
              <a:t> ASC|DESC, </a:t>
            </a:r>
            <a:r>
              <a:rPr b="1" i="1" lang="en-IN" sz="1800">
                <a:solidFill>
                  <a:schemeClr val="dk1"/>
                </a:solidFill>
                <a:latin typeface="Courier New"/>
                <a:ea typeface="Courier New"/>
                <a:cs typeface="Courier New"/>
                <a:sym typeface="Courier New"/>
              </a:rPr>
              <a:t>columnB</a:t>
            </a:r>
            <a:r>
              <a:rPr b="1" lang="en-IN" sz="1800">
                <a:solidFill>
                  <a:schemeClr val="dk1"/>
                </a:solidFill>
                <a:latin typeface="Courier New"/>
                <a:ea typeface="Courier New"/>
                <a:cs typeface="Courier New"/>
                <a:sym typeface="Courier New"/>
              </a:rPr>
              <a:t> ASC|DESC,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rgbClr val="009900"/>
                </a:solidFill>
                <a:latin typeface="Courier New"/>
                <a:ea typeface="Courier New"/>
                <a:cs typeface="Courier New"/>
                <a:sym typeface="Courier New"/>
              </a:rPr>
              <a:t>-- Order the results by price in descending order</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a:t>
            </a:r>
            <a:r>
              <a:rPr lang="en-IN" sz="1800">
                <a:solidFill>
                  <a:schemeClr val="dk1"/>
                </a:solidFill>
                <a:latin typeface="Courier New"/>
                <a:ea typeface="Courier New"/>
                <a:cs typeface="Courier New"/>
                <a:sym typeface="Courier New"/>
              </a:rPr>
              <a:t>&gt; SELECT * FROM products WHERE name LIKE 'Pen %' </a:t>
            </a:r>
            <a:r>
              <a:rPr b="1" lang="en-IN" sz="1800">
                <a:solidFill>
                  <a:schemeClr val="dk1"/>
                </a:solidFill>
                <a:latin typeface="Courier New"/>
                <a:ea typeface="Courier New"/>
                <a:cs typeface="Courier New"/>
                <a:sym typeface="Courier New"/>
              </a:rPr>
              <a:t>ORDER BY price DESC</a:t>
            </a: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productID | productCode | name      | quantity | price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1002 | PEN         | Pen Blue  |     8000 |  1.25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1003 | PEN         | Pen Black |     2000 |  1.25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1001 | PEN         | Pen Red   |     5000 |  1.23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29"/>
          <p:cNvSpPr/>
          <p:nvPr/>
        </p:nvSpPr>
        <p:spPr>
          <a:xfrm>
            <a:off x="498022" y="870296"/>
            <a:ext cx="9144000" cy="4089517"/>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IN" sz="2800">
                <a:solidFill>
                  <a:srgbClr val="444444"/>
                </a:solidFill>
                <a:latin typeface="Courier New"/>
                <a:ea typeface="Courier New"/>
                <a:cs typeface="Courier New"/>
                <a:sym typeface="Courier New"/>
              </a:rPr>
              <a:t>LIMIT</a:t>
            </a:r>
            <a:r>
              <a:rPr b="1" lang="en-IN" sz="2800">
                <a:solidFill>
                  <a:srgbClr val="444444"/>
                </a:solidFill>
                <a:latin typeface="Verdana"/>
                <a:ea typeface="Verdana"/>
                <a:cs typeface="Verdana"/>
                <a:sym typeface="Verdana"/>
              </a:rPr>
              <a:t> Clause</a:t>
            </a:r>
            <a:endParaRPr b="1" sz="2400">
              <a:solidFill>
                <a:srgbClr val="666666"/>
              </a:solidFill>
              <a:latin typeface="Arial"/>
              <a:ea typeface="Arial"/>
              <a:cs typeface="Arial"/>
              <a:sym typeface="Arial"/>
            </a:endParaRPr>
          </a:p>
          <a:p>
            <a:pPr indent="0" lvl="0" marL="0" marR="0" rtl="0" algn="just">
              <a:lnSpc>
                <a:spcPct val="115000"/>
              </a:lnSpc>
              <a:spcBef>
                <a:spcPts val="600"/>
              </a:spcBef>
              <a:spcAft>
                <a:spcPts val="0"/>
              </a:spcAft>
              <a:buNone/>
            </a:pPr>
            <a:r>
              <a:rPr lang="en-IN" sz="2000">
                <a:solidFill>
                  <a:schemeClr val="dk1"/>
                </a:solidFill>
                <a:latin typeface="Arial"/>
                <a:ea typeface="Arial"/>
                <a:cs typeface="Arial"/>
                <a:sym typeface="Arial"/>
              </a:rPr>
              <a:t>A </a:t>
            </a:r>
            <a:r>
              <a:rPr lang="en-IN" sz="2000">
                <a:solidFill>
                  <a:schemeClr val="dk1"/>
                </a:solidFill>
                <a:latin typeface="Courier New"/>
                <a:ea typeface="Courier New"/>
                <a:cs typeface="Courier New"/>
                <a:sym typeface="Courier New"/>
              </a:rPr>
              <a:t>SELECT</a:t>
            </a:r>
            <a:r>
              <a:rPr lang="en-IN" sz="2000">
                <a:solidFill>
                  <a:schemeClr val="dk1"/>
                </a:solidFill>
                <a:latin typeface="Arial"/>
                <a:ea typeface="Arial"/>
                <a:cs typeface="Arial"/>
                <a:sym typeface="Arial"/>
              </a:rPr>
              <a:t> query on a large database may produce many rows. You could use the </a:t>
            </a:r>
            <a:r>
              <a:rPr lang="en-IN" sz="2000">
                <a:solidFill>
                  <a:schemeClr val="dk1"/>
                </a:solidFill>
                <a:latin typeface="Courier New"/>
                <a:ea typeface="Courier New"/>
                <a:cs typeface="Courier New"/>
                <a:sym typeface="Courier New"/>
              </a:rPr>
              <a:t>LIMIT</a:t>
            </a:r>
            <a:r>
              <a:rPr lang="en-IN" sz="2000">
                <a:solidFill>
                  <a:schemeClr val="dk1"/>
                </a:solidFill>
                <a:latin typeface="Arial"/>
                <a:ea typeface="Arial"/>
                <a:cs typeface="Arial"/>
                <a:sym typeface="Arial"/>
              </a:rPr>
              <a:t> clause to limit the number of rows displayed, e.g.,</a:t>
            </a:r>
            <a:endParaRPr sz="2400">
              <a:solidFill>
                <a:schemeClr val="dk1"/>
              </a:solidFill>
              <a:latin typeface="Arial"/>
              <a:ea typeface="Arial"/>
              <a:cs typeface="Arial"/>
              <a:sym typeface="Arial"/>
            </a:endParaRPr>
          </a:p>
          <a:p>
            <a:pPr indent="0" lvl="0" marL="0" marR="0" rtl="0" algn="l">
              <a:lnSpc>
                <a:spcPct val="115000"/>
              </a:lnSpc>
              <a:spcBef>
                <a:spcPts val="400"/>
              </a:spcBef>
              <a:spcAft>
                <a:spcPts val="0"/>
              </a:spcAft>
              <a:buNone/>
            </a:pPr>
            <a:r>
              <a:rPr lang="en-IN" sz="1800">
                <a:solidFill>
                  <a:srgbClr val="009900"/>
                </a:solidFill>
                <a:latin typeface="Courier New"/>
                <a:ea typeface="Courier New"/>
                <a:cs typeface="Courier New"/>
                <a:sym typeface="Courier New"/>
              </a:rPr>
              <a:t>-- Display the first two rows</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a:t>
            </a:r>
            <a:r>
              <a:rPr lang="en-IN" sz="1800">
                <a:solidFill>
                  <a:schemeClr val="dk1"/>
                </a:solidFill>
                <a:latin typeface="Courier New"/>
                <a:ea typeface="Courier New"/>
                <a:cs typeface="Courier New"/>
                <a:sym typeface="Courier New"/>
              </a:rPr>
              <a:t>&gt; SELECT * FROM products ORDER BY price </a:t>
            </a:r>
            <a:r>
              <a:rPr b="1" lang="en-IN" sz="1800">
                <a:solidFill>
                  <a:schemeClr val="dk1"/>
                </a:solidFill>
                <a:latin typeface="Courier New"/>
                <a:ea typeface="Courier New"/>
                <a:cs typeface="Courier New"/>
                <a:sym typeface="Courier New"/>
              </a:rPr>
              <a:t>LIMIT 2</a:t>
            </a: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productID | productCode | name      | quantity | price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1004 | PEC         | Pencil 2B |    10000 |  0.48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1005 | PEC         | Pencil 2H |     8000 |  0.49 |</a:t>
            </a:r>
            <a:endParaRPr sz="2400">
              <a:solidFill>
                <a:schemeClr val="dk1"/>
              </a:solidFill>
              <a:latin typeface="Arial"/>
              <a:ea typeface="Arial"/>
              <a:cs typeface="Arial"/>
              <a:sym typeface="Arial"/>
            </a:endParaRPr>
          </a:p>
          <a:p>
            <a:pPr indent="0" lvl="0" marL="0" marR="0" rtl="0" algn="just">
              <a:lnSpc>
                <a:spcPct val="131000"/>
              </a:lnSpc>
              <a:spcBef>
                <a:spcPts val="40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0"/>
          <p:cNvSpPr/>
          <p:nvPr/>
        </p:nvSpPr>
        <p:spPr>
          <a:xfrm>
            <a:off x="498021" y="742657"/>
            <a:ext cx="11283043" cy="5355697"/>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IN" sz="2400">
                <a:solidFill>
                  <a:srgbClr val="444444"/>
                </a:solidFill>
                <a:latin typeface="Courier New"/>
                <a:ea typeface="Courier New"/>
                <a:cs typeface="Courier New"/>
                <a:sym typeface="Courier New"/>
              </a:rPr>
              <a:t>AS</a:t>
            </a:r>
            <a:r>
              <a:rPr b="1" lang="en-IN" sz="2400">
                <a:solidFill>
                  <a:srgbClr val="444444"/>
                </a:solidFill>
                <a:latin typeface="Verdana"/>
                <a:ea typeface="Verdana"/>
                <a:cs typeface="Verdana"/>
                <a:sym typeface="Verdana"/>
              </a:rPr>
              <a:t> - Alias</a:t>
            </a:r>
            <a:endParaRPr b="1" sz="2000">
              <a:solidFill>
                <a:srgbClr val="666666"/>
              </a:solidFill>
              <a:latin typeface="Arial"/>
              <a:ea typeface="Arial"/>
              <a:cs typeface="Arial"/>
              <a:sym typeface="Arial"/>
            </a:endParaRPr>
          </a:p>
          <a:p>
            <a:pPr indent="0" lvl="0" marL="0" marR="0" rtl="0" algn="just">
              <a:lnSpc>
                <a:spcPct val="115000"/>
              </a:lnSpc>
              <a:spcBef>
                <a:spcPts val="600"/>
              </a:spcBef>
              <a:spcAft>
                <a:spcPts val="0"/>
              </a:spcAft>
              <a:buNone/>
            </a:pPr>
            <a:r>
              <a:rPr lang="en-IN" sz="1800">
                <a:solidFill>
                  <a:schemeClr val="dk1"/>
                </a:solidFill>
                <a:latin typeface="Arial"/>
                <a:ea typeface="Arial"/>
                <a:cs typeface="Arial"/>
                <a:sym typeface="Arial"/>
              </a:rPr>
              <a:t>You could use the keyword </a:t>
            </a:r>
            <a:r>
              <a:rPr lang="en-IN" sz="1800">
                <a:solidFill>
                  <a:schemeClr val="dk1"/>
                </a:solidFill>
                <a:latin typeface="Courier New"/>
                <a:ea typeface="Courier New"/>
                <a:cs typeface="Courier New"/>
                <a:sym typeface="Courier New"/>
              </a:rPr>
              <a:t>AS</a:t>
            </a:r>
            <a:r>
              <a:rPr lang="en-IN" sz="1800">
                <a:solidFill>
                  <a:schemeClr val="dk1"/>
                </a:solidFill>
                <a:latin typeface="Arial"/>
                <a:ea typeface="Arial"/>
                <a:cs typeface="Arial"/>
                <a:sym typeface="Arial"/>
              </a:rPr>
              <a:t> to define an </a:t>
            </a:r>
            <a:r>
              <a:rPr i="1" lang="en-IN" sz="1800">
                <a:solidFill>
                  <a:schemeClr val="dk1"/>
                </a:solidFill>
                <a:latin typeface="Arial"/>
                <a:ea typeface="Arial"/>
                <a:cs typeface="Arial"/>
                <a:sym typeface="Arial"/>
              </a:rPr>
              <a:t>alias</a:t>
            </a:r>
            <a:r>
              <a:rPr lang="en-IN" sz="1800">
                <a:solidFill>
                  <a:schemeClr val="dk1"/>
                </a:solidFill>
                <a:latin typeface="Arial"/>
                <a:ea typeface="Arial"/>
                <a:cs typeface="Arial"/>
                <a:sym typeface="Arial"/>
              </a:rPr>
              <a:t> for an identifier (such as column name, table name). The alias will be used in displaying the name. It can also be used as reference. For example,</a:t>
            </a:r>
            <a:endParaRPr sz="2000">
              <a:solidFill>
                <a:schemeClr val="dk1"/>
              </a:solidFill>
              <a:latin typeface="Arial"/>
              <a:ea typeface="Arial"/>
              <a:cs typeface="Arial"/>
              <a:sym typeface="Arial"/>
            </a:endParaRPr>
          </a:p>
          <a:p>
            <a:pPr indent="0" lvl="0" marL="0" marR="0" rtl="0" algn="l">
              <a:lnSpc>
                <a:spcPct val="115000"/>
              </a:lnSpc>
              <a:spcBef>
                <a:spcPts val="40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SELECT </a:t>
            </a:r>
            <a:r>
              <a:rPr b="1" lang="en-IN" sz="1600">
                <a:solidFill>
                  <a:schemeClr val="dk1"/>
                </a:solidFill>
                <a:latin typeface="Courier New"/>
                <a:ea typeface="Courier New"/>
                <a:cs typeface="Courier New"/>
                <a:sym typeface="Courier New"/>
              </a:rPr>
              <a:t>productID AS ID</a:t>
            </a:r>
            <a:r>
              <a:rPr lang="en-IN" sz="1600">
                <a:solidFill>
                  <a:schemeClr val="dk1"/>
                </a:solidFill>
                <a:latin typeface="Courier New"/>
                <a:ea typeface="Courier New"/>
                <a:cs typeface="Courier New"/>
                <a:sym typeface="Courier New"/>
              </a:rPr>
              <a:t>, </a:t>
            </a:r>
            <a:r>
              <a:rPr b="1" lang="en-IN" sz="1600">
                <a:solidFill>
                  <a:schemeClr val="dk1"/>
                </a:solidFill>
                <a:latin typeface="Courier New"/>
                <a:ea typeface="Courier New"/>
                <a:cs typeface="Courier New"/>
                <a:sym typeface="Courier New"/>
              </a:rPr>
              <a:t>productCode AS Code</a:t>
            </a: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r>
              <a:rPr b="1" lang="en-IN" sz="1600">
                <a:solidFill>
                  <a:schemeClr val="dk1"/>
                </a:solidFill>
                <a:latin typeface="Courier New"/>
                <a:ea typeface="Courier New"/>
                <a:cs typeface="Courier New"/>
                <a:sym typeface="Courier New"/>
              </a:rPr>
              <a:t>name AS Description</a:t>
            </a:r>
            <a:r>
              <a:rPr lang="en-IN" sz="1600">
                <a:solidFill>
                  <a:schemeClr val="dk1"/>
                </a:solidFill>
                <a:latin typeface="Courier New"/>
                <a:ea typeface="Courier New"/>
                <a:cs typeface="Courier New"/>
                <a:sym typeface="Courier New"/>
              </a:rPr>
              <a:t>, </a:t>
            </a:r>
            <a:r>
              <a:rPr b="1" lang="en-IN" sz="1600">
                <a:solidFill>
                  <a:schemeClr val="dk1"/>
                </a:solidFill>
                <a:latin typeface="Courier New"/>
                <a:ea typeface="Courier New"/>
                <a:cs typeface="Courier New"/>
                <a:sym typeface="Courier New"/>
              </a:rPr>
              <a:t>price AS `Unit Price`</a:t>
            </a:r>
            <a:r>
              <a:rPr lang="en-IN" sz="1600">
                <a:solidFill>
                  <a:schemeClr val="dk1"/>
                </a:solidFill>
                <a:latin typeface="Courier New"/>
                <a:ea typeface="Courier New"/>
                <a:cs typeface="Courier New"/>
                <a:sym typeface="Courier New"/>
              </a:rPr>
              <a:t>  </a:t>
            </a:r>
            <a:r>
              <a:rPr lang="en-IN" sz="1600">
                <a:solidFill>
                  <a:srgbClr val="009900"/>
                </a:solidFill>
                <a:latin typeface="Courier New"/>
                <a:ea typeface="Courier New"/>
                <a:cs typeface="Courier New"/>
                <a:sym typeface="Courier New"/>
              </a:rPr>
              <a:t>-- Define aliases to be used as display names</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FROM products</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r>
              <a:rPr b="1" lang="en-IN" sz="1600">
                <a:solidFill>
                  <a:schemeClr val="dk1"/>
                </a:solidFill>
                <a:latin typeface="Courier New"/>
                <a:ea typeface="Courier New"/>
                <a:cs typeface="Courier New"/>
                <a:sym typeface="Courier New"/>
              </a:rPr>
              <a:t>ORDER BY ID</a:t>
            </a:r>
            <a:r>
              <a:rPr lang="en-IN" sz="1600">
                <a:solidFill>
                  <a:schemeClr val="dk1"/>
                </a:solidFill>
                <a:latin typeface="Courier New"/>
                <a:ea typeface="Courier New"/>
                <a:cs typeface="Courier New"/>
                <a:sym typeface="Courier New"/>
              </a:rPr>
              <a:t>;  </a:t>
            </a:r>
            <a:r>
              <a:rPr lang="en-IN" sz="1600">
                <a:solidFill>
                  <a:srgbClr val="009900"/>
                </a:solidFill>
                <a:latin typeface="Courier New"/>
                <a:ea typeface="Courier New"/>
                <a:cs typeface="Courier New"/>
                <a:sym typeface="Courier New"/>
              </a:rPr>
              <a:t>-- Use alias ID as reference</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ID   | Code | Description | Unit Price |</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1001 | PEN  | Pen Red     |       1.23 |</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1002 | PEN  | Pen Blue    |       1.25 |</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1003 | PEN  | Pen Black   |       1.25 |</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1004 | PEC  | Pencil 2B   |       0.48 |</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1005 | PEC  | Pencil 2H   |       0.49 |</a:t>
            </a:r>
            <a:endParaRPr sz="2000">
              <a:solidFill>
                <a:schemeClr val="dk1"/>
              </a:solidFill>
              <a:latin typeface="Arial"/>
              <a:ea typeface="Arial"/>
              <a:cs typeface="Arial"/>
              <a:sym typeface="Arial"/>
            </a:endParaRPr>
          </a:p>
          <a:p>
            <a:pPr indent="0" lvl="0" marL="0" marR="0" rtl="0" algn="just">
              <a:lnSpc>
                <a:spcPct val="131000"/>
              </a:lnSpc>
              <a:spcBef>
                <a:spcPts val="400"/>
              </a:spcBef>
              <a:spcAft>
                <a:spcPts val="0"/>
              </a:spcAft>
              <a:buNone/>
            </a:pP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1"/>
          <p:cNvSpPr/>
          <p:nvPr/>
        </p:nvSpPr>
        <p:spPr>
          <a:xfrm>
            <a:off x="606877" y="570173"/>
            <a:ext cx="10961915" cy="5045164"/>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IN" sz="2800">
                <a:solidFill>
                  <a:srgbClr val="444444"/>
                </a:solidFill>
                <a:latin typeface="Verdana"/>
                <a:ea typeface="Verdana"/>
                <a:cs typeface="Verdana"/>
                <a:sym typeface="Verdana"/>
              </a:rPr>
              <a:t>Function </a:t>
            </a:r>
            <a:r>
              <a:rPr b="1" lang="en-IN" sz="2800">
                <a:solidFill>
                  <a:srgbClr val="444444"/>
                </a:solidFill>
                <a:latin typeface="Courier New"/>
                <a:ea typeface="Courier New"/>
                <a:cs typeface="Courier New"/>
                <a:sym typeface="Courier New"/>
              </a:rPr>
              <a:t>CONCAT()</a:t>
            </a:r>
            <a:endParaRPr b="1" sz="2400">
              <a:solidFill>
                <a:srgbClr val="666666"/>
              </a:solidFill>
              <a:latin typeface="Arial"/>
              <a:ea typeface="Arial"/>
              <a:cs typeface="Arial"/>
              <a:sym typeface="Arial"/>
            </a:endParaRPr>
          </a:p>
          <a:p>
            <a:pPr indent="0" lvl="0" marL="0" marR="0" rtl="0" algn="just">
              <a:lnSpc>
                <a:spcPct val="115000"/>
              </a:lnSpc>
              <a:spcBef>
                <a:spcPts val="600"/>
              </a:spcBef>
              <a:spcAft>
                <a:spcPts val="0"/>
              </a:spcAft>
              <a:buNone/>
            </a:pPr>
            <a:r>
              <a:rPr lang="en-IN" sz="2000">
                <a:solidFill>
                  <a:schemeClr val="dk1"/>
                </a:solidFill>
                <a:latin typeface="Arial"/>
                <a:ea typeface="Arial"/>
                <a:cs typeface="Arial"/>
                <a:sym typeface="Arial"/>
              </a:rPr>
              <a:t>You can also concatenate a few columns as one (e.g., joining the last name and first name) using function </a:t>
            </a:r>
            <a:r>
              <a:rPr lang="en-IN" sz="2000">
                <a:solidFill>
                  <a:schemeClr val="dk1"/>
                </a:solidFill>
                <a:latin typeface="Courier New"/>
                <a:ea typeface="Courier New"/>
                <a:cs typeface="Courier New"/>
                <a:sym typeface="Courier New"/>
              </a:rPr>
              <a:t>CONCAT()</a:t>
            </a:r>
            <a:r>
              <a:rPr lang="en-IN" sz="2000">
                <a:solidFill>
                  <a:schemeClr val="dk1"/>
                </a:solidFill>
                <a:latin typeface="Arial"/>
                <a:ea typeface="Arial"/>
                <a:cs typeface="Arial"/>
                <a:sym typeface="Arial"/>
              </a:rPr>
              <a:t>. For example,</a:t>
            </a:r>
            <a:endParaRPr sz="2400">
              <a:solidFill>
                <a:schemeClr val="dk1"/>
              </a:solidFill>
              <a:latin typeface="Arial"/>
              <a:ea typeface="Arial"/>
              <a:cs typeface="Arial"/>
              <a:sym typeface="Arial"/>
            </a:endParaRPr>
          </a:p>
          <a:p>
            <a:pPr indent="0" lvl="0" marL="0" marR="0" rtl="0" algn="l">
              <a:lnSpc>
                <a:spcPct val="115000"/>
              </a:lnSpc>
              <a:spcBef>
                <a:spcPts val="400"/>
              </a:spcBef>
              <a:spcAft>
                <a:spcPts val="0"/>
              </a:spcAft>
              <a:buNone/>
            </a:pPr>
            <a:r>
              <a:rPr lang="en-IN" sz="1800">
                <a:solidFill>
                  <a:schemeClr val="dk1"/>
                </a:solidFill>
                <a:latin typeface="Courier New"/>
                <a:ea typeface="Courier New"/>
                <a:cs typeface="Courier New"/>
                <a:sym typeface="Courier New"/>
              </a:rPr>
              <a:t>MariaDB </a:t>
            </a:r>
            <a:r>
              <a:rPr lang="en-IN" sz="1800">
                <a:solidFill>
                  <a:schemeClr val="dk1"/>
                </a:solidFill>
                <a:latin typeface="Courier New"/>
                <a:ea typeface="Courier New"/>
                <a:cs typeface="Courier New"/>
                <a:sym typeface="Courier New"/>
              </a:rPr>
              <a:t>&gt; SELECT </a:t>
            </a:r>
            <a:r>
              <a:rPr b="1" lang="en-IN" sz="1800">
                <a:solidFill>
                  <a:schemeClr val="dk1"/>
                </a:solidFill>
                <a:latin typeface="Courier New"/>
                <a:ea typeface="Courier New"/>
                <a:cs typeface="Courier New"/>
                <a:sym typeface="Courier New"/>
              </a:rPr>
              <a:t>CONCAT(productCode, ' - ', name) AS `Product Description`</a:t>
            </a:r>
            <a:r>
              <a:rPr lang="en-IN" sz="1800">
                <a:solidFill>
                  <a:schemeClr val="dk1"/>
                </a:solidFill>
                <a:latin typeface="Courier New"/>
                <a:ea typeface="Courier New"/>
                <a:cs typeface="Courier New"/>
                <a:sym typeface="Courier New"/>
              </a:rPr>
              <a:t>, price FROM products;</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Product Description | price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PEN - Pen Red       |  1.23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PEN - Pen Blue      |  1.25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PEN - Pen Black     |  1.25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PEC - Pencil 2B     |  0.48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PEC - Pencil 2H     |  0.49 |</a:t>
            </a:r>
            <a:endParaRPr sz="2400">
              <a:solidFill>
                <a:schemeClr val="dk1"/>
              </a:solidFill>
              <a:latin typeface="Arial"/>
              <a:ea typeface="Arial"/>
              <a:cs typeface="Arial"/>
              <a:sym typeface="Arial"/>
            </a:endParaRPr>
          </a:p>
          <a:p>
            <a:pPr indent="0" lvl="0" marL="0" marR="0" rtl="0" algn="just">
              <a:lnSpc>
                <a:spcPct val="131000"/>
              </a:lnSpc>
              <a:spcBef>
                <a:spcPts val="40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2"/>
          <p:cNvSpPr/>
          <p:nvPr/>
        </p:nvSpPr>
        <p:spPr>
          <a:xfrm>
            <a:off x="187778" y="827703"/>
            <a:ext cx="11527971" cy="542251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IN" sz="2800">
                <a:solidFill>
                  <a:srgbClr val="0A8464"/>
                </a:solidFill>
                <a:latin typeface="Verdana"/>
                <a:ea typeface="Verdana"/>
                <a:cs typeface="Verdana"/>
                <a:sym typeface="Verdana"/>
              </a:rPr>
              <a:t>Producing Summary Reports</a:t>
            </a:r>
            <a:endParaRPr b="1" sz="2400">
              <a:solidFill>
                <a:srgbClr val="666666"/>
              </a:solidFill>
              <a:latin typeface="Arial"/>
              <a:ea typeface="Arial"/>
              <a:cs typeface="Arial"/>
              <a:sym typeface="Arial"/>
            </a:endParaRPr>
          </a:p>
          <a:p>
            <a:pPr indent="0" lvl="0" marL="0" marR="0" rtl="0" algn="just">
              <a:lnSpc>
                <a:spcPct val="115000"/>
              </a:lnSpc>
              <a:spcBef>
                <a:spcPts val="600"/>
              </a:spcBef>
              <a:spcAft>
                <a:spcPts val="0"/>
              </a:spcAft>
              <a:buNone/>
            </a:pPr>
            <a:r>
              <a:rPr lang="en-IN" sz="1800">
                <a:solidFill>
                  <a:schemeClr val="dk1"/>
                </a:solidFill>
                <a:latin typeface="Arial"/>
                <a:ea typeface="Arial"/>
                <a:cs typeface="Arial"/>
                <a:sym typeface="Arial"/>
              </a:rPr>
              <a:t>To produce a summary report, we often need to </a:t>
            </a:r>
            <a:r>
              <a:rPr i="1" lang="en-IN" sz="1800">
                <a:solidFill>
                  <a:schemeClr val="dk1"/>
                </a:solidFill>
                <a:latin typeface="Arial"/>
                <a:ea typeface="Arial"/>
                <a:cs typeface="Arial"/>
                <a:sym typeface="Arial"/>
              </a:rPr>
              <a:t>aggregate related rows</a:t>
            </a:r>
            <a:r>
              <a:rPr lang="en-IN" sz="18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indent="0" lvl="0" marL="0" marR="0" rtl="0" algn="l">
              <a:lnSpc>
                <a:spcPct val="120000"/>
              </a:lnSpc>
              <a:spcBef>
                <a:spcPts val="1600"/>
              </a:spcBef>
              <a:spcAft>
                <a:spcPts val="0"/>
              </a:spcAft>
              <a:buNone/>
            </a:pPr>
            <a:r>
              <a:rPr b="1" lang="en-IN" sz="2400">
                <a:solidFill>
                  <a:srgbClr val="444444"/>
                </a:solidFill>
                <a:latin typeface="Courier New"/>
                <a:ea typeface="Courier New"/>
                <a:cs typeface="Courier New"/>
                <a:sym typeface="Courier New"/>
              </a:rPr>
              <a:t>DISTINCT</a:t>
            </a:r>
            <a:endParaRPr b="1" sz="2000">
              <a:solidFill>
                <a:srgbClr val="666666"/>
              </a:solidFill>
              <a:latin typeface="Arial"/>
              <a:ea typeface="Arial"/>
              <a:cs typeface="Arial"/>
              <a:sym typeface="Arial"/>
            </a:endParaRPr>
          </a:p>
          <a:p>
            <a:pPr indent="0" lvl="0" marL="0" marR="0" rtl="0" algn="just">
              <a:lnSpc>
                <a:spcPct val="115000"/>
              </a:lnSpc>
              <a:spcBef>
                <a:spcPts val="600"/>
              </a:spcBef>
              <a:spcAft>
                <a:spcPts val="0"/>
              </a:spcAft>
              <a:buNone/>
            </a:pPr>
            <a:r>
              <a:rPr lang="en-IN" sz="1800">
                <a:solidFill>
                  <a:schemeClr val="dk1"/>
                </a:solidFill>
                <a:latin typeface="Arial"/>
                <a:ea typeface="Arial"/>
                <a:cs typeface="Arial"/>
                <a:sym typeface="Arial"/>
              </a:rPr>
              <a:t>A column may have duplicate values, we could use keyword </a:t>
            </a:r>
            <a:r>
              <a:rPr lang="en-IN" sz="1800">
                <a:solidFill>
                  <a:schemeClr val="dk1"/>
                </a:solidFill>
                <a:latin typeface="Courier New"/>
                <a:ea typeface="Courier New"/>
                <a:cs typeface="Courier New"/>
                <a:sym typeface="Courier New"/>
              </a:rPr>
              <a:t>DISTINCT</a:t>
            </a:r>
            <a:r>
              <a:rPr lang="en-IN" sz="1800">
                <a:solidFill>
                  <a:schemeClr val="dk1"/>
                </a:solidFill>
                <a:latin typeface="Arial"/>
                <a:ea typeface="Arial"/>
                <a:cs typeface="Arial"/>
                <a:sym typeface="Arial"/>
              </a:rPr>
              <a:t> to select only distinct values. We can also apply </a:t>
            </a:r>
            <a:r>
              <a:rPr lang="en-IN" sz="1800">
                <a:solidFill>
                  <a:schemeClr val="dk1"/>
                </a:solidFill>
                <a:latin typeface="Courier New"/>
                <a:ea typeface="Courier New"/>
                <a:cs typeface="Courier New"/>
                <a:sym typeface="Courier New"/>
              </a:rPr>
              <a:t>DISTINCT</a:t>
            </a:r>
            <a:r>
              <a:rPr lang="en-IN" sz="1800">
                <a:solidFill>
                  <a:schemeClr val="dk1"/>
                </a:solidFill>
                <a:latin typeface="Arial"/>
                <a:ea typeface="Arial"/>
                <a:cs typeface="Arial"/>
                <a:sym typeface="Arial"/>
              </a:rPr>
              <a:t> to several columns to select distinct combinations of these columns. </a:t>
            </a:r>
            <a:endParaRPr sz="2000">
              <a:solidFill>
                <a:schemeClr val="dk1"/>
              </a:solidFill>
              <a:latin typeface="Arial"/>
              <a:ea typeface="Arial"/>
              <a:cs typeface="Arial"/>
              <a:sym typeface="Arial"/>
            </a:endParaRPr>
          </a:p>
          <a:p>
            <a:pPr indent="0" lvl="0" marL="0" marR="0" rtl="0" algn="l">
              <a:lnSpc>
                <a:spcPct val="115000"/>
              </a:lnSpc>
              <a:spcBef>
                <a:spcPts val="400"/>
              </a:spcBef>
              <a:spcAft>
                <a:spcPts val="0"/>
              </a:spcAft>
              <a:buNone/>
            </a:pPr>
            <a:r>
              <a:rPr lang="en-IN" sz="1600">
                <a:solidFill>
                  <a:srgbClr val="009900"/>
                </a:solidFill>
                <a:latin typeface="Courier New"/>
                <a:ea typeface="Courier New"/>
                <a:cs typeface="Courier New"/>
                <a:sym typeface="Courier New"/>
              </a:rPr>
              <a:t>-- Without DISTINCT</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a:t>
            </a:r>
            <a:r>
              <a:rPr b="1" lang="en-IN" sz="1600">
                <a:solidFill>
                  <a:schemeClr val="dk1"/>
                </a:solidFill>
                <a:latin typeface="Courier New"/>
                <a:ea typeface="Courier New"/>
                <a:cs typeface="Courier New"/>
                <a:sym typeface="Courier New"/>
              </a:rPr>
              <a:t>SELECT price FROM products;</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rgbClr val="009900"/>
                </a:solidFill>
                <a:latin typeface="Courier New"/>
                <a:ea typeface="Courier New"/>
                <a:cs typeface="Courier New"/>
                <a:sym typeface="Courier New"/>
              </a:rPr>
              <a:t>-- With DISTINCT on price</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SELECT </a:t>
            </a:r>
            <a:r>
              <a:rPr b="1" lang="en-IN" sz="1600">
                <a:solidFill>
                  <a:schemeClr val="dk1"/>
                </a:solidFill>
                <a:latin typeface="Courier New"/>
                <a:ea typeface="Courier New"/>
                <a:cs typeface="Courier New"/>
                <a:sym typeface="Courier New"/>
              </a:rPr>
              <a:t>DISTINCT price</a:t>
            </a:r>
            <a:r>
              <a:rPr lang="en-IN" sz="1600">
                <a:solidFill>
                  <a:schemeClr val="dk1"/>
                </a:solidFill>
                <a:latin typeface="Courier New"/>
                <a:ea typeface="Courier New"/>
                <a:cs typeface="Courier New"/>
                <a:sym typeface="Courier New"/>
              </a:rPr>
              <a:t> AS `Distinct Price` FROM products</a:t>
            </a:r>
            <a:r>
              <a:rPr b="1"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indent="0" lvl="0" marL="0" marR="0" rtl="0" algn="l">
              <a:lnSpc>
                <a:spcPct val="120000"/>
              </a:lnSpc>
              <a:spcBef>
                <a:spcPts val="1200"/>
              </a:spcBef>
              <a:spcAft>
                <a:spcPts val="0"/>
              </a:spcAft>
              <a:buNone/>
            </a:pPr>
            <a:r>
              <a:rPr b="1" lang="en-IN" sz="2400">
                <a:solidFill>
                  <a:srgbClr val="444444"/>
                </a:solidFill>
                <a:latin typeface="Courier New"/>
                <a:ea typeface="Courier New"/>
                <a:cs typeface="Courier New"/>
                <a:sym typeface="Courier New"/>
              </a:rPr>
              <a:t>GROUP BY</a:t>
            </a:r>
            <a:r>
              <a:rPr b="1" lang="en-IN" sz="2400">
                <a:solidFill>
                  <a:srgbClr val="444444"/>
                </a:solidFill>
                <a:latin typeface="Verdana"/>
                <a:ea typeface="Verdana"/>
                <a:cs typeface="Verdana"/>
                <a:sym typeface="Verdana"/>
              </a:rPr>
              <a:t> Clause</a:t>
            </a:r>
            <a:endParaRPr b="1" sz="2000">
              <a:solidFill>
                <a:srgbClr val="666666"/>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Arial"/>
                <a:ea typeface="Arial"/>
                <a:cs typeface="Arial"/>
                <a:sym typeface="Arial"/>
              </a:rPr>
              <a:t>The </a:t>
            </a:r>
            <a:r>
              <a:rPr lang="en-IN" sz="1800">
                <a:solidFill>
                  <a:schemeClr val="dk1"/>
                </a:solidFill>
                <a:latin typeface="Courier New"/>
                <a:ea typeface="Courier New"/>
                <a:cs typeface="Courier New"/>
                <a:sym typeface="Courier New"/>
              </a:rPr>
              <a:t>GROUP BY</a:t>
            </a:r>
            <a:r>
              <a:rPr lang="en-IN" sz="1800">
                <a:solidFill>
                  <a:schemeClr val="dk1"/>
                </a:solidFill>
                <a:latin typeface="Arial"/>
                <a:ea typeface="Arial"/>
                <a:cs typeface="Arial"/>
                <a:sym typeface="Arial"/>
              </a:rPr>
              <a:t> clause allows you to </a:t>
            </a:r>
            <a:r>
              <a:rPr i="1" lang="en-IN" sz="1800">
                <a:solidFill>
                  <a:schemeClr val="dk1"/>
                </a:solidFill>
                <a:latin typeface="Arial"/>
                <a:ea typeface="Arial"/>
                <a:cs typeface="Arial"/>
                <a:sym typeface="Arial"/>
              </a:rPr>
              <a:t>collapse</a:t>
            </a:r>
            <a:r>
              <a:rPr lang="en-IN" sz="1800">
                <a:solidFill>
                  <a:schemeClr val="dk1"/>
                </a:solidFill>
                <a:latin typeface="Arial"/>
                <a:ea typeface="Arial"/>
                <a:cs typeface="Arial"/>
                <a:sym typeface="Arial"/>
              </a:rPr>
              <a:t> multiple records with a common value into groups</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a:t>
            </a:r>
            <a:r>
              <a:rPr b="1" lang="en-IN" sz="1600">
                <a:solidFill>
                  <a:schemeClr val="dk1"/>
                </a:solidFill>
                <a:latin typeface="Courier New"/>
                <a:ea typeface="Courier New"/>
                <a:cs typeface="Courier New"/>
                <a:sym typeface="Courier New"/>
              </a:rPr>
              <a:t>SELECT * FROM products ORDER BY productCode, productID;</a:t>
            </a:r>
            <a:endParaRPr/>
          </a:p>
          <a:p>
            <a:pPr indent="0" lvl="0" marL="0" marR="0" rtl="0" algn="l">
              <a:lnSpc>
                <a:spcPct val="115000"/>
              </a:lnSpc>
              <a:spcBef>
                <a:spcPts val="0"/>
              </a:spcBef>
              <a:spcAft>
                <a:spcPts val="0"/>
              </a:spcAft>
              <a:buNone/>
            </a:pPr>
            <a:r>
              <a:rPr lang="en-IN" sz="1600">
                <a:solidFill>
                  <a:schemeClr val="dk1"/>
                </a:solidFill>
                <a:latin typeface="Calibri"/>
                <a:ea typeface="Calibri"/>
                <a:cs typeface="Calibri"/>
                <a:sym typeface="Calibri"/>
              </a:rPr>
              <a:t>MariaDB </a:t>
            </a:r>
            <a:r>
              <a:rPr lang="en-IN" sz="1600">
                <a:solidFill>
                  <a:schemeClr val="dk1"/>
                </a:solidFill>
                <a:latin typeface="Calibri"/>
                <a:ea typeface="Calibri"/>
                <a:cs typeface="Calibri"/>
                <a:sym typeface="Calibri"/>
              </a:rPr>
              <a:t>&gt; </a:t>
            </a:r>
            <a:r>
              <a:rPr b="1" lang="en-IN" sz="1600">
                <a:solidFill>
                  <a:schemeClr val="dk1"/>
                </a:solidFill>
                <a:latin typeface="Calibri"/>
                <a:ea typeface="Calibri"/>
                <a:cs typeface="Calibri"/>
                <a:sym typeface="Calibri"/>
              </a:rPr>
              <a:t>SELECT * FROM products GROUP BY productCode;</a:t>
            </a:r>
            <a:endParaRPr sz="16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t/>
            </a:r>
            <a:endParaRPr sz="2000">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3"/>
          <p:cNvSpPr/>
          <p:nvPr/>
        </p:nvSpPr>
        <p:spPr>
          <a:xfrm>
            <a:off x="253093" y="293126"/>
            <a:ext cx="11283043" cy="6564874"/>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IN" sz="2000">
                <a:solidFill>
                  <a:srgbClr val="444444"/>
                </a:solidFill>
                <a:latin typeface="Courier New"/>
                <a:ea typeface="Courier New"/>
                <a:cs typeface="Courier New"/>
                <a:sym typeface="Courier New"/>
              </a:rPr>
              <a:t>GROUP BY</a:t>
            </a:r>
            <a:r>
              <a:rPr b="1" lang="en-IN" sz="2000">
                <a:solidFill>
                  <a:srgbClr val="444444"/>
                </a:solidFill>
                <a:latin typeface="Verdana"/>
                <a:ea typeface="Verdana"/>
                <a:cs typeface="Verdana"/>
                <a:sym typeface="Verdana"/>
              </a:rPr>
              <a:t> Aggregate Functions: </a:t>
            </a:r>
            <a:r>
              <a:rPr b="1" lang="en-IN" sz="2000">
                <a:solidFill>
                  <a:srgbClr val="444444"/>
                </a:solidFill>
                <a:latin typeface="Courier New"/>
                <a:ea typeface="Courier New"/>
                <a:cs typeface="Courier New"/>
                <a:sym typeface="Courier New"/>
              </a:rPr>
              <a:t>COUNT</a:t>
            </a:r>
            <a:r>
              <a:rPr b="1" lang="en-IN" sz="2000">
                <a:solidFill>
                  <a:srgbClr val="444444"/>
                </a:solidFill>
                <a:latin typeface="Verdana"/>
                <a:ea typeface="Verdana"/>
                <a:cs typeface="Verdana"/>
                <a:sym typeface="Verdana"/>
              </a:rPr>
              <a:t>, </a:t>
            </a:r>
            <a:r>
              <a:rPr b="1" lang="en-IN" sz="2000">
                <a:solidFill>
                  <a:srgbClr val="444444"/>
                </a:solidFill>
                <a:latin typeface="Courier New"/>
                <a:ea typeface="Courier New"/>
                <a:cs typeface="Courier New"/>
                <a:sym typeface="Courier New"/>
              </a:rPr>
              <a:t>MAX</a:t>
            </a:r>
            <a:r>
              <a:rPr b="1" lang="en-IN" sz="2000">
                <a:solidFill>
                  <a:srgbClr val="444444"/>
                </a:solidFill>
                <a:latin typeface="Verdana"/>
                <a:ea typeface="Verdana"/>
                <a:cs typeface="Verdana"/>
                <a:sym typeface="Verdana"/>
              </a:rPr>
              <a:t>, </a:t>
            </a:r>
            <a:r>
              <a:rPr b="1" lang="en-IN" sz="2000">
                <a:solidFill>
                  <a:srgbClr val="444444"/>
                </a:solidFill>
                <a:latin typeface="Courier New"/>
                <a:ea typeface="Courier New"/>
                <a:cs typeface="Courier New"/>
                <a:sym typeface="Courier New"/>
              </a:rPr>
              <a:t>MIN</a:t>
            </a:r>
            <a:r>
              <a:rPr b="1" lang="en-IN" sz="2000">
                <a:solidFill>
                  <a:srgbClr val="444444"/>
                </a:solidFill>
                <a:latin typeface="Verdana"/>
                <a:ea typeface="Verdana"/>
                <a:cs typeface="Verdana"/>
                <a:sym typeface="Verdana"/>
              </a:rPr>
              <a:t>, </a:t>
            </a:r>
            <a:r>
              <a:rPr b="1" lang="en-IN" sz="2000">
                <a:solidFill>
                  <a:srgbClr val="444444"/>
                </a:solidFill>
                <a:latin typeface="Courier New"/>
                <a:ea typeface="Courier New"/>
                <a:cs typeface="Courier New"/>
                <a:sym typeface="Courier New"/>
              </a:rPr>
              <a:t>AVG</a:t>
            </a:r>
            <a:r>
              <a:rPr b="1" lang="en-IN" sz="2000">
                <a:solidFill>
                  <a:srgbClr val="444444"/>
                </a:solidFill>
                <a:latin typeface="Verdana"/>
                <a:ea typeface="Verdana"/>
                <a:cs typeface="Verdana"/>
                <a:sym typeface="Verdana"/>
              </a:rPr>
              <a:t>, </a:t>
            </a:r>
            <a:r>
              <a:rPr b="1" lang="en-IN" sz="2000">
                <a:solidFill>
                  <a:srgbClr val="444444"/>
                </a:solidFill>
                <a:latin typeface="Courier New"/>
                <a:ea typeface="Courier New"/>
                <a:cs typeface="Courier New"/>
                <a:sym typeface="Courier New"/>
              </a:rPr>
              <a:t>SUM</a:t>
            </a:r>
            <a:r>
              <a:rPr b="1" lang="en-IN" sz="2000">
                <a:solidFill>
                  <a:srgbClr val="444444"/>
                </a:solidFill>
                <a:latin typeface="Verdana"/>
                <a:ea typeface="Verdana"/>
                <a:cs typeface="Verdana"/>
                <a:sym typeface="Verdana"/>
              </a:rPr>
              <a:t>, </a:t>
            </a:r>
            <a:r>
              <a:rPr b="1" lang="en-IN" sz="2000">
                <a:solidFill>
                  <a:srgbClr val="444444"/>
                </a:solidFill>
                <a:latin typeface="Courier New"/>
                <a:ea typeface="Courier New"/>
                <a:cs typeface="Courier New"/>
                <a:sym typeface="Courier New"/>
              </a:rPr>
              <a:t>STD</a:t>
            </a:r>
            <a:r>
              <a:rPr b="1" lang="en-IN" sz="2000">
                <a:solidFill>
                  <a:srgbClr val="444444"/>
                </a:solidFill>
                <a:latin typeface="Verdana"/>
                <a:ea typeface="Verdana"/>
                <a:cs typeface="Verdana"/>
                <a:sym typeface="Verdana"/>
              </a:rPr>
              <a:t>, </a:t>
            </a:r>
            <a:r>
              <a:rPr b="1" lang="en-IN" sz="2000">
                <a:solidFill>
                  <a:srgbClr val="444444"/>
                </a:solidFill>
                <a:latin typeface="Courier New"/>
                <a:ea typeface="Courier New"/>
                <a:cs typeface="Courier New"/>
                <a:sym typeface="Courier New"/>
              </a:rPr>
              <a:t>GROUP_CONCAT</a:t>
            </a:r>
            <a:endParaRPr b="1" sz="2000">
              <a:solidFill>
                <a:srgbClr val="666666"/>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Arial"/>
                <a:ea typeface="Arial"/>
                <a:cs typeface="Arial"/>
                <a:sym typeface="Arial"/>
              </a:rPr>
              <a:t>The function </a:t>
            </a:r>
            <a:r>
              <a:rPr lang="en-IN" sz="1600">
                <a:solidFill>
                  <a:schemeClr val="dk1"/>
                </a:solidFill>
                <a:latin typeface="Courier New"/>
                <a:ea typeface="Courier New"/>
                <a:cs typeface="Courier New"/>
                <a:sym typeface="Courier New"/>
              </a:rPr>
              <a:t>COUNT(*)</a:t>
            </a:r>
            <a:r>
              <a:rPr lang="en-IN" sz="1600">
                <a:solidFill>
                  <a:schemeClr val="dk1"/>
                </a:solidFill>
                <a:latin typeface="Arial"/>
                <a:ea typeface="Arial"/>
                <a:cs typeface="Arial"/>
                <a:sym typeface="Arial"/>
              </a:rPr>
              <a:t> returns the rows selected; </a:t>
            </a:r>
            <a:r>
              <a:rPr lang="en-IN" sz="1600">
                <a:solidFill>
                  <a:schemeClr val="dk1"/>
                </a:solidFill>
                <a:latin typeface="Courier New"/>
                <a:ea typeface="Courier New"/>
                <a:cs typeface="Courier New"/>
                <a:sym typeface="Courier New"/>
              </a:rPr>
              <a:t>COUNT(</a:t>
            </a:r>
            <a:r>
              <a:rPr i="1" lang="en-IN" sz="1600">
                <a:solidFill>
                  <a:schemeClr val="dk1"/>
                </a:solidFill>
                <a:latin typeface="Courier New"/>
                <a:ea typeface="Courier New"/>
                <a:cs typeface="Courier New"/>
                <a:sym typeface="Courier New"/>
              </a:rPr>
              <a:t>columnName</a:t>
            </a:r>
            <a:r>
              <a:rPr lang="en-IN" sz="1600">
                <a:solidFill>
                  <a:schemeClr val="dk1"/>
                </a:solidFill>
                <a:latin typeface="Courier New"/>
                <a:ea typeface="Courier New"/>
                <a:cs typeface="Courier New"/>
                <a:sym typeface="Courier New"/>
              </a:rPr>
              <a:t>)</a:t>
            </a:r>
            <a:r>
              <a:rPr lang="en-IN" sz="1600">
                <a:solidFill>
                  <a:schemeClr val="dk1"/>
                </a:solidFill>
                <a:latin typeface="Arial"/>
                <a:ea typeface="Arial"/>
                <a:cs typeface="Arial"/>
                <a:sym typeface="Arial"/>
              </a:rPr>
              <a:t> counts only the non-</a:t>
            </a:r>
            <a:r>
              <a:rPr lang="en-IN" sz="1600">
                <a:solidFill>
                  <a:schemeClr val="dk1"/>
                </a:solidFill>
                <a:latin typeface="Courier New"/>
                <a:ea typeface="Courier New"/>
                <a:cs typeface="Courier New"/>
                <a:sym typeface="Courier New"/>
              </a:rPr>
              <a:t>NULL</a:t>
            </a:r>
            <a:r>
              <a:rPr lang="en-IN" sz="1600">
                <a:solidFill>
                  <a:schemeClr val="dk1"/>
                </a:solidFill>
                <a:latin typeface="Arial"/>
                <a:ea typeface="Arial"/>
                <a:cs typeface="Arial"/>
                <a:sym typeface="Arial"/>
              </a:rPr>
              <a:t> values of the given column</a:t>
            </a:r>
            <a:endParaRPr/>
          </a:p>
          <a:p>
            <a:pPr indent="0" lvl="0" marL="0" marR="0" rtl="0" algn="l">
              <a:lnSpc>
                <a:spcPct val="115000"/>
              </a:lnSpc>
              <a:spcBef>
                <a:spcPts val="0"/>
              </a:spcBef>
              <a:spcAft>
                <a:spcPts val="0"/>
              </a:spcAft>
              <a:buNone/>
            </a:pPr>
            <a:r>
              <a:rPr lang="en-IN" sz="1600">
                <a:solidFill>
                  <a:srgbClr val="009900"/>
                </a:solidFill>
                <a:latin typeface="Courier New"/>
                <a:ea typeface="Courier New"/>
                <a:cs typeface="Courier New"/>
                <a:sym typeface="Courier New"/>
              </a:rPr>
              <a:t>-- Function COUNT(*) returns the number of rows selected</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SELECT </a:t>
            </a:r>
            <a:r>
              <a:rPr lang="en-IN" sz="1600">
                <a:solidFill>
                  <a:srgbClr val="E31B23"/>
                </a:solidFill>
                <a:latin typeface="Courier New"/>
                <a:ea typeface="Courier New"/>
                <a:cs typeface="Courier New"/>
                <a:sym typeface="Courier New"/>
              </a:rPr>
              <a:t>COUNT(*)</a:t>
            </a:r>
            <a:r>
              <a:rPr lang="en-IN" sz="1600">
                <a:solidFill>
                  <a:schemeClr val="dk1"/>
                </a:solidFill>
                <a:latin typeface="Courier New"/>
                <a:ea typeface="Courier New"/>
                <a:cs typeface="Courier New"/>
                <a:sym typeface="Courier New"/>
              </a:rPr>
              <a:t> AS `Count` FROM products</a:t>
            </a:r>
            <a:r>
              <a:rPr b="1" lang="en-IN" sz="1600">
                <a:solidFill>
                  <a:schemeClr val="dk1"/>
                </a:solidFill>
                <a:latin typeface="Courier New"/>
                <a:ea typeface="Courier New"/>
                <a:cs typeface="Courier New"/>
                <a:sym typeface="Courier New"/>
              </a:rPr>
              <a:t>;</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SELECT </a:t>
            </a:r>
            <a:r>
              <a:rPr lang="en-IN" sz="1600">
                <a:solidFill>
                  <a:srgbClr val="E31B23"/>
                </a:solidFill>
                <a:latin typeface="Courier New"/>
                <a:ea typeface="Courier New"/>
                <a:cs typeface="Courier New"/>
                <a:sym typeface="Courier New"/>
              </a:rPr>
              <a:t>productCode, COUNT(*)</a:t>
            </a:r>
            <a:r>
              <a:rPr lang="en-IN" sz="1600">
                <a:solidFill>
                  <a:schemeClr val="dk1"/>
                </a:solidFill>
                <a:latin typeface="Courier New"/>
                <a:ea typeface="Courier New"/>
                <a:cs typeface="Courier New"/>
                <a:sym typeface="Courier New"/>
              </a:rPr>
              <a:t> FROM products </a:t>
            </a:r>
            <a:r>
              <a:rPr lang="en-IN" sz="1600">
                <a:solidFill>
                  <a:srgbClr val="E31B23"/>
                </a:solidFill>
                <a:latin typeface="Courier New"/>
                <a:ea typeface="Courier New"/>
                <a:cs typeface="Courier New"/>
                <a:sym typeface="Courier New"/>
              </a:rPr>
              <a:t>GROUP BY productCode</a:t>
            </a:r>
            <a:r>
              <a:rPr lang="en-IN" sz="1600">
                <a:solidFill>
                  <a:schemeClr val="dk1"/>
                </a:solidFill>
                <a:latin typeface="Courier New"/>
                <a:ea typeface="Courier New"/>
                <a:cs typeface="Courier New"/>
                <a:sym typeface="Courier New"/>
              </a:rPr>
              <a:t>;</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SELECT </a:t>
            </a:r>
            <a:r>
              <a:rPr lang="en-IN" sz="1600">
                <a:solidFill>
                  <a:srgbClr val="E31B23"/>
                </a:solidFill>
                <a:latin typeface="Courier New"/>
                <a:ea typeface="Courier New"/>
                <a:cs typeface="Courier New"/>
                <a:sym typeface="Courier New"/>
              </a:rPr>
              <a:t>productCode, COUNT(*) AS count</a:t>
            </a:r>
            <a:r>
              <a:rPr lang="en-IN" sz="1600">
                <a:solidFill>
                  <a:schemeClr val="dk1"/>
                </a:solidFill>
                <a:latin typeface="Courier New"/>
                <a:ea typeface="Courier New"/>
                <a:cs typeface="Courier New"/>
                <a:sym typeface="Courier New"/>
              </a:rPr>
              <a:t> </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FROM products </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r>
              <a:rPr lang="en-IN" sz="1600">
                <a:solidFill>
                  <a:srgbClr val="E31B23"/>
                </a:solidFill>
                <a:latin typeface="Courier New"/>
                <a:ea typeface="Courier New"/>
                <a:cs typeface="Courier New"/>
                <a:sym typeface="Courier New"/>
              </a:rPr>
              <a:t>GROUP BY productCode</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ORDER BY </a:t>
            </a:r>
            <a:r>
              <a:rPr lang="en-IN" sz="1600">
                <a:solidFill>
                  <a:srgbClr val="E31B23"/>
                </a:solidFill>
                <a:latin typeface="Courier New"/>
                <a:ea typeface="Courier New"/>
                <a:cs typeface="Courier New"/>
                <a:sym typeface="Courier New"/>
              </a:rPr>
              <a:t>count</a:t>
            </a:r>
            <a:r>
              <a:rPr lang="en-IN" sz="1600">
                <a:solidFill>
                  <a:schemeClr val="dk1"/>
                </a:solidFill>
                <a:latin typeface="Courier New"/>
                <a:ea typeface="Courier New"/>
                <a:cs typeface="Courier New"/>
                <a:sym typeface="Courier New"/>
              </a:rPr>
              <a:t> DESC;</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Besides COUNT(), there are many other GROUP BY aggregate functions such as AVG(), MAX(), MIN() and SUM(). </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MariaDB </a:t>
            </a:r>
            <a:r>
              <a:rPr lang="en-IN" sz="1600">
                <a:solidFill>
                  <a:schemeClr val="dk1"/>
                </a:solidFill>
                <a:latin typeface="Calibri"/>
                <a:ea typeface="Calibri"/>
                <a:cs typeface="Calibri"/>
                <a:sym typeface="Calibri"/>
              </a:rPr>
              <a:t>&gt; SELECT MAX(price), MIN(price), AVG(price), STD(price), SUM(quantity)</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FROM products;</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MariaDB </a:t>
            </a:r>
            <a:r>
              <a:rPr lang="en-IN" sz="1600">
                <a:solidFill>
                  <a:schemeClr val="dk1"/>
                </a:solidFill>
                <a:latin typeface="Calibri"/>
                <a:ea typeface="Calibri"/>
                <a:cs typeface="Calibri"/>
                <a:sym typeface="Calibri"/>
              </a:rPr>
              <a:t>&gt; SELECT productCode, MAX(price) AS `Highest Price`, MIN(price) AS `Lowest Price`</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FROM products</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GROUP BY productCode;</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MariaDB </a:t>
            </a:r>
            <a:r>
              <a:rPr lang="en-IN" sz="1600">
                <a:solidFill>
                  <a:schemeClr val="dk1"/>
                </a:solidFill>
                <a:latin typeface="Calibri"/>
                <a:ea typeface="Calibri"/>
                <a:cs typeface="Calibri"/>
                <a:sym typeface="Calibri"/>
              </a:rPr>
              <a:t>&gt; SELECT productCode, MAX(price), MIN(price),</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CAST(AVG(price) AS DECIMAL(7,2)) AS `Average`,</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CAST(STD(price) AS DECIMAL(7,2)) AS `Std Dev`,</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SUM(quantity)</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FROM products</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GROUP BY productCode;</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 Use CAST(... AS ...) function to format floating-point numbers</a:t>
            </a:r>
            <a:endParaRPr/>
          </a:p>
          <a:p>
            <a:pPr indent="0" lvl="0" marL="0" marR="0" rtl="0" algn="l">
              <a:lnSpc>
                <a:spcPct val="115000"/>
              </a:lnSpc>
              <a:spcBef>
                <a:spcPts val="0"/>
              </a:spcBef>
              <a:spcAft>
                <a:spcPts val="0"/>
              </a:spcAft>
              <a:buNone/>
            </a:pPr>
            <a:r>
              <a:t/>
            </a:r>
            <a:endParaRPr sz="2000">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4"/>
          <p:cNvSpPr/>
          <p:nvPr/>
        </p:nvSpPr>
        <p:spPr>
          <a:xfrm>
            <a:off x="465365" y="138792"/>
            <a:ext cx="10156370" cy="6504345"/>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IN" sz="2000">
                <a:solidFill>
                  <a:srgbClr val="444444"/>
                </a:solidFill>
                <a:latin typeface="Courier New"/>
                <a:ea typeface="Courier New"/>
                <a:cs typeface="Courier New"/>
                <a:sym typeface="Courier New"/>
              </a:rPr>
              <a:t>HAVING</a:t>
            </a:r>
            <a:r>
              <a:rPr b="1" lang="en-IN" sz="2000">
                <a:solidFill>
                  <a:srgbClr val="444444"/>
                </a:solidFill>
                <a:latin typeface="Verdana"/>
                <a:ea typeface="Verdana"/>
                <a:cs typeface="Verdana"/>
                <a:sym typeface="Verdana"/>
              </a:rPr>
              <a:t> clause</a:t>
            </a:r>
            <a:endParaRPr b="1" sz="2000">
              <a:solidFill>
                <a:srgbClr val="666666"/>
              </a:solidFill>
              <a:latin typeface="Arial"/>
              <a:ea typeface="Arial"/>
              <a:cs typeface="Arial"/>
              <a:sym typeface="Arial"/>
            </a:endParaRPr>
          </a:p>
          <a:p>
            <a:pPr indent="0" lvl="0" marL="0" marR="0" rtl="0" algn="just">
              <a:spcBef>
                <a:spcPts val="600"/>
              </a:spcBef>
              <a:spcAft>
                <a:spcPts val="0"/>
              </a:spcAft>
              <a:buNone/>
            </a:pPr>
            <a:r>
              <a:rPr lang="en-IN" sz="1800">
                <a:solidFill>
                  <a:schemeClr val="dk1"/>
                </a:solidFill>
                <a:latin typeface="Courier New"/>
                <a:ea typeface="Courier New"/>
                <a:cs typeface="Courier New"/>
                <a:sym typeface="Courier New"/>
              </a:rPr>
              <a:t>HAVING</a:t>
            </a:r>
            <a:r>
              <a:rPr lang="en-IN" sz="1800">
                <a:solidFill>
                  <a:schemeClr val="dk1"/>
                </a:solidFill>
                <a:latin typeface="Arial"/>
                <a:ea typeface="Arial"/>
                <a:cs typeface="Arial"/>
                <a:sym typeface="Arial"/>
              </a:rPr>
              <a:t> is similar to </a:t>
            </a:r>
            <a:r>
              <a:rPr lang="en-IN" sz="1800">
                <a:solidFill>
                  <a:schemeClr val="dk1"/>
                </a:solidFill>
                <a:latin typeface="Courier New"/>
                <a:ea typeface="Courier New"/>
                <a:cs typeface="Courier New"/>
                <a:sym typeface="Courier New"/>
              </a:rPr>
              <a:t>WHERE</a:t>
            </a:r>
            <a:r>
              <a:rPr lang="en-IN" sz="1800">
                <a:solidFill>
                  <a:schemeClr val="dk1"/>
                </a:solidFill>
                <a:latin typeface="Arial"/>
                <a:ea typeface="Arial"/>
                <a:cs typeface="Arial"/>
                <a:sym typeface="Arial"/>
              </a:rPr>
              <a:t>, but it can operate on the </a:t>
            </a:r>
            <a:r>
              <a:rPr lang="en-IN" sz="1800">
                <a:solidFill>
                  <a:schemeClr val="dk1"/>
                </a:solidFill>
                <a:latin typeface="Courier New"/>
                <a:ea typeface="Courier New"/>
                <a:cs typeface="Courier New"/>
                <a:sym typeface="Courier New"/>
              </a:rPr>
              <a:t>GROUP BY</a:t>
            </a:r>
            <a:r>
              <a:rPr lang="en-IN" sz="1800">
                <a:solidFill>
                  <a:schemeClr val="dk1"/>
                </a:solidFill>
                <a:latin typeface="Arial"/>
                <a:ea typeface="Arial"/>
                <a:cs typeface="Arial"/>
                <a:sym typeface="Arial"/>
              </a:rPr>
              <a:t> aggregate functions; whereas </a:t>
            </a:r>
            <a:r>
              <a:rPr lang="en-IN" sz="1800">
                <a:solidFill>
                  <a:schemeClr val="dk1"/>
                </a:solidFill>
                <a:latin typeface="Courier New"/>
                <a:ea typeface="Courier New"/>
                <a:cs typeface="Courier New"/>
                <a:sym typeface="Courier New"/>
              </a:rPr>
              <a:t>WHERE</a:t>
            </a:r>
            <a:r>
              <a:rPr lang="en-IN" sz="1800">
                <a:solidFill>
                  <a:schemeClr val="dk1"/>
                </a:solidFill>
                <a:latin typeface="Arial"/>
                <a:ea typeface="Arial"/>
                <a:cs typeface="Arial"/>
                <a:sym typeface="Arial"/>
              </a:rPr>
              <a:t> operates only on columns.</a:t>
            </a:r>
            <a:endParaRPr/>
          </a:p>
          <a:p>
            <a:pPr indent="0" lvl="0" marL="0" marR="0" rtl="0" algn="l">
              <a:spcBef>
                <a:spcPts val="400"/>
              </a:spcBef>
              <a:spcAft>
                <a:spcPts val="0"/>
              </a:spcAft>
              <a:buNone/>
            </a:pPr>
            <a:r>
              <a:rPr lang="en-IN" sz="1800">
                <a:solidFill>
                  <a:schemeClr val="dk1"/>
                </a:solidFill>
                <a:latin typeface="Courier New"/>
                <a:ea typeface="Courier New"/>
                <a:cs typeface="Courier New"/>
                <a:sym typeface="Courier New"/>
              </a:rPr>
              <a:t>MariaDB </a:t>
            </a:r>
            <a:r>
              <a:rPr lang="en-IN" sz="1800">
                <a:solidFill>
                  <a:schemeClr val="dk1"/>
                </a:solidFill>
                <a:latin typeface="Courier New"/>
                <a:ea typeface="Courier New"/>
                <a:cs typeface="Courier New"/>
                <a:sym typeface="Courier New"/>
              </a:rPr>
              <a:t>&gt; SELECT</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chemeClr val="dk1"/>
                </a:solidFill>
                <a:latin typeface="Courier New"/>
                <a:ea typeface="Courier New"/>
                <a:cs typeface="Courier New"/>
                <a:sym typeface="Courier New"/>
              </a:rPr>
              <a:t>          productCode AS `Product Code`,</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chemeClr val="dk1"/>
                </a:solidFill>
                <a:latin typeface="Courier New"/>
                <a:ea typeface="Courier New"/>
                <a:cs typeface="Courier New"/>
                <a:sym typeface="Courier New"/>
              </a:rPr>
              <a:t>          </a:t>
            </a:r>
            <a:r>
              <a:rPr lang="en-IN" sz="1800">
                <a:solidFill>
                  <a:srgbClr val="E31B23"/>
                </a:solidFill>
                <a:latin typeface="Courier New"/>
                <a:ea typeface="Courier New"/>
                <a:cs typeface="Courier New"/>
                <a:sym typeface="Courier New"/>
              </a:rPr>
              <a:t>COUNT(*) AS `Count`</a:t>
            </a:r>
            <a:r>
              <a:rPr lang="en-IN" sz="1800">
                <a:solidFill>
                  <a:schemeClr val="dk1"/>
                </a:solidFill>
                <a:latin typeface="Courier New"/>
                <a:ea typeface="Courier New"/>
                <a:cs typeface="Courier New"/>
                <a:sym typeface="Courier New"/>
              </a:rPr>
              <a:t>,</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chemeClr val="dk1"/>
                </a:solidFill>
                <a:latin typeface="Courier New"/>
                <a:ea typeface="Courier New"/>
                <a:cs typeface="Courier New"/>
                <a:sym typeface="Courier New"/>
              </a:rPr>
              <a:t>          CAST(AVG(price) AS DECIMAL(7,2)) AS `Average`</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chemeClr val="dk1"/>
                </a:solidFill>
                <a:latin typeface="Courier New"/>
                <a:ea typeface="Courier New"/>
                <a:cs typeface="Courier New"/>
                <a:sym typeface="Courier New"/>
              </a:rPr>
              <a:t>       FROM products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chemeClr val="dk1"/>
                </a:solidFill>
                <a:latin typeface="Courier New"/>
                <a:ea typeface="Courier New"/>
                <a:cs typeface="Courier New"/>
                <a:sym typeface="Courier New"/>
              </a:rPr>
              <a:t>       GROUP BY productCode</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chemeClr val="dk1"/>
                </a:solidFill>
                <a:latin typeface="Courier New"/>
                <a:ea typeface="Courier New"/>
                <a:cs typeface="Courier New"/>
                <a:sym typeface="Courier New"/>
              </a:rPr>
              <a:t>       </a:t>
            </a:r>
            <a:r>
              <a:rPr lang="en-IN" sz="1800">
                <a:solidFill>
                  <a:srgbClr val="E31B23"/>
                </a:solidFill>
                <a:latin typeface="Courier New"/>
                <a:ea typeface="Courier New"/>
                <a:cs typeface="Courier New"/>
                <a:sym typeface="Courier New"/>
              </a:rPr>
              <a:t>HAVING Count &gt;=3</a:t>
            </a:r>
            <a:r>
              <a:rPr lang="en-IN" sz="1800">
                <a:solidFill>
                  <a:schemeClr val="dk1"/>
                </a:solidFill>
                <a:latin typeface="Courier New"/>
                <a:ea typeface="Courier New"/>
                <a:cs typeface="Courier New"/>
                <a:sym typeface="Courier New"/>
              </a:rPr>
              <a:t>;</a:t>
            </a:r>
            <a:endParaRPr sz="1800">
              <a:solidFill>
                <a:schemeClr val="dk1"/>
              </a:solidFill>
              <a:latin typeface="Arial"/>
              <a:ea typeface="Arial"/>
              <a:cs typeface="Arial"/>
              <a:sym typeface="Arial"/>
            </a:endParaRPr>
          </a:p>
          <a:p>
            <a:pPr indent="0" lvl="0" marL="0" marR="0" rtl="0" algn="l">
              <a:lnSpc>
                <a:spcPct val="120000"/>
              </a:lnSpc>
              <a:spcBef>
                <a:spcPts val="1200"/>
              </a:spcBef>
              <a:spcAft>
                <a:spcPts val="0"/>
              </a:spcAft>
              <a:buNone/>
            </a:pPr>
            <a:r>
              <a:rPr b="1" lang="en-IN" sz="2000">
                <a:solidFill>
                  <a:srgbClr val="444444"/>
                </a:solidFill>
                <a:latin typeface="Courier New"/>
                <a:ea typeface="Courier New"/>
                <a:cs typeface="Courier New"/>
                <a:sym typeface="Courier New"/>
              </a:rPr>
              <a:t>WITH ROLLUP</a:t>
            </a:r>
            <a:endParaRPr b="1" sz="2000">
              <a:solidFill>
                <a:srgbClr val="666666"/>
              </a:solidFill>
              <a:latin typeface="Arial"/>
              <a:ea typeface="Arial"/>
              <a:cs typeface="Arial"/>
              <a:sym typeface="Arial"/>
            </a:endParaRPr>
          </a:p>
          <a:p>
            <a:pPr indent="0" lvl="0" marL="0" marR="0" rtl="0" algn="just">
              <a:spcBef>
                <a:spcPts val="600"/>
              </a:spcBef>
              <a:spcAft>
                <a:spcPts val="0"/>
              </a:spcAft>
              <a:buNone/>
            </a:pPr>
            <a:r>
              <a:rPr lang="en-IN" sz="1800">
                <a:solidFill>
                  <a:schemeClr val="dk1"/>
                </a:solidFill>
                <a:latin typeface="Arial"/>
                <a:ea typeface="Arial"/>
                <a:cs typeface="Arial"/>
                <a:sym typeface="Arial"/>
              </a:rPr>
              <a:t>The </a:t>
            </a:r>
            <a:r>
              <a:rPr lang="en-IN" sz="1800">
                <a:solidFill>
                  <a:schemeClr val="dk1"/>
                </a:solidFill>
                <a:latin typeface="Courier New"/>
                <a:ea typeface="Courier New"/>
                <a:cs typeface="Courier New"/>
                <a:sym typeface="Courier New"/>
              </a:rPr>
              <a:t>WITH ROLLUP</a:t>
            </a:r>
            <a:r>
              <a:rPr lang="en-IN" sz="1800">
                <a:solidFill>
                  <a:schemeClr val="dk1"/>
                </a:solidFill>
                <a:latin typeface="Arial"/>
                <a:ea typeface="Arial"/>
                <a:cs typeface="Arial"/>
                <a:sym typeface="Arial"/>
              </a:rPr>
              <a:t> clause shows the </a:t>
            </a:r>
            <a:r>
              <a:rPr i="1" lang="en-IN" sz="1800">
                <a:solidFill>
                  <a:schemeClr val="dk1"/>
                </a:solidFill>
                <a:latin typeface="Arial"/>
                <a:ea typeface="Arial"/>
                <a:cs typeface="Arial"/>
                <a:sym typeface="Arial"/>
              </a:rPr>
              <a:t>summary of group summary</a:t>
            </a:r>
            <a:r>
              <a:rPr lang="en-IN" sz="1800">
                <a:solidFill>
                  <a:schemeClr val="dk1"/>
                </a:solidFill>
                <a:latin typeface="Arial"/>
                <a:ea typeface="Arial"/>
                <a:cs typeface="Arial"/>
                <a:sym typeface="Arial"/>
              </a:rPr>
              <a:t>, e.g.,</a:t>
            </a:r>
            <a:endParaRPr/>
          </a:p>
          <a:p>
            <a:pPr indent="0" lvl="0" marL="0" marR="0" rtl="0" algn="l">
              <a:spcBef>
                <a:spcPts val="400"/>
              </a:spcBef>
              <a:spcAft>
                <a:spcPts val="0"/>
              </a:spcAft>
              <a:buNone/>
            </a:pPr>
            <a:r>
              <a:rPr lang="en-IN" sz="1800">
                <a:solidFill>
                  <a:schemeClr val="dk1"/>
                </a:solidFill>
                <a:latin typeface="Courier New"/>
                <a:ea typeface="Courier New"/>
                <a:cs typeface="Courier New"/>
                <a:sym typeface="Courier New"/>
              </a:rPr>
              <a:t>MariaDB </a:t>
            </a:r>
            <a:r>
              <a:rPr lang="en-IN" sz="1800">
                <a:solidFill>
                  <a:schemeClr val="dk1"/>
                </a:solidFill>
                <a:latin typeface="Courier New"/>
                <a:ea typeface="Courier New"/>
                <a:cs typeface="Courier New"/>
                <a:sym typeface="Courier New"/>
              </a:rPr>
              <a:t>&gt; SELECT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chemeClr val="dk1"/>
                </a:solidFill>
                <a:latin typeface="Courier New"/>
                <a:ea typeface="Courier New"/>
                <a:cs typeface="Courier New"/>
                <a:sym typeface="Courier New"/>
              </a:rPr>
              <a:t>          productCode,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chemeClr val="dk1"/>
                </a:solidFill>
                <a:latin typeface="Courier New"/>
                <a:ea typeface="Courier New"/>
                <a:cs typeface="Courier New"/>
                <a:sym typeface="Courier New"/>
              </a:rPr>
              <a:t>          MAX(price),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chemeClr val="dk1"/>
                </a:solidFill>
                <a:latin typeface="Courier New"/>
                <a:ea typeface="Courier New"/>
                <a:cs typeface="Courier New"/>
                <a:sym typeface="Courier New"/>
              </a:rPr>
              <a:t>          MIN(price),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chemeClr val="dk1"/>
                </a:solidFill>
                <a:latin typeface="Courier New"/>
                <a:ea typeface="Courier New"/>
                <a:cs typeface="Courier New"/>
                <a:sym typeface="Courier New"/>
              </a:rPr>
              <a:t>          CAST(AVG(price) AS DECIMAL(7,2)) AS `Average`,</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chemeClr val="dk1"/>
                </a:solidFill>
                <a:latin typeface="Courier New"/>
                <a:ea typeface="Courier New"/>
                <a:cs typeface="Courier New"/>
                <a:sym typeface="Courier New"/>
              </a:rPr>
              <a:t>          SUM(quantity)</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chemeClr val="dk1"/>
                </a:solidFill>
                <a:latin typeface="Courier New"/>
                <a:ea typeface="Courier New"/>
                <a:cs typeface="Courier New"/>
                <a:sym typeface="Courier New"/>
              </a:rPr>
              <a:t>       FROM products</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chemeClr val="dk1"/>
                </a:solidFill>
                <a:latin typeface="Courier New"/>
                <a:ea typeface="Courier New"/>
                <a:cs typeface="Courier New"/>
                <a:sym typeface="Courier New"/>
              </a:rPr>
              <a:t>       </a:t>
            </a:r>
            <a:r>
              <a:rPr lang="en-IN" sz="1800">
                <a:solidFill>
                  <a:srgbClr val="E31B23"/>
                </a:solidFill>
                <a:latin typeface="Courier New"/>
                <a:ea typeface="Courier New"/>
                <a:cs typeface="Courier New"/>
                <a:sym typeface="Courier New"/>
              </a:rPr>
              <a:t>GROUP BY</a:t>
            </a:r>
            <a:r>
              <a:rPr lang="en-IN" sz="1800">
                <a:solidFill>
                  <a:schemeClr val="dk1"/>
                </a:solidFill>
                <a:latin typeface="Courier New"/>
                <a:ea typeface="Courier New"/>
                <a:cs typeface="Courier New"/>
                <a:sym typeface="Courier New"/>
              </a:rPr>
              <a:t> productCode</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chemeClr val="dk1"/>
                </a:solidFill>
                <a:latin typeface="Courier New"/>
                <a:ea typeface="Courier New"/>
                <a:cs typeface="Courier New"/>
                <a:sym typeface="Courier New"/>
              </a:rPr>
              <a:t>       </a:t>
            </a:r>
            <a:r>
              <a:rPr lang="en-IN" sz="1800">
                <a:solidFill>
                  <a:srgbClr val="E31B23"/>
                </a:solidFill>
                <a:latin typeface="Courier New"/>
                <a:ea typeface="Courier New"/>
                <a:cs typeface="Courier New"/>
                <a:sym typeface="Courier New"/>
              </a:rPr>
              <a:t>WITH ROLLUP</a:t>
            </a:r>
            <a:r>
              <a:rPr lang="en-IN" sz="1800">
                <a:solidFill>
                  <a:schemeClr val="dk1"/>
                </a:solidFill>
                <a:latin typeface="Courier New"/>
                <a:ea typeface="Courier New"/>
                <a:cs typeface="Courier New"/>
                <a:sym typeface="Courier New"/>
              </a:rPr>
              <a:t>;        </a:t>
            </a:r>
            <a:endParaRPr sz="1800">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5"/>
          <p:cNvSpPr/>
          <p:nvPr/>
        </p:nvSpPr>
        <p:spPr>
          <a:xfrm>
            <a:off x="432708" y="620484"/>
            <a:ext cx="11568791" cy="5722569"/>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IN" sz="2000">
                <a:solidFill>
                  <a:srgbClr val="0A8464"/>
                </a:solidFill>
                <a:latin typeface="Verdana"/>
                <a:ea typeface="Verdana"/>
                <a:cs typeface="Verdana"/>
                <a:sym typeface="Verdana"/>
              </a:rPr>
              <a:t>Modifying Data - </a:t>
            </a:r>
            <a:r>
              <a:rPr b="1" lang="en-IN" sz="2000">
                <a:solidFill>
                  <a:srgbClr val="0A8464"/>
                </a:solidFill>
                <a:latin typeface="Courier New"/>
                <a:ea typeface="Courier New"/>
                <a:cs typeface="Courier New"/>
                <a:sym typeface="Courier New"/>
              </a:rPr>
              <a:t>UPDATE</a:t>
            </a:r>
            <a:endParaRPr b="1" sz="2000">
              <a:solidFill>
                <a:srgbClr val="666666"/>
              </a:solidFill>
              <a:latin typeface="Arial"/>
              <a:ea typeface="Arial"/>
              <a:cs typeface="Arial"/>
              <a:sym typeface="Arial"/>
            </a:endParaRPr>
          </a:p>
          <a:p>
            <a:pPr indent="0" lvl="0" marL="0" marR="0" rtl="0" algn="just">
              <a:lnSpc>
                <a:spcPct val="115000"/>
              </a:lnSpc>
              <a:spcBef>
                <a:spcPts val="600"/>
              </a:spcBef>
              <a:spcAft>
                <a:spcPts val="0"/>
              </a:spcAft>
              <a:buNone/>
            </a:pPr>
            <a:r>
              <a:rPr lang="en-IN" sz="2000">
                <a:solidFill>
                  <a:schemeClr val="dk1"/>
                </a:solidFill>
                <a:latin typeface="Arial"/>
                <a:ea typeface="Arial"/>
                <a:cs typeface="Arial"/>
                <a:sym typeface="Arial"/>
              </a:rPr>
              <a:t>To modify existing data, use </a:t>
            </a:r>
            <a:r>
              <a:rPr lang="en-IN" sz="2000">
                <a:solidFill>
                  <a:schemeClr val="dk1"/>
                </a:solidFill>
                <a:latin typeface="Courier New"/>
                <a:ea typeface="Courier New"/>
                <a:cs typeface="Courier New"/>
                <a:sym typeface="Courier New"/>
              </a:rPr>
              <a:t>UPDATE ... SET </a:t>
            </a:r>
            <a:r>
              <a:rPr lang="en-IN" sz="2000">
                <a:solidFill>
                  <a:schemeClr val="dk1"/>
                </a:solidFill>
                <a:latin typeface="Arial"/>
                <a:ea typeface="Arial"/>
                <a:cs typeface="Arial"/>
                <a:sym typeface="Arial"/>
              </a:rPr>
              <a:t>command, with the following syntax:</a:t>
            </a:r>
            <a:endParaRPr sz="2400">
              <a:solidFill>
                <a:schemeClr val="dk1"/>
              </a:solidFill>
              <a:latin typeface="Arial"/>
              <a:ea typeface="Arial"/>
              <a:cs typeface="Arial"/>
              <a:sym typeface="Arial"/>
            </a:endParaRPr>
          </a:p>
          <a:p>
            <a:pPr indent="0" lvl="0" marL="0" marR="0" rtl="0" algn="just">
              <a:lnSpc>
                <a:spcPct val="131000"/>
              </a:lnSpc>
              <a:spcBef>
                <a:spcPts val="800"/>
              </a:spcBef>
              <a:spcAft>
                <a:spcPts val="0"/>
              </a:spcAft>
              <a:buNone/>
            </a:pPr>
            <a:r>
              <a:rPr lang="en-IN" sz="1800">
                <a:solidFill>
                  <a:schemeClr val="dk1"/>
                </a:solidFill>
                <a:latin typeface="Courier New"/>
                <a:ea typeface="Courier New"/>
                <a:cs typeface="Courier New"/>
                <a:sym typeface="Courier New"/>
              </a:rPr>
              <a:t>UPDATE </a:t>
            </a:r>
            <a:r>
              <a:rPr i="1" lang="en-IN" sz="1800">
                <a:solidFill>
                  <a:schemeClr val="dk1"/>
                </a:solidFill>
                <a:latin typeface="Courier New"/>
                <a:ea typeface="Courier New"/>
                <a:cs typeface="Courier New"/>
                <a:sym typeface="Courier New"/>
              </a:rPr>
              <a:t>tableName</a:t>
            </a:r>
            <a:r>
              <a:rPr lang="en-IN" sz="1800">
                <a:solidFill>
                  <a:schemeClr val="dk1"/>
                </a:solidFill>
                <a:latin typeface="Courier New"/>
                <a:ea typeface="Courier New"/>
                <a:cs typeface="Courier New"/>
                <a:sym typeface="Courier New"/>
              </a:rPr>
              <a:t> SET </a:t>
            </a:r>
            <a:r>
              <a:rPr i="1" lang="en-IN" sz="1800">
                <a:solidFill>
                  <a:schemeClr val="dk1"/>
                </a:solidFill>
                <a:latin typeface="Courier New"/>
                <a:ea typeface="Courier New"/>
                <a:cs typeface="Courier New"/>
                <a:sym typeface="Courier New"/>
              </a:rPr>
              <a:t>columnName</a:t>
            </a:r>
            <a:r>
              <a:rPr lang="en-IN" sz="1800">
                <a:solidFill>
                  <a:schemeClr val="dk1"/>
                </a:solidFill>
                <a:latin typeface="Courier New"/>
                <a:ea typeface="Courier New"/>
                <a:cs typeface="Courier New"/>
                <a:sym typeface="Courier New"/>
              </a:rPr>
              <a:t> = {</a:t>
            </a:r>
            <a:r>
              <a:rPr i="1" lang="en-IN" sz="1800">
                <a:solidFill>
                  <a:schemeClr val="dk1"/>
                </a:solidFill>
                <a:latin typeface="Courier New"/>
                <a:ea typeface="Courier New"/>
                <a:cs typeface="Courier New"/>
                <a:sym typeface="Courier New"/>
              </a:rPr>
              <a:t>value</a:t>
            </a:r>
            <a:r>
              <a:rPr lang="en-IN" sz="1800">
                <a:solidFill>
                  <a:schemeClr val="dk1"/>
                </a:solidFill>
                <a:latin typeface="Courier New"/>
                <a:ea typeface="Courier New"/>
                <a:cs typeface="Courier New"/>
                <a:sym typeface="Courier New"/>
              </a:rPr>
              <a:t>|NULL|DEFAULT}, ...</a:t>
            </a:r>
            <a:r>
              <a:rPr i="1" lang="en-IN" sz="1800">
                <a:solidFill>
                  <a:schemeClr val="dk1"/>
                </a:solidFill>
                <a:latin typeface="Courier New"/>
                <a:ea typeface="Courier New"/>
                <a:cs typeface="Courier New"/>
                <a:sym typeface="Courier New"/>
              </a:rPr>
              <a:t> </a:t>
            </a:r>
            <a:r>
              <a:rPr lang="en-IN" sz="1800">
                <a:solidFill>
                  <a:schemeClr val="dk1"/>
                </a:solidFill>
                <a:latin typeface="Courier New"/>
                <a:ea typeface="Courier New"/>
                <a:cs typeface="Courier New"/>
                <a:sym typeface="Courier New"/>
              </a:rPr>
              <a:t>WHERE </a:t>
            </a:r>
            <a:r>
              <a:rPr i="1" lang="en-IN" sz="1800">
                <a:solidFill>
                  <a:schemeClr val="dk1"/>
                </a:solidFill>
                <a:latin typeface="Courier New"/>
                <a:ea typeface="Courier New"/>
                <a:cs typeface="Courier New"/>
                <a:sym typeface="Courier New"/>
              </a:rPr>
              <a:t>criteria</a:t>
            </a:r>
            <a:endParaRPr sz="2400">
              <a:solidFill>
                <a:schemeClr val="dk1"/>
              </a:solidFill>
              <a:latin typeface="Arial"/>
              <a:ea typeface="Arial"/>
              <a:cs typeface="Arial"/>
              <a:sym typeface="Arial"/>
            </a:endParaRPr>
          </a:p>
          <a:p>
            <a:pPr indent="0" lvl="0" marL="0" marR="0" rtl="0" algn="l">
              <a:lnSpc>
                <a:spcPct val="115000"/>
              </a:lnSpc>
              <a:spcBef>
                <a:spcPts val="600"/>
              </a:spcBef>
              <a:spcAft>
                <a:spcPts val="0"/>
              </a:spcAft>
              <a:buNone/>
            </a:pPr>
            <a:r>
              <a:rPr lang="en-IN" sz="1800">
                <a:solidFill>
                  <a:srgbClr val="009900"/>
                </a:solidFill>
                <a:latin typeface="Courier New"/>
                <a:ea typeface="Courier New"/>
                <a:cs typeface="Courier New"/>
                <a:sym typeface="Courier New"/>
              </a:rPr>
              <a:t>-- Increase the price by 10% for all products</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a:t>
            </a:r>
            <a:r>
              <a:rPr lang="en-IN" sz="1800">
                <a:solidFill>
                  <a:schemeClr val="dk1"/>
                </a:solidFill>
                <a:latin typeface="Courier New"/>
                <a:ea typeface="Courier New"/>
                <a:cs typeface="Courier New"/>
                <a:sym typeface="Courier New"/>
              </a:rPr>
              <a:t>&gt; </a:t>
            </a:r>
            <a:r>
              <a:rPr b="1" lang="en-IN" sz="1800">
                <a:solidFill>
                  <a:schemeClr val="dk1"/>
                </a:solidFill>
                <a:latin typeface="Courier New"/>
                <a:ea typeface="Courier New"/>
                <a:cs typeface="Courier New"/>
                <a:sym typeface="Courier New"/>
              </a:rPr>
              <a:t>UPDATE products SET price = price * 1.1;</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a:t>
            </a:r>
            <a:r>
              <a:rPr lang="en-IN" sz="1800">
                <a:solidFill>
                  <a:schemeClr val="dk1"/>
                </a:solidFill>
                <a:latin typeface="Courier New"/>
                <a:ea typeface="Courier New"/>
                <a:cs typeface="Courier New"/>
                <a:sym typeface="Courier New"/>
              </a:rPr>
              <a:t>&gt; </a:t>
            </a:r>
            <a:r>
              <a:rPr b="1" lang="en-IN" sz="1800">
                <a:solidFill>
                  <a:schemeClr val="dk1"/>
                </a:solidFill>
                <a:latin typeface="Courier New"/>
                <a:ea typeface="Courier New"/>
                <a:cs typeface="Courier New"/>
                <a:sym typeface="Courier New"/>
              </a:rPr>
              <a:t>SELECT * FROM products;</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rgbClr val="009900"/>
                </a:solidFill>
                <a:latin typeface="Courier New"/>
                <a:ea typeface="Courier New"/>
                <a:cs typeface="Courier New"/>
                <a:sym typeface="Courier New"/>
              </a:rPr>
              <a:t>-- Modify selected rows</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a:t>
            </a:r>
            <a:r>
              <a:rPr lang="en-IN" sz="1800">
                <a:solidFill>
                  <a:schemeClr val="dk1"/>
                </a:solidFill>
                <a:latin typeface="Courier New"/>
                <a:ea typeface="Courier New"/>
                <a:cs typeface="Courier New"/>
                <a:sym typeface="Courier New"/>
              </a:rPr>
              <a:t>&gt; </a:t>
            </a:r>
            <a:r>
              <a:rPr b="1" lang="en-IN" sz="1800">
                <a:solidFill>
                  <a:schemeClr val="dk1"/>
                </a:solidFill>
                <a:latin typeface="Courier New"/>
                <a:ea typeface="Courier New"/>
                <a:cs typeface="Courier New"/>
                <a:sym typeface="Courier New"/>
              </a:rPr>
              <a:t>UPDATE products SET quantity = quantity - 100 WHERE name = 'Pen Red';</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a:t>
            </a:r>
            <a:r>
              <a:rPr lang="en-IN" sz="1800">
                <a:solidFill>
                  <a:schemeClr val="dk1"/>
                </a:solidFill>
                <a:latin typeface="Courier New"/>
                <a:ea typeface="Courier New"/>
                <a:cs typeface="Courier New"/>
                <a:sym typeface="Courier New"/>
              </a:rPr>
              <a:t>&gt; </a:t>
            </a:r>
            <a:r>
              <a:rPr b="1" lang="en-IN" sz="1800">
                <a:solidFill>
                  <a:schemeClr val="dk1"/>
                </a:solidFill>
                <a:latin typeface="Courier New"/>
                <a:ea typeface="Courier New"/>
                <a:cs typeface="Courier New"/>
                <a:sym typeface="Courier New"/>
              </a:rPr>
              <a:t>SELECT * FROM products WHERE name = 'Pen Red';</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rgbClr val="009900"/>
                </a:solidFill>
                <a:latin typeface="Courier New"/>
                <a:ea typeface="Courier New"/>
                <a:cs typeface="Courier New"/>
                <a:sym typeface="Courier New"/>
              </a:rPr>
              <a:t>-- You can modify more than one values</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a:t>
            </a:r>
            <a:r>
              <a:rPr lang="en-IN" sz="1800">
                <a:solidFill>
                  <a:schemeClr val="dk1"/>
                </a:solidFill>
                <a:latin typeface="Courier New"/>
                <a:ea typeface="Courier New"/>
                <a:cs typeface="Courier New"/>
                <a:sym typeface="Courier New"/>
              </a:rPr>
              <a:t>&gt; </a:t>
            </a:r>
            <a:r>
              <a:rPr b="1" lang="en-IN" sz="1800">
                <a:solidFill>
                  <a:schemeClr val="dk1"/>
                </a:solidFill>
                <a:latin typeface="Courier New"/>
                <a:ea typeface="Courier New"/>
                <a:cs typeface="Courier New"/>
                <a:sym typeface="Courier New"/>
              </a:rPr>
              <a:t>UPDATE products SET quantity = quantity + 50, price = 1.23 WHERE name = 'Pen Red';</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a:t>
            </a:r>
            <a:r>
              <a:rPr lang="en-IN" sz="1800">
                <a:solidFill>
                  <a:schemeClr val="dk1"/>
                </a:solidFill>
                <a:latin typeface="Courier New"/>
                <a:ea typeface="Courier New"/>
                <a:cs typeface="Courier New"/>
                <a:sym typeface="Courier New"/>
              </a:rPr>
              <a:t>&gt; </a:t>
            </a:r>
            <a:r>
              <a:rPr b="1" lang="en-IN" sz="1800">
                <a:solidFill>
                  <a:schemeClr val="dk1"/>
                </a:solidFill>
                <a:latin typeface="Courier New"/>
                <a:ea typeface="Courier New"/>
                <a:cs typeface="Courier New"/>
                <a:sym typeface="Courier New"/>
              </a:rPr>
              <a:t>SELECT * FROM products WHERE name = 'Pen Red';</a:t>
            </a:r>
            <a:endParaRPr sz="24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4"/>
          <p:cNvSpPr txBox="1"/>
          <p:nvPr>
            <p:ph idx="1" type="body"/>
          </p:nvPr>
        </p:nvSpPr>
        <p:spPr>
          <a:xfrm>
            <a:off x="677636" y="391886"/>
            <a:ext cx="10858499" cy="6082393"/>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1750"/>
              <a:buNone/>
            </a:pPr>
            <a:r>
              <a:rPr b="1" lang="en-IN" sz="1750" u="sng"/>
              <a:t>Row-Level</a:t>
            </a:r>
            <a:endParaRPr b="1" sz="1750" u="sng"/>
          </a:p>
          <a:p>
            <a:pPr indent="0" lvl="0" marL="0" rtl="0" algn="l">
              <a:lnSpc>
                <a:spcPct val="90000"/>
              </a:lnSpc>
              <a:spcBef>
                <a:spcPts val="1000"/>
              </a:spcBef>
              <a:spcAft>
                <a:spcPts val="0"/>
              </a:spcAft>
              <a:buClr>
                <a:schemeClr val="dk1"/>
              </a:buClr>
              <a:buSzPts val="1750"/>
              <a:buNone/>
            </a:pPr>
            <a:r>
              <a:rPr lang="en-IN" sz="1750"/>
              <a:t>INSERT INTO </a:t>
            </a:r>
            <a:r>
              <a:rPr i="1" lang="en-IN" sz="1750"/>
              <a:t>tableName</a:t>
            </a:r>
            <a:r>
              <a:rPr lang="en-IN" sz="1750"/>
              <a:t> </a:t>
            </a:r>
            <a:endParaRPr/>
          </a:p>
          <a:p>
            <a:pPr indent="0" lvl="0" marL="0" rtl="0" algn="l">
              <a:lnSpc>
                <a:spcPct val="90000"/>
              </a:lnSpc>
              <a:spcBef>
                <a:spcPts val="1000"/>
              </a:spcBef>
              <a:spcAft>
                <a:spcPts val="0"/>
              </a:spcAft>
              <a:buClr>
                <a:schemeClr val="dk1"/>
              </a:buClr>
              <a:buSzPts val="1750"/>
              <a:buNone/>
            </a:pPr>
            <a:r>
              <a:rPr lang="en-IN" sz="1750"/>
              <a:t>   VALUES (</a:t>
            </a:r>
            <a:r>
              <a:rPr i="1" lang="en-IN" sz="1750"/>
              <a:t>column1Value</a:t>
            </a:r>
            <a:r>
              <a:rPr lang="en-IN" sz="1750"/>
              <a:t>, </a:t>
            </a:r>
            <a:r>
              <a:rPr i="1" lang="en-IN" sz="1750"/>
              <a:t>column2Value</a:t>
            </a:r>
            <a:r>
              <a:rPr lang="en-IN" sz="1750"/>
              <a:t>,...)              </a:t>
            </a:r>
            <a:r>
              <a:rPr lang="en-IN" sz="1750">
                <a:solidFill>
                  <a:srgbClr val="00B0F0"/>
                </a:solidFill>
              </a:rPr>
              <a:t> </a:t>
            </a:r>
            <a:r>
              <a:rPr lang="en-IN" sz="1750">
                <a:solidFill>
                  <a:srgbClr val="689331"/>
                </a:solidFill>
              </a:rPr>
              <a:t>-- Insert on all Columns</a:t>
            </a:r>
            <a:endParaRPr/>
          </a:p>
          <a:p>
            <a:pPr indent="0" lvl="0" marL="0" rtl="0" algn="l">
              <a:lnSpc>
                <a:spcPct val="90000"/>
              </a:lnSpc>
              <a:spcBef>
                <a:spcPts val="1000"/>
              </a:spcBef>
              <a:spcAft>
                <a:spcPts val="0"/>
              </a:spcAft>
              <a:buClr>
                <a:schemeClr val="dk1"/>
              </a:buClr>
              <a:buSzPts val="1750"/>
              <a:buNone/>
            </a:pPr>
            <a:r>
              <a:rPr lang="en-IN" sz="1750"/>
              <a:t>INSERT INTO </a:t>
            </a:r>
            <a:r>
              <a:rPr i="1" lang="en-IN" sz="1750"/>
              <a:t>tableName</a:t>
            </a:r>
            <a:r>
              <a:rPr lang="en-IN" sz="1750"/>
              <a:t> </a:t>
            </a:r>
            <a:endParaRPr/>
          </a:p>
          <a:p>
            <a:pPr indent="0" lvl="0" marL="0" rtl="0" algn="l">
              <a:lnSpc>
                <a:spcPct val="90000"/>
              </a:lnSpc>
              <a:spcBef>
                <a:spcPts val="1000"/>
              </a:spcBef>
              <a:spcAft>
                <a:spcPts val="0"/>
              </a:spcAft>
              <a:buClr>
                <a:schemeClr val="dk1"/>
              </a:buClr>
              <a:buSzPts val="1750"/>
              <a:buNone/>
            </a:pPr>
            <a:r>
              <a:rPr lang="en-IN" sz="1750"/>
              <a:t>   VALUES (</a:t>
            </a:r>
            <a:r>
              <a:rPr i="1" lang="en-IN" sz="1750"/>
              <a:t>column1Value</a:t>
            </a:r>
            <a:r>
              <a:rPr lang="en-IN" sz="1750"/>
              <a:t>, </a:t>
            </a:r>
            <a:r>
              <a:rPr i="1" lang="en-IN" sz="1750"/>
              <a:t>column2Value</a:t>
            </a:r>
            <a:r>
              <a:rPr lang="en-IN" sz="1750"/>
              <a:t>,...), ...          </a:t>
            </a:r>
            <a:r>
              <a:rPr lang="en-IN" sz="1750">
                <a:solidFill>
                  <a:srgbClr val="689331"/>
                </a:solidFill>
              </a:rPr>
              <a:t>-- Insert multiple rows</a:t>
            </a:r>
            <a:endParaRPr/>
          </a:p>
          <a:p>
            <a:pPr indent="0" lvl="0" marL="0" rtl="0" algn="l">
              <a:lnSpc>
                <a:spcPct val="90000"/>
              </a:lnSpc>
              <a:spcBef>
                <a:spcPts val="1000"/>
              </a:spcBef>
              <a:spcAft>
                <a:spcPts val="0"/>
              </a:spcAft>
              <a:buClr>
                <a:schemeClr val="dk1"/>
              </a:buClr>
              <a:buSzPts val="1750"/>
              <a:buNone/>
            </a:pPr>
            <a:r>
              <a:rPr lang="en-IN" sz="1750"/>
              <a:t>INSERT INTO </a:t>
            </a:r>
            <a:r>
              <a:rPr i="1" lang="en-IN" sz="1750"/>
              <a:t>tableName</a:t>
            </a:r>
            <a:r>
              <a:rPr lang="en-IN" sz="1750"/>
              <a:t> (</a:t>
            </a:r>
            <a:r>
              <a:rPr i="1" lang="en-IN" sz="1750"/>
              <a:t>column1Name</a:t>
            </a:r>
            <a:r>
              <a:rPr lang="en-IN" sz="1750"/>
              <a:t>, ..., </a:t>
            </a:r>
            <a:r>
              <a:rPr i="1" lang="en-IN" sz="1750"/>
              <a:t>columnNName</a:t>
            </a:r>
            <a:r>
              <a:rPr lang="en-IN" sz="1750"/>
              <a:t>)</a:t>
            </a:r>
            <a:endParaRPr/>
          </a:p>
          <a:p>
            <a:pPr indent="0" lvl="0" marL="0" rtl="0" algn="l">
              <a:lnSpc>
                <a:spcPct val="90000"/>
              </a:lnSpc>
              <a:spcBef>
                <a:spcPts val="1000"/>
              </a:spcBef>
              <a:spcAft>
                <a:spcPts val="0"/>
              </a:spcAft>
              <a:buClr>
                <a:schemeClr val="dk1"/>
              </a:buClr>
              <a:buSzPts val="1750"/>
              <a:buNone/>
            </a:pPr>
            <a:r>
              <a:rPr lang="en-IN" sz="1750"/>
              <a:t>   VALUES (</a:t>
            </a:r>
            <a:r>
              <a:rPr i="1" lang="en-IN" sz="1750"/>
              <a:t>column1Value</a:t>
            </a:r>
            <a:r>
              <a:rPr lang="en-IN" sz="1750"/>
              <a:t>, ..., </a:t>
            </a:r>
            <a:r>
              <a:rPr i="1" lang="en-IN" sz="1750"/>
              <a:t>columnNValue</a:t>
            </a:r>
            <a:r>
              <a:rPr lang="en-IN" sz="1750"/>
              <a:t>)              </a:t>
            </a:r>
            <a:r>
              <a:rPr lang="en-IN" sz="1750">
                <a:solidFill>
                  <a:srgbClr val="689331"/>
                </a:solidFill>
              </a:rPr>
              <a:t>-- Insert on selected Columns</a:t>
            </a:r>
            <a:endParaRPr/>
          </a:p>
          <a:p>
            <a:pPr indent="0" lvl="0" marL="0" rtl="0" algn="l">
              <a:lnSpc>
                <a:spcPct val="90000"/>
              </a:lnSpc>
              <a:spcBef>
                <a:spcPts val="1000"/>
              </a:spcBef>
              <a:spcAft>
                <a:spcPts val="0"/>
              </a:spcAft>
              <a:buClr>
                <a:schemeClr val="dk1"/>
              </a:buClr>
              <a:buSzPts val="1750"/>
              <a:buNone/>
            </a:pPr>
            <a:r>
              <a:rPr lang="en-IN" sz="1750"/>
              <a:t>DELETE FROM </a:t>
            </a:r>
            <a:r>
              <a:rPr i="1" lang="en-IN" sz="1750"/>
              <a:t>tableName</a:t>
            </a:r>
            <a:r>
              <a:rPr lang="en-IN" sz="1750"/>
              <a:t> WHERE </a:t>
            </a:r>
            <a:r>
              <a:rPr i="1" lang="en-IN" sz="1750"/>
              <a:t>criteria</a:t>
            </a:r>
            <a:endParaRPr sz="1750"/>
          </a:p>
          <a:p>
            <a:pPr indent="0" lvl="0" marL="0" rtl="0" algn="l">
              <a:lnSpc>
                <a:spcPct val="90000"/>
              </a:lnSpc>
              <a:spcBef>
                <a:spcPts val="1000"/>
              </a:spcBef>
              <a:spcAft>
                <a:spcPts val="0"/>
              </a:spcAft>
              <a:buClr>
                <a:schemeClr val="dk1"/>
              </a:buClr>
              <a:buSzPts val="1750"/>
              <a:buNone/>
            </a:pPr>
            <a:r>
              <a:rPr lang="en-IN" sz="1750"/>
              <a:t>UPDATE </a:t>
            </a:r>
            <a:r>
              <a:rPr i="1" lang="en-IN" sz="1750"/>
              <a:t>tableName</a:t>
            </a:r>
            <a:r>
              <a:rPr lang="en-IN" sz="1750"/>
              <a:t> SET </a:t>
            </a:r>
            <a:r>
              <a:rPr i="1" lang="en-IN" sz="1750"/>
              <a:t>columnName</a:t>
            </a:r>
            <a:r>
              <a:rPr lang="en-IN" sz="1750"/>
              <a:t> = </a:t>
            </a:r>
            <a:r>
              <a:rPr i="1" lang="en-IN" sz="1750"/>
              <a:t>expr</a:t>
            </a:r>
            <a:r>
              <a:rPr lang="en-IN" sz="1750"/>
              <a:t>, ... WHERE </a:t>
            </a:r>
            <a:r>
              <a:rPr i="1" lang="en-IN" sz="1750"/>
              <a:t>criteria</a:t>
            </a:r>
            <a:endParaRPr sz="1750"/>
          </a:p>
          <a:p>
            <a:pPr indent="0" lvl="0" marL="0" rtl="0" algn="l">
              <a:lnSpc>
                <a:spcPct val="90000"/>
              </a:lnSpc>
              <a:spcBef>
                <a:spcPts val="1000"/>
              </a:spcBef>
              <a:spcAft>
                <a:spcPts val="0"/>
              </a:spcAft>
              <a:buClr>
                <a:schemeClr val="dk1"/>
              </a:buClr>
              <a:buSzPts val="1750"/>
              <a:buNone/>
            </a:pPr>
            <a:r>
              <a:rPr lang="en-IN" sz="1750"/>
              <a:t>SELECT * | </a:t>
            </a:r>
            <a:r>
              <a:rPr i="1" lang="en-IN" sz="1750"/>
              <a:t>column1Name</a:t>
            </a:r>
            <a:r>
              <a:rPr lang="en-IN" sz="1750"/>
              <a:t> AS </a:t>
            </a:r>
            <a:r>
              <a:rPr i="1" lang="en-IN" sz="1750"/>
              <a:t>alias1</a:t>
            </a:r>
            <a:r>
              <a:rPr lang="en-IN" sz="1750"/>
              <a:t>, ..., </a:t>
            </a:r>
            <a:r>
              <a:rPr i="1" lang="en-IN" sz="1750"/>
              <a:t>columnNName</a:t>
            </a:r>
            <a:r>
              <a:rPr lang="en-IN" sz="1750"/>
              <a:t> AS </a:t>
            </a:r>
            <a:r>
              <a:rPr i="1" lang="en-IN" sz="1750"/>
              <a:t>aliasN</a:t>
            </a:r>
            <a:r>
              <a:rPr lang="en-IN" sz="1750"/>
              <a:t> </a:t>
            </a:r>
            <a:endParaRPr/>
          </a:p>
          <a:p>
            <a:pPr indent="0" lvl="0" marL="0" rtl="0" algn="l">
              <a:lnSpc>
                <a:spcPct val="90000"/>
              </a:lnSpc>
              <a:spcBef>
                <a:spcPts val="1000"/>
              </a:spcBef>
              <a:spcAft>
                <a:spcPts val="0"/>
              </a:spcAft>
              <a:buClr>
                <a:schemeClr val="dk1"/>
              </a:buClr>
              <a:buSzPts val="1750"/>
              <a:buNone/>
            </a:pPr>
            <a:r>
              <a:rPr lang="en-IN" sz="1750"/>
              <a:t>   FROM </a:t>
            </a:r>
            <a:r>
              <a:rPr i="1" lang="en-IN" sz="1750"/>
              <a:t>tableName</a:t>
            </a:r>
            <a:endParaRPr sz="1750"/>
          </a:p>
          <a:p>
            <a:pPr indent="0" lvl="0" marL="0" rtl="0" algn="l">
              <a:lnSpc>
                <a:spcPct val="90000"/>
              </a:lnSpc>
              <a:spcBef>
                <a:spcPts val="1000"/>
              </a:spcBef>
              <a:spcAft>
                <a:spcPts val="0"/>
              </a:spcAft>
              <a:buClr>
                <a:schemeClr val="dk1"/>
              </a:buClr>
              <a:buSzPts val="1750"/>
              <a:buNone/>
            </a:pPr>
            <a:r>
              <a:rPr lang="en-IN" sz="1750"/>
              <a:t>   WHERE </a:t>
            </a:r>
            <a:r>
              <a:rPr i="1" lang="en-IN" sz="1750"/>
              <a:t>criteria</a:t>
            </a:r>
            <a:endParaRPr sz="1750"/>
          </a:p>
          <a:p>
            <a:pPr indent="0" lvl="0" marL="0" rtl="0" algn="l">
              <a:lnSpc>
                <a:spcPct val="90000"/>
              </a:lnSpc>
              <a:spcBef>
                <a:spcPts val="1000"/>
              </a:spcBef>
              <a:spcAft>
                <a:spcPts val="0"/>
              </a:spcAft>
              <a:buClr>
                <a:schemeClr val="dk1"/>
              </a:buClr>
              <a:buSzPts val="1750"/>
              <a:buNone/>
            </a:pPr>
            <a:r>
              <a:rPr lang="en-IN" sz="1750"/>
              <a:t>   GROUP BY </a:t>
            </a:r>
            <a:r>
              <a:rPr i="1" lang="en-IN" sz="1750"/>
              <a:t>columnName</a:t>
            </a:r>
            <a:endParaRPr sz="1750"/>
          </a:p>
          <a:p>
            <a:pPr indent="0" lvl="0" marL="0" rtl="0" algn="l">
              <a:lnSpc>
                <a:spcPct val="90000"/>
              </a:lnSpc>
              <a:spcBef>
                <a:spcPts val="1000"/>
              </a:spcBef>
              <a:spcAft>
                <a:spcPts val="0"/>
              </a:spcAft>
              <a:buClr>
                <a:schemeClr val="dk1"/>
              </a:buClr>
              <a:buSzPts val="1750"/>
              <a:buNone/>
            </a:pPr>
            <a:r>
              <a:rPr lang="en-IN" sz="1750"/>
              <a:t>   ORDER BY </a:t>
            </a:r>
            <a:r>
              <a:rPr i="1" lang="en-IN" sz="1750"/>
              <a:t>columnName</a:t>
            </a:r>
            <a:r>
              <a:rPr lang="en-IN" sz="1750"/>
              <a:t> ASC|DESC, ...</a:t>
            </a:r>
            <a:endParaRPr/>
          </a:p>
          <a:p>
            <a:pPr indent="0" lvl="0" marL="0" rtl="0" algn="l">
              <a:lnSpc>
                <a:spcPct val="90000"/>
              </a:lnSpc>
              <a:spcBef>
                <a:spcPts val="1000"/>
              </a:spcBef>
              <a:spcAft>
                <a:spcPts val="0"/>
              </a:spcAft>
              <a:buClr>
                <a:schemeClr val="dk1"/>
              </a:buClr>
              <a:buSzPts val="1750"/>
              <a:buNone/>
            </a:pPr>
            <a:r>
              <a:rPr lang="en-IN" sz="1750"/>
              <a:t>   HAVING </a:t>
            </a:r>
            <a:r>
              <a:rPr i="1" lang="en-IN" sz="1750"/>
              <a:t>groupConstraints</a:t>
            </a:r>
            <a:endParaRPr sz="1750"/>
          </a:p>
          <a:p>
            <a:pPr indent="0" lvl="0" marL="0" rtl="0" algn="l">
              <a:lnSpc>
                <a:spcPct val="90000"/>
              </a:lnSpc>
              <a:spcBef>
                <a:spcPts val="1000"/>
              </a:spcBef>
              <a:spcAft>
                <a:spcPts val="0"/>
              </a:spcAft>
              <a:buClr>
                <a:schemeClr val="dk1"/>
              </a:buClr>
              <a:buSzPts val="1750"/>
              <a:buNone/>
            </a:pPr>
            <a:r>
              <a:rPr lang="en-IN" sz="1750"/>
              <a:t>   LIMIT </a:t>
            </a:r>
            <a:r>
              <a:rPr i="1" lang="en-IN" sz="1750"/>
              <a:t>count</a:t>
            </a:r>
            <a:r>
              <a:rPr lang="en-IN" sz="1750"/>
              <a:t> | </a:t>
            </a:r>
            <a:r>
              <a:rPr i="1" lang="en-IN" sz="1750"/>
              <a:t>offset count</a:t>
            </a:r>
            <a:endParaRPr sz="1750"/>
          </a:p>
          <a:p>
            <a:pPr indent="0" lvl="0" marL="0" rtl="0" algn="l">
              <a:lnSpc>
                <a:spcPct val="70000"/>
              </a:lnSpc>
              <a:spcBef>
                <a:spcPts val="1000"/>
              </a:spcBef>
              <a:spcAft>
                <a:spcPts val="0"/>
              </a:spcAft>
              <a:buClr>
                <a:schemeClr val="dk1"/>
              </a:buClr>
              <a:buSzPts val="1750"/>
              <a:buNone/>
            </a:pPr>
            <a:r>
              <a:t/>
            </a:r>
            <a:endParaRPr sz="175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6"/>
          <p:cNvSpPr/>
          <p:nvPr/>
        </p:nvSpPr>
        <p:spPr>
          <a:xfrm>
            <a:off x="514350" y="489857"/>
            <a:ext cx="11103429" cy="5883662"/>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IN" sz="2000">
                <a:solidFill>
                  <a:srgbClr val="0A8464"/>
                </a:solidFill>
                <a:latin typeface="Verdana"/>
                <a:ea typeface="Verdana"/>
                <a:cs typeface="Verdana"/>
                <a:sym typeface="Verdana"/>
              </a:rPr>
              <a:t>Deleting Rows - </a:t>
            </a:r>
            <a:r>
              <a:rPr b="1" lang="en-IN" sz="2000">
                <a:solidFill>
                  <a:srgbClr val="0A8464"/>
                </a:solidFill>
                <a:latin typeface="Courier New"/>
                <a:ea typeface="Courier New"/>
                <a:cs typeface="Courier New"/>
                <a:sym typeface="Courier New"/>
              </a:rPr>
              <a:t>DELETE FROM</a:t>
            </a:r>
            <a:endParaRPr b="1" sz="2000">
              <a:solidFill>
                <a:srgbClr val="666666"/>
              </a:solidFill>
              <a:latin typeface="Arial"/>
              <a:ea typeface="Arial"/>
              <a:cs typeface="Arial"/>
              <a:sym typeface="Arial"/>
            </a:endParaRPr>
          </a:p>
          <a:p>
            <a:pPr indent="0" lvl="0" marL="0" marR="0" rtl="0" algn="just">
              <a:spcBef>
                <a:spcPts val="600"/>
              </a:spcBef>
              <a:spcAft>
                <a:spcPts val="0"/>
              </a:spcAft>
              <a:buNone/>
            </a:pPr>
            <a:r>
              <a:rPr lang="en-IN" sz="1800">
                <a:solidFill>
                  <a:schemeClr val="dk1"/>
                </a:solidFill>
                <a:latin typeface="Arial"/>
                <a:ea typeface="Arial"/>
                <a:cs typeface="Arial"/>
                <a:sym typeface="Arial"/>
              </a:rPr>
              <a:t>Use the </a:t>
            </a:r>
            <a:r>
              <a:rPr lang="en-IN" sz="1800">
                <a:solidFill>
                  <a:schemeClr val="dk1"/>
                </a:solidFill>
                <a:latin typeface="Courier New"/>
                <a:ea typeface="Courier New"/>
                <a:cs typeface="Courier New"/>
                <a:sym typeface="Courier New"/>
              </a:rPr>
              <a:t>DELELE FROM</a:t>
            </a:r>
            <a:r>
              <a:rPr lang="en-IN" sz="1800">
                <a:solidFill>
                  <a:schemeClr val="dk1"/>
                </a:solidFill>
                <a:latin typeface="Arial"/>
                <a:ea typeface="Arial"/>
                <a:cs typeface="Arial"/>
                <a:sym typeface="Arial"/>
              </a:rPr>
              <a:t> command to delete row(s) from a table, with the following syntax:</a:t>
            </a:r>
            <a:endParaRPr/>
          </a:p>
          <a:p>
            <a:pPr indent="0" lvl="0" marL="0" marR="0" rtl="0" algn="l">
              <a:spcBef>
                <a:spcPts val="400"/>
              </a:spcBef>
              <a:spcAft>
                <a:spcPts val="0"/>
              </a:spcAft>
              <a:buNone/>
            </a:pPr>
            <a:r>
              <a:rPr lang="en-IN" sz="1800">
                <a:solidFill>
                  <a:srgbClr val="009900"/>
                </a:solidFill>
                <a:latin typeface="Courier New"/>
                <a:ea typeface="Courier New"/>
                <a:cs typeface="Courier New"/>
                <a:sym typeface="Courier New"/>
              </a:rPr>
              <a:t>-- Delete all rows from the table. Use with extreme care! Records are NOT recoverable!!!</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chemeClr val="dk1"/>
                </a:solidFill>
                <a:latin typeface="Courier New"/>
                <a:ea typeface="Courier New"/>
                <a:cs typeface="Courier New"/>
                <a:sym typeface="Courier New"/>
              </a:rPr>
              <a:t>DELETE FROM </a:t>
            </a:r>
            <a:r>
              <a:rPr i="1" lang="en-IN" sz="1800">
                <a:solidFill>
                  <a:schemeClr val="dk1"/>
                </a:solidFill>
                <a:latin typeface="Courier New"/>
                <a:ea typeface="Courier New"/>
                <a:cs typeface="Courier New"/>
                <a:sym typeface="Courier New"/>
              </a:rPr>
              <a:t>tableName</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rgbClr val="009900"/>
                </a:solidFill>
                <a:latin typeface="Courier New"/>
                <a:ea typeface="Courier New"/>
                <a:cs typeface="Courier New"/>
                <a:sym typeface="Courier New"/>
              </a:rPr>
              <a:t>-- Delete only row(s) that meets the </a:t>
            </a:r>
            <a:r>
              <a:rPr i="1" lang="en-IN" sz="1800">
                <a:solidFill>
                  <a:srgbClr val="009900"/>
                </a:solidFill>
                <a:latin typeface="Courier New"/>
                <a:ea typeface="Courier New"/>
                <a:cs typeface="Courier New"/>
                <a:sym typeface="Courier New"/>
              </a:rPr>
              <a:t>criteria</a:t>
            </a:r>
            <a:endParaRPr sz="1800">
              <a:solidFill>
                <a:schemeClr val="dk1"/>
              </a:solidFill>
              <a:latin typeface="Arial"/>
              <a:ea typeface="Arial"/>
              <a:cs typeface="Arial"/>
              <a:sym typeface="Arial"/>
            </a:endParaRPr>
          </a:p>
          <a:p>
            <a:pPr indent="0" lvl="0" marL="0" marR="0" rtl="0" algn="just">
              <a:spcBef>
                <a:spcPts val="400"/>
              </a:spcBef>
              <a:spcAft>
                <a:spcPts val="0"/>
              </a:spcAft>
              <a:buNone/>
            </a:pPr>
            <a:r>
              <a:rPr lang="en-IN" sz="1800">
                <a:solidFill>
                  <a:schemeClr val="dk1"/>
                </a:solidFill>
                <a:latin typeface="Courier New"/>
                <a:ea typeface="Courier New"/>
                <a:cs typeface="Courier New"/>
                <a:sym typeface="Courier New"/>
              </a:rPr>
              <a:t>DELETE FROM </a:t>
            </a:r>
            <a:r>
              <a:rPr i="1" lang="en-IN" sz="1800">
                <a:solidFill>
                  <a:schemeClr val="dk1"/>
                </a:solidFill>
                <a:latin typeface="Courier New"/>
                <a:ea typeface="Courier New"/>
                <a:cs typeface="Courier New"/>
                <a:sym typeface="Courier New"/>
              </a:rPr>
              <a:t>tableName</a:t>
            </a:r>
            <a:r>
              <a:rPr lang="en-IN" sz="1800">
                <a:solidFill>
                  <a:schemeClr val="dk1"/>
                </a:solidFill>
                <a:latin typeface="Courier New"/>
                <a:ea typeface="Courier New"/>
                <a:cs typeface="Courier New"/>
                <a:sym typeface="Courier New"/>
              </a:rPr>
              <a:t> WHERE </a:t>
            </a:r>
            <a:r>
              <a:rPr i="1" lang="en-IN" sz="1800">
                <a:solidFill>
                  <a:schemeClr val="dk1"/>
                </a:solidFill>
                <a:latin typeface="Courier New"/>
                <a:ea typeface="Courier New"/>
                <a:cs typeface="Courier New"/>
                <a:sym typeface="Courier New"/>
              </a:rPr>
              <a:t>criteria</a:t>
            </a:r>
            <a:endParaRPr sz="1800">
              <a:solidFill>
                <a:schemeClr val="dk1"/>
              </a:solidFill>
              <a:latin typeface="Arial"/>
              <a:ea typeface="Arial"/>
              <a:cs typeface="Arial"/>
              <a:sym typeface="Arial"/>
            </a:endParaRPr>
          </a:p>
          <a:p>
            <a:pPr indent="0" lvl="0" marL="0" marR="0" rtl="0" algn="just">
              <a:spcBef>
                <a:spcPts val="1200"/>
              </a:spcBef>
              <a:spcAft>
                <a:spcPts val="0"/>
              </a:spcAft>
              <a:buNone/>
            </a:pPr>
            <a:r>
              <a:rPr lang="en-IN" sz="1800">
                <a:solidFill>
                  <a:schemeClr val="dk1"/>
                </a:solidFill>
                <a:latin typeface="Arial"/>
                <a:ea typeface="Arial"/>
                <a:cs typeface="Arial"/>
                <a:sym typeface="Arial"/>
              </a:rPr>
              <a:t>For example,</a:t>
            </a:r>
            <a:endParaRPr/>
          </a:p>
          <a:p>
            <a:pPr indent="0" lvl="0" marL="0" marR="0" rtl="0" algn="l">
              <a:spcBef>
                <a:spcPts val="400"/>
              </a:spcBef>
              <a:spcAft>
                <a:spcPts val="0"/>
              </a:spcAft>
              <a:buNone/>
            </a:pPr>
            <a:r>
              <a:rPr lang="en-IN" sz="1800">
                <a:solidFill>
                  <a:schemeClr val="dk1"/>
                </a:solidFill>
                <a:latin typeface="Courier New"/>
                <a:ea typeface="Courier New"/>
                <a:cs typeface="Courier New"/>
                <a:sym typeface="Courier New"/>
              </a:rPr>
              <a:t>MariaDB </a:t>
            </a:r>
            <a:r>
              <a:rPr lang="en-IN" sz="1800">
                <a:solidFill>
                  <a:schemeClr val="dk1"/>
                </a:solidFill>
                <a:latin typeface="Courier New"/>
                <a:ea typeface="Courier New"/>
                <a:cs typeface="Courier New"/>
                <a:sym typeface="Courier New"/>
              </a:rPr>
              <a:t>&gt; </a:t>
            </a:r>
            <a:r>
              <a:rPr b="1" lang="en-IN" sz="1800">
                <a:solidFill>
                  <a:schemeClr val="dk1"/>
                </a:solidFill>
                <a:latin typeface="Courier New"/>
                <a:ea typeface="Courier New"/>
                <a:cs typeface="Courier New"/>
                <a:sym typeface="Courier New"/>
              </a:rPr>
              <a:t>DELETE FROM products WHERE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IN" sz="1800">
                <a:solidFill>
                  <a:schemeClr val="dk1"/>
                </a:solidFill>
                <a:latin typeface="Courier New"/>
                <a:ea typeface="Courier New"/>
                <a:cs typeface="Courier New"/>
                <a:sym typeface="Courier New"/>
              </a:rPr>
              <a:t>name LIKE 'Pencil%';</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chemeClr val="dk1"/>
                </a:solidFill>
                <a:latin typeface="Courier New"/>
                <a:ea typeface="Courier New"/>
                <a:cs typeface="Courier New"/>
                <a:sym typeface="Courier New"/>
              </a:rPr>
              <a:t>Query OK, 2 row affected (0.00 sec)</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chemeClr val="dk1"/>
                </a:solidFill>
                <a:latin typeface="Courier New"/>
                <a:ea typeface="Courier New"/>
                <a:cs typeface="Courier New"/>
                <a:sym typeface="Courier New"/>
              </a:rPr>
              <a:t>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chemeClr val="dk1"/>
                </a:solidFill>
                <a:latin typeface="Courier New"/>
                <a:ea typeface="Courier New"/>
                <a:cs typeface="Courier New"/>
                <a:sym typeface="Courier New"/>
              </a:rPr>
              <a:t>MariaDB </a:t>
            </a:r>
            <a:r>
              <a:rPr lang="en-IN" sz="1800">
                <a:solidFill>
                  <a:schemeClr val="dk1"/>
                </a:solidFill>
                <a:latin typeface="Courier New"/>
                <a:ea typeface="Courier New"/>
                <a:cs typeface="Courier New"/>
                <a:sym typeface="Courier New"/>
              </a:rPr>
              <a:t>&gt; </a:t>
            </a:r>
            <a:r>
              <a:rPr b="1" lang="en-IN" sz="1800">
                <a:solidFill>
                  <a:schemeClr val="dk1"/>
                </a:solidFill>
                <a:latin typeface="Courier New"/>
                <a:ea typeface="Courier New"/>
                <a:cs typeface="Courier New"/>
                <a:sym typeface="Courier New"/>
              </a:rPr>
              <a:t>SELECT * FROM products;</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rgbClr val="009900"/>
                </a:solidFill>
                <a:latin typeface="Courier New"/>
                <a:ea typeface="Courier New"/>
                <a:cs typeface="Courier New"/>
                <a:sym typeface="Courier New"/>
              </a:rPr>
              <a:t>-- Use this with extreme care, as the deleted records are irrecoverable!</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chemeClr val="dk1"/>
                </a:solidFill>
                <a:latin typeface="Courier New"/>
                <a:ea typeface="Courier New"/>
                <a:cs typeface="Courier New"/>
                <a:sym typeface="Courier New"/>
              </a:rPr>
              <a:t>MariaDB </a:t>
            </a:r>
            <a:r>
              <a:rPr lang="en-IN" sz="1800">
                <a:solidFill>
                  <a:schemeClr val="dk1"/>
                </a:solidFill>
                <a:latin typeface="Courier New"/>
                <a:ea typeface="Courier New"/>
                <a:cs typeface="Courier New"/>
                <a:sym typeface="Courier New"/>
              </a:rPr>
              <a:t>&gt; </a:t>
            </a:r>
            <a:r>
              <a:rPr b="1" lang="en-IN" sz="1800">
                <a:solidFill>
                  <a:schemeClr val="dk1"/>
                </a:solidFill>
                <a:latin typeface="Courier New"/>
                <a:ea typeface="Courier New"/>
                <a:cs typeface="Courier New"/>
                <a:sym typeface="Courier New"/>
              </a:rPr>
              <a:t>DELETE FROM products;</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chemeClr val="dk1"/>
                </a:solidFill>
                <a:latin typeface="Courier New"/>
                <a:ea typeface="Courier New"/>
                <a:cs typeface="Courier New"/>
                <a:sym typeface="Courier New"/>
              </a:rPr>
              <a:t>Query OK, 3 rows affected (0.00 sec)</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chemeClr val="dk1"/>
                </a:solidFill>
                <a:latin typeface="Courier New"/>
                <a:ea typeface="Courier New"/>
                <a:cs typeface="Courier New"/>
                <a:sym typeface="Courier New"/>
              </a:rPr>
              <a:t>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chemeClr val="dk1"/>
                </a:solidFill>
                <a:latin typeface="Courier New"/>
                <a:ea typeface="Courier New"/>
                <a:cs typeface="Courier New"/>
                <a:sym typeface="Courier New"/>
              </a:rPr>
              <a:t>MariaDB </a:t>
            </a:r>
            <a:r>
              <a:rPr lang="en-IN" sz="1800">
                <a:solidFill>
                  <a:schemeClr val="dk1"/>
                </a:solidFill>
                <a:latin typeface="Courier New"/>
                <a:ea typeface="Courier New"/>
                <a:cs typeface="Courier New"/>
                <a:sym typeface="Courier New"/>
              </a:rPr>
              <a:t>&gt; </a:t>
            </a:r>
            <a:r>
              <a:rPr b="1" lang="en-IN" sz="1800">
                <a:solidFill>
                  <a:schemeClr val="dk1"/>
                </a:solidFill>
                <a:latin typeface="Courier New"/>
                <a:ea typeface="Courier New"/>
                <a:cs typeface="Courier New"/>
                <a:sym typeface="Courier New"/>
              </a:rPr>
              <a:t>SELECT * FROM products;</a:t>
            </a:r>
            <a:endParaRPr sz="1800">
              <a:solidFill>
                <a:schemeClr val="dk1"/>
              </a:solidFill>
              <a:latin typeface="Arial"/>
              <a:ea typeface="Arial"/>
              <a:cs typeface="Arial"/>
              <a:sym typeface="Arial"/>
            </a:endParaRPr>
          </a:p>
          <a:p>
            <a:pPr indent="0" lvl="0" marL="0" marR="0" rtl="0" algn="just">
              <a:spcBef>
                <a:spcPts val="400"/>
              </a:spcBef>
              <a:spcAft>
                <a:spcPts val="0"/>
              </a:spcAft>
              <a:buNone/>
            </a:pPr>
            <a:r>
              <a:rPr lang="en-IN" sz="1800">
                <a:solidFill>
                  <a:schemeClr val="dk1"/>
                </a:solidFill>
                <a:latin typeface="Courier New"/>
                <a:ea typeface="Courier New"/>
                <a:cs typeface="Courier New"/>
                <a:sym typeface="Courier New"/>
              </a:rPr>
              <a:t>Empty set (0.00 sec)</a:t>
            </a:r>
            <a:endParaRPr sz="1800">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7"/>
          <p:cNvSpPr/>
          <p:nvPr/>
        </p:nvSpPr>
        <p:spPr>
          <a:xfrm>
            <a:off x="612321" y="432562"/>
            <a:ext cx="10923814" cy="6057236"/>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IN" sz="3200">
                <a:solidFill>
                  <a:srgbClr val="0A8464"/>
                </a:solidFill>
                <a:latin typeface="Verdana"/>
                <a:ea typeface="Verdana"/>
                <a:cs typeface="Verdana"/>
                <a:sym typeface="Verdana"/>
              </a:rPr>
              <a:t>Loading/Exporting Data from/to a Text File</a:t>
            </a:r>
            <a:endParaRPr b="1" sz="2800">
              <a:solidFill>
                <a:srgbClr val="666666"/>
              </a:solidFill>
              <a:latin typeface="Arial"/>
              <a:ea typeface="Arial"/>
              <a:cs typeface="Arial"/>
              <a:sym typeface="Arial"/>
            </a:endParaRPr>
          </a:p>
          <a:p>
            <a:pPr indent="0" lvl="0" marL="0" marR="0" rtl="0" algn="l">
              <a:lnSpc>
                <a:spcPct val="120000"/>
              </a:lnSpc>
              <a:spcBef>
                <a:spcPts val="1200"/>
              </a:spcBef>
              <a:spcAft>
                <a:spcPts val="0"/>
              </a:spcAft>
              <a:buNone/>
            </a:pPr>
            <a:r>
              <a:rPr b="1" lang="en-IN" sz="2800">
                <a:solidFill>
                  <a:srgbClr val="444444"/>
                </a:solidFill>
                <a:latin typeface="Courier New"/>
                <a:ea typeface="Courier New"/>
                <a:cs typeface="Courier New"/>
                <a:sym typeface="Courier New"/>
              </a:rPr>
              <a:t>LOAD DATA LOCAL INFILE ... INTO TABLE ...</a:t>
            </a:r>
            <a:endParaRPr b="1" sz="2400">
              <a:solidFill>
                <a:srgbClr val="666666"/>
              </a:solidFill>
              <a:latin typeface="Arial"/>
              <a:ea typeface="Arial"/>
              <a:cs typeface="Arial"/>
              <a:sym typeface="Arial"/>
            </a:endParaRPr>
          </a:p>
          <a:p>
            <a:pPr indent="0" lvl="0" marL="0" marR="0" rtl="0" algn="l">
              <a:lnSpc>
                <a:spcPct val="115000"/>
              </a:lnSpc>
              <a:spcBef>
                <a:spcPts val="0"/>
              </a:spcBef>
              <a:spcAft>
                <a:spcPts val="0"/>
              </a:spcAft>
              <a:buNone/>
            </a:pPr>
            <a:r>
              <a:rPr lang="en-IN" sz="2000">
                <a:solidFill>
                  <a:schemeClr val="dk1"/>
                </a:solidFill>
                <a:latin typeface="Arial"/>
                <a:ea typeface="Arial"/>
                <a:cs typeface="Arial"/>
                <a:sym typeface="Arial"/>
              </a:rPr>
              <a:t>Besides using </a:t>
            </a:r>
            <a:r>
              <a:rPr lang="en-IN" sz="2000">
                <a:solidFill>
                  <a:schemeClr val="dk1"/>
                </a:solidFill>
                <a:latin typeface="Courier New"/>
                <a:ea typeface="Courier New"/>
                <a:cs typeface="Courier New"/>
                <a:sym typeface="Courier New"/>
              </a:rPr>
              <a:t>INSERT </a:t>
            </a:r>
            <a:r>
              <a:rPr lang="en-IN" sz="2000">
                <a:solidFill>
                  <a:schemeClr val="dk1"/>
                </a:solidFill>
                <a:latin typeface="Arial"/>
                <a:ea typeface="Arial"/>
                <a:cs typeface="Arial"/>
                <a:sym typeface="Arial"/>
              </a:rPr>
              <a:t>commands to insert rows, you could keep your </a:t>
            </a:r>
            <a:r>
              <a:rPr i="1" lang="en-IN" sz="2000">
                <a:solidFill>
                  <a:schemeClr val="dk1"/>
                </a:solidFill>
                <a:latin typeface="Arial"/>
                <a:ea typeface="Arial"/>
                <a:cs typeface="Arial"/>
                <a:sym typeface="Arial"/>
              </a:rPr>
              <a:t>raw data</a:t>
            </a:r>
            <a:r>
              <a:rPr lang="en-IN" sz="2000">
                <a:solidFill>
                  <a:schemeClr val="dk1"/>
                </a:solidFill>
                <a:latin typeface="Arial"/>
                <a:ea typeface="Arial"/>
                <a:cs typeface="Arial"/>
                <a:sym typeface="Arial"/>
              </a:rPr>
              <a:t> in a text file, and load them into the table via the </a:t>
            </a:r>
            <a:r>
              <a:rPr lang="en-IN" sz="2000">
                <a:solidFill>
                  <a:schemeClr val="dk1"/>
                </a:solidFill>
                <a:latin typeface="Courier New"/>
                <a:ea typeface="Courier New"/>
                <a:cs typeface="Courier New"/>
                <a:sym typeface="Courier New"/>
              </a:rPr>
              <a:t>LOAD DATA</a:t>
            </a:r>
            <a:r>
              <a:rPr lang="en-IN" sz="2000">
                <a:solidFill>
                  <a:schemeClr val="dk1"/>
                </a:solidFill>
                <a:latin typeface="Arial"/>
                <a:ea typeface="Arial"/>
                <a:cs typeface="Arial"/>
                <a:sym typeface="Arial"/>
              </a:rPr>
              <a:t> command.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800">
                <a:solidFill>
                  <a:srgbClr val="E31B23"/>
                </a:solidFill>
                <a:latin typeface="Courier New"/>
                <a:ea typeface="Courier New"/>
                <a:cs typeface="Courier New"/>
                <a:sym typeface="Courier New"/>
              </a:rPr>
              <a:t>(For Windows)</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rgbClr val="009900"/>
                </a:solidFill>
                <a:latin typeface="Courier New"/>
                <a:ea typeface="Courier New"/>
                <a:cs typeface="Courier New"/>
                <a:sym typeface="Courier New"/>
              </a:rPr>
              <a:t>-- Need to use forward-slash (instead of back-slash) as directory separator</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a:t>
            </a:r>
            <a:r>
              <a:rPr lang="en-IN" sz="1800">
                <a:solidFill>
                  <a:schemeClr val="dk1"/>
                </a:solidFill>
                <a:latin typeface="Courier New"/>
                <a:ea typeface="Courier New"/>
                <a:cs typeface="Courier New"/>
                <a:sym typeface="Courier New"/>
              </a:rPr>
              <a:t>&gt; </a:t>
            </a:r>
            <a:r>
              <a:rPr b="1" lang="en-IN" sz="1800">
                <a:solidFill>
                  <a:schemeClr val="dk1"/>
                </a:solidFill>
                <a:latin typeface="Courier New"/>
                <a:ea typeface="Courier New"/>
                <a:cs typeface="Courier New"/>
                <a:sym typeface="Courier New"/>
              </a:rPr>
              <a:t>LOAD DATA LOCAL INFILE 'd:/myProject/products_in.csv' INTO TABLE products</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800">
                <a:solidFill>
                  <a:schemeClr val="dk1"/>
                </a:solidFill>
                <a:latin typeface="Courier New"/>
                <a:ea typeface="Courier New"/>
                <a:cs typeface="Courier New"/>
                <a:sym typeface="Courier New"/>
              </a:rPr>
              <a:t>         COLUMNS TERMINATED BY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800">
                <a:solidFill>
                  <a:schemeClr val="dk1"/>
                </a:solidFill>
                <a:latin typeface="Courier New"/>
                <a:ea typeface="Courier New"/>
                <a:cs typeface="Courier New"/>
                <a:sym typeface="Courier New"/>
              </a:rPr>
              <a:t>         LINES TERMINATED BY '\r\n';</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800">
                <a:solidFill>
                  <a:srgbClr val="E31B23"/>
                </a:solidFill>
                <a:latin typeface="Courier New"/>
                <a:ea typeface="Courier New"/>
                <a:cs typeface="Courier New"/>
                <a:sym typeface="Courier New"/>
              </a:rPr>
              <a:t>(For Macs)</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a:t>
            </a:r>
            <a:r>
              <a:rPr lang="en-IN" sz="1800">
                <a:solidFill>
                  <a:schemeClr val="dk1"/>
                </a:solidFill>
                <a:latin typeface="Courier New"/>
                <a:ea typeface="Courier New"/>
                <a:cs typeface="Courier New"/>
                <a:sym typeface="Courier New"/>
              </a:rPr>
              <a:t>&gt; </a:t>
            </a:r>
            <a:r>
              <a:rPr b="1" lang="en-IN" sz="1800">
                <a:solidFill>
                  <a:schemeClr val="dk1"/>
                </a:solidFill>
                <a:latin typeface="Courier New"/>
                <a:ea typeface="Courier New"/>
                <a:cs typeface="Courier New"/>
                <a:sym typeface="Courier New"/>
              </a:rPr>
              <a:t>LOAD DATA LOCAL INFILE '~/Documents/products_in.csv' INTO TABLE products</a:t>
            </a:r>
            <a:endParaRPr sz="2400">
              <a:solidFill>
                <a:schemeClr val="dk1"/>
              </a:solidFill>
              <a:latin typeface="Arial"/>
              <a:ea typeface="Arial"/>
              <a:cs typeface="Arial"/>
              <a:sym typeface="Arial"/>
            </a:endParaRPr>
          </a:p>
          <a:p>
            <a:pPr indent="0" lvl="0" marL="0" marR="0" rtl="0" algn="just">
              <a:lnSpc>
                <a:spcPct val="131000"/>
              </a:lnSpc>
              <a:spcBef>
                <a:spcPts val="400"/>
              </a:spcBef>
              <a:spcAft>
                <a:spcPts val="0"/>
              </a:spcAft>
              <a:buNone/>
            </a:pPr>
            <a:r>
              <a:rPr b="1" lang="en-IN" sz="1800">
                <a:solidFill>
                  <a:schemeClr val="dk1"/>
                </a:solidFill>
                <a:latin typeface="Courier New"/>
                <a:ea typeface="Courier New"/>
                <a:cs typeface="Courier New"/>
                <a:sym typeface="Courier New"/>
              </a:rPr>
              <a:t>         COLUMNS TERMINATED BY ',';</a:t>
            </a:r>
            <a:endParaRPr sz="2400">
              <a:solidFill>
                <a:schemeClr val="dk1"/>
              </a:solidFill>
              <a:latin typeface="Arial"/>
              <a:ea typeface="Arial"/>
              <a:cs typeface="Arial"/>
              <a:sym typeface="Arial"/>
            </a:endParaRPr>
          </a:p>
          <a:p>
            <a:pPr indent="0" lvl="0" marL="0" marR="0" rtl="0" algn="l">
              <a:lnSpc>
                <a:spcPct val="115000"/>
              </a:lnSpc>
              <a:spcBef>
                <a:spcPts val="600"/>
              </a:spcBef>
              <a:spcAft>
                <a:spcPts val="0"/>
              </a:spcAft>
              <a:buNone/>
            </a:pPr>
            <a:r>
              <a:rPr lang="en-IN" sz="1800">
                <a:solidFill>
                  <a:schemeClr val="dk1"/>
                </a:solidFill>
                <a:latin typeface="Courier New"/>
                <a:ea typeface="Courier New"/>
                <a:cs typeface="Courier New"/>
                <a:sym typeface="Courier New"/>
              </a:rPr>
              <a:t>MariaDB </a:t>
            </a:r>
            <a:r>
              <a:rPr lang="en-IN" sz="1800">
                <a:solidFill>
                  <a:schemeClr val="dk1"/>
                </a:solidFill>
                <a:latin typeface="Courier New"/>
                <a:ea typeface="Courier New"/>
                <a:cs typeface="Courier New"/>
                <a:sym typeface="Courier New"/>
              </a:rPr>
              <a:t>&gt; </a:t>
            </a:r>
            <a:r>
              <a:rPr b="1" lang="en-IN" sz="1800">
                <a:solidFill>
                  <a:schemeClr val="dk1"/>
                </a:solidFill>
                <a:latin typeface="Courier New"/>
                <a:ea typeface="Courier New"/>
                <a:cs typeface="Courier New"/>
                <a:sym typeface="Courier New"/>
              </a:rPr>
              <a:t>SELECT * FROM products;</a:t>
            </a:r>
            <a:endParaRPr sz="2400">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38"/>
          <p:cNvSpPr/>
          <p:nvPr/>
        </p:nvSpPr>
        <p:spPr>
          <a:xfrm>
            <a:off x="302078" y="145673"/>
            <a:ext cx="10834007" cy="6597704"/>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IN" sz="2800">
                <a:solidFill>
                  <a:srgbClr val="444444"/>
                </a:solidFill>
                <a:latin typeface="Courier New"/>
                <a:ea typeface="Courier New"/>
                <a:cs typeface="Courier New"/>
                <a:sym typeface="Courier New"/>
              </a:rPr>
              <a:t>MariaDB </a:t>
            </a:r>
            <a:r>
              <a:rPr b="1" lang="en-IN" sz="2800">
                <a:solidFill>
                  <a:srgbClr val="444444"/>
                </a:solidFill>
                <a:latin typeface="Courier New"/>
                <a:ea typeface="Courier New"/>
                <a:cs typeface="Courier New"/>
                <a:sym typeface="Courier New"/>
              </a:rPr>
              <a:t>import</a:t>
            </a:r>
            <a:r>
              <a:rPr b="1" lang="en-IN" sz="2800">
                <a:solidFill>
                  <a:srgbClr val="444444"/>
                </a:solidFill>
                <a:latin typeface="Verdana"/>
                <a:ea typeface="Verdana"/>
                <a:cs typeface="Verdana"/>
                <a:sym typeface="Verdana"/>
              </a:rPr>
              <a:t> Utility Program</a:t>
            </a:r>
            <a:endParaRPr b="1" sz="2400">
              <a:solidFill>
                <a:srgbClr val="666666"/>
              </a:solidFill>
              <a:latin typeface="Arial"/>
              <a:ea typeface="Arial"/>
              <a:cs typeface="Arial"/>
              <a:sym typeface="Arial"/>
            </a:endParaRPr>
          </a:p>
          <a:p>
            <a:pPr indent="0" lvl="0" marL="0" marR="0" rtl="0" algn="just">
              <a:lnSpc>
                <a:spcPct val="115000"/>
              </a:lnSpc>
              <a:spcBef>
                <a:spcPts val="600"/>
              </a:spcBef>
              <a:spcAft>
                <a:spcPts val="0"/>
              </a:spcAft>
              <a:buNone/>
            </a:pPr>
            <a:r>
              <a:rPr lang="en-IN" sz="1600">
                <a:solidFill>
                  <a:schemeClr val="dk1"/>
                </a:solidFill>
                <a:latin typeface="Arial"/>
                <a:ea typeface="Arial"/>
                <a:cs typeface="Arial"/>
                <a:sym typeface="Arial"/>
              </a:rPr>
              <a:t>You can also use the </a:t>
            </a: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import</a:t>
            </a:r>
            <a:r>
              <a:rPr lang="en-IN" sz="1600">
                <a:solidFill>
                  <a:schemeClr val="dk1"/>
                </a:solidFill>
                <a:latin typeface="Arial"/>
                <a:ea typeface="Arial"/>
                <a:cs typeface="Arial"/>
                <a:sym typeface="Arial"/>
              </a:rPr>
              <a:t> utility program to load data from a text file.</a:t>
            </a:r>
            <a:endParaRPr/>
          </a:p>
          <a:p>
            <a:pPr indent="0" lvl="0" marL="0" marR="0" rtl="0" algn="l">
              <a:lnSpc>
                <a:spcPct val="115000"/>
              </a:lnSpc>
              <a:spcBef>
                <a:spcPts val="400"/>
              </a:spcBef>
              <a:spcAft>
                <a:spcPts val="0"/>
              </a:spcAft>
              <a:buNone/>
            </a:pPr>
            <a:r>
              <a:rPr lang="en-IN" sz="1600">
                <a:solidFill>
                  <a:srgbClr val="009900"/>
                </a:solidFill>
                <a:latin typeface="Courier New"/>
                <a:ea typeface="Courier New"/>
                <a:cs typeface="Courier New"/>
                <a:sym typeface="Courier New"/>
              </a:rPr>
              <a:t>-- SYNTAX</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&gt; </a:t>
            </a:r>
            <a:r>
              <a:rPr b="1" lang="en-IN" sz="1600">
                <a:solidFill>
                  <a:schemeClr val="dk1"/>
                </a:solidFill>
                <a:latin typeface="Courier New"/>
                <a:ea typeface="Courier New"/>
                <a:cs typeface="Courier New"/>
                <a:sym typeface="Courier New"/>
              </a:rPr>
              <a:t>MariaDB </a:t>
            </a:r>
            <a:r>
              <a:rPr b="1" lang="en-IN" sz="1600">
                <a:solidFill>
                  <a:schemeClr val="dk1"/>
                </a:solidFill>
                <a:latin typeface="Courier New"/>
                <a:ea typeface="Courier New"/>
                <a:cs typeface="Courier New"/>
                <a:sym typeface="Courier New"/>
              </a:rPr>
              <a:t>import -u </a:t>
            </a:r>
            <a:r>
              <a:rPr b="1" i="1" lang="en-IN" sz="1600">
                <a:solidFill>
                  <a:schemeClr val="dk1"/>
                </a:solidFill>
                <a:latin typeface="Courier New"/>
                <a:ea typeface="Courier New"/>
                <a:cs typeface="Courier New"/>
                <a:sym typeface="Courier New"/>
              </a:rPr>
              <a:t>username</a:t>
            </a:r>
            <a:r>
              <a:rPr b="1" lang="en-IN" sz="1600">
                <a:solidFill>
                  <a:schemeClr val="dk1"/>
                </a:solidFill>
                <a:latin typeface="Courier New"/>
                <a:ea typeface="Courier New"/>
                <a:cs typeface="Courier New"/>
                <a:sym typeface="Courier New"/>
              </a:rPr>
              <a:t> -p --local </a:t>
            </a:r>
            <a:r>
              <a:rPr b="1" i="1" lang="en-IN" sz="1600">
                <a:solidFill>
                  <a:schemeClr val="dk1"/>
                </a:solidFill>
                <a:latin typeface="Courier New"/>
                <a:ea typeface="Courier New"/>
                <a:cs typeface="Courier New"/>
                <a:sym typeface="Courier New"/>
              </a:rPr>
              <a:t>databaseName</a:t>
            </a:r>
            <a:r>
              <a:rPr b="1" lang="en-IN" sz="1600">
                <a:solidFill>
                  <a:schemeClr val="dk1"/>
                </a:solidFill>
                <a:latin typeface="Courier New"/>
                <a:ea typeface="Courier New"/>
                <a:cs typeface="Courier New"/>
                <a:sym typeface="Courier New"/>
              </a:rPr>
              <a:t> </a:t>
            </a:r>
            <a:r>
              <a:rPr b="1" i="1" lang="en-IN" sz="1600">
                <a:solidFill>
                  <a:schemeClr val="dk1"/>
                </a:solidFill>
                <a:latin typeface="Courier New"/>
                <a:ea typeface="Courier New"/>
                <a:cs typeface="Courier New"/>
                <a:sym typeface="Courier New"/>
              </a:rPr>
              <a:t>tableName</a:t>
            </a:r>
            <a:r>
              <a:rPr b="1" lang="en-IN" sz="1600">
                <a:solidFill>
                  <a:schemeClr val="dk1"/>
                </a:solidFill>
                <a:latin typeface="Courier New"/>
                <a:ea typeface="Courier New"/>
                <a:cs typeface="Courier New"/>
                <a:sym typeface="Courier New"/>
              </a:rPr>
              <a:t>.tsv</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r>
              <a:rPr lang="en-IN" sz="1600">
                <a:solidFill>
                  <a:srgbClr val="009900"/>
                </a:solidFill>
                <a:latin typeface="Courier New"/>
                <a:ea typeface="Courier New"/>
                <a:cs typeface="Courier New"/>
                <a:sym typeface="Courier New"/>
              </a:rPr>
              <a:t>-- The raw data must be kept in a TSV (Tab-Separated Values) file with filename the same as tablename</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600">
                <a:solidFill>
                  <a:srgbClr val="E31B23"/>
                </a:solidFill>
                <a:latin typeface="Courier New"/>
                <a:ea typeface="Courier New"/>
                <a:cs typeface="Courier New"/>
                <a:sym typeface="Courier New"/>
              </a:rPr>
              <a:t>(For Windows)</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&gt; </a:t>
            </a:r>
            <a:r>
              <a:rPr b="1" lang="en-IN" sz="1600">
                <a:solidFill>
                  <a:schemeClr val="dk1"/>
                </a:solidFill>
                <a:latin typeface="Courier New"/>
                <a:ea typeface="Courier New"/>
                <a:cs typeface="Courier New"/>
                <a:sym typeface="Courier New"/>
              </a:rPr>
              <a:t>cd </a:t>
            </a:r>
            <a:r>
              <a:rPr b="1" i="1" lang="en-IN" sz="1600">
                <a:solidFill>
                  <a:srgbClr val="E31B23"/>
                </a:solidFill>
                <a:latin typeface="Courier New"/>
                <a:ea typeface="Courier New"/>
                <a:cs typeface="Courier New"/>
                <a:sym typeface="Courier New"/>
              </a:rPr>
              <a:t>path-to-</a:t>
            </a:r>
            <a:r>
              <a:rPr b="1" i="1" lang="en-IN" sz="1600">
                <a:solidFill>
                  <a:srgbClr val="E31B23"/>
                </a:solidFill>
                <a:latin typeface="Courier New"/>
                <a:ea typeface="Courier New"/>
                <a:cs typeface="Courier New"/>
                <a:sym typeface="Courier New"/>
              </a:rPr>
              <a:t>MariaDB </a:t>
            </a:r>
            <a:r>
              <a:rPr b="1" i="1" lang="en-IN" sz="1600">
                <a:solidFill>
                  <a:srgbClr val="E31B23"/>
                </a:solidFill>
                <a:latin typeface="Courier New"/>
                <a:ea typeface="Courier New"/>
                <a:cs typeface="Courier New"/>
                <a:sym typeface="Courier New"/>
              </a:rPr>
              <a:t>-bin</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&gt; </a:t>
            </a:r>
            <a:r>
              <a:rPr b="1" lang="en-IN" sz="1600">
                <a:solidFill>
                  <a:schemeClr val="dk1"/>
                </a:solidFill>
                <a:latin typeface="Courier New"/>
                <a:ea typeface="Courier New"/>
                <a:cs typeface="Courier New"/>
                <a:sym typeface="Courier New"/>
              </a:rPr>
              <a:t>MariaDB </a:t>
            </a:r>
            <a:r>
              <a:rPr b="1" lang="en-IN" sz="1600">
                <a:solidFill>
                  <a:schemeClr val="dk1"/>
                </a:solidFill>
                <a:latin typeface="Courier New"/>
                <a:ea typeface="Courier New"/>
                <a:cs typeface="Courier New"/>
                <a:sym typeface="Courier New"/>
              </a:rPr>
              <a:t>import -u root -p --local </a:t>
            </a:r>
            <a:r>
              <a:rPr b="1" lang="en-IN" sz="1600">
                <a:solidFill>
                  <a:schemeClr val="dk1"/>
                </a:solidFill>
                <a:latin typeface="Courier New"/>
                <a:ea typeface="Courier New"/>
                <a:cs typeface="Courier New"/>
                <a:sym typeface="Courier New"/>
              </a:rPr>
              <a:t>geodb</a:t>
            </a:r>
            <a:r>
              <a:rPr b="1" lang="en-IN" sz="1600">
                <a:solidFill>
                  <a:schemeClr val="dk1"/>
                </a:solidFill>
                <a:latin typeface="Courier New"/>
                <a:ea typeface="Courier New"/>
                <a:cs typeface="Courier New"/>
                <a:sym typeface="Courier New"/>
              </a:rPr>
              <a:t> d:/myProject/products.tsv</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600">
                <a:solidFill>
                  <a:srgbClr val="E31B23"/>
                </a:solidFill>
                <a:latin typeface="Courier New"/>
                <a:ea typeface="Courier New"/>
                <a:cs typeface="Courier New"/>
                <a:sym typeface="Courier New"/>
              </a:rPr>
              <a:t>(For Macs)</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r>
              <a:rPr b="1" lang="en-IN" sz="1600">
                <a:solidFill>
                  <a:schemeClr val="dk1"/>
                </a:solidFill>
                <a:latin typeface="Courier New"/>
                <a:ea typeface="Courier New"/>
                <a:cs typeface="Courier New"/>
                <a:sym typeface="Courier New"/>
              </a:rPr>
              <a:t>cd /usr/local/</a:t>
            </a:r>
            <a:r>
              <a:rPr b="1" lang="en-IN" sz="1600">
                <a:solidFill>
                  <a:schemeClr val="dk1"/>
                </a:solidFill>
                <a:latin typeface="Courier New"/>
                <a:ea typeface="Courier New"/>
                <a:cs typeface="Courier New"/>
                <a:sym typeface="Courier New"/>
              </a:rPr>
              <a:t>MariaDB </a:t>
            </a:r>
            <a:r>
              <a:rPr b="1" lang="en-IN" sz="1600">
                <a:solidFill>
                  <a:schemeClr val="dk1"/>
                </a:solidFill>
                <a:latin typeface="Courier New"/>
                <a:ea typeface="Courier New"/>
                <a:cs typeface="Courier New"/>
                <a:sym typeface="Courier New"/>
              </a:rPr>
              <a:t>/bin</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r>
              <a:rPr b="1" lang="en-IN" sz="1600">
                <a:solidFill>
                  <a:schemeClr val="dk1"/>
                </a:solidFill>
                <a:latin typeface="Courier New"/>
                <a:ea typeface="Courier New"/>
                <a:cs typeface="Courier New"/>
                <a:sym typeface="Courier New"/>
              </a:rPr>
              <a:t>./</a:t>
            </a:r>
            <a:r>
              <a:rPr b="1" lang="en-IN" sz="1600">
                <a:solidFill>
                  <a:schemeClr val="dk1"/>
                </a:solidFill>
                <a:latin typeface="Courier New"/>
                <a:ea typeface="Courier New"/>
                <a:cs typeface="Courier New"/>
                <a:sym typeface="Courier New"/>
              </a:rPr>
              <a:t>MariaDB </a:t>
            </a:r>
            <a:r>
              <a:rPr b="1" lang="en-IN" sz="1600">
                <a:solidFill>
                  <a:schemeClr val="dk1"/>
                </a:solidFill>
                <a:latin typeface="Courier New"/>
                <a:ea typeface="Courier New"/>
                <a:cs typeface="Courier New"/>
                <a:sym typeface="Courier New"/>
              </a:rPr>
              <a:t>import -u root -p --local </a:t>
            </a:r>
            <a:r>
              <a:rPr b="1" lang="en-IN" sz="1600">
                <a:solidFill>
                  <a:schemeClr val="dk1"/>
                </a:solidFill>
                <a:latin typeface="Courier New"/>
                <a:ea typeface="Courier New"/>
                <a:cs typeface="Courier New"/>
                <a:sym typeface="Courier New"/>
              </a:rPr>
              <a:t>geodb</a:t>
            </a:r>
            <a:r>
              <a:rPr b="1" lang="en-IN" sz="1600">
                <a:solidFill>
                  <a:schemeClr val="dk1"/>
                </a:solidFill>
                <a:latin typeface="Courier New"/>
                <a:ea typeface="Courier New"/>
                <a:cs typeface="Courier New"/>
                <a:sym typeface="Courier New"/>
              </a:rPr>
              <a:t> ~/Documents/products.tsv</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IN" sz="1600">
                <a:solidFill>
                  <a:schemeClr val="dk1"/>
                </a:solidFill>
                <a:latin typeface="Calibri"/>
                <a:ea typeface="Calibri"/>
                <a:cs typeface="Calibri"/>
                <a:sym typeface="Calibri"/>
              </a:rPr>
              <a:t>SELECT ... INTO OUTFILE ...</a:t>
            </a:r>
            <a:endParaRPr/>
          </a:p>
          <a:p>
            <a:pPr indent="0" lvl="0" marL="0" marR="0" rtl="0" algn="l">
              <a:spcBef>
                <a:spcPts val="0"/>
              </a:spcBef>
              <a:spcAft>
                <a:spcPts val="0"/>
              </a:spcAft>
              <a:buNone/>
            </a:pPr>
            <a:r>
              <a:rPr b="1" lang="en-IN"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b="1" lang="en-IN" sz="1600">
                <a:solidFill>
                  <a:schemeClr val="dk1"/>
                </a:solidFill>
                <a:latin typeface="Calibri"/>
                <a:ea typeface="Calibri"/>
                <a:cs typeface="Calibri"/>
                <a:sym typeface="Calibri"/>
              </a:rPr>
              <a:t>For Windows)</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MariaDB </a:t>
            </a:r>
            <a:r>
              <a:rPr lang="en-IN" sz="1600">
                <a:solidFill>
                  <a:schemeClr val="dk1"/>
                </a:solidFill>
                <a:latin typeface="Calibri"/>
                <a:ea typeface="Calibri"/>
                <a:cs typeface="Calibri"/>
                <a:sym typeface="Calibri"/>
              </a:rPr>
              <a:t>&gt; </a:t>
            </a:r>
            <a:r>
              <a:rPr b="1" lang="en-IN" sz="1600">
                <a:solidFill>
                  <a:schemeClr val="dk1"/>
                </a:solidFill>
                <a:latin typeface="Calibri"/>
                <a:ea typeface="Calibri"/>
                <a:cs typeface="Calibri"/>
                <a:sym typeface="Calibri"/>
              </a:rPr>
              <a:t>SELECT * FROM products INTO OUTFILE 'd:/myProject/products_out.csv'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b="1" lang="en-IN" sz="1600">
                <a:solidFill>
                  <a:schemeClr val="dk1"/>
                </a:solidFill>
                <a:latin typeface="Calibri"/>
                <a:ea typeface="Calibri"/>
                <a:cs typeface="Calibri"/>
                <a:sym typeface="Calibri"/>
              </a:rPr>
              <a:t>         COLUMNS TERMINATED BY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b="1" lang="en-IN" sz="1600">
                <a:solidFill>
                  <a:schemeClr val="dk1"/>
                </a:solidFill>
                <a:latin typeface="Calibri"/>
                <a:ea typeface="Calibri"/>
                <a:cs typeface="Calibri"/>
                <a:sym typeface="Calibri"/>
              </a:rPr>
              <a:t>         LINES TERMINATED BY '\r\n';</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IN" sz="1600">
                <a:solidFill>
                  <a:schemeClr val="dk1"/>
                </a:solidFill>
                <a:latin typeface="Calibri"/>
                <a:ea typeface="Calibri"/>
                <a:cs typeface="Calibri"/>
                <a:sym typeface="Calibri"/>
              </a:rPr>
              <a:t>(For Macs)</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MariaDB </a:t>
            </a:r>
            <a:r>
              <a:rPr lang="en-IN" sz="1600">
                <a:solidFill>
                  <a:schemeClr val="dk1"/>
                </a:solidFill>
                <a:latin typeface="Calibri"/>
                <a:ea typeface="Calibri"/>
                <a:cs typeface="Calibri"/>
                <a:sym typeface="Calibri"/>
              </a:rPr>
              <a:t>&gt; </a:t>
            </a:r>
            <a:r>
              <a:rPr b="1" lang="en-IN" sz="1600">
                <a:solidFill>
                  <a:schemeClr val="dk1"/>
                </a:solidFill>
                <a:latin typeface="Calibri"/>
                <a:ea typeface="Calibri"/>
                <a:cs typeface="Calibri"/>
                <a:sym typeface="Calibri"/>
              </a:rPr>
              <a:t>SELECT * FROM products INTO OUTFILE '~/Documents/products_out.csv'</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b="1" lang="en-IN" sz="1600">
                <a:solidFill>
                  <a:schemeClr val="dk1"/>
                </a:solidFill>
                <a:latin typeface="Calibri"/>
                <a:ea typeface="Calibri"/>
                <a:cs typeface="Calibri"/>
                <a:sym typeface="Calibri"/>
              </a:rPr>
              <a:t>         COLUMNS TERMINATED BY ',';</a:t>
            </a:r>
            <a:endParaRPr sz="160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39"/>
          <p:cNvSpPr/>
          <p:nvPr/>
        </p:nvSpPr>
        <p:spPr>
          <a:xfrm>
            <a:off x="416377" y="643819"/>
            <a:ext cx="10940143" cy="5167056"/>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IN" sz="2800">
                <a:solidFill>
                  <a:srgbClr val="0A8464"/>
                </a:solidFill>
                <a:latin typeface="Verdana"/>
                <a:ea typeface="Verdana"/>
                <a:cs typeface="Verdana"/>
                <a:sym typeface="Verdana"/>
              </a:rPr>
              <a:t>Running a SQL Script</a:t>
            </a:r>
            <a:endParaRPr b="1" sz="2400">
              <a:solidFill>
                <a:srgbClr val="666666"/>
              </a:solidFill>
              <a:latin typeface="Arial"/>
              <a:ea typeface="Arial"/>
              <a:cs typeface="Arial"/>
              <a:sym typeface="Arial"/>
            </a:endParaRPr>
          </a:p>
          <a:p>
            <a:pPr indent="0" lvl="0" marL="0" marR="0" rtl="0" algn="just">
              <a:lnSpc>
                <a:spcPct val="115000"/>
              </a:lnSpc>
              <a:spcBef>
                <a:spcPts val="600"/>
              </a:spcBef>
              <a:spcAft>
                <a:spcPts val="0"/>
              </a:spcAft>
              <a:buNone/>
            </a:pPr>
            <a:r>
              <a:rPr lang="en-IN" sz="1800">
                <a:solidFill>
                  <a:schemeClr val="dk1"/>
                </a:solidFill>
                <a:latin typeface="Arial"/>
                <a:ea typeface="Arial"/>
                <a:cs typeface="Arial"/>
                <a:sym typeface="Arial"/>
              </a:rPr>
              <a:t>Instead of manually entering each of the SQL statements, you can keep many SQL statements in a text file, called SQL script, and run the script.</a:t>
            </a:r>
            <a:endParaRPr sz="2000">
              <a:solidFill>
                <a:schemeClr val="dk1"/>
              </a:solidFill>
              <a:latin typeface="Arial"/>
              <a:ea typeface="Arial"/>
              <a:cs typeface="Arial"/>
              <a:sym typeface="Arial"/>
            </a:endParaRPr>
          </a:p>
          <a:p>
            <a:pPr indent="0" lvl="0" marL="0" marR="0" rtl="0" algn="l">
              <a:lnSpc>
                <a:spcPct val="115000"/>
              </a:lnSpc>
              <a:spcBef>
                <a:spcPts val="400"/>
              </a:spcBef>
              <a:spcAft>
                <a:spcPts val="0"/>
              </a:spcAft>
              <a:buNone/>
            </a:pPr>
            <a:r>
              <a:rPr b="1" lang="en-IN" sz="1600">
                <a:solidFill>
                  <a:srgbClr val="E31B23"/>
                </a:solidFill>
                <a:latin typeface="Courier New"/>
                <a:ea typeface="Courier New"/>
                <a:cs typeface="Courier New"/>
                <a:sym typeface="Courier New"/>
              </a:rPr>
              <a:t>(For Windows)</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a:t>
            </a:r>
            <a:r>
              <a:rPr b="1" lang="en-IN" sz="1600">
                <a:solidFill>
                  <a:schemeClr val="dk1"/>
                </a:solidFill>
                <a:latin typeface="Courier New"/>
                <a:ea typeface="Courier New"/>
                <a:cs typeface="Courier New"/>
                <a:sym typeface="Courier New"/>
              </a:rPr>
              <a:t>source d:/myProject/load_products.sql</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600">
                <a:solidFill>
                  <a:srgbClr val="E31B23"/>
                </a:solidFill>
                <a:latin typeface="Courier New"/>
                <a:ea typeface="Courier New"/>
                <a:cs typeface="Courier New"/>
                <a:sym typeface="Courier New"/>
              </a:rPr>
              <a:t>(For Macs)</a:t>
            </a:r>
            <a:endParaRPr sz="2000">
              <a:solidFill>
                <a:schemeClr val="dk1"/>
              </a:solidFill>
              <a:latin typeface="Arial"/>
              <a:ea typeface="Arial"/>
              <a:cs typeface="Arial"/>
              <a:sym typeface="Arial"/>
            </a:endParaRPr>
          </a:p>
          <a:p>
            <a:pPr indent="-342900" lvl="0" marL="342900" marR="0" rtl="0" algn="l">
              <a:lnSpc>
                <a:spcPct val="115000"/>
              </a:lnSpc>
              <a:spcBef>
                <a:spcPts val="1000"/>
              </a:spcBef>
              <a:spcAft>
                <a:spcPts val="0"/>
              </a:spcAft>
              <a:buClr>
                <a:schemeClr val="dk1"/>
              </a:buClr>
              <a:buSzPts val="1050"/>
              <a:buFont typeface="Calibri"/>
              <a:buAutoNum type="arabicPeriod"/>
            </a:pPr>
            <a:r>
              <a:rPr lang="en-IN" sz="1600">
                <a:solidFill>
                  <a:schemeClr val="dk1"/>
                </a:solidFill>
                <a:latin typeface="Courier New"/>
                <a:ea typeface="Courier New"/>
                <a:cs typeface="Courier New"/>
                <a:sym typeface="Courier New"/>
              </a:rPr>
              <a:t>MariaDB </a:t>
            </a:r>
            <a:r>
              <a:rPr lang="en-IN" sz="1600" u="none" strike="noStrike">
                <a:solidFill>
                  <a:schemeClr val="dk1"/>
                </a:solidFill>
                <a:latin typeface="Courier New"/>
                <a:ea typeface="Courier New"/>
                <a:cs typeface="Courier New"/>
                <a:sym typeface="Courier New"/>
              </a:rPr>
              <a:t>&gt; </a:t>
            </a:r>
            <a:r>
              <a:rPr b="1" lang="en-IN" sz="1600" u="none" strike="noStrike">
                <a:solidFill>
                  <a:schemeClr val="dk1"/>
                </a:solidFill>
                <a:latin typeface="Courier New"/>
                <a:ea typeface="Courier New"/>
                <a:cs typeface="Courier New"/>
                <a:sym typeface="Courier New"/>
              </a:rPr>
              <a:t>source ~/Documents/load_products.sql</a:t>
            </a:r>
            <a:endParaRPr sz="2000" u="none" strike="noStrike">
              <a:solidFill>
                <a:schemeClr val="dk1"/>
              </a:solidFill>
              <a:latin typeface="Arial"/>
              <a:ea typeface="Arial"/>
              <a:cs typeface="Arial"/>
              <a:sym typeface="Arial"/>
            </a:endParaRPr>
          </a:p>
          <a:p>
            <a:pPr indent="0" lvl="0" marL="0" marR="0" rtl="0" algn="l">
              <a:lnSpc>
                <a:spcPct val="115000"/>
              </a:lnSpc>
              <a:spcBef>
                <a:spcPts val="800"/>
              </a:spcBef>
              <a:spcAft>
                <a:spcPts val="0"/>
              </a:spcAft>
              <a:buNone/>
            </a:pPr>
            <a:r>
              <a:rPr lang="en-IN" sz="1800">
                <a:solidFill>
                  <a:schemeClr val="dk1"/>
                </a:solidFill>
                <a:latin typeface="Arial"/>
                <a:ea typeface="Arial"/>
                <a:cs typeface="Arial"/>
                <a:sym typeface="Arial"/>
              </a:rPr>
              <a:t>via the "batch mode" of the </a:t>
            </a:r>
            <a:r>
              <a:rPr lang="en-IN" sz="1800">
                <a:solidFill>
                  <a:schemeClr val="dk1"/>
                </a:solidFill>
                <a:latin typeface="Courier New"/>
                <a:ea typeface="Courier New"/>
                <a:cs typeface="Courier New"/>
                <a:sym typeface="Courier New"/>
              </a:rPr>
              <a:t>MariaDB </a:t>
            </a:r>
            <a:r>
              <a:rPr lang="en-IN" sz="1800">
                <a:solidFill>
                  <a:schemeClr val="dk1"/>
                </a:solidFill>
                <a:latin typeface="Arial"/>
                <a:ea typeface="Arial"/>
                <a:cs typeface="Arial"/>
                <a:sym typeface="Arial"/>
              </a:rPr>
              <a:t> client program, by re-directing the input from the script:</a:t>
            </a:r>
            <a:br>
              <a:rPr lang="en-IN" sz="1800">
                <a:solidFill>
                  <a:schemeClr val="dk1"/>
                </a:solidFill>
                <a:latin typeface="Arial"/>
                <a:ea typeface="Arial"/>
                <a:cs typeface="Arial"/>
                <a:sym typeface="Arial"/>
              </a:rPr>
            </a:br>
            <a:r>
              <a:rPr b="1" lang="en-IN" sz="1600">
                <a:solidFill>
                  <a:srgbClr val="E31B23"/>
                </a:solidFill>
                <a:latin typeface="Courier New"/>
                <a:ea typeface="Courier New"/>
                <a:cs typeface="Courier New"/>
                <a:sym typeface="Courier New"/>
              </a:rPr>
              <a:t>(For Windows)</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&gt; </a:t>
            </a:r>
            <a:r>
              <a:rPr b="1" lang="en-IN" sz="1600">
                <a:solidFill>
                  <a:schemeClr val="dk1"/>
                </a:solidFill>
                <a:latin typeface="Courier New"/>
                <a:ea typeface="Courier New"/>
                <a:cs typeface="Courier New"/>
                <a:sym typeface="Courier New"/>
              </a:rPr>
              <a:t>cd </a:t>
            </a:r>
            <a:r>
              <a:rPr b="1" i="1" lang="en-IN" sz="1600">
                <a:solidFill>
                  <a:srgbClr val="E31B23"/>
                </a:solidFill>
                <a:latin typeface="Courier New"/>
                <a:ea typeface="Courier New"/>
                <a:cs typeface="Courier New"/>
                <a:sym typeface="Courier New"/>
              </a:rPr>
              <a:t>path-to-</a:t>
            </a:r>
            <a:r>
              <a:rPr b="1" i="1" lang="en-IN" sz="1600">
                <a:solidFill>
                  <a:srgbClr val="E31B23"/>
                </a:solidFill>
                <a:latin typeface="Courier New"/>
                <a:ea typeface="Courier New"/>
                <a:cs typeface="Courier New"/>
                <a:sym typeface="Courier New"/>
              </a:rPr>
              <a:t>MariaDB </a:t>
            </a:r>
            <a:r>
              <a:rPr b="1" i="1" lang="en-IN" sz="1600">
                <a:solidFill>
                  <a:srgbClr val="E31B23"/>
                </a:solidFill>
                <a:latin typeface="Courier New"/>
                <a:ea typeface="Courier New"/>
                <a:cs typeface="Courier New"/>
                <a:sym typeface="Courier New"/>
              </a:rPr>
              <a:t>-bin</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&gt; </a:t>
            </a:r>
            <a:r>
              <a:rPr b="1" lang="en-IN" sz="1600">
                <a:solidFill>
                  <a:schemeClr val="dk1"/>
                </a:solidFill>
                <a:latin typeface="Courier New"/>
                <a:ea typeface="Courier New"/>
                <a:cs typeface="Courier New"/>
                <a:sym typeface="Courier New"/>
              </a:rPr>
              <a:t>MariaDB </a:t>
            </a:r>
            <a:r>
              <a:rPr b="1" lang="en-IN" sz="1600">
                <a:solidFill>
                  <a:schemeClr val="dk1"/>
                </a:solidFill>
                <a:latin typeface="Courier New"/>
                <a:ea typeface="Courier New"/>
                <a:cs typeface="Courier New"/>
                <a:sym typeface="Courier New"/>
              </a:rPr>
              <a:t> -u root -p </a:t>
            </a:r>
            <a:r>
              <a:rPr b="1" lang="en-IN" sz="1600">
                <a:solidFill>
                  <a:schemeClr val="dk1"/>
                </a:solidFill>
                <a:latin typeface="Courier New"/>
                <a:ea typeface="Courier New"/>
                <a:cs typeface="Courier New"/>
                <a:sym typeface="Courier New"/>
              </a:rPr>
              <a:t>geodb</a:t>
            </a:r>
            <a:r>
              <a:rPr b="1" lang="en-IN" sz="1600">
                <a:solidFill>
                  <a:schemeClr val="dk1"/>
                </a:solidFill>
                <a:latin typeface="Courier New"/>
                <a:ea typeface="Courier New"/>
                <a:cs typeface="Courier New"/>
                <a:sym typeface="Courier New"/>
              </a:rPr>
              <a:t> &lt; d:\myProject\load_products.sql</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600">
                <a:solidFill>
                  <a:srgbClr val="E31B23"/>
                </a:solidFill>
                <a:latin typeface="Courier New"/>
                <a:ea typeface="Courier New"/>
                <a:cs typeface="Courier New"/>
                <a:sym typeface="Courier New"/>
              </a:rPr>
              <a:t>(For Macs)</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r>
              <a:rPr b="1" lang="en-IN" sz="1600">
                <a:solidFill>
                  <a:schemeClr val="dk1"/>
                </a:solidFill>
                <a:latin typeface="Courier New"/>
                <a:ea typeface="Courier New"/>
                <a:cs typeface="Courier New"/>
                <a:sym typeface="Courier New"/>
              </a:rPr>
              <a:t>cd /usr/local/</a:t>
            </a:r>
            <a:r>
              <a:rPr b="1" lang="en-IN" sz="1600">
                <a:solidFill>
                  <a:schemeClr val="dk1"/>
                </a:solidFill>
                <a:latin typeface="Courier New"/>
                <a:ea typeface="Courier New"/>
                <a:cs typeface="Courier New"/>
                <a:sym typeface="Courier New"/>
              </a:rPr>
              <a:t>MariaDB </a:t>
            </a:r>
            <a:r>
              <a:rPr b="1" lang="en-IN" sz="1600">
                <a:solidFill>
                  <a:schemeClr val="dk1"/>
                </a:solidFill>
                <a:latin typeface="Courier New"/>
                <a:ea typeface="Courier New"/>
                <a:cs typeface="Courier New"/>
                <a:sym typeface="Courier New"/>
              </a:rPr>
              <a:t>/bin</a:t>
            </a:r>
            <a:endParaRPr sz="2000">
              <a:solidFill>
                <a:schemeClr val="dk1"/>
              </a:solidFill>
              <a:latin typeface="Arial"/>
              <a:ea typeface="Arial"/>
              <a:cs typeface="Arial"/>
              <a:sym typeface="Arial"/>
            </a:endParaRPr>
          </a:p>
          <a:p>
            <a:pPr indent="-342900" lvl="0" marL="342900" marR="0" rtl="0" algn="l">
              <a:lnSpc>
                <a:spcPct val="115000"/>
              </a:lnSpc>
              <a:spcBef>
                <a:spcPts val="1000"/>
              </a:spcBef>
              <a:spcAft>
                <a:spcPts val="0"/>
              </a:spcAft>
              <a:buClr>
                <a:schemeClr val="dk1"/>
              </a:buClr>
              <a:buSzPts val="1050"/>
              <a:buFont typeface="Calibri"/>
              <a:buAutoNum type="arabicPeriod"/>
            </a:pPr>
            <a:r>
              <a:rPr lang="en-IN" sz="1600" u="none" strike="noStrike">
                <a:solidFill>
                  <a:schemeClr val="dk1"/>
                </a:solidFill>
                <a:latin typeface="Courier New"/>
                <a:ea typeface="Courier New"/>
                <a:cs typeface="Courier New"/>
                <a:sym typeface="Courier New"/>
              </a:rPr>
              <a:t>$ ./</a:t>
            </a:r>
            <a:r>
              <a:rPr b="1" lang="en-IN" sz="1600">
                <a:solidFill>
                  <a:schemeClr val="dk1"/>
                </a:solidFill>
                <a:latin typeface="Courier New"/>
                <a:ea typeface="Courier New"/>
                <a:cs typeface="Courier New"/>
                <a:sym typeface="Courier New"/>
              </a:rPr>
              <a:t>MariaDB </a:t>
            </a:r>
            <a:r>
              <a:rPr b="1" lang="en-IN" sz="1600" u="none" strike="noStrike">
                <a:solidFill>
                  <a:schemeClr val="dk1"/>
                </a:solidFill>
                <a:latin typeface="Courier New"/>
                <a:ea typeface="Courier New"/>
                <a:cs typeface="Courier New"/>
                <a:sym typeface="Courier New"/>
              </a:rPr>
              <a:t> -u root -p </a:t>
            </a:r>
            <a:r>
              <a:rPr b="1" lang="en-IN" sz="1600">
                <a:solidFill>
                  <a:schemeClr val="dk1"/>
                </a:solidFill>
                <a:latin typeface="Courier New"/>
                <a:ea typeface="Courier New"/>
                <a:cs typeface="Courier New"/>
                <a:sym typeface="Courier New"/>
              </a:rPr>
              <a:t>geodb</a:t>
            </a:r>
            <a:r>
              <a:rPr b="1" lang="en-IN" sz="1600" u="none" strike="noStrike">
                <a:solidFill>
                  <a:schemeClr val="dk1"/>
                </a:solidFill>
                <a:latin typeface="Courier New"/>
                <a:ea typeface="Courier New"/>
                <a:cs typeface="Courier New"/>
                <a:sym typeface="Courier New"/>
              </a:rPr>
              <a:t> &lt; ~\Documents\load_products.sql</a:t>
            </a:r>
            <a:endParaRPr sz="2000" u="none" strike="noStrike">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1"/>
          <p:cNvSpPr/>
          <p:nvPr/>
        </p:nvSpPr>
        <p:spPr>
          <a:xfrm>
            <a:off x="0" y="0"/>
            <a:ext cx="12192000" cy="691202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IN" sz="1400">
                <a:solidFill>
                  <a:srgbClr val="444444"/>
                </a:solidFill>
                <a:latin typeface="Verdana"/>
                <a:ea typeface="Verdana"/>
                <a:cs typeface="Verdana"/>
                <a:sym typeface="Verdana"/>
              </a:rPr>
              <a:t>Querying</a:t>
            </a:r>
            <a:endParaRPr b="1" sz="1400">
              <a:solidFill>
                <a:srgbClr val="666666"/>
              </a:solidFill>
              <a:latin typeface="Arial"/>
              <a:ea typeface="Arial"/>
              <a:cs typeface="Arial"/>
              <a:sym typeface="Arial"/>
            </a:endParaRPr>
          </a:p>
          <a:p>
            <a:pPr indent="0" lvl="0" marL="0" marR="0" rtl="0" algn="just">
              <a:lnSpc>
                <a:spcPct val="115000"/>
              </a:lnSpc>
              <a:spcBef>
                <a:spcPts val="600"/>
              </a:spcBef>
              <a:spcAft>
                <a:spcPts val="0"/>
              </a:spcAft>
              <a:buNone/>
            </a:pPr>
            <a:r>
              <a:rPr lang="en-IN" sz="1400">
                <a:solidFill>
                  <a:schemeClr val="dk1"/>
                </a:solidFill>
                <a:latin typeface="Arial"/>
                <a:ea typeface="Arial"/>
                <a:cs typeface="Arial"/>
                <a:sym typeface="Arial"/>
              </a:rPr>
              <a:t>Similarly, we can use </a:t>
            </a:r>
            <a:r>
              <a:rPr lang="en-IN" sz="1400">
                <a:solidFill>
                  <a:schemeClr val="dk1"/>
                </a:solidFill>
                <a:latin typeface="Courier New"/>
                <a:ea typeface="Courier New"/>
                <a:cs typeface="Courier New"/>
                <a:sym typeface="Courier New"/>
              </a:rPr>
              <a:t>SELECT</a:t>
            </a:r>
            <a:r>
              <a:rPr lang="en-IN" sz="1400">
                <a:solidFill>
                  <a:schemeClr val="dk1"/>
                </a:solidFill>
                <a:latin typeface="Arial"/>
                <a:ea typeface="Arial"/>
                <a:cs typeface="Arial"/>
                <a:sym typeface="Arial"/>
              </a:rPr>
              <a:t> with </a:t>
            </a:r>
            <a:r>
              <a:rPr lang="en-IN" sz="1400">
                <a:solidFill>
                  <a:schemeClr val="dk1"/>
                </a:solidFill>
                <a:latin typeface="Courier New"/>
                <a:ea typeface="Courier New"/>
                <a:cs typeface="Courier New"/>
                <a:sym typeface="Courier New"/>
              </a:rPr>
              <a:t>JOIN</a:t>
            </a:r>
            <a:r>
              <a:rPr lang="en-IN" sz="1400">
                <a:solidFill>
                  <a:schemeClr val="dk1"/>
                </a:solidFill>
                <a:latin typeface="Arial"/>
                <a:ea typeface="Arial"/>
                <a:cs typeface="Arial"/>
                <a:sym typeface="Arial"/>
              </a:rPr>
              <a:t> to query data from the 3 tables, for examples,</a:t>
            </a:r>
            <a:endParaRPr/>
          </a:p>
          <a:p>
            <a:pPr indent="0" lvl="0" marL="0" marR="0" rtl="0" algn="l">
              <a:lnSpc>
                <a:spcPct val="115000"/>
              </a:lnSpc>
              <a:spcBef>
                <a:spcPts val="40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b="1" lang="en-IN" sz="1400">
                <a:solidFill>
                  <a:schemeClr val="dk1"/>
                </a:solidFill>
                <a:latin typeface="Courier New"/>
                <a:ea typeface="Courier New"/>
                <a:cs typeface="Courier New"/>
                <a:sym typeface="Courier New"/>
              </a:rPr>
              <a:t>SELECT products.name AS `Product Name`, price, suppliers.name AS `Supplier Name`</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400">
                <a:solidFill>
                  <a:schemeClr val="dk1"/>
                </a:solidFill>
                <a:latin typeface="Courier New"/>
                <a:ea typeface="Courier New"/>
                <a:cs typeface="Courier New"/>
                <a:sym typeface="Courier New"/>
              </a:rPr>
              <a:t>       FROM products_suppliers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400">
                <a:solidFill>
                  <a:schemeClr val="dk1"/>
                </a:solidFill>
                <a:latin typeface="Courier New"/>
                <a:ea typeface="Courier New"/>
                <a:cs typeface="Courier New"/>
                <a:sym typeface="Courier New"/>
              </a:rPr>
              <a:t>          JOIN products  ON products_suppliers.productID = products.productID</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400">
                <a:solidFill>
                  <a:schemeClr val="dk1"/>
                </a:solidFill>
                <a:latin typeface="Courier New"/>
                <a:ea typeface="Courier New"/>
                <a:cs typeface="Courier New"/>
                <a:sym typeface="Courier New"/>
              </a:rPr>
              <a:t>          JOIN suppliers ON products_suppliers.supplierID = suppliers.supplierID</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400">
                <a:solidFill>
                  <a:schemeClr val="dk1"/>
                </a:solidFill>
                <a:latin typeface="Courier New"/>
                <a:ea typeface="Courier New"/>
                <a:cs typeface="Courier New"/>
                <a:sym typeface="Courier New"/>
              </a:rPr>
              <a:t>       WHERE price &lt; 0.6;</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Product Name | price | Supplier Name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Pencil 3B    |  0.52 | ABC Traders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Pencil 3B    |  0.52 | QQ Corp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Pencil 6B    |  0.47 | XYZ Company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rgbClr val="009900"/>
                </a:solidFill>
                <a:latin typeface="Courier New"/>
                <a:ea typeface="Courier New"/>
                <a:cs typeface="Courier New"/>
                <a:sym typeface="Courier New"/>
              </a:rPr>
              <a:t>-- Define aliases for tablenames too</a:t>
            </a:r>
            <a:r>
              <a:rPr lang="en-IN" sz="1400">
                <a:solidFill>
                  <a:schemeClr val="dk1"/>
                </a:solidFill>
                <a:latin typeface="Courier New"/>
                <a:ea typeface="Courier New"/>
                <a:cs typeface="Courier New"/>
                <a:sym typeface="Courier New"/>
              </a:rPr>
              <a:t>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b="1" lang="en-IN" sz="1400">
                <a:solidFill>
                  <a:schemeClr val="dk1"/>
                </a:solidFill>
                <a:latin typeface="Courier New"/>
                <a:ea typeface="Courier New"/>
                <a:cs typeface="Courier New"/>
                <a:sym typeface="Courier New"/>
              </a:rPr>
              <a:t>SELECT p.name AS `Product Name`, s.name AS `Supplier Name`</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400">
                <a:solidFill>
                  <a:schemeClr val="dk1"/>
                </a:solidFill>
                <a:latin typeface="Courier New"/>
                <a:ea typeface="Courier New"/>
                <a:cs typeface="Courier New"/>
                <a:sym typeface="Courier New"/>
              </a:rPr>
              <a:t>       FROM products_suppliers AS ps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400">
                <a:solidFill>
                  <a:schemeClr val="dk1"/>
                </a:solidFill>
                <a:latin typeface="Courier New"/>
                <a:ea typeface="Courier New"/>
                <a:cs typeface="Courier New"/>
                <a:sym typeface="Courier New"/>
              </a:rPr>
              <a:t>          JOIN products AS p ON ps.productID = p.productID</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400">
                <a:solidFill>
                  <a:schemeClr val="dk1"/>
                </a:solidFill>
                <a:latin typeface="Courier New"/>
                <a:ea typeface="Courier New"/>
                <a:cs typeface="Courier New"/>
                <a:sym typeface="Courier New"/>
              </a:rPr>
              <a:t>          JOIN suppliers AS s ON ps.supplierID = s.supplierID</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400">
                <a:solidFill>
                  <a:schemeClr val="dk1"/>
                </a:solidFill>
                <a:latin typeface="Courier New"/>
                <a:ea typeface="Courier New"/>
                <a:cs typeface="Courier New"/>
                <a:sym typeface="Courier New"/>
              </a:rPr>
              <a:t>       WHERE p.name = 'Pencil 3B';</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Product Name | Supplier Name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Pencil 3B    | ABC Traders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Pencil 3B    | QQ Corp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2"/>
          <p:cNvSpPr/>
          <p:nvPr/>
        </p:nvSpPr>
        <p:spPr>
          <a:xfrm>
            <a:off x="0" y="1812"/>
            <a:ext cx="12192000" cy="6637394"/>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IN" sz="1800">
                <a:solidFill>
                  <a:srgbClr val="009900"/>
                </a:solidFill>
                <a:latin typeface="Courier New"/>
                <a:ea typeface="Courier New"/>
                <a:cs typeface="Courier New"/>
                <a:sym typeface="Courier New"/>
              </a:rPr>
              <a:t>-- Using WHERE clause to join (legacy and not recommended)</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a:t>
            </a:r>
            <a:r>
              <a:rPr lang="en-IN" sz="1800">
                <a:solidFill>
                  <a:schemeClr val="dk1"/>
                </a:solidFill>
                <a:latin typeface="Courier New"/>
                <a:ea typeface="Courier New"/>
                <a:cs typeface="Courier New"/>
                <a:sym typeface="Courier New"/>
              </a:rPr>
              <a:t>&gt; </a:t>
            </a:r>
            <a:r>
              <a:rPr b="1" lang="en-IN" sz="1800">
                <a:solidFill>
                  <a:schemeClr val="dk1"/>
                </a:solidFill>
                <a:latin typeface="Courier New"/>
                <a:ea typeface="Courier New"/>
                <a:cs typeface="Courier New"/>
                <a:sym typeface="Courier New"/>
              </a:rPr>
              <a:t>SELECT p.name AS `Product Name`, s.name AS `Supplier Name`</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800">
                <a:solidFill>
                  <a:schemeClr val="dk1"/>
                </a:solidFill>
                <a:latin typeface="Courier New"/>
                <a:ea typeface="Courier New"/>
                <a:cs typeface="Courier New"/>
                <a:sym typeface="Courier New"/>
              </a:rPr>
              <a:t>       FROM products AS p, products_suppliers AS ps, suppliers AS s</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800">
                <a:solidFill>
                  <a:schemeClr val="dk1"/>
                </a:solidFill>
                <a:latin typeface="Courier New"/>
                <a:ea typeface="Courier New"/>
                <a:cs typeface="Courier New"/>
                <a:sym typeface="Courier New"/>
              </a:rPr>
              <a:t>       WHERE p.productID = ps.productID</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800">
                <a:solidFill>
                  <a:schemeClr val="dk1"/>
                </a:solidFill>
                <a:latin typeface="Courier New"/>
                <a:ea typeface="Courier New"/>
                <a:cs typeface="Courier New"/>
                <a:sym typeface="Courier New"/>
              </a:rPr>
              <a:t>          AND ps.supplierID = s.supplierID</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800">
                <a:solidFill>
                  <a:schemeClr val="dk1"/>
                </a:solidFill>
                <a:latin typeface="Courier New"/>
                <a:ea typeface="Courier New"/>
                <a:cs typeface="Courier New"/>
                <a:sym typeface="Courier New"/>
              </a:rPr>
              <a:t>          AND s.name = 'ABC Traders';</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Product Name | Supplier Name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Pencil 3B    | ABC Traders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Pencil 4B    | ABC Traders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Pencil 5B    | ABC Traders   |</a:t>
            </a:r>
            <a:endParaRPr sz="2400">
              <a:solidFill>
                <a:schemeClr val="dk1"/>
              </a:solidFill>
              <a:latin typeface="Arial"/>
              <a:ea typeface="Arial"/>
              <a:cs typeface="Arial"/>
              <a:sym typeface="Arial"/>
            </a:endParaRPr>
          </a:p>
          <a:p>
            <a:pPr indent="0" lvl="0" marL="0" marR="0" rtl="0" algn="just">
              <a:lnSpc>
                <a:spcPct val="131000"/>
              </a:lnSpc>
              <a:spcBef>
                <a:spcPts val="40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indent="0" lvl="0" marL="0" marR="0" rtl="0" algn="just">
              <a:lnSpc>
                <a:spcPct val="115000"/>
              </a:lnSpc>
              <a:spcBef>
                <a:spcPts val="1200"/>
              </a:spcBef>
              <a:spcAft>
                <a:spcPts val="0"/>
              </a:spcAft>
              <a:buNone/>
            </a:pPr>
            <a:r>
              <a:rPr lang="en-IN" sz="2000">
                <a:solidFill>
                  <a:schemeClr val="dk1"/>
                </a:solidFill>
                <a:latin typeface="Arial"/>
                <a:ea typeface="Arial"/>
                <a:cs typeface="Arial"/>
                <a:sym typeface="Arial"/>
              </a:rPr>
              <a:t>The database diagram is as follows. Both </a:t>
            </a:r>
            <a:r>
              <a:rPr lang="en-IN" sz="2000">
                <a:solidFill>
                  <a:schemeClr val="dk1"/>
                </a:solidFill>
                <a:latin typeface="Courier New"/>
                <a:ea typeface="Courier New"/>
                <a:cs typeface="Courier New"/>
                <a:sym typeface="Courier New"/>
              </a:rPr>
              <a:t>products</a:t>
            </a:r>
            <a:r>
              <a:rPr lang="en-IN" sz="2000">
                <a:solidFill>
                  <a:schemeClr val="dk1"/>
                </a:solidFill>
                <a:latin typeface="Arial"/>
                <a:ea typeface="Arial"/>
                <a:cs typeface="Arial"/>
                <a:sym typeface="Arial"/>
              </a:rPr>
              <a:t> and </a:t>
            </a:r>
            <a:r>
              <a:rPr lang="en-IN" sz="2000">
                <a:solidFill>
                  <a:schemeClr val="dk1"/>
                </a:solidFill>
                <a:latin typeface="Courier New"/>
                <a:ea typeface="Courier New"/>
                <a:cs typeface="Courier New"/>
                <a:sym typeface="Courier New"/>
              </a:rPr>
              <a:t>suppliers</a:t>
            </a:r>
            <a:r>
              <a:rPr lang="en-IN" sz="2000">
                <a:solidFill>
                  <a:schemeClr val="dk1"/>
                </a:solidFill>
                <a:latin typeface="Arial"/>
                <a:ea typeface="Arial"/>
                <a:cs typeface="Arial"/>
                <a:sym typeface="Arial"/>
              </a:rPr>
              <a:t> tables exhibit a one-to-many relationship to the junction table. The many-to-many relationship is supported via the junction table.</a:t>
            </a:r>
            <a:endParaRPr/>
          </a:p>
          <a:p>
            <a:pPr indent="0" lvl="0" marL="0" marR="0" rtl="0" algn="just">
              <a:lnSpc>
                <a:spcPct val="115000"/>
              </a:lnSpc>
              <a:spcBef>
                <a:spcPts val="1000"/>
              </a:spcBef>
              <a:spcAft>
                <a:spcPts val="0"/>
              </a:spcAft>
              <a:buNone/>
            </a:pPr>
            <a:r>
              <a:t/>
            </a:r>
            <a:endParaRPr sz="2000">
              <a:solidFill>
                <a:schemeClr val="dk1"/>
              </a:solidFill>
              <a:latin typeface="Arial"/>
              <a:ea typeface="Arial"/>
              <a:cs typeface="Arial"/>
              <a:sym typeface="Arial"/>
            </a:endParaRPr>
          </a:p>
          <a:p>
            <a:pPr indent="0" lvl="0" marL="0" marR="0" rtl="0" algn="just">
              <a:lnSpc>
                <a:spcPct val="115000"/>
              </a:lnSpc>
              <a:spcBef>
                <a:spcPts val="1000"/>
              </a:spcBef>
              <a:spcAft>
                <a:spcPts val="0"/>
              </a:spcAft>
              <a:buNone/>
            </a:pPr>
            <a:r>
              <a:t/>
            </a:r>
            <a:endParaRPr sz="2000">
              <a:solidFill>
                <a:schemeClr val="dk1"/>
              </a:solidFill>
              <a:latin typeface="Arial"/>
              <a:ea typeface="Arial"/>
              <a:cs typeface="Arial"/>
              <a:sym typeface="Arial"/>
            </a:endParaRPr>
          </a:p>
          <a:p>
            <a:pPr indent="0" lvl="0" marL="0" marR="0" rtl="0" algn="just">
              <a:lnSpc>
                <a:spcPct val="115000"/>
              </a:lnSpc>
              <a:spcBef>
                <a:spcPts val="1000"/>
              </a:spcBef>
              <a:spcAft>
                <a:spcPts val="0"/>
              </a:spcAft>
              <a:buNone/>
            </a:pPr>
            <a:r>
              <a:t/>
            </a:r>
            <a:endParaRPr sz="2000">
              <a:solidFill>
                <a:schemeClr val="dk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pic>
        <p:nvPicPr>
          <p:cNvPr descr="Database diagram" id="332" name="Google Shape;332;p43"/>
          <p:cNvPicPr preferRelativeResize="0"/>
          <p:nvPr/>
        </p:nvPicPr>
        <p:blipFill rotWithShape="1">
          <a:blip r:embed="rId3">
            <a:alphaModFix/>
          </a:blip>
          <a:srcRect b="0" l="0" r="0" t="0"/>
          <a:stretch/>
        </p:blipFill>
        <p:spPr>
          <a:xfrm>
            <a:off x="1738648" y="257578"/>
            <a:ext cx="8757634" cy="6484512"/>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4"/>
          <p:cNvSpPr txBox="1"/>
          <p:nvPr>
            <p:ph type="title"/>
          </p:nvPr>
        </p:nvSpPr>
        <p:spPr>
          <a:xfrm>
            <a:off x="25759" y="22538"/>
            <a:ext cx="5486400" cy="147463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en-IN"/>
              <a:t>One-to-one Relationship</a:t>
            </a:r>
            <a:br>
              <a:rPr b="1" lang="en-IN"/>
            </a:br>
            <a:endParaRPr/>
          </a:p>
        </p:txBody>
      </p:sp>
      <p:sp>
        <p:nvSpPr>
          <p:cNvPr id="338" name="Google Shape;338;p44"/>
          <p:cNvSpPr txBox="1"/>
          <p:nvPr>
            <p:ph idx="2" type="body"/>
          </p:nvPr>
        </p:nvSpPr>
        <p:spPr>
          <a:xfrm>
            <a:off x="0" y="1497169"/>
            <a:ext cx="5357610" cy="437181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IN" sz="2400"/>
              <a:t>Suppose that some products have </a:t>
            </a:r>
            <a:r>
              <a:rPr i="1" lang="en-IN" sz="2400"/>
              <a:t>optional</a:t>
            </a:r>
            <a:r>
              <a:rPr lang="en-IN" sz="2400"/>
              <a:t> data (e.g., photo, comment). </a:t>
            </a:r>
            <a:endParaRPr sz="2400"/>
          </a:p>
          <a:p>
            <a:pPr indent="0" lvl="0" marL="0" rtl="0" algn="l">
              <a:lnSpc>
                <a:spcPct val="90000"/>
              </a:lnSpc>
              <a:spcBef>
                <a:spcPts val="1000"/>
              </a:spcBef>
              <a:spcAft>
                <a:spcPts val="0"/>
              </a:spcAft>
              <a:buClr>
                <a:schemeClr val="dk1"/>
              </a:buClr>
              <a:buSzPts val="2400"/>
              <a:buNone/>
            </a:pPr>
            <a:r>
              <a:rPr lang="en-IN" sz="2400"/>
              <a:t>Instead of keeping these optional data in the products table, it is more efficient to create another table called product_details, and link it to products with a </a:t>
            </a:r>
            <a:r>
              <a:rPr i="1" lang="en-IN" sz="2400"/>
              <a:t>one-to-one relationship</a:t>
            </a:r>
            <a:r>
              <a:rPr lang="en-IN" sz="2400"/>
              <a:t>, as illustrated.</a:t>
            </a:r>
            <a:endParaRPr sz="2400"/>
          </a:p>
        </p:txBody>
      </p:sp>
      <p:pic>
        <p:nvPicPr>
          <p:cNvPr descr="Database diagram" id="339" name="Google Shape;339;p44"/>
          <p:cNvPicPr preferRelativeResize="0"/>
          <p:nvPr>
            <p:ph idx="1" type="body"/>
          </p:nvPr>
        </p:nvPicPr>
        <p:blipFill rotWithShape="1">
          <a:blip r:embed="rId3">
            <a:alphaModFix/>
          </a:blip>
          <a:srcRect b="0" l="0" r="0" t="0"/>
          <a:stretch/>
        </p:blipFill>
        <p:spPr>
          <a:xfrm>
            <a:off x="5576553" y="759854"/>
            <a:ext cx="6387920" cy="5109134"/>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45"/>
          <p:cNvSpPr/>
          <p:nvPr/>
        </p:nvSpPr>
        <p:spPr>
          <a:xfrm>
            <a:off x="0" y="0"/>
            <a:ext cx="12192000" cy="6602448"/>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b="1" lang="en-IN" sz="1400">
                <a:solidFill>
                  <a:schemeClr val="dk1"/>
                </a:solidFill>
                <a:latin typeface="Courier New"/>
                <a:ea typeface="Courier New"/>
                <a:cs typeface="Courier New"/>
                <a:sym typeface="Courier New"/>
              </a:rPr>
              <a:t>CREATE TABLE product_details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400">
                <a:solidFill>
                  <a:schemeClr val="dk1"/>
                </a:solidFill>
                <a:latin typeface="Courier New"/>
                <a:ea typeface="Courier New"/>
                <a:cs typeface="Courier New"/>
                <a:sym typeface="Courier New"/>
              </a:rPr>
              <a:t>          productID  INT UNSIGNED   NOT NULL,</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400">
                <a:solidFill>
                  <a:schemeClr val="dk1"/>
                </a:solidFill>
                <a:latin typeface="Courier New"/>
                <a:ea typeface="Courier New"/>
                <a:cs typeface="Courier New"/>
                <a:sym typeface="Courier New"/>
              </a:rPr>
              <a:t>                     </a:t>
            </a:r>
            <a:r>
              <a:rPr b="1" lang="en-IN" sz="1400">
                <a:solidFill>
                  <a:srgbClr val="009900"/>
                </a:solidFill>
                <a:latin typeface="Courier New"/>
                <a:ea typeface="Courier New"/>
                <a:cs typeface="Courier New"/>
                <a:sym typeface="Courier New"/>
              </a:rPr>
              <a:t>-- same data type as the parent table</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400">
                <a:solidFill>
                  <a:schemeClr val="dk1"/>
                </a:solidFill>
                <a:latin typeface="Courier New"/>
                <a:ea typeface="Courier New"/>
                <a:cs typeface="Courier New"/>
                <a:sym typeface="Courier New"/>
              </a:rPr>
              <a:t>          comment    TEXT  NULL,</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400">
                <a:solidFill>
                  <a:schemeClr val="dk1"/>
                </a:solidFill>
                <a:latin typeface="Courier New"/>
                <a:ea typeface="Courier New"/>
                <a:cs typeface="Courier New"/>
                <a:sym typeface="Courier New"/>
              </a:rPr>
              <a:t>                     </a:t>
            </a:r>
            <a:r>
              <a:rPr b="1" lang="en-IN" sz="1400">
                <a:solidFill>
                  <a:srgbClr val="009900"/>
                </a:solidFill>
                <a:latin typeface="Courier New"/>
                <a:ea typeface="Courier New"/>
                <a:cs typeface="Courier New"/>
                <a:sym typeface="Courier New"/>
              </a:rPr>
              <a:t>-- up to 64KB</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400">
                <a:solidFill>
                  <a:schemeClr val="dk1"/>
                </a:solidFill>
                <a:latin typeface="Courier New"/>
                <a:ea typeface="Courier New"/>
                <a:cs typeface="Courier New"/>
                <a:sym typeface="Courier New"/>
              </a:rPr>
              <a:t>          PRIMARY KEY (productID),</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400">
                <a:solidFill>
                  <a:schemeClr val="dk1"/>
                </a:solidFill>
                <a:latin typeface="Courier New"/>
                <a:ea typeface="Courier New"/>
                <a:cs typeface="Courier New"/>
                <a:sym typeface="Courier New"/>
              </a:rPr>
              <a:t>          FOREIGN KEY (productID) REFERENCES products (productID)</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400">
                <a:solidFill>
                  <a:schemeClr val="dk1"/>
                </a:solidFill>
                <a:latin typeface="Courier New"/>
                <a:ea typeface="Courier New"/>
                <a:cs typeface="Courier New"/>
                <a:sym typeface="Courier New"/>
              </a:rPr>
              <a:t>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b="1" lang="en-IN" sz="1400">
                <a:solidFill>
                  <a:schemeClr val="dk1"/>
                </a:solidFill>
                <a:latin typeface="Courier New"/>
                <a:ea typeface="Courier New"/>
                <a:cs typeface="Courier New"/>
                <a:sym typeface="Courier New"/>
              </a:rPr>
              <a:t>DESCRIBE product_details;</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Field     | Type             | Null | Key | Default | Extra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productID | int(10) unsigned | NO   | PRI | NULL    |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comment   | text             | YES  |     | NULL    |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b="1" lang="en-IN" sz="1400">
                <a:solidFill>
                  <a:schemeClr val="dk1"/>
                </a:solidFill>
                <a:latin typeface="Courier New"/>
                <a:ea typeface="Courier New"/>
                <a:cs typeface="Courier New"/>
                <a:sym typeface="Courier New"/>
              </a:rPr>
              <a:t>SHOW CREATE TABLE product_details \G</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1. row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Table: product_details</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Create Table: CREATE TABLE `product_details`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`productID`  int(10) unsigned  NOT NULL,</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`comment`    text,</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PRIMARY KEY (`productID`),</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CONSTRAINT `product_details_ibfk_1` FOREIGN KEY (`productID`) REFERENCES `products` (`productID`)</a:t>
            </a:r>
            <a:endParaRPr sz="1400">
              <a:solidFill>
                <a:schemeClr val="dk1"/>
              </a:solidFill>
              <a:latin typeface="Arial"/>
              <a:ea typeface="Arial"/>
              <a:cs typeface="Arial"/>
              <a:sym typeface="Arial"/>
            </a:endParaRPr>
          </a:p>
          <a:p>
            <a:pPr indent="0" lvl="0" marL="0" marR="0" rtl="0" algn="just">
              <a:lnSpc>
                <a:spcPct val="131000"/>
              </a:lnSpc>
              <a:spcBef>
                <a:spcPts val="400"/>
              </a:spcBef>
              <a:spcAft>
                <a:spcPts val="0"/>
              </a:spcAft>
              <a:buNone/>
            </a:pPr>
            <a:r>
              <a:rPr lang="en-IN" sz="1400">
                <a:solidFill>
                  <a:schemeClr val="dk1"/>
                </a:solidFill>
                <a:latin typeface="Courier New"/>
                <a:ea typeface="Courier New"/>
                <a:cs typeface="Courier New"/>
                <a:sym typeface="Courier New"/>
              </a:rPr>
              <a:t>) ENGINE=InnoDB DEFAULT CHARSET=latin1</a:t>
            </a:r>
            <a:endParaRPr sz="14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Introduction to MariaDB SQL</a:t>
            </a:r>
            <a:endParaRPr/>
          </a:p>
        </p:txBody>
      </p:sp>
      <p:sp>
        <p:nvSpPr>
          <p:cNvPr id="111" name="Google Shape;111;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A </a:t>
            </a:r>
            <a:r>
              <a:rPr lang="en-IN"/>
              <a:t>MariaDB </a:t>
            </a:r>
            <a:r>
              <a:rPr lang="en-IN"/>
              <a:t> database server contains many databases (or schemas). Each database consists of one or more tables. A table is made up of columns (or fields) and rows (records).</a:t>
            </a:r>
            <a:endParaRPr/>
          </a:p>
          <a:p>
            <a:pPr indent="-228600" lvl="0" marL="228600" rtl="0" algn="l">
              <a:lnSpc>
                <a:spcPct val="90000"/>
              </a:lnSpc>
              <a:spcBef>
                <a:spcPts val="1000"/>
              </a:spcBef>
              <a:spcAft>
                <a:spcPts val="0"/>
              </a:spcAft>
              <a:buClr>
                <a:schemeClr val="dk1"/>
              </a:buClr>
              <a:buSzPts val="2800"/>
              <a:buChar char="•"/>
            </a:pPr>
            <a:r>
              <a:rPr lang="en-IN"/>
              <a:t>The SQL keywords and commands are NOT case-sensitive. For clarity, they are shown in uppercase. The </a:t>
            </a:r>
            <a:r>
              <a:rPr i="1" lang="en-IN"/>
              <a:t>names</a:t>
            </a:r>
            <a:r>
              <a:rPr lang="en-IN"/>
              <a:t> or </a:t>
            </a:r>
            <a:r>
              <a:rPr i="1" lang="en-IN"/>
              <a:t>identifiers</a:t>
            </a:r>
            <a:r>
              <a:rPr lang="en-IN"/>
              <a:t> (database names, table names, column names, etc.) are case-sensitive in some systems, but not in other systems. Hence, it is best to treat </a:t>
            </a:r>
            <a:r>
              <a:rPr i="1" lang="en-IN"/>
              <a:t>identifiers</a:t>
            </a:r>
            <a:r>
              <a:rPr lang="en-IN"/>
              <a:t> as case-sensitive.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46"/>
          <p:cNvSpPr/>
          <p:nvPr/>
        </p:nvSpPr>
        <p:spPr>
          <a:xfrm>
            <a:off x="0" y="0"/>
            <a:ext cx="12192000" cy="6885731"/>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IN" sz="1800">
                <a:solidFill>
                  <a:srgbClr val="0A8464"/>
                </a:solidFill>
                <a:latin typeface="Verdana"/>
                <a:ea typeface="Verdana"/>
                <a:cs typeface="Verdana"/>
                <a:sym typeface="Verdana"/>
              </a:rPr>
              <a:t>Backup and Restore</a:t>
            </a:r>
            <a:endParaRPr b="1" sz="1800">
              <a:solidFill>
                <a:srgbClr val="666666"/>
              </a:solidFill>
              <a:latin typeface="Arial"/>
              <a:ea typeface="Arial"/>
              <a:cs typeface="Arial"/>
              <a:sym typeface="Arial"/>
            </a:endParaRPr>
          </a:p>
          <a:p>
            <a:pPr indent="0" lvl="0" marL="0" marR="0" rtl="0" algn="l">
              <a:lnSpc>
                <a:spcPct val="115000"/>
              </a:lnSpc>
              <a:spcBef>
                <a:spcPts val="0"/>
              </a:spcBef>
              <a:spcAft>
                <a:spcPts val="0"/>
              </a:spcAft>
              <a:buNone/>
            </a:pPr>
            <a:r>
              <a:rPr b="1" lang="en-IN" sz="1600">
                <a:solidFill>
                  <a:srgbClr val="E31B23"/>
                </a:solidFill>
                <a:latin typeface="Courier New"/>
                <a:ea typeface="Courier New"/>
                <a:cs typeface="Courier New"/>
                <a:sym typeface="Courier New"/>
              </a:rPr>
              <a:t>(For Windows)</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rgbClr val="009900"/>
                </a:solidFill>
                <a:latin typeface="Courier New"/>
                <a:ea typeface="Courier New"/>
                <a:cs typeface="Courier New"/>
                <a:sym typeface="Courier New"/>
              </a:rPr>
              <a:t>-- Start a NEW "cmd"</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&gt; </a:t>
            </a:r>
            <a:r>
              <a:rPr b="1" lang="en-IN" sz="1600">
                <a:solidFill>
                  <a:schemeClr val="dk1"/>
                </a:solidFill>
                <a:latin typeface="Courier New"/>
                <a:ea typeface="Courier New"/>
                <a:cs typeface="Courier New"/>
                <a:sym typeface="Courier New"/>
              </a:rPr>
              <a:t>cd </a:t>
            </a:r>
            <a:r>
              <a:rPr b="1" i="1" lang="en-IN" sz="1600">
                <a:solidFill>
                  <a:srgbClr val="E31B23"/>
                </a:solidFill>
                <a:latin typeface="Courier New"/>
                <a:ea typeface="Courier New"/>
                <a:cs typeface="Courier New"/>
                <a:sym typeface="Courier New"/>
              </a:rPr>
              <a:t>path-to-</a:t>
            </a:r>
            <a:r>
              <a:rPr b="1" i="1" lang="en-IN" sz="1600">
                <a:solidFill>
                  <a:srgbClr val="E31B23"/>
                </a:solidFill>
                <a:latin typeface="Courier New"/>
                <a:ea typeface="Courier New"/>
                <a:cs typeface="Courier New"/>
                <a:sym typeface="Courier New"/>
              </a:rPr>
              <a:t>MariaDB </a:t>
            </a:r>
            <a:r>
              <a:rPr b="1" i="1" lang="en-IN" sz="1600">
                <a:solidFill>
                  <a:srgbClr val="E31B23"/>
                </a:solidFill>
                <a:latin typeface="Courier New"/>
                <a:ea typeface="Courier New"/>
                <a:cs typeface="Courier New"/>
                <a:sym typeface="Courier New"/>
              </a:rPr>
              <a:t>-bin</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&gt; </a:t>
            </a:r>
            <a:r>
              <a:rPr b="1" lang="en-IN" sz="1600">
                <a:solidFill>
                  <a:schemeClr val="dk1"/>
                </a:solidFill>
                <a:latin typeface="Courier New"/>
                <a:ea typeface="Courier New"/>
                <a:cs typeface="Courier New"/>
                <a:sym typeface="Courier New"/>
              </a:rPr>
              <a:t>MariaDB </a:t>
            </a:r>
            <a:r>
              <a:rPr b="1" lang="en-IN" sz="1600">
                <a:solidFill>
                  <a:schemeClr val="dk1"/>
                </a:solidFill>
                <a:latin typeface="Courier New"/>
                <a:ea typeface="Courier New"/>
                <a:cs typeface="Courier New"/>
                <a:sym typeface="Courier New"/>
              </a:rPr>
              <a:t>dump -u root -p --databases </a:t>
            </a:r>
            <a:r>
              <a:rPr b="1" lang="en-IN" sz="1600">
                <a:solidFill>
                  <a:schemeClr val="dk1"/>
                </a:solidFill>
                <a:latin typeface="Courier New"/>
                <a:ea typeface="Courier New"/>
                <a:cs typeface="Courier New"/>
                <a:sym typeface="Courier New"/>
              </a:rPr>
              <a:t>geodb</a:t>
            </a:r>
            <a:r>
              <a:rPr b="1" lang="en-IN" sz="1600">
                <a:solidFill>
                  <a:schemeClr val="dk1"/>
                </a:solidFill>
                <a:latin typeface="Courier New"/>
                <a:ea typeface="Courier New"/>
                <a:cs typeface="Courier New"/>
                <a:sym typeface="Courier New"/>
              </a:rPr>
              <a:t> &gt; "d:\myProject\backup_</a:t>
            </a:r>
            <a:r>
              <a:rPr b="1" lang="en-IN" sz="1600">
                <a:solidFill>
                  <a:schemeClr val="dk1"/>
                </a:solidFill>
                <a:latin typeface="Courier New"/>
                <a:ea typeface="Courier New"/>
                <a:cs typeface="Courier New"/>
                <a:sym typeface="Courier New"/>
              </a:rPr>
              <a:t>geodb</a:t>
            </a:r>
            <a:r>
              <a:rPr b="1" lang="en-IN" sz="1600">
                <a:solidFill>
                  <a:schemeClr val="dk1"/>
                </a:solidFill>
                <a:latin typeface="Courier New"/>
                <a:ea typeface="Courier New"/>
                <a:cs typeface="Courier New"/>
                <a:sym typeface="Courier New"/>
              </a:rPr>
              <a:t>.sql"</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IN" sz="1600">
                <a:solidFill>
                  <a:schemeClr val="dk1"/>
                </a:solidFill>
                <a:latin typeface="Courier New"/>
                <a:ea typeface="Courier New"/>
                <a:cs typeface="Courier New"/>
                <a:sym typeface="Courier New"/>
              </a:rPr>
              <a:t> </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600">
                <a:solidFill>
                  <a:srgbClr val="E31B23"/>
                </a:solidFill>
                <a:latin typeface="Courier New"/>
                <a:ea typeface="Courier New"/>
                <a:cs typeface="Courier New"/>
                <a:sym typeface="Courier New"/>
              </a:rPr>
              <a:t>(For Macs)</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rgbClr val="009900"/>
                </a:solidFill>
                <a:latin typeface="Courier New"/>
                <a:ea typeface="Courier New"/>
                <a:cs typeface="Courier New"/>
                <a:sym typeface="Courier New"/>
              </a:rPr>
              <a:t>-- Start a NEW "terminal"</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r>
              <a:rPr b="1" lang="en-IN" sz="1600">
                <a:solidFill>
                  <a:schemeClr val="dk1"/>
                </a:solidFill>
                <a:latin typeface="Courier New"/>
                <a:ea typeface="Courier New"/>
                <a:cs typeface="Courier New"/>
                <a:sym typeface="Courier New"/>
              </a:rPr>
              <a:t>cd /usr/local/</a:t>
            </a:r>
            <a:r>
              <a:rPr b="1" lang="en-IN" sz="1600">
                <a:solidFill>
                  <a:schemeClr val="dk1"/>
                </a:solidFill>
                <a:latin typeface="Courier New"/>
                <a:ea typeface="Courier New"/>
                <a:cs typeface="Courier New"/>
                <a:sym typeface="Courier New"/>
              </a:rPr>
              <a:t>MariaDB </a:t>
            </a:r>
            <a:r>
              <a:rPr b="1" lang="en-IN" sz="1600">
                <a:solidFill>
                  <a:schemeClr val="dk1"/>
                </a:solidFill>
                <a:latin typeface="Courier New"/>
                <a:ea typeface="Courier New"/>
                <a:cs typeface="Courier New"/>
                <a:sym typeface="Courier New"/>
              </a:rPr>
              <a:t>/bin</a:t>
            </a:r>
            <a:endParaRPr sz="1600">
              <a:solidFill>
                <a:schemeClr val="dk1"/>
              </a:solidFill>
              <a:latin typeface="Arial"/>
              <a:ea typeface="Arial"/>
              <a:cs typeface="Arial"/>
              <a:sym typeface="Arial"/>
            </a:endParaRPr>
          </a:p>
          <a:p>
            <a:pPr indent="0" lvl="0" marL="0" marR="0" rtl="0" algn="just">
              <a:lnSpc>
                <a:spcPct val="131000"/>
              </a:lnSpc>
              <a:spcBef>
                <a:spcPts val="400"/>
              </a:spcBef>
              <a:spcAft>
                <a:spcPts val="0"/>
              </a:spcAft>
              <a:buNone/>
            </a:pPr>
            <a:r>
              <a:rPr lang="en-IN" sz="1600">
                <a:solidFill>
                  <a:schemeClr val="dk1"/>
                </a:solidFill>
                <a:latin typeface="Courier New"/>
                <a:ea typeface="Courier New"/>
                <a:cs typeface="Courier New"/>
                <a:sym typeface="Courier New"/>
              </a:rPr>
              <a:t>$ </a:t>
            </a:r>
            <a:r>
              <a:rPr b="1" lang="en-IN" sz="1600">
                <a:solidFill>
                  <a:schemeClr val="dk1"/>
                </a:solidFill>
                <a:latin typeface="Courier New"/>
                <a:ea typeface="Courier New"/>
                <a:cs typeface="Courier New"/>
                <a:sym typeface="Courier New"/>
              </a:rPr>
              <a:t>./</a:t>
            </a:r>
            <a:r>
              <a:rPr b="1" lang="en-IN" sz="1600">
                <a:solidFill>
                  <a:schemeClr val="dk1"/>
                </a:solidFill>
                <a:latin typeface="Courier New"/>
                <a:ea typeface="Courier New"/>
                <a:cs typeface="Courier New"/>
                <a:sym typeface="Courier New"/>
              </a:rPr>
              <a:t>MariaDB </a:t>
            </a:r>
            <a:r>
              <a:rPr b="1" lang="en-IN" sz="1600">
                <a:solidFill>
                  <a:schemeClr val="dk1"/>
                </a:solidFill>
                <a:latin typeface="Courier New"/>
                <a:ea typeface="Courier New"/>
                <a:cs typeface="Courier New"/>
                <a:sym typeface="Courier New"/>
              </a:rPr>
              <a:t>dump -u root -p --databases </a:t>
            </a:r>
            <a:r>
              <a:rPr b="1" lang="en-IN" sz="1600">
                <a:solidFill>
                  <a:schemeClr val="dk1"/>
                </a:solidFill>
                <a:latin typeface="Courier New"/>
                <a:ea typeface="Courier New"/>
                <a:cs typeface="Courier New"/>
                <a:sym typeface="Courier New"/>
              </a:rPr>
              <a:t>geodb</a:t>
            </a:r>
            <a:r>
              <a:rPr b="1" lang="en-IN" sz="1600">
                <a:solidFill>
                  <a:schemeClr val="dk1"/>
                </a:solidFill>
                <a:latin typeface="Courier New"/>
                <a:ea typeface="Courier New"/>
                <a:cs typeface="Courier New"/>
                <a:sym typeface="Courier New"/>
              </a:rPr>
              <a:t> &gt; ~/Documents/backup_</a:t>
            </a:r>
            <a:r>
              <a:rPr b="1" lang="en-IN" sz="1600">
                <a:solidFill>
                  <a:schemeClr val="dk1"/>
                </a:solidFill>
                <a:latin typeface="Courier New"/>
                <a:ea typeface="Courier New"/>
                <a:cs typeface="Courier New"/>
                <a:sym typeface="Courier New"/>
              </a:rPr>
              <a:t>geodb</a:t>
            </a:r>
            <a:r>
              <a:rPr b="1" lang="en-IN" sz="1600">
                <a:solidFill>
                  <a:schemeClr val="dk1"/>
                </a:solidFill>
                <a:latin typeface="Courier New"/>
                <a:ea typeface="Courier New"/>
                <a:cs typeface="Courier New"/>
                <a:sym typeface="Courier New"/>
              </a:rPr>
              <a:t>.sql</a:t>
            </a:r>
            <a:endParaRPr sz="1600">
              <a:solidFill>
                <a:schemeClr val="dk1"/>
              </a:solidFill>
              <a:latin typeface="Arial"/>
              <a:ea typeface="Arial"/>
              <a:cs typeface="Arial"/>
              <a:sym typeface="Arial"/>
            </a:endParaRPr>
          </a:p>
          <a:p>
            <a:pPr indent="0" lvl="0" marL="0" marR="0" rtl="0" algn="just">
              <a:lnSpc>
                <a:spcPct val="115000"/>
              </a:lnSpc>
              <a:spcBef>
                <a:spcPts val="1200"/>
              </a:spcBef>
              <a:spcAft>
                <a:spcPts val="0"/>
              </a:spcAft>
              <a:buNone/>
            </a:pPr>
            <a:r>
              <a:rPr lang="en-IN" sz="1600">
                <a:solidFill>
                  <a:schemeClr val="dk1"/>
                </a:solidFill>
                <a:latin typeface="Arial"/>
                <a:ea typeface="Arial"/>
                <a:cs typeface="Arial"/>
                <a:sym typeface="Arial"/>
              </a:rPr>
              <a:t>Study the output file, which contains </a:t>
            </a:r>
            <a:r>
              <a:rPr lang="en-IN" sz="1600">
                <a:solidFill>
                  <a:schemeClr val="dk1"/>
                </a:solidFill>
                <a:latin typeface="Courier New"/>
                <a:ea typeface="Courier New"/>
                <a:cs typeface="Courier New"/>
                <a:sym typeface="Courier New"/>
              </a:rPr>
              <a:t>CREATE DATABASE</a:t>
            </a:r>
            <a:r>
              <a:rPr lang="en-IN" sz="1600">
                <a:solidFill>
                  <a:schemeClr val="dk1"/>
                </a:solidFill>
                <a:latin typeface="Arial"/>
                <a:ea typeface="Arial"/>
                <a:cs typeface="Arial"/>
                <a:sym typeface="Arial"/>
              </a:rPr>
              <a:t>, </a:t>
            </a:r>
            <a:r>
              <a:rPr lang="en-IN" sz="1600">
                <a:solidFill>
                  <a:schemeClr val="dk1"/>
                </a:solidFill>
                <a:latin typeface="Courier New"/>
                <a:ea typeface="Courier New"/>
                <a:cs typeface="Courier New"/>
                <a:sym typeface="Courier New"/>
              </a:rPr>
              <a:t>CREATE TABLE</a:t>
            </a:r>
            <a:r>
              <a:rPr lang="en-IN" sz="1600">
                <a:solidFill>
                  <a:schemeClr val="dk1"/>
                </a:solidFill>
                <a:latin typeface="Arial"/>
                <a:ea typeface="Arial"/>
                <a:cs typeface="Arial"/>
                <a:sym typeface="Arial"/>
              </a:rPr>
              <a:t> and </a:t>
            </a:r>
            <a:r>
              <a:rPr lang="en-IN" sz="1600">
                <a:solidFill>
                  <a:schemeClr val="dk1"/>
                </a:solidFill>
                <a:latin typeface="Courier New"/>
                <a:ea typeface="Courier New"/>
                <a:cs typeface="Courier New"/>
                <a:sym typeface="Courier New"/>
              </a:rPr>
              <a:t>INSERT</a:t>
            </a:r>
            <a:r>
              <a:rPr lang="en-IN" sz="1600">
                <a:solidFill>
                  <a:schemeClr val="dk1"/>
                </a:solidFill>
                <a:latin typeface="Arial"/>
                <a:ea typeface="Arial"/>
                <a:cs typeface="Arial"/>
                <a:sym typeface="Arial"/>
              </a:rPr>
              <a:t> statements to re-create the tables dumped.</a:t>
            </a:r>
            <a:endParaRPr/>
          </a:p>
          <a:p>
            <a:pPr indent="0" lvl="0" marL="0" marR="0" rtl="0" algn="just">
              <a:lnSpc>
                <a:spcPct val="115000"/>
              </a:lnSpc>
              <a:spcBef>
                <a:spcPts val="1000"/>
              </a:spcBef>
              <a:spcAft>
                <a:spcPts val="0"/>
              </a:spcAft>
              <a:buNone/>
            </a:pPr>
            <a:r>
              <a:rPr lang="en-IN" sz="1600">
                <a:solidFill>
                  <a:schemeClr val="dk1"/>
                </a:solidFill>
                <a:latin typeface="Arial"/>
                <a:ea typeface="Arial"/>
                <a:cs typeface="Arial"/>
                <a:sym typeface="Arial"/>
              </a:rPr>
              <a:t>The SYNTAX for the </a:t>
            </a: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dump</a:t>
            </a:r>
            <a:r>
              <a:rPr lang="en-IN" sz="1600">
                <a:solidFill>
                  <a:schemeClr val="dk1"/>
                </a:solidFill>
                <a:latin typeface="Arial"/>
                <a:ea typeface="Arial"/>
                <a:cs typeface="Arial"/>
                <a:sym typeface="Arial"/>
              </a:rPr>
              <a:t> utility program is as follows:</a:t>
            </a:r>
            <a:endParaRPr/>
          </a:p>
          <a:p>
            <a:pPr indent="0" lvl="0" marL="0" marR="0" rtl="0" algn="l">
              <a:lnSpc>
                <a:spcPct val="115000"/>
              </a:lnSpc>
              <a:spcBef>
                <a:spcPts val="400"/>
              </a:spcBef>
              <a:spcAft>
                <a:spcPts val="0"/>
              </a:spcAft>
              <a:buNone/>
            </a:pPr>
            <a:r>
              <a:rPr lang="en-IN" sz="1600">
                <a:solidFill>
                  <a:srgbClr val="009900"/>
                </a:solidFill>
                <a:latin typeface="Courier New"/>
                <a:ea typeface="Courier New"/>
                <a:cs typeface="Courier New"/>
                <a:sym typeface="Courier New"/>
              </a:rPr>
              <a:t>-- Dump selected databases with --databases option</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&gt; </a:t>
            </a: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dump -u </a:t>
            </a:r>
            <a:r>
              <a:rPr i="1" lang="en-IN" sz="1600">
                <a:solidFill>
                  <a:schemeClr val="dk1"/>
                </a:solidFill>
                <a:latin typeface="Courier New"/>
                <a:ea typeface="Courier New"/>
                <a:cs typeface="Courier New"/>
                <a:sym typeface="Courier New"/>
              </a:rPr>
              <a:t>username</a:t>
            </a:r>
            <a:r>
              <a:rPr lang="en-IN" sz="1600">
                <a:solidFill>
                  <a:schemeClr val="dk1"/>
                </a:solidFill>
                <a:latin typeface="Courier New"/>
                <a:ea typeface="Courier New"/>
                <a:cs typeface="Courier New"/>
                <a:sym typeface="Courier New"/>
              </a:rPr>
              <a:t> -p --databases </a:t>
            </a:r>
            <a:r>
              <a:rPr i="1" lang="en-IN" sz="1600">
                <a:solidFill>
                  <a:schemeClr val="dk1"/>
                </a:solidFill>
                <a:latin typeface="Courier New"/>
                <a:ea typeface="Courier New"/>
                <a:cs typeface="Courier New"/>
                <a:sym typeface="Courier New"/>
              </a:rPr>
              <a:t>database1Name</a:t>
            </a:r>
            <a:r>
              <a:rPr lang="en-IN" sz="1600">
                <a:solidFill>
                  <a:schemeClr val="dk1"/>
                </a:solidFill>
                <a:latin typeface="Courier New"/>
                <a:ea typeface="Courier New"/>
                <a:cs typeface="Courier New"/>
                <a:sym typeface="Courier New"/>
              </a:rPr>
              <a:t> [</a:t>
            </a:r>
            <a:r>
              <a:rPr i="1" lang="en-IN" sz="1600">
                <a:solidFill>
                  <a:schemeClr val="dk1"/>
                </a:solidFill>
                <a:latin typeface="Courier New"/>
                <a:ea typeface="Courier New"/>
                <a:cs typeface="Courier New"/>
                <a:sym typeface="Courier New"/>
              </a:rPr>
              <a:t>database2Name</a:t>
            </a:r>
            <a:r>
              <a:rPr lang="en-IN" sz="1600">
                <a:solidFill>
                  <a:schemeClr val="dk1"/>
                </a:solidFill>
                <a:latin typeface="Courier New"/>
                <a:ea typeface="Courier New"/>
                <a:cs typeface="Courier New"/>
                <a:sym typeface="Courier New"/>
              </a:rPr>
              <a:t> ...] &gt; </a:t>
            </a:r>
            <a:r>
              <a:rPr i="1" lang="en-IN" sz="1600">
                <a:solidFill>
                  <a:schemeClr val="dk1"/>
                </a:solidFill>
                <a:latin typeface="Courier New"/>
                <a:ea typeface="Courier New"/>
                <a:cs typeface="Courier New"/>
                <a:sym typeface="Courier New"/>
              </a:rPr>
              <a:t>backupFile</a:t>
            </a:r>
            <a:r>
              <a:rPr lang="en-IN" sz="1600">
                <a:solidFill>
                  <a:schemeClr val="dk1"/>
                </a:solidFill>
                <a:latin typeface="Courier New"/>
                <a:ea typeface="Courier New"/>
                <a:cs typeface="Courier New"/>
                <a:sym typeface="Courier New"/>
              </a:rPr>
              <a:t>.sql</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rgbClr val="009900"/>
                </a:solidFill>
                <a:latin typeface="Courier New"/>
                <a:ea typeface="Courier New"/>
                <a:cs typeface="Courier New"/>
                <a:sym typeface="Courier New"/>
              </a:rPr>
              <a:t>-- Dump all databases in the server with --all-databases option, except </a:t>
            </a:r>
            <a:r>
              <a:rPr lang="en-IN" sz="1600">
                <a:solidFill>
                  <a:srgbClr val="009900"/>
                </a:solidFill>
                <a:latin typeface="Courier New"/>
                <a:ea typeface="Courier New"/>
                <a:cs typeface="Courier New"/>
                <a:sym typeface="Courier New"/>
              </a:rPr>
              <a:t>MariaDB </a:t>
            </a:r>
            <a:r>
              <a:rPr lang="en-IN" sz="1600">
                <a:solidFill>
                  <a:srgbClr val="009900"/>
                </a:solidFill>
                <a:latin typeface="Courier New"/>
                <a:ea typeface="Courier New"/>
                <a:cs typeface="Courier New"/>
                <a:sym typeface="Courier New"/>
              </a:rPr>
              <a:t>.user table (for security)</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&gt; </a:t>
            </a: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dump -u root -p --all-databases --ignore-table=</a:t>
            </a: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.user &gt; </a:t>
            </a:r>
            <a:r>
              <a:rPr i="1" lang="en-IN" sz="1600">
                <a:solidFill>
                  <a:schemeClr val="dk1"/>
                </a:solidFill>
                <a:latin typeface="Courier New"/>
                <a:ea typeface="Courier New"/>
                <a:cs typeface="Courier New"/>
                <a:sym typeface="Courier New"/>
              </a:rPr>
              <a:t>backupServer</a:t>
            </a:r>
            <a:r>
              <a:rPr lang="en-IN" sz="1600">
                <a:solidFill>
                  <a:schemeClr val="dk1"/>
                </a:solidFill>
                <a:latin typeface="Courier New"/>
                <a:ea typeface="Courier New"/>
                <a:cs typeface="Courier New"/>
                <a:sym typeface="Courier New"/>
              </a:rPr>
              <a:t>.sql</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rgbClr val="009900"/>
                </a:solidFill>
                <a:latin typeface="Courier New"/>
                <a:ea typeface="Courier New"/>
                <a:cs typeface="Courier New"/>
                <a:sym typeface="Courier New"/>
              </a:rPr>
              <a:t>-- Dump all the tables of a particular database</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&gt; </a:t>
            </a: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dump -u </a:t>
            </a:r>
            <a:r>
              <a:rPr i="1" lang="en-IN" sz="1600">
                <a:solidFill>
                  <a:schemeClr val="dk1"/>
                </a:solidFill>
                <a:latin typeface="Courier New"/>
                <a:ea typeface="Courier New"/>
                <a:cs typeface="Courier New"/>
                <a:sym typeface="Courier New"/>
              </a:rPr>
              <a:t>username</a:t>
            </a:r>
            <a:r>
              <a:rPr lang="en-IN" sz="1600">
                <a:solidFill>
                  <a:schemeClr val="dk1"/>
                </a:solidFill>
                <a:latin typeface="Courier New"/>
                <a:ea typeface="Courier New"/>
                <a:cs typeface="Courier New"/>
                <a:sym typeface="Courier New"/>
              </a:rPr>
              <a:t> -p </a:t>
            </a:r>
            <a:r>
              <a:rPr i="1" lang="en-IN" sz="1600">
                <a:solidFill>
                  <a:schemeClr val="dk1"/>
                </a:solidFill>
                <a:latin typeface="Courier New"/>
                <a:ea typeface="Courier New"/>
                <a:cs typeface="Courier New"/>
                <a:sym typeface="Courier New"/>
              </a:rPr>
              <a:t>databaseName</a:t>
            </a:r>
            <a:r>
              <a:rPr lang="en-IN" sz="1600">
                <a:solidFill>
                  <a:schemeClr val="dk1"/>
                </a:solidFill>
                <a:latin typeface="Courier New"/>
                <a:ea typeface="Courier New"/>
                <a:cs typeface="Courier New"/>
                <a:sym typeface="Courier New"/>
              </a:rPr>
              <a:t> &gt; </a:t>
            </a:r>
            <a:r>
              <a:rPr i="1" lang="en-IN" sz="1600">
                <a:solidFill>
                  <a:schemeClr val="dk1"/>
                </a:solidFill>
                <a:latin typeface="Courier New"/>
                <a:ea typeface="Courier New"/>
                <a:cs typeface="Courier New"/>
                <a:sym typeface="Courier New"/>
              </a:rPr>
              <a:t>backupFile</a:t>
            </a:r>
            <a:r>
              <a:rPr lang="en-IN" sz="1600">
                <a:solidFill>
                  <a:schemeClr val="dk1"/>
                </a:solidFill>
                <a:latin typeface="Courier New"/>
                <a:ea typeface="Courier New"/>
                <a:cs typeface="Courier New"/>
                <a:sym typeface="Courier New"/>
              </a:rPr>
              <a:t>.sql</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rgbClr val="009900"/>
                </a:solidFill>
                <a:latin typeface="Courier New"/>
                <a:ea typeface="Courier New"/>
                <a:cs typeface="Courier New"/>
                <a:sym typeface="Courier New"/>
              </a:rPr>
              <a:t>-- Dump selected tables of a particular database</a:t>
            </a:r>
            <a:endParaRPr sz="1600">
              <a:solidFill>
                <a:schemeClr val="dk1"/>
              </a:solidFill>
              <a:latin typeface="Arial"/>
              <a:ea typeface="Arial"/>
              <a:cs typeface="Arial"/>
              <a:sym typeface="Arial"/>
            </a:endParaRPr>
          </a:p>
          <a:p>
            <a:pPr indent="0" lvl="0" marL="0" marR="0" rtl="0" algn="just">
              <a:lnSpc>
                <a:spcPct val="131000"/>
              </a:lnSpc>
              <a:spcBef>
                <a:spcPts val="400"/>
              </a:spcBef>
              <a:spcAft>
                <a:spcPts val="0"/>
              </a:spcAft>
              <a:buNone/>
            </a:pPr>
            <a:r>
              <a:rPr lang="en-IN" sz="1600">
                <a:solidFill>
                  <a:schemeClr val="dk1"/>
                </a:solidFill>
                <a:latin typeface="Courier New"/>
                <a:ea typeface="Courier New"/>
                <a:cs typeface="Courier New"/>
                <a:sym typeface="Courier New"/>
              </a:rPr>
              <a:t>&gt; </a:t>
            </a: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dump -u </a:t>
            </a:r>
            <a:r>
              <a:rPr i="1" lang="en-IN" sz="1600">
                <a:solidFill>
                  <a:schemeClr val="dk1"/>
                </a:solidFill>
                <a:latin typeface="Courier New"/>
                <a:ea typeface="Courier New"/>
                <a:cs typeface="Courier New"/>
                <a:sym typeface="Courier New"/>
              </a:rPr>
              <a:t>username</a:t>
            </a:r>
            <a:r>
              <a:rPr lang="en-IN" sz="1600">
                <a:solidFill>
                  <a:schemeClr val="dk1"/>
                </a:solidFill>
                <a:latin typeface="Courier New"/>
                <a:ea typeface="Courier New"/>
                <a:cs typeface="Courier New"/>
                <a:sym typeface="Courier New"/>
              </a:rPr>
              <a:t> -p </a:t>
            </a:r>
            <a:r>
              <a:rPr i="1" lang="en-IN" sz="1600">
                <a:solidFill>
                  <a:schemeClr val="dk1"/>
                </a:solidFill>
                <a:latin typeface="Courier New"/>
                <a:ea typeface="Courier New"/>
                <a:cs typeface="Courier New"/>
                <a:sym typeface="Courier New"/>
              </a:rPr>
              <a:t>databaseName</a:t>
            </a:r>
            <a:r>
              <a:rPr lang="en-IN" sz="1600">
                <a:solidFill>
                  <a:schemeClr val="dk1"/>
                </a:solidFill>
                <a:latin typeface="Courier New"/>
                <a:ea typeface="Courier New"/>
                <a:cs typeface="Courier New"/>
                <a:sym typeface="Courier New"/>
              </a:rPr>
              <a:t> </a:t>
            </a:r>
            <a:r>
              <a:rPr i="1" lang="en-IN" sz="1600">
                <a:solidFill>
                  <a:schemeClr val="dk1"/>
                </a:solidFill>
                <a:latin typeface="Courier New"/>
                <a:ea typeface="Courier New"/>
                <a:cs typeface="Courier New"/>
                <a:sym typeface="Courier New"/>
              </a:rPr>
              <a:t>table1Name</a:t>
            </a:r>
            <a:r>
              <a:rPr lang="en-IN" sz="1600">
                <a:solidFill>
                  <a:schemeClr val="dk1"/>
                </a:solidFill>
                <a:latin typeface="Courier New"/>
                <a:ea typeface="Courier New"/>
                <a:cs typeface="Courier New"/>
                <a:sym typeface="Courier New"/>
              </a:rPr>
              <a:t> [</a:t>
            </a:r>
            <a:r>
              <a:rPr i="1" lang="en-IN" sz="1600">
                <a:solidFill>
                  <a:schemeClr val="dk1"/>
                </a:solidFill>
                <a:latin typeface="Courier New"/>
                <a:ea typeface="Courier New"/>
                <a:cs typeface="Courier New"/>
                <a:sym typeface="Courier New"/>
              </a:rPr>
              <a:t>table2Name</a:t>
            </a:r>
            <a:r>
              <a:rPr lang="en-IN" sz="1600">
                <a:solidFill>
                  <a:schemeClr val="dk1"/>
                </a:solidFill>
                <a:latin typeface="Courier New"/>
                <a:ea typeface="Courier New"/>
                <a:cs typeface="Courier New"/>
                <a:sym typeface="Courier New"/>
              </a:rPr>
              <a:t> ...] &gt; </a:t>
            </a:r>
            <a:r>
              <a:rPr i="1" lang="en-IN" sz="1600">
                <a:solidFill>
                  <a:schemeClr val="dk1"/>
                </a:solidFill>
                <a:latin typeface="Courier New"/>
                <a:ea typeface="Courier New"/>
                <a:cs typeface="Courier New"/>
                <a:sym typeface="Courier New"/>
              </a:rPr>
              <a:t>backupFile</a:t>
            </a:r>
            <a:r>
              <a:rPr lang="en-IN" sz="1600">
                <a:solidFill>
                  <a:schemeClr val="dk1"/>
                </a:solidFill>
                <a:latin typeface="Courier New"/>
                <a:ea typeface="Courier New"/>
                <a:cs typeface="Courier New"/>
                <a:sym typeface="Courier New"/>
              </a:rPr>
              <a:t>.sql</a:t>
            </a:r>
            <a:endParaRPr sz="1600">
              <a:solidFill>
                <a:schemeClr val="dk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7"/>
          <p:cNvSpPr/>
          <p:nvPr/>
        </p:nvSpPr>
        <p:spPr>
          <a:xfrm>
            <a:off x="0" y="0"/>
            <a:ext cx="12192000" cy="6305829"/>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lang="en-IN" sz="2400">
                <a:solidFill>
                  <a:srgbClr val="444444"/>
                </a:solidFill>
                <a:latin typeface="Arial"/>
                <a:ea typeface="Arial"/>
                <a:cs typeface="Arial"/>
                <a:sym typeface="Arial"/>
              </a:rPr>
              <a:t>Restore:</a:t>
            </a:r>
            <a:r>
              <a:rPr lang="en-IN"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a:p>
            <a:pPr indent="0" lvl="0" marL="0" marR="0" rtl="0" algn="just">
              <a:lnSpc>
                <a:spcPct val="115000"/>
              </a:lnSpc>
              <a:spcBef>
                <a:spcPts val="1000"/>
              </a:spcBef>
              <a:spcAft>
                <a:spcPts val="0"/>
              </a:spcAft>
              <a:buNone/>
            </a:pPr>
            <a:r>
              <a:rPr b="1" lang="en-IN" sz="1600">
                <a:solidFill>
                  <a:srgbClr val="E31B23"/>
                </a:solidFill>
                <a:latin typeface="Courier New"/>
                <a:ea typeface="Courier New"/>
                <a:cs typeface="Courier New"/>
                <a:sym typeface="Courier New"/>
              </a:rPr>
              <a:t>(For Windows)</a:t>
            </a:r>
            <a:endParaRPr sz="2000">
              <a:solidFill>
                <a:schemeClr val="dk1"/>
              </a:solidFill>
              <a:latin typeface="Arial"/>
              <a:ea typeface="Arial"/>
              <a:cs typeface="Arial"/>
              <a:sym typeface="Arial"/>
            </a:endParaRPr>
          </a:p>
          <a:p>
            <a:pPr indent="0" lvl="0" marL="0" marR="0" rtl="0" algn="l">
              <a:lnSpc>
                <a:spcPct val="115000"/>
              </a:lnSpc>
              <a:spcBef>
                <a:spcPts val="400"/>
              </a:spcBef>
              <a:spcAft>
                <a:spcPts val="0"/>
              </a:spcAft>
              <a:buNone/>
            </a:pPr>
            <a:r>
              <a:rPr lang="en-IN" sz="1600">
                <a:solidFill>
                  <a:srgbClr val="009900"/>
                </a:solidFill>
                <a:latin typeface="Courier New"/>
                <a:ea typeface="Courier New"/>
                <a:cs typeface="Courier New"/>
                <a:sym typeface="Courier New"/>
              </a:rPr>
              <a:t>-- Start a </a:t>
            </a:r>
            <a:r>
              <a:rPr lang="en-IN" sz="1600">
                <a:solidFill>
                  <a:srgbClr val="009900"/>
                </a:solidFill>
                <a:latin typeface="Courier New"/>
                <a:ea typeface="Courier New"/>
                <a:cs typeface="Courier New"/>
                <a:sym typeface="Courier New"/>
              </a:rPr>
              <a:t>MariaDB </a:t>
            </a:r>
            <a:r>
              <a:rPr lang="en-IN" sz="1600">
                <a:solidFill>
                  <a:srgbClr val="009900"/>
                </a:solidFill>
                <a:latin typeface="Courier New"/>
                <a:ea typeface="Courier New"/>
                <a:cs typeface="Courier New"/>
                <a:sym typeface="Courier New"/>
              </a:rPr>
              <a:t> client</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a:t>
            </a:r>
            <a:r>
              <a:rPr b="1" lang="en-IN" sz="1600">
                <a:solidFill>
                  <a:schemeClr val="dk1"/>
                </a:solidFill>
                <a:latin typeface="Courier New"/>
                <a:ea typeface="Courier New"/>
                <a:cs typeface="Courier New"/>
                <a:sym typeface="Courier New"/>
              </a:rPr>
              <a:t>source d:/myProject/backup_</a:t>
            </a:r>
            <a:r>
              <a:rPr b="1" lang="en-IN" sz="1600">
                <a:solidFill>
                  <a:schemeClr val="dk1"/>
                </a:solidFill>
                <a:latin typeface="Courier New"/>
                <a:ea typeface="Courier New"/>
                <a:cs typeface="Courier New"/>
                <a:sym typeface="Courier New"/>
              </a:rPr>
              <a:t>geodb</a:t>
            </a:r>
            <a:r>
              <a:rPr b="1" lang="en-IN" sz="1600">
                <a:solidFill>
                  <a:schemeClr val="dk1"/>
                </a:solidFill>
                <a:latin typeface="Courier New"/>
                <a:ea typeface="Courier New"/>
                <a:cs typeface="Courier New"/>
                <a:sym typeface="Courier New"/>
              </a:rPr>
              <a:t>.sql</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r>
              <a:rPr lang="en-IN" sz="1600">
                <a:solidFill>
                  <a:srgbClr val="009900"/>
                </a:solidFill>
                <a:latin typeface="Courier New"/>
                <a:ea typeface="Courier New"/>
                <a:cs typeface="Courier New"/>
                <a:sym typeface="Courier New"/>
              </a:rPr>
              <a:t>-- Provide absolute or relative filename of the script</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rgbClr val="009900"/>
                </a:solidFill>
                <a:latin typeface="Courier New"/>
                <a:ea typeface="Courier New"/>
                <a:cs typeface="Courier New"/>
                <a:sym typeface="Courier New"/>
              </a:rPr>
              <a:t>   -- Use Unix-style forward slash (/) as path separator</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600">
                <a:solidFill>
                  <a:srgbClr val="E31B23"/>
                </a:solidFill>
                <a:latin typeface="Courier New"/>
                <a:ea typeface="Courier New"/>
                <a:cs typeface="Courier New"/>
                <a:sym typeface="Courier New"/>
              </a:rPr>
              <a:t>(For Macs)</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rgbClr val="009900"/>
                </a:solidFill>
                <a:latin typeface="Courier New"/>
                <a:ea typeface="Courier New"/>
                <a:cs typeface="Courier New"/>
                <a:sym typeface="Courier New"/>
              </a:rPr>
              <a:t>-- Start a </a:t>
            </a:r>
            <a:r>
              <a:rPr lang="en-IN" sz="1600">
                <a:solidFill>
                  <a:srgbClr val="009900"/>
                </a:solidFill>
                <a:latin typeface="Courier New"/>
                <a:ea typeface="Courier New"/>
                <a:cs typeface="Courier New"/>
                <a:sym typeface="Courier New"/>
              </a:rPr>
              <a:t>MariaDB </a:t>
            </a:r>
            <a:r>
              <a:rPr lang="en-IN" sz="1600">
                <a:solidFill>
                  <a:srgbClr val="009900"/>
                </a:solidFill>
                <a:latin typeface="Courier New"/>
                <a:ea typeface="Courier New"/>
                <a:cs typeface="Courier New"/>
                <a:sym typeface="Courier New"/>
              </a:rPr>
              <a:t> client</a:t>
            </a:r>
            <a:endParaRPr sz="2000">
              <a:solidFill>
                <a:schemeClr val="dk1"/>
              </a:solidFill>
              <a:latin typeface="Arial"/>
              <a:ea typeface="Arial"/>
              <a:cs typeface="Arial"/>
              <a:sym typeface="Arial"/>
            </a:endParaRPr>
          </a:p>
          <a:p>
            <a:pPr indent="-342900" lvl="0" marL="342900" marR="0" rtl="0" algn="l">
              <a:lnSpc>
                <a:spcPct val="115000"/>
              </a:lnSpc>
              <a:spcBef>
                <a:spcPts val="1000"/>
              </a:spcBef>
              <a:spcAft>
                <a:spcPts val="0"/>
              </a:spcAft>
              <a:buClr>
                <a:schemeClr val="dk1"/>
              </a:buClr>
              <a:buSzPts val="1050"/>
              <a:buFont typeface="Calibri"/>
              <a:buAutoNum type="arabicPeriod"/>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a:t>
            </a:r>
            <a:r>
              <a:rPr b="1" lang="en-IN" sz="1600">
                <a:solidFill>
                  <a:schemeClr val="dk1"/>
                </a:solidFill>
                <a:latin typeface="Courier New"/>
                <a:ea typeface="Courier New"/>
                <a:cs typeface="Courier New"/>
                <a:sym typeface="Courier New"/>
              </a:rPr>
              <a:t>source ~/Documents/backup_</a:t>
            </a:r>
            <a:r>
              <a:rPr b="1" lang="en-IN" sz="1600">
                <a:solidFill>
                  <a:schemeClr val="dk1"/>
                </a:solidFill>
                <a:latin typeface="Courier New"/>
                <a:ea typeface="Courier New"/>
                <a:cs typeface="Courier New"/>
                <a:sym typeface="Courier New"/>
              </a:rPr>
              <a:t>geodb</a:t>
            </a:r>
            <a:r>
              <a:rPr b="1" lang="en-IN" sz="1600">
                <a:solidFill>
                  <a:schemeClr val="dk1"/>
                </a:solidFill>
                <a:latin typeface="Courier New"/>
                <a:ea typeface="Courier New"/>
                <a:cs typeface="Courier New"/>
                <a:sym typeface="Courier New"/>
              </a:rPr>
              <a:t>.sql</a:t>
            </a:r>
            <a:endParaRPr sz="2000">
              <a:solidFill>
                <a:schemeClr val="dk1"/>
              </a:solidFill>
              <a:latin typeface="Arial"/>
              <a:ea typeface="Arial"/>
              <a:cs typeface="Arial"/>
              <a:sym typeface="Arial"/>
            </a:endParaRPr>
          </a:p>
          <a:p>
            <a:pPr indent="0" lvl="0" marL="0" marR="0" rtl="0" algn="l">
              <a:lnSpc>
                <a:spcPct val="115000"/>
              </a:lnSpc>
              <a:spcBef>
                <a:spcPts val="800"/>
              </a:spcBef>
              <a:spcAft>
                <a:spcPts val="0"/>
              </a:spcAft>
              <a:buNone/>
            </a:pPr>
            <a:r>
              <a:rPr lang="en-IN" sz="1800">
                <a:solidFill>
                  <a:schemeClr val="dk1"/>
                </a:solidFill>
                <a:latin typeface="Arial"/>
                <a:ea typeface="Arial"/>
                <a:cs typeface="Arial"/>
                <a:sym typeface="Arial"/>
              </a:rPr>
              <a:t>via the "batch mode" of the </a:t>
            </a:r>
            <a:r>
              <a:rPr lang="en-IN" sz="1800">
                <a:solidFill>
                  <a:schemeClr val="dk1"/>
                </a:solidFill>
                <a:latin typeface="Courier New"/>
                <a:ea typeface="Courier New"/>
                <a:cs typeface="Courier New"/>
                <a:sym typeface="Courier New"/>
              </a:rPr>
              <a:t>MariaDB </a:t>
            </a:r>
            <a:r>
              <a:rPr lang="en-IN" sz="1800">
                <a:solidFill>
                  <a:schemeClr val="dk1"/>
                </a:solidFill>
                <a:latin typeface="Arial"/>
                <a:ea typeface="Arial"/>
                <a:cs typeface="Arial"/>
                <a:sym typeface="Arial"/>
              </a:rPr>
              <a:t> client program by re-directing the input from the script:</a:t>
            </a:r>
            <a:br>
              <a:rPr lang="en-IN" sz="1800">
                <a:solidFill>
                  <a:schemeClr val="dk1"/>
                </a:solidFill>
                <a:latin typeface="Arial"/>
                <a:ea typeface="Arial"/>
                <a:cs typeface="Arial"/>
                <a:sym typeface="Arial"/>
              </a:rPr>
            </a:br>
            <a:r>
              <a:rPr b="1" lang="en-IN" sz="1600">
                <a:solidFill>
                  <a:srgbClr val="E31B23"/>
                </a:solidFill>
                <a:latin typeface="Courier New"/>
                <a:ea typeface="Courier New"/>
                <a:cs typeface="Courier New"/>
                <a:sym typeface="Courier New"/>
              </a:rPr>
              <a:t>(For Windows)</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rgbClr val="009900"/>
                </a:solidFill>
                <a:latin typeface="Courier New"/>
                <a:ea typeface="Courier New"/>
                <a:cs typeface="Courier New"/>
                <a:sym typeface="Courier New"/>
              </a:rPr>
              <a:t>-- Start a NEW "cmd"</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&gt; </a:t>
            </a:r>
            <a:r>
              <a:rPr b="1" lang="en-IN" sz="1600">
                <a:solidFill>
                  <a:schemeClr val="dk1"/>
                </a:solidFill>
                <a:latin typeface="Courier New"/>
                <a:ea typeface="Courier New"/>
                <a:cs typeface="Courier New"/>
                <a:sym typeface="Courier New"/>
              </a:rPr>
              <a:t>cd </a:t>
            </a:r>
            <a:r>
              <a:rPr b="1" i="1" lang="en-IN" sz="1600">
                <a:solidFill>
                  <a:srgbClr val="E31B23"/>
                </a:solidFill>
                <a:latin typeface="Courier New"/>
                <a:ea typeface="Courier New"/>
                <a:cs typeface="Courier New"/>
                <a:sym typeface="Courier New"/>
              </a:rPr>
              <a:t>path-to-</a:t>
            </a:r>
            <a:r>
              <a:rPr b="1" i="1" lang="en-IN" sz="1600">
                <a:solidFill>
                  <a:srgbClr val="E31B23"/>
                </a:solidFill>
                <a:latin typeface="Courier New"/>
                <a:ea typeface="Courier New"/>
                <a:cs typeface="Courier New"/>
                <a:sym typeface="Courier New"/>
              </a:rPr>
              <a:t>MariaDB </a:t>
            </a:r>
            <a:r>
              <a:rPr b="1" i="1" lang="en-IN" sz="1600">
                <a:solidFill>
                  <a:srgbClr val="E31B23"/>
                </a:solidFill>
                <a:latin typeface="Courier New"/>
                <a:ea typeface="Courier New"/>
                <a:cs typeface="Courier New"/>
                <a:sym typeface="Courier New"/>
              </a:rPr>
              <a:t>-bin</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&gt; </a:t>
            </a:r>
            <a:r>
              <a:rPr b="1" lang="en-IN" sz="1600">
                <a:solidFill>
                  <a:schemeClr val="dk1"/>
                </a:solidFill>
                <a:latin typeface="Courier New"/>
                <a:ea typeface="Courier New"/>
                <a:cs typeface="Courier New"/>
                <a:sym typeface="Courier New"/>
              </a:rPr>
              <a:t>MariaDB </a:t>
            </a:r>
            <a:r>
              <a:rPr b="1" lang="en-IN" sz="1600">
                <a:solidFill>
                  <a:schemeClr val="dk1"/>
                </a:solidFill>
                <a:latin typeface="Courier New"/>
                <a:ea typeface="Courier New"/>
                <a:cs typeface="Courier New"/>
                <a:sym typeface="Courier New"/>
              </a:rPr>
              <a:t> -u root -p </a:t>
            </a:r>
            <a:r>
              <a:rPr b="1" lang="en-IN" sz="1600">
                <a:solidFill>
                  <a:schemeClr val="dk1"/>
                </a:solidFill>
                <a:latin typeface="Courier New"/>
                <a:ea typeface="Courier New"/>
                <a:cs typeface="Courier New"/>
                <a:sym typeface="Courier New"/>
              </a:rPr>
              <a:t>geodb</a:t>
            </a:r>
            <a:r>
              <a:rPr b="1" lang="en-IN" sz="1600">
                <a:solidFill>
                  <a:schemeClr val="dk1"/>
                </a:solidFill>
                <a:latin typeface="Courier New"/>
                <a:ea typeface="Courier New"/>
                <a:cs typeface="Courier New"/>
                <a:sym typeface="Courier New"/>
              </a:rPr>
              <a:t> &lt; d:\myProject\backup_</a:t>
            </a:r>
            <a:r>
              <a:rPr b="1" lang="en-IN" sz="1600">
                <a:solidFill>
                  <a:schemeClr val="dk1"/>
                </a:solidFill>
                <a:latin typeface="Courier New"/>
                <a:ea typeface="Courier New"/>
                <a:cs typeface="Courier New"/>
                <a:sym typeface="Courier New"/>
              </a:rPr>
              <a:t>geodb</a:t>
            </a:r>
            <a:r>
              <a:rPr b="1" lang="en-IN" sz="1600">
                <a:solidFill>
                  <a:schemeClr val="dk1"/>
                </a:solidFill>
                <a:latin typeface="Courier New"/>
                <a:ea typeface="Courier New"/>
                <a:cs typeface="Courier New"/>
                <a:sym typeface="Courier New"/>
              </a:rPr>
              <a:t>.sql</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600">
                <a:solidFill>
                  <a:srgbClr val="E31B23"/>
                </a:solidFill>
                <a:latin typeface="Courier New"/>
                <a:ea typeface="Courier New"/>
                <a:cs typeface="Courier New"/>
                <a:sym typeface="Courier New"/>
              </a:rPr>
              <a:t>(For Macs)</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rgbClr val="009900"/>
                </a:solidFill>
                <a:latin typeface="Courier New"/>
                <a:ea typeface="Courier New"/>
                <a:cs typeface="Courier New"/>
                <a:sym typeface="Courier New"/>
              </a:rPr>
              <a:t>-- Start a NEW "terminal"</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r>
              <a:rPr b="1" lang="en-IN" sz="1600">
                <a:solidFill>
                  <a:schemeClr val="dk1"/>
                </a:solidFill>
                <a:latin typeface="Courier New"/>
                <a:ea typeface="Courier New"/>
                <a:cs typeface="Courier New"/>
                <a:sym typeface="Courier New"/>
              </a:rPr>
              <a:t>cd /usr/local/</a:t>
            </a:r>
            <a:r>
              <a:rPr b="1" lang="en-IN" sz="1600">
                <a:solidFill>
                  <a:schemeClr val="dk1"/>
                </a:solidFill>
                <a:latin typeface="Courier New"/>
                <a:ea typeface="Courier New"/>
                <a:cs typeface="Courier New"/>
                <a:sym typeface="Courier New"/>
              </a:rPr>
              <a:t>MariaDB </a:t>
            </a:r>
            <a:r>
              <a:rPr b="1" lang="en-IN" sz="1600">
                <a:solidFill>
                  <a:schemeClr val="dk1"/>
                </a:solidFill>
                <a:latin typeface="Courier New"/>
                <a:ea typeface="Courier New"/>
                <a:cs typeface="Courier New"/>
                <a:sym typeface="Courier New"/>
              </a:rPr>
              <a:t>/bin</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IN" sz="1600">
                <a:solidFill>
                  <a:schemeClr val="dk1"/>
                </a:solidFill>
                <a:latin typeface="Courier New"/>
                <a:ea typeface="Courier New"/>
                <a:cs typeface="Courier New"/>
                <a:sym typeface="Courier New"/>
              </a:rPr>
              <a:t>$ </a:t>
            </a:r>
            <a:r>
              <a:rPr b="1" lang="en-IN" sz="1600">
                <a:solidFill>
                  <a:schemeClr val="dk1"/>
                </a:solidFill>
                <a:latin typeface="Courier New"/>
                <a:ea typeface="Courier New"/>
                <a:cs typeface="Courier New"/>
                <a:sym typeface="Courier New"/>
              </a:rPr>
              <a:t>./</a:t>
            </a:r>
            <a:r>
              <a:rPr b="1" lang="en-IN" sz="1600">
                <a:solidFill>
                  <a:schemeClr val="dk1"/>
                </a:solidFill>
                <a:latin typeface="Courier New"/>
                <a:ea typeface="Courier New"/>
                <a:cs typeface="Courier New"/>
                <a:sym typeface="Courier New"/>
              </a:rPr>
              <a:t>MariaDB </a:t>
            </a:r>
            <a:r>
              <a:rPr b="1" lang="en-IN" sz="1600">
                <a:solidFill>
                  <a:schemeClr val="dk1"/>
                </a:solidFill>
                <a:latin typeface="Courier New"/>
                <a:ea typeface="Courier New"/>
                <a:cs typeface="Courier New"/>
                <a:sym typeface="Courier New"/>
              </a:rPr>
              <a:t> -u root -p </a:t>
            </a:r>
            <a:r>
              <a:rPr b="1" lang="en-IN" sz="1600">
                <a:solidFill>
                  <a:schemeClr val="dk1"/>
                </a:solidFill>
                <a:latin typeface="Courier New"/>
                <a:ea typeface="Courier New"/>
                <a:cs typeface="Courier New"/>
                <a:sym typeface="Courier New"/>
              </a:rPr>
              <a:t>geodb</a:t>
            </a:r>
            <a:r>
              <a:rPr b="1" lang="en-IN" sz="1600">
                <a:solidFill>
                  <a:schemeClr val="dk1"/>
                </a:solidFill>
                <a:latin typeface="Courier New"/>
                <a:ea typeface="Courier New"/>
                <a:cs typeface="Courier New"/>
                <a:sym typeface="Courier New"/>
              </a:rPr>
              <a:t> &lt; ~/Documents/backup_</a:t>
            </a:r>
            <a:r>
              <a:rPr b="1" lang="en-IN" sz="1600">
                <a:solidFill>
                  <a:schemeClr val="dk1"/>
                </a:solidFill>
                <a:latin typeface="Courier New"/>
                <a:ea typeface="Courier New"/>
                <a:cs typeface="Courier New"/>
                <a:sym typeface="Courier New"/>
              </a:rPr>
              <a:t>geodb</a:t>
            </a:r>
            <a:r>
              <a:rPr b="1" lang="en-IN" sz="1600">
                <a:solidFill>
                  <a:schemeClr val="dk1"/>
                </a:solidFill>
                <a:latin typeface="Courier New"/>
                <a:ea typeface="Courier New"/>
                <a:cs typeface="Courier New"/>
                <a:sym typeface="Courier New"/>
              </a:rPr>
              <a:t>.sql</a:t>
            </a:r>
            <a:endParaRPr sz="1800">
              <a:solidFill>
                <a:schemeClr val="dk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48"/>
          <p:cNvSpPr/>
          <p:nvPr/>
        </p:nvSpPr>
        <p:spPr>
          <a:xfrm>
            <a:off x="0" y="659122"/>
            <a:ext cx="12192000" cy="6078587"/>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IN" sz="2000">
                <a:solidFill>
                  <a:srgbClr val="0A8464"/>
                </a:solidFill>
                <a:latin typeface="Trebuchet MS"/>
                <a:ea typeface="Trebuchet MS"/>
                <a:cs typeface="Trebuchet MS"/>
                <a:sym typeface="Trebuchet MS"/>
              </a:rPr>
              <a:t>More on Primary Key, Foreign Key and Index</a:t>
            </a:r>
            <a:endParaRPr/>
          </a:p>
          <a:p>
            <a:pPr indent="0" lvl="0" marL="0" marR="0" rtl="0" algn="l">
              <a:lnSpc>
                <a:spcPct val="120000"/>
              </a:lnSpc>
              <a:spcBef>
                <a:spcPts val="1600"/>
              </a:spcBef>
              <a:spcAft>
                <a:spcPts val="0"/>
              </a:spcAft>
              <a:buNone/>
            </a:pPr>
            <a:r>
              <a:rPr b="1" lang="en-IN" sz="2000">
                <a:solidFill>
                  <a:srgbClr val="0A8464"/>
                </a:solidFill>
                <a:latin typeface="Verdana"/>
                <a:ea typeface="Verdana"/>
                <a:cs typeface="Verdana"/>
                <a:sym typeface="Verdana"/>
              </a:rPr>
              <a:t>Primary Key</a:t>
            </a:r>
            <a:endParaRPr b="1" sz="2000">
              <a:solidFill>
                <a:srgbClr val="666666"/>
              </a:solidFill>
              <a:latin typeface="Arial"/>
              <a:ea typeface="Arial"/>
              <a:cs typeface="Arial"/>
              <a:sym typeface="Arial"/>
            </a:endParaRPr>
          </a:p>
          <a:p>
            <a:pPr indent="0" lvl="0" marL="0" marR="0" rtl="0" algn="just">
              <a:lnSpc>
                <a:spcPct val="150000"/>
              </a:lnSpc>
              <a:spcBef>
                <a:spcPts val="600"/>
              </a:spcBef>
              <a:spcAft>
                <a:spcPts val="0"/>
              </a:spcAft>
              <a:buNone/>
            </a:pPr>
            <a:r>
              <a:rPr lang="en-IN" sz="1800">
                <a:solidFill>
                  <a:schemeClr val="dk1"/>
                </a:solidFill>
                <a:latin typeface="Arial"/>
                <a:ea typeface="Arial"/>
                <a:cs typeface="Arial"/>
                <a:sym typeface="Arial"/>
              </a:rPr>
              <a:t>	In the relational model, a table shall not contain duplicate rows, because that would create ambiguity in retrieval. To ensure uniqueness, each table should have a column (or a set of columns), called </a:t>
            </a:r>
            <a:r>
              <a:rPr i="1" lang="en-IN" sz="1800">
                <a:solidFill>
                  <a:schemeClr val="dk1"/>
                </a:solidFill>
                <a:latin typeface="Arial"/>
                <a:ea typeface="Arial"/>
                <a:cs typeface="Arial"/>
                <a:sym typeface="Arial"/>
              </a:rPr>
              <a:t>primary key</a:t>
            </a:r>
            <a:r>
              <a:rPr lang="en-IN" sz="1800">
                <a:solidFill>
                  <a:schemeClr val="dk1"/>
                </a:solidFill>
                <a:latin typeface="Arial"/>
                <a:ea typeface="Arial"/>
                <a:cs typeface="Arial"/>
                <a:sym typeface="Arial"/>
              </a:rPr>
              <a:t>, that uniquely identifies every record of the table. For example, an unique number </a:t>
            </a:r>
            <a:r>
              <a:rPr lang="en-IN" sz="1800">
                <a:solidFill>
                  <a:schemeClr val="dk1"/>
                </a:solidFill>
                <a:latin typeface="Courier New"/>
                <a:ea typeface="Courier New"/>
                <a:cs typeface="Courier New"/>
                <a:sym typeface="Courier New"/>
              </a:rPr>
              <a:t>customerID</a:t>
            </a:r>
            <a:r>
              <a:rPr lang="en-IN" sz="1800">
                <a:solidFill>
                  <a:schemeClr val="dk1"/>
                </a:solidFill>
                <a:latin typeface="Arial"/>
                <a:ea typeface="Arial"/>
                <a:cs typeface="Arial"/>
                <a:sym typeface="Arial"/>
              </a:rPr>
              <a:t> can be used as the primary key for the </a:t>
            </a:r>
            <a:r>
              <a:rPr lang="en-IN" sz="1800">
                <a:solidFill>
                  <a:schemeClr val="dk1"/>
                </a:solidFill>
                <a:latin typeface="Courier New"/>
                <a:ea typeface="Courier New"/>
                <a:cs typeface="Courier New"/>
                <a:sym typeface="Courier New"/>
              </a:rPr>
              <a:t>customers</a:t>
            </a:r>
            <a:r>
              <a:rPr lang="en-IN" sz="1800">
                <a:solidFill>
                  <a:schemeClr val="dk1"/>
                </a:solidFill>
                <a:latin typeface="Arial"/>
                <a:ea typeface="Arial"/>
                <a:cs typeface="Arial"/>
                <a:sym typeface="Arial"/>
              </a:rPr>
              <a:t> table; </a:t>
            </a:r>
            <a:r>
              <a:rPr lang="en-IN" sz="1800">
                <a:solidFill>
                  <a:schemeClr val="dk1"/>
                </a:solidFill>
                <a:latin typeface="Courier New"/>
                <a:ea typeface="Courier New"/>
                <a:cs typeface="Courier New"/>
                <a:sym typeface="Courier New"/>
              </a:rPr>
              <a:t>productCode</a:t>
            </a:r>
            <a:r>
              <a:rPr lang="en-IN" sz="1800">
                <a:solidFill>
                  <a:schemeClr val="dk1"/>
                </a:solidFill>
                <a:latin typeface="Arial"/>
                <a:ea typeface="Arial"/>
                <a:cs typeface="Arial"/>
                <a:sym typeface="Arial"/>
              </a:rPr>
              <a:t> for </a:t>
            </a:r>
            <a:r>
              <a:rPr lang="en-IN" sz="1800">
                <a:solidFill>
                  <a:schemeClr val="dk1"/>
                </a:solidFill>
                <a:latin typeface="Courier New"/>
                <a:ea typeface="Courier New"/>
                <a:cs typeface="Courier New"/>
                <a:sym typeface="Courier New"/>
              </a:rPr>
              <a:t>products</a:t>
            </a:r>
            <a:r>
              <a:rPr lang="en-IN" sz="1800">
                <a:solidFill>
                  <a:schemeClr val="dk1"/>
                </a:solidFill>
                <a:latin typeface="Arial"/>
                <a:ea typeface="Arial"/>
                <a:cs typeface="Arial"/>
                <a:sym typeface="Arial"/>
              </a:rPr>
              <a:t> table; </a:t>
            </a:r>
            <a:r>
              <a:rPr lang="en-IN" sz="1800">
                <a:solidFill>
                  <a:schemeClr val="dk1"/>
                </a:solidFill>
                <a:latin typeface="Courier New"/>
                <a:ea typeface="Courier New"/>
                <a:cs typeface="Courier New"/>
                <a:sym typeface="Courier New"/>
              </a:rPr>
              <a:t>isbn</a:t>
            </a:r>
            <a:r>
              <a:rPr lang="en-IN" sz="1800">
                <a:solidFill>
                  <a:schemeClr val="dk1"/>
                </a:solidFill>
                <a:latin typeface="Arial"/>
                <a:ea typeface="Arial"/>
                <a:cs typeface="Arial"/>
                <a:sym typeface="Arial"/>
              </a:rPr>
              <a:t> for </a:t>
            </a:r>
            <a:r>
              <a:rPr lang="en-IN" sz="1800">
                <a:solidFill>
                  <a:schemeClr val="dk1"/>
                </a:solidFill>
                <a:latin typeface="Courier New"/>
                <a:ea typeface="Courier New"/>
                <a:cs typeface="Courier New"/>
                <a:sym typeface="Courier New"/>
              </a:rPr>
              <a:t>books</a:t>
            </a:r>
            <a:r>
              <a:rPr lang="en-IN" sz="1800">
                <a:solidFill>
                  <a:schemeClr val="dk1"/>
                </a:solidFill>
                <a:latin typeface="Arial"/>
                <a:ea typeface="Arial"/>
                <a:cs typeface="Arial"/>
                <a:sym typeface="Arial"/>
              </a:rPr>
              <a:t> table. A primary key is called a </a:t>
            </a:r>
            <a:r>
              <a:rPr i="1" lang="en-IN" sz="1800">
                <a:solidFill>
                  <a:schemeClr val="dk1"/>
                </a:solidFill>
                <a:latin typeface="Arial"/>
                <a:ea typeface="Arial"/>
                <a:cs typeface="Arial"/>
                <a:sym typeface="Arial"/>
              </a:rPr>
              <a:t>simple key</a:t>
            </a:r>
            <a:r>
              <a:rPr lang="en-IN" sz="1800">
                <a:solidFill>
                  <a:schemeClr val="dk1"/>
                </a:solidFill>
                <a:latin typeface="Arial"/>
                <a:ea typeface="Arial"/>
                <a:cs typeface="Arial"/>
                <a:sym typeface="Arial"/>
              </a:rPr>
              <a:t> if it is a single column; it is called a </a:t>
            </a:r>
            <a:r>
              <a:rPr i="1" lang="en-IN" sz="1800">
                <a:solidFill>
                  <a:schemeClr val="dk1"/>
                </a:solidFill>
                <a:latin typeface="Arial"/>
                <a:ea typeface="Arial"/>
                <a:cs typeface="Arial"/>
                <a:sym typeface="Arial"/>
              </a:rPr>
              <a:t>composite key</a:t>
            </a:r>
            <a:r>
              <a:rPr lang="en-IN" sz="1800">
                <a:solidFill>
                  <a:schemeClr val="dk1"/>
                </a:solidFill>
                <a:latin typeface="Arial"/>
                <a:ea typeface="Arial"/>
                <a:cs typeface="Arial"/>
                <a:sym typeface="Arial"/>
              </a:rPr>
              <a:t> if it is made up of several columns. Most RDBMSs build an index on the primary key to facilitate fast search. The primary key is often used to relate to other tables.</a:t>
            </a:r>
            <a:endParaRPr sz="2000">
              <a:solidFill>
                <a:schemeClr val="dk1"/>
              </a:solidFill>
              <a:latin typeface="Arial"/>
              <a:ea typeface="Arial"/>
              <a:cs typeface="Arial"/>
              <a:sym typeface="Arial"/>
            </a:endParaRPr>
          </a:p>
          <a:p>
            <a:pPr indent="0" lvl="0" marL="0" marR="0" rtl="0" algn="just">
              <a:lnSpc>
                <a:spcPct val="150000"/>
              </a:lnSpc>
              <a:spcBef>
                <a:spcPts val="1000"/>
              </a:spcBef>
              <a:spcAft>
                <a:spcPts val="0"/>
              </a:spcAft>
              <a:buNone/>
            </a:pPr>
            <a:r>
              <a:rPr b="1" lang="en-IN" sz="2000">
                <a:solidFill>
                  <a:srgbClr val="0A8464"/>
                </a:solidFill>
                <a:latin typeface="Verdana"/>
                <a:ea typeface="Verdana"/>
                <a:cs typeface="Verdana"/>
                <a:sym typeface="Verdana"/>
              </a:rPr>
              <a:t>Foreign Key</a:t>
            </a:r>
            <a:endParaRPr b="1" sz="2000">
              <a:solidFill>
                <a:srgbClr val="666666"/>
              </a:solidFill>
              <a:latin typeface="Arial"/>
              <a:ea typeface="Arial"/>
              <a:cs typeface="Arial"/>
              <a:sym typeface="Arial"/>
            </a:endParaRPr>
          </a:p>
          <a:p>
            <a:pPr indent="0" lvl="0" marL="0" marR="0" rtl="0" algn="just">
              <a:lnSpc>
                <a:spcPct val="150000"/>
              </a:lnSpc>
              <a:spcBef>
                <a:spcPts val="1000"/>
              </a:spcBef>
              <a:spcAft>
                <a:spcPts val="0"/>
              </a:spcAft>
              <a:buNone/>
            </a:pPr>
            <a:r>
              <a:rPr lang="en-IN" sz="1800">
                <a:solidFill>
                  <a:schemeClr val="dk1"/>
                </a:solidFill>
                <a:latin typeface="Arial"/>
                <a:ea typeface="Arial"/>
                <a:cs typeface="Arial"/>
                <a:sym typeface="Arial"/>
              </a:rPr>
              <a:t>	A </a:t>
            </a:r>
            <a:r>
              <a:rPr i="1" lang="en-IN" sz="1800">
                <a:solidFill>
                  <a:schemeClr val="dk1"/>
                </a:solidFill>
                <a:latin typeface="Arial"/>
                <a:ea typeface="Arial"/>
                <a:cs typeface="Arial"/>
                <a:sym typeface="Arial"/>
              </a:rPr>
              <a:t>foreign key</a:t>
            </a:r>
            <a:r>
              <a:rPr lang="en-IN" sz="1800">
                <a:solidFill>
                  <a:schemeClr val="dk1"/>
                </a:solidFill>
                <a:latin typeface="Arial"/>
                <a:ea typeface="Arial"/>
                <a:cs typeface="Arial"/>
                <a:sym typeface="Arial"/>
              </a:rPr>
              <a:t> of a child table is used to reference the parent table. </a:t>
            </a:r>
            <a:r>
              <a:rPr i="1" lang="en-IN" sz="1800">
                <a:solidFill>
                  <a:schemeClr val="dk1"/>
                </a:solidFill>
                <a:latin typeface="Arial"/>
                <a:ea typeface="Arial"/>
                <a:cs typeface="Arial"/>
                <a:sym typeface="Arial"/>
              </a:rPr>
              <a:t>Foreign key constraint</a:t>
            </a:r>
            <a:r>
              <a:rPr lang="en-IN" sz="1800">
                <a:solidFill>
                  <a:schemeClr val="dk1"/>
                </a:solidFill>
                <a:latin typeface="Arial"/>
                <a:ea typeface="Arial"/>
                <a:cs typeface="Arial"/>
                <a:sym typeface="Arial"/>
              </a:rPr>
              <a:t> can be imposed to ensure so-called </a:t>
            </a:r>
            <a:r>
              <a:rPr i="1" lang="en-IN" sz="1800">
                <a:solidFill>
                  <a:schemeClr val="dk1"/>
                </a:solidFill>
                <a:latin typeface="Arial"/>
                <a:ea typeface="Arial"/>
                <a:cs typeface="Arial"/>
                <a:sym typeface="Arial"/>
              </a:rPr>
              <a:t>referential integrity</a:t>
            </a:r>
            <a:r>
              <a:rPr lang="en-IN" sz="1800">
                <a:solidFill>
                  <a:schemeClr val="dk1"/>
                </a:solidFill>
                <a:latin typeface="Arial"/>
                <a:ea typeface="Arial"/>
                <a:cs typeface="Arial"/>
                <a:sym typeface="Arial"/>
              </a:rPr>
              <a:t> - values in the child table must be valid values in the parent table.</a:t>
            </a:r>
            <a:endParaRPr/>
          </a:p>
          <a:p>
            <a:pPr indent="0" lvl="0" marL="0" marR="0" rtl="0" algn="just">
              <a:lnSpc>
                <a:spcPct val="115000"/>
              </a:lnSpc>
              <a:spcBef>
                <a:spcPts val="1000"/>
              </a:spcBef>
              <a:spcAft>
                <a:spcPts val="0"/>
              </a:spcAft>
              <a:buNone/>
            </a:pPr>
            <a:r>
              <a:t/>
            </a:r>
            <a:endParaRPr sz="2000">
              <a:solidFill>
                <a:schemeClr val="dk1"/>
              </a:solidFill>
              <a:latin typeface="Arial"/>
              <a:ea typeface="Arial"/>
              <a:cs typeface="Arial"/>
              <a:sym typeface="Arial"/>
            </a:endParaRPr>
          </a:p>
          <a:p>
            <a:pPr indent="0" lvl="0" marL="0" marR="0" rtl="0" algn="just">
              <a:lnSpc>
                <a:spcPct val="115000"/>
              </a:lnSpc>
              <a:spcBef>
                <a:spcPts val="1000"/>
              </a:spcBef>
              <a:spcAft>
                <a:spcPts val="0"/>
              </a:spcAft>
              <a:buNone/>
            </a:pPr>
            <a:r>
              <a:t/>
            </a:r>
            <a:endParaRPr sz="2000">
              <a:solidFill>
                <a:schemeClr val="dk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49"/>
          <p:cNvSpPr/>
          <p:nvPr/>
        </p:nvSpPr>
        <p:spPr>
          <a:xfrm>
            <a:off x="88389" y="555171"/>
            <a:ext cx="12054626" cy="5669437"/>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lang="en-IN" sz="1800">
                <a:solidFill>
                  <a:schemeClr val="dk1"/>
                </a:solidFill>
                <a:latin typeface="Arial"/>
                <a:ea typeface="Arial"/>
                <a:cs typeface="Arial"/>
                <a:sym typeface="Arial"/>
              </a:rPr>
              <a:t>We define the foreign key when defining the child table, which references a parent table, as follows:</a:t>
            </a:r>
            <a:endParaRPr/>
          </a:p>
          <a:p>
            <a:pPr indent="0" lvl="0" marL="0" marR="0" rtl="0" algn="l">
              <a:lnSpc>
                <a:spcPct val="115000"/>
              </a:lnSpc>
              <a:spcBef>
                <a:spcPts val="400"/>
              </a:spcBef>
              <a:spcAft>
                <a:spcPts val="0"/>
              </a:spcAft>
              <a:buNone/>
            </a:pPr>
            <a:r>
              <a:rPr lang="en-IN" sz="1800">
                <a:solidFill>
                  <a:srgbClr val="009900"/>
                </a:solidFill>
                <a:latin typeface="Courier New"/>
                <a:ea typeface="Courier New"/>
                <a:cs typeface="Courier New"/>
                <a:sym typeface="Courier New"/>
              </a:rPr>
              <a:t>-- Child table definition</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CREATE TABLE </a:t>
            </a:r>
            <a:r>
              <a:rPr i="1" lang="en-IN" sz="1800">
                <a:solidFill>
                  <a:schemeClr val="dk1"/>
                </a:solidFill>
                <a:latin typeface="Courier New"/>
                <a:ea typeface="Courier New"/>
                <a:cs typeface="Courier New"/>
                <a:sym typeface="Courier New"/>
              </a:rPr>
              <a:t>tableName</a:t>
            </a:r>
            <a:r>
              <a:rPr lang="en-IN" sz="1800">
                <a:solidFill>
                  <a:schemeClr val="dk1"/>
                </a:solidFill>
                <a:latin typeface="Courier New"/>
                <a:ea typeface="Courier New"/>
                <a:cs typeface="Courier New"/>
                <a:sym typeface="Courier New"/>
              </a:rPr>
              <a:t> (</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CONSTRAINT </a:t>
            </a:r>
            <a:r>
              <a:rPr i="1" lang="en-IN" sz="1800">
                <a:solidFill>
                  <a:schemeClr val="dk1"/>
                </a:solidFill>
                <a:latin typeface="Courier New"/>
                <a:ea typeface="Courier New"/>
                <a:cs typeface="Courier New"/>
                <a:sym typeface="Courier New"/>
              </a:rPr>
              <a:t>constraintName</a:t>
            </a:r>
            <a:r>
              <a:rPr lang="en-IN" sz="1800">
                <a:solidFill>
                  <a:schemeClr val="dk1"/>
                </a:solidFill>
                <a:latin typeface="Courier New"/>
                <a:ea typeface="Courier New"/>
                <a:cs typeface="Courier New"/>
                <a:sym typeface="Courier New"/>
              </a:rPr>
              <a:t> FOREIGN KEY (</a:t>
            </a:r>
            <a:r>
              <a:rPr i="1" lang="en-IN" sz="1800">
                <a:solidFill>
                  <a:schemeClr val="dk1"/>
                </a:solidFill>
                <a:latin typeface="Courier New"/>
                <a:ea typeface="Courier New"/>
                <a:cs typeface="Courier New"/>
                <a:sym typeface="Courier New"/>
              </a:rPr>
              <a:t>columName</a:t>
            </a:r>
            <a:r>
              <a:rPr lang="en-IN" sz="1800">
                <a:solidFill>
                  <a:schemeClr val="dk1"/>
                </a:solidFill>
                <a:latin typeface="Courier New"/>
                <a:ea typeface="Courier New"/>
                <a:cs typeface="Courier New"/>
                <a:sym typeface="Courier New"/>
              </a:rPr>
              <a:t>) REFERENCES </a:t>
            </a:r>
            <a:r>
              <a:rPr i="1" lang="en-IN" sz="1800">
                <a:solidFill>
                  <a:schemeClr val="dk1"/>
                </a:solidFill>
                <a:latin typeface="Courier New"/>
                <a:ea typeface="Courier New"/>
                <a:cs typeface="Courier New"/>
                <a:sym typeface="Courier New"/>
              </a:rPr>
              <a:t>parentTableName</a:t>
            </a:r>
            <a:r>
              <a:rPr lang="en-IN" sz="1800">
                <a:solidFill>
                  <a:schemeClr val="dk1"/>
                </a:solidFill>
                <a:latin typeface="Courier New"/>
                <a:ea typeface="Courier New"/>
                <a:cs typeface="Courier New"/>
                <a:sym typeface="Courier New"/>
              </a:rPr>
              <a:t> (</a:t>
            </a:r>
            <a:r>
              <a:rPr i="1" lang="en-IN" sz="1800">
                <a:solidFill>
                  <a:schemeClr val="dk1"/>
                </a:solidFill>
                <a:latin typeface="Courier New"/>
                <a:ea typeface="Courier New"/>
                <a:cs typeface="Courier New"/>
                <a:sym typeface="Courier New"/>
              </a:rPr>
              <a:t>columnName</a:t>
            </a:r>
            <a:r>
              <a:rPr lang="en-IN" sz="1800">
                <a:solidFill>
                  <a:schemeClr val="dk1"/>
                </a:solidFill>
                <a:latin typeface="Courier New"/>
                <a:ea typeface="Courier New"/>
                <a:cs typeface="Courier New"/>
                <a:sym typeface="Courier New"/>
              </a:rPr>
              <a:t>)</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[ON DELETE RESTRICT | CASCADE | SET NULL | NO ACTION]   </a:t>
            </a:r>
            <a:r>
              <a:rPr lang="en-IN" sz="1800">
                <a:solidFill>
                  <a:srgbClr val="009900"/>
                </a:solidFill>
                <a:latin typeface="Courier New"/>
                <a:ea typeface="Courier New"/>
                <a:cs typeface="Courier New"/>
                <a:sym typeface="Courier New"/>
              </a:rPr>
              <a:t>-- On DELETE reference</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[ON UPDATE RESTRICT | CASCADE | SET NULL | NO ACTION]   </a:t>
            </a:r>
            <a:r>
              <a:rPr lang="en-IN" sz="1800">
                <a:solidFill>
                  <a:srgbClr val="009900"/>
                </a:solidFill>
                <a:latin typeface="Courier New"/>
                <a:ea typeface="Courier New"/>
                <a:cs typeface="Courier New"/>
                <a:sym typeface="Courier New"/>
              </a:rPr>
              <a:t>-- On UPDATE reference </a:t>
            </a:r>
            <a:endParaRPr sz="1800">
              <a:solidFill>
                <a:schemeClr val="dk1"/>
              </a:solidFill>
              <a:latin typeface="Arial"/>
              <a:ea typeface="Arial"/>
              <a:cs typeface="Arial"/>
              <a:sym typeface="Arial"/>
            </a:endParaRPr>
          </a:p>
          <a:p>
            <a:pPr indent="0" lvl="0" marL="0" marR="0" rtl="0" algn="just">
              <a:lnSpc>
                <a:spcPct val="131000"/>
              </a:lnSpc>
              <a:spcBef>
                <a:spcPts val="400"/>
              </a:spcBef>
              <a:spcAft>
                <a:spcPts val="0"/>
              </a:spcAft>
              <a:buNone/>
            </a:pPr>
            <a:r>
              <a:rPr lang="en-IN" sz="1800">
                <a:solidFill>
                  <a:schemeClr val="dk1"/>
                </a:solidFill>
                <a:latin typeface="Courier New"/>
                <a:ea typeface="Courier New"/>
                <a:cs typeface="Courier New"/>
                <a:sym typeface="Courier New"/>
              </a:rPr>
              <a:t>)</a:t>
            </a:r>
            <a:endParaRPr sz="1800">
              <a:solidFill>
                <a:schemeClr val="dk1"/>
              </a:solidFill>
              <a:latin typeface="Arial"/>
              <a:ea typeface="Arial"/>
              <a:cs typeface="Arial"/>
              <a:sym typeface="Arial"/>
            </a:endParaRPr>
          </a:p>
          <a:p>
            <a:pPr indent="0" lvl="0" marL="0" marR="0" rtl="0" algn="just">
              <a:lnSpc>
                <a:spcPct val="115000"/>
              </a:lnSpc>
              <a:spcBef>
                <a:spcPts val="1200"/>
              </a:spcBef>
              <a:spcAft>
                <a:spcPts val="0"/>
              </a:spcAft>
              <a:buNone/>
            </a:pPr>
            <a:r>
              <a:rPr lang="en-IN" sz="1800">
                <a:solidFill>
                  <a:schemeClr val="dk1"/>
                </a:solidFill>
                <a:latin typeface="Arial"/>
                <a:ea typeface="Arial"/>
                <a:cs typeface="Arial"/>
                <a:sym typeface="Arial"/>
              </a:rPr>
              <a:t>You can specify the </a:t>
            </a:r>
            <a:r>
              <a:rPr i="1" lang="en-IN" sz="1800">
                <a:solidFill>
                  <a:schemeClr val="dk1"/>
                </a:solidFill>
                <a:latin typeface="Arial"/>
                <a:ea typeface="Arial"/>
                <a:cs typeface="Arial"/>
                <a:sym typeface="Arial"/>
              </a:rPr>
              <a:t>reference action</a:t>
            </a:r>
            <a:r>
              <a:rPr lang="en-IN" sz="1800">
                <a:solidFill>
                  <a:schemeClr val="dk1"/>
                </a:solidFill>
                <a:latin typeface="Arial"/>
                <a:ea typeface="Arial"/>
                <a:cs typeface="Arial"/>
                <a:sym typeface="Arial"/>
              </a:rPr>
              <a:t> for </a:t>
            </a:r>
            <a:r>
              <a:rPr lang="en-IN" sz="1800">
                <a:solidFill>
                  <a:schemeClr val="dk1"/>
                </a:solidFill>
                <a:latin typeface="Courier New"/>
                <a:ea typeface="Courier New"/>
                <a:cs typeface="Courier New"/>
                <a:sym typeface="Courier New"/>
              </a:rPr>
              <a:t>UPDATE</a:t>
            </a:r>
            <a:r>
              <a:rPr lang="en-IN" sz="1800">
                <a:solidFill>
                  <a:schemeClr val="dk1"/>
                </a:solidFill>
                <a:latin typeface="Arial"/>
                <a:ea typeface="Arial"/>
                <a:cs typeface="Arial"/>
                <a:sym typeface="Arial"/>
              </a:rPr>
              <a:t> and </a:t>
            </a:r>
            <a:r>
              <a:rPr lang="en-IN" sz="1800">
                <a:solidFill>
                  <a:schemeClr val="dk1"/>
                </a:solidFill>
                <a:latin typeface="Courier New"/>
                <a:ea typeface="Courier New"/>
                <a:cs typeface="Courier New"/>
                <a:sym typeface="Courier New"/>
              </a:rPr>
              <a:t>DELETE</a:t>
            </a:r>
            <a:r>
              <a:rPr lang="en-IN" sz="1800">
                <a:solidFill>
                  <a:schemeClr val="dk1"/>
                </a:solidFill>
                <a:latin typeface="Arial"/>
                <a:ea typeface="Arial"/>
                <a:cs typeface="Arial"/>
                <a:sym typeface="Arial"/>
              </a:rPr>
              <a:t> via the optional </a:t>
            </a:r>
            <a:r>
              <a:rPr lang="en-IN" sz="1800">
                <a:solidFill>
                  <a:schemeClr val="dk1"/>
                </a:solidFill>
                <a:latin typeface="Courier New"/>
                <a:ea typeface="Courier New"/>
                <a:cs typeface="Courier New"/>
                <a:sym typeface="Courier New"/>
              </a:rPr>
              <a:t>ON UPDATE</a:t>
            </a:r>
            <a:r>
              <a:rPr lang="en-IN" sz="1800">
                <a:solidFill>
                  <a:schemeClr val="dk1"/>
                </a:solidFill>
                <a:latin typeface="Arial"/>
                <a:ea typeface="Arial"/>
                <a:cs typeface="Arial"/>
                <a:sym typeface="Arial"/>
              </a:rPr>
              <a:t> and </a:t>
            </a:r>
            <a:r>
              <a:rPr lang="en-IN" sz="1800">
                <a:solidFill>
                  <a:schemeClr val="dk1"/>
                </a:solidFill>
                <a:latin typeface="Courier New"/>
                <a:ea typeface="Courier New"/>
                <a:cs typeface="Courier New"/>
                <a:sym typeface="Courier New"/>
              </a:rPr>
              <a:t>ON DELETE</a:t>
            </a:r>
            <a:r>
              <a:rPr lang="en-IN" sz="1800">
                <a:solidFill>
                  <a:schemeClr val="dk1"/>
                </a:solidFill>
                <a:latin typeface="Arial"/>
                <a:ea typeface="Arial"/>
                <a:cs typeface="Arial"/>
                <a:sym typeface="Arial"/>
              </a:rPr>
              <a:t> clauses:</a:t>
            </a:r>
            <a:endParaRPr/>
          </a:p>
          <a:p>
            <a:pPr indent="-342900" lvl="0" marL="342900" marR="0" rtl="0" algn="l">
              <a:lnSpc>
                <a:spcPct val="115000"/>
              </a:lnSpc>
              <a:spcBef>
                <a:spcPts val="1400"/>
              </a:spcBef>
              <a:spcAft>
                <a:spcPts val="0"/>
              </a:spcAft>
              <a:buClr>
                <a:schemeClr val="dk1"/>
              </a:buClr>
              <a:buSzPts val="1050"/>
              <a:buFont typeface="Calibri"/>
              <a:buAutoNum type="arabicPeriod"/>
            </a:pPr>
            <a:r>
              <a:rPr lang="en-IN" sz="1800" u="none" strike="noStrike">
                <a:solidFill>
                  <a:schemeClr val="dk1"/>
                </a:solidFill>
                <a:latin typeface="Courier New"/>
                <a:ea typeface="Courier New"/>
                <a:cs typeface="Courier New"/>
                <a:sym typeface="Courier New"/>
              </a:rPr>
              <a:t>RESTRICT</a:t>
            </a:r>
            <a:r>
              <a:rPr lang="en-IN" sz="1800" u="none" strike="noStrike">
                <a:solidFill>
                  <a:schemeClr val="dk1"/>
                </a:solidFill>
                <a:latin typeface="Arial"/>
                <a:ea typeface="Arial"/>
                <a:cs typeface="Arial"/>
                <a:sym typeface="Arial"/>
              </a:rPr>
              <a:t> (default): disallow </a:t>
            </a:r>
            <a:r>
              <a:rPr lang="en-IN" sz="1800" u="none" strike="noStrike">
                <a:solidFill>
                  <a:schemeClr val="dk1"/>
                </a:solidFill>
                <a:latin typeface="Courier New"/>
                <a:ea typeface="Courier New"/>
                <a:cs typeface="Courier New"/>
                <a:sym typeface="Courier New"/>
              </a:rPr>
              <a:t>DELETE</a:t>
            </a:r>
            <a:r>
              <a:rPr lang="en-IN" sz="1800" u="none" strike="noStrike">
                <a:solidFill>
                  <a:schemeClr val="dk1"/>
                </a:solidFill>
                <a:latin typeface="Arial"/>
                <a:ea typeface="Arial"/>
                <a:cs typeface="Arial"/>
                <a:sym typeface="Arial"/>
              </a:rPr>
              <a:t> or </a:t>
            </a:r>
            <a:r>
              <a:rPr lang="en-IN" sz="1800" u="none" strike="noStrike">
                <a:solidFill>
                  <a:schemeClr val="dk1"/>
                </a:solidFill>
                <a:latin typeface="Courier New"/>
                <a:ea typeface="Courier New"/>
                <a:cs typeface="Courier New"/>
                <a:sym typeface="Courier New"/>
              </a:rPr>
              <a:t>UPDATE</a:t>
            </a:r>
            <a:r>
              <a:rPr lang="en-IN" sz="1800" u="none" strike="noStrike">
                <a:solidFill>
                  <a:schemeClr val="dk1"/>
                </a:solidFill>
                <a:latin typeface="Arial"/>
                <a:ea typeface="Arial"/>
                <a:cs typeface="Arial"/>
                <a:sym typeface="Arial"/>
              </a:rPr>
              <a:t> of the parent's row, if there are matching rows in child table.</a:t>
            </a:r>
            <a:endParaRPr/>
          </a:p>
          <a:p>
            <a:pPr indent="-342900" lvl="0" marL="342900" marR="0" rtl="0" algn="l">
              <a:lnSpc>
                <a:spcPct val="115000"/>
              </a:lnSpc>
              <a:spcBef>
                <a:spcPts val="0"/>
              </a:spcBef>
              <a:spcAft>
                <a:spcPts val="0"/>
              </a:spcAft>
              <a:buClr>
                <a:schemeClr val="dk1"/>
              </a:buClr>
              <a:buSzPts val="1050"/>
              <a:buFont typeface="Calibri"/>
              <a:buAutoNum type="arabicPeriod"/>
            </a:pPr>
            <a:r>
              <a:rPr lang="en-IN" sz="1800" u="none" strike="noStrike">
                <a:solidFill>
                  <a:schemeClr val="dk1"/>
                </a:solidFill>
                <a:latin typeface="Courier New"/>
                <a:ea typeface="Courier New"/>
                <a:cs typeface="Courier New"/>
                <a:sym typeface="Courier New"/>
              </a:rPr>
              <a:t>CASCADE</a:t>
            </a:r>
            <a:r>
              <a:rPr lang="en-IN" sz="1800" u="none" strike="noStrike">
                <a:solidFill>
                  <a:schemeClr val="dk1"/>
                </a:solidFill>
                <a:latin typeface="Arial"/>
                <a:ea typeface="Arial"/>
                <a:cs typeface="Arial"/>
                <a:sym typeface="Arial"/>
              </a:rPr>
              <a:t>: cascade the </a:t>
            </a:r>
            <a:r>
              <a:rPr lang="en-IN" sz="1800" u="none" strike="noStrike">
                <a:solidFill>
                  <a:schemeClr val="dk1"/>
                </a:solidFill>
                <a:latin typeface="Courier New"/>
                <a:ea typeface="Courier New"/>
                <a:cs typeface="Courier New"/>
                <a:sym typeface="Courier New"/>
              </a:rPr>
              <a:t>DELETE</a:t>
            </a:r>
            <a:r>
              <a:rPr lang="en-IN" sz="1800" u="none" strike="noStrike">
                <a:solidFill>
                  <a:schemeClr val="dk1"/>
                </a:solidFill>
                <a:latin typeface="Arial"/>
                <a:ea typeface="Arial"/>
                <a:cs typeface="Arial"/>
                <a:sym typeface="Arial"/>
              </a:rPr>
              <a:t> or </a:t>
            </a:r>
            <a:r>
              <a:rPr lang="en-IN" sz="1800" u="none" strike="noStrike">
                <a:solidFill>
                  <a:schemeClr val="dk1"/>
                </a:solidFill>
                <a:latin typeface="Courier New"/>
                <a:ea typeface="Courier New"/>
                <a:cs typeface="Courier New"/>
                <a:sym typeface="Courier New"/>
              </a:rPr>
              <a:t>UPDATE</a:t>
            </a:r>
            <a:r>
              <a:rPr lang="en-IN" sz="1800" u="none" strike="noStrike">
                <a:solidFill>
                  <a:schemeClr val="dk1"/>
                </a:solidFill>
                <a:latin typeface="Arial"/>
                <a:ea typeface="Arial"/>
                <a:cs typeface="Arial"/>
                <a:sym typeface="Arial"/>
              </a:rPr>
              <a:t> action to the matching rows in the child table.</a:t>
            </a:r>
            <a:endParaRPr/>
          </a:p>
          <a:p>
            <a:pPr indent="-342900" lvl="0" marL="342900" marR="0" rtl="0" algn="l">
              <a:lnSpc>
                <a:spcPct val="115000"/>
              </a:lnSpc>
              <a:spcBef>
                <a:spcPts val="0"/>
              </a:spcBef>
              <a:spcAft>
                <a:spcPts val="0"/>
              </a:spcAft>
              <a:buClr>
                <a:schemeClr val="dk1"/>
              </a:buClr>
              <a:buSzPts val="1050"/>
              <a:buFont typeface="Calibri"/>
              <a:buAutoNum type="arabicPeriod"/>
            </a:pPr>
            <a:r>
              <a:rPr lang="en-IN" sz="1800" u="none" strike="noStrike">
                <a:solidFill>
                  <a:schemeClr val="dk1"/>
                </a:solidFill>
                <a:latin typeface="Courier New"/>
                <a:ea typeface="Courier New"/>
                <a:cs typeface="Courier New"/>
                <a:sym typeface="Courier New"/>
              </a:rPr>
              <a:t>SET NULL</a:t>
            </a:r>
            <a:r>
              <a:rPr lang="en-IN" sz="1800" u="none" strike="noStrike">
                <a:solidFill>
                  <a:schemeClr val="dk1"/>
                </a:solidFill>
                <a:latin typeface="Arial"/>
                <a:ea typeface="Arial"/>
                <a:cs typeface="Arial"/>
                <a:sym typeface="Arial"/>
              </a:rPr>
              <a:t>: set the foreign key value in the child table to </a:t>
            </a:r>
            <a:r>
              <a:rPr lang="en-IN" sz="1800" u="none" strike="noStrike">
                <a:solidFill>
                  <a:schemeClr val="dk1"/>
                </a:solidFill>
                <a:latin typeface="Courier New"/>
                <a:ea typeface="Courier New"/>
                <a:cs typeface="Courier New"/>
                <a:sym typeface="Courier New"/>
              </a:rPr>
              <a:t>NULL</a:t>
            </a:r>
            <a:r>
              <a:rPr lang="en-IN" sz="1800" u="none" strike="noStrike">
                <a:solidFill>
                  <a:schemeClr val="dk1"/>
                </a:solidFill>
                <a:latin typeface="Arial"/>
                <a:ea typeface="Arial"/>
                <a:cs typeface="Arial"/>
                <a:sym typeface="Arial"/>
              </a:rPr>
              <a:t> (if </a:t>
            </a:r>
            <a:r>
              <a:rPr lang="en-IN" sz="1800" u="none" strike="noStrike">
                <a:solidFill>
                  <a:schemeClr val="dk1"/>
                </a:solidFill>
                <a:latin typeface="Courier New"/>
                <a:ea typeface="Courier New"/>
                <a:cs typeface="Courier New"/>
                <a:sym typeface="Courier New"/>
              </a:rPr>
              <a:t>NULL</a:t>
            </a:r>
            <a:r>
              <a:rPr lang="en-IN" sz="1800" u="none" strike="noStrike">
                <a:solidFill>
                  <a:schemeClr val="dk1"/>
                </a:solidFill>
                <a:latin typeface="Arial"/>
                <a:ea typeface="Arial"/>
                <a:cs typeface="Arial"/>
                <a:sym typeface="Arial"/>
              </a:rPr>
              <a:t> is allowed).</a:t>
            </a:r>
            <a:endParaRPr/>
          </a:p>
          <a:p>
            <a:pPr indent="-342900" lvl="0" marL="342900" marR="0" rtl="0" algn="l">
              <a:lnSpc>
                <a:spcPct val="115000"/>
              </a:lnSpc>
              <a:spcBef>
                <a:spcPts val="0"/>
              </a:spcBef>
              <a:spcAft>
                <a:spcPts val="0"/>
              </a:spcAft>
              <a:buClr>
                <a:schemeClr val="dk1"/>
              </a:buClr>
              <a:buSzPts val="1050"/>
              <a:buFont typeface="Calibri"/>
              <a:buAutoNum type="arabicPeriod"/>
            </a:pPr>
            <a:r>
              <a:rPr lang="en-IN" sz="1800" u="none" strike="noStrike">
                <a:solidFill>
                  <a:schemeClr val="dk1"/>
                </a:solidFill>
                <a:latin typeface="Courier New"/>
                <a:ea typeface="Courier New"/>
                <a:cs typeface="Courier New"/>
                <a:sym typeface="Courier New"/>
              </a:rPr>
              <a:t>NO ACTION</a:t>
            </a:r>
            <a:r>
              <a:rPr lang="en-IN" sz="1800" u="none" strike="noStrike">
                <a:solidFill>
                  <a:schemeClr val="dk1"/>
                </a:solidFill>
                <a:latin typeface="Arial"/>
                <a:ea typeface="Arial"/>
                <a:cs typeface="Arial"/>
                <a:sym typeface="Arial"/>
              </a:rPr>
              <a:t>: a SQL term which means no action on the parent's row. Same as </a:t>
            </a:r>
            <a:r>
              <a:rPr lang="en-IN" sz="1800" u="none" strike="noStrike">
                <a:solidFill>
                  <a:schemeClr val="dk1"/>
                </a:solidFill>
                <a:latin typeface="Courier New"/>
                <a:ea typeface="Courier New"/>
                <a:cs typeface="Courier New"/>
                <a:sym typeface="Courier New"/>
              </a:rPr>
              <a:t>RESTRICT</a:t>
            </a:r>
            <a:r>
              <a:rPr lang="en-IN" sz="1800" u="none" strike="noStrike">
                <a:solidFill>
                  <a:schemeClr val="dk1"/>
                </a:solidFill>
                <a:latin typeface="Arial"/>
                <a:ea typeface="Arial"/>
                <a:cs typeface="Arial"/>
                <a:sym typeface="Arial"/>
              </a:rPr>
              <a:t> in </a:t>
            </a:r>
            <a:r>
              <a:rPr lang="en-IN" sz="1800">
                <a:solidFill>
                  <a:schemeClr val="dk1"/>
                </a:solidFill>
              </a:rPr>
              <a:t>MariaDB </a:t>
            </a:r>
            <a:r>
              <a:rPr lang="en-IN" sz="1800" u="none" strike="noStrike">
                <a:solidFill>
                  <a:schemeClr val="dk1"/>
                </a:solidFill>
                <a:latin typeface="Arial"/>
                <a:ea typeface="Arial"/>
                <a:cs typeface="Arial"/>
                <a:sym typeface="Arial"/>
              </a:rPr>
              <a:t>, which disallows </a:t>
            </a:r>
            <a:r>
              <a:rPr lang="en-IN" sz="1800" u="none" strike="noStrike">
                <a:solidFill>
                  <a:schemeClr val="dk1"/>
                </a:solidFill>
                <a:latin typeface="Courier New"/>
                <a:ea typeface="Courier New"/>
                <a:cs typeface="Courier New"/>
                <a:sym typeface="Courier New"/>
              </a:rPr>
              <a:t>DELETE</a:t>
            </a:r>
            <a:r>
              <a:rPr lang="en-IN" sz="1800" u="none" strike="noStrike">
                <a:solidFill>
                  <a:schemeClr val="dk1"/>
                </a:solidFill>
                <a:latin typeface="Arial"/>
                <a:ea typeface="Arial"/>
                <a:cs typeface="Arial"/>
                <a:sym typeface="Arial"/>
              </a:rPr>
              <a:t> or </a:t>
            </a:r>
            <a:r>
              <a:rPr lang="en-IN" sz="1800" u="none" strike="noStrike">
                <a:solidFill>
                  <a:schemeClr val="dk1"/>
                </a:solidFill>
                <a:latin typeface="Courier New"/>
                <a:ea typeface="Courier New"/>
                <a:cs typeface="Courier New"/>
                <a:sym typeface="Courier New"/>
              </a:rPr>
              <a:t>UPDATE</a:t>
            </a:r>
            <a:r>
              <a:rPr lang="en-IN" sz="1800" u="none" strike="noStrike">
                <a:solidFill>
                  <a:schemeClr val="dk1"/>
                </a:solidFill>
                <a:latin typeface="Arial"/>
                <a:ea typeface="Arial"/>
                <a:cs typeface="Arial"/>
                <a:sym typeface="Arial"/>
              </a:rPr>
              <a:t> (do nothing).</a:t>
            </a:r>
            <a:endParaRPr sz="1800" u="none" strike="noStrike">
              <a:solidFill>
                <a:schemeClr val="dk1"/>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50"/>
          <p:cNvSpPr/>
          <p:nvPr/>
        </p:nvSpPr>
        <p:spPr>
          <a:xfrm>
            <a:off x="1" y="334736"/>
            <a:ext cx="12191999" cy="6115649"/>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lang="en-IN" sz="1800">
                <a:solidFill>
                  <a:schemeClr val="dk1"/>
                </a:solidFill>
                <a:latin typeface="Arial"/>
                <a:ea typeface="Arial"/>
                <a:cs typeface="Arial"/>
                <a:sym typeface="Arial"/>
              </a:rPr>
              <a:t>Try deleting a record in the </a:t>
            </a:r>
            <a:r>
              <a:rPr lang="en-IN" sz="1800">
                <a:solidFill>
                  <a:schemeClr val="dk1"/>
                </a:solidFill>
                <a:latin typeface="Courier New"/>
                <a:ea typeface="Courier New"/>
                <a:cs typeface="Courier New"/>
                <a:sym typeface="Courier New"/>
              </a:rPr>
              <a:t>suppliers</a:t>
            </a:r>
            <a:r>
              <a:rPr lang="en-IN" sz="1800">
                <a:solidFill>
                  <a:schemeClr val="dk1"/>
                </a:solidFill>
                <a:latin typeface="Arial"/>
                <a:ea typeface="Arial"/>
                <a:cs typeface="Arial"/>
                <a:sym typeface="Arial"/>
              </a:rPr>
              <a:t> (parent) table that is referenced by </a:t>
            </a:r>
            <a:r>
              <a:rPr lang="en-IN" sz="1800">
                <a:solidFill>
                  <a:schemeClr val="dk1"/>
                </a:solidFill>
                <a:latin typeface="Courier New"/>
                <a:ea typeface="Courier New"/>
                <a:cs typeface="Courier New"/>
                <a:sym typeface="Courier New"/>
              </a:rPr>
              <a:t>products_suppliers</a:t>
            </a:r>
            <a:r>
              <a:rPr lang="en-IN" sz="1800">
                <a:solidFill>
                  <a:schemeClr val="dk1"/>
                </a:solidFill>
                <a:latin typeface="Arial"/>
                <a:ea typeface="Arial"/>
                <a:cs typeface="Arial"/>
                <a:sym typeface="Arial"/>
              </a:rPr>
              <a:t> (child) table, e.g.,</a:t>
            </a:r>
            <a:endParaRPr/>
          </a:p>
          <a:p>
            <a:pPr indent="0" lvl="0" marL="0" marR="0" rtl="0" algn="l">
              <a:lnSpc>
                <a:spcPct val="115000"/>
              </a:lnSpc>
              <a:spcBef>
                <a:spcPts val="400"/>
              </a:spcBef>
              <a:spcAft>
                <a:spcPts val="0"/>
              </a:spcAft>
              <a:buNone/>
            </a:pPr>
            <a:r>
              <a:rPr lang="en-IN" sz="1800">
                <a:solidFill>
                  <a:schemeClr val="dk1"/>
                </a:solidFill>
                <a:latin typeface="Courier New"/>
                <a:ea typeface="Courier New"/>
                <a:cs typeface="Courier New"/>
                <a:sym typeface="Courier New"/>
              </a:rPr>
              <a:t>MariaDB </a:t>
            </a:r>
            <a:r>
              <a:rPr lang="en-IN" sz="1800">
                <a:solidFill>
                  <a:schemeClr val="dk1"/>
                </a:solidFill>
                <a:latin typeface="Courier New"/>
                <a:ea typeface="Courier New"/>
                <a:cs typeface="Courier New"/>
                <a:sym typeface="Courier New"/>
              </a:rPr>
              <a:t>&gt; </a:t>
            </a:r>
            <a:r>
              <a:rPr b="1" lang="en-IN" sz="1800">
                <a:solidFill>
                  <a:schemeClr val="dk1"/>
                </a:solidFill>
                <a:latin typeface="Courier New"/>
                <a:ea typeface="Courier New"/>
                <a:cs typeface="Courier New"/>
                <a:sym typeface="Courier New"/>
              </a:rPr>
              <a:t>SELECT * FROM products_suppliers;</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productID | supplierID |</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2001 |        </a:t>
            </a:r>
            <a:r>
              <a:rPr b="1" lang="en-IN" sz="1800">
                <a:solidFill>
                  <a:schemeClr val="dk1"/>
                </a:solidFill>
                <a:latin typeface="Courier New"/>
                <a:ea typeface="Courier New"/>
                <a:cs typeface="Courier New"/>
                <a:sym typeface="Courier New"/>
              </a:rPr>
              <a:t>501</a:t>
            </a:r>
            <a:r>
              <a:rPr lang="en-IN" sz="1800">
                <a:solidFill>
                  <a:schemeClr val="dk1"/>
                </a:solidFill>
                <a:latin typeface="Courier New"/>
                <a:ea typeface="Courier New"/>
                <a:cs typeface="Courier New"/>
                <a:sym typeface="Courier New"/>
              </a:rPr>
              <a:t> |</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2002 |        </a:t>
            </a:r>
            <a:r>
              <a:rPr b="1" lang="en-IN" sz="1800">
                <a:solidFill>
                  <a:schemeClr val="dk1"/>
                </a:solidFill>
                <a:latin typeface="Courier New"/>
                <a:ea typeface="Courier New"/>
                <a:cs typeface="Courier New"/>
                <a:sym typeface="Courier New"/>
              </a:rPr>
              <a:t>501</a:t>
            </a:r>
            <a:r>
              <a:rPr lang="en-IN" sz="1800">
                <a:solidFill>
                  <a:schemeClr val="dk1"/>
                </a:solidFill>
                <a:latin typeface="Courier New"/>
                <a:ea typeface="Courier New"/>
                <a:cs typeface="Courier New"/>
                <a:sym typeface="Courier New"/>
              </a:rPr>
              <a:t> |</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2003 |        </a:t>
            </a:r>
            <a:r>
              <a:rPr b="1" lang="en-IN" sz="1800">
                <a:solidFill>
                  <a:schemeClr val="dk1"/>
                </a:solidFill>
                <a:latin typeface="Courier New"/>
                <a:ea typeface="Courier New"/>
                <a:cs typeface="Courier New"/>
                <a:sym typeface="Courier New"/>
              </a:rPr>
              <a:t>501</a:t>
            </a:r>
            <a:r>
              <a:rPr lang="en-IN" sz="1800">
                <a:solidFill>
                  <a:schemeClr val="dk1"/>
                </a:solidFill>
                <a:latin typeface="Courier New"/>
                <a:ea typeface="Courier New"/>
                <a:cs typeface="Courier New"/>
                <a:sym typeface="Courier New"/>
              </a:rPr>
              <a:t> |</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2004 |        502 |</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2001 |        503 |</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a:t>
            </a:r>
            <a:r>
              <a:rPr lang="en-IN" sz="1800">
                <a:solidFill>
                  <a:schemeClr val="dk1"/>
                </a:solidFill>
                <a:latin typeface="Courier New"/>
                <a:ea typeface="Courier New"/>
                <a:cs typeface="Courier New"/>
                <a:sym typeface="Courier New"/>
              </a:rPr>
              <a:t>&gt; DELETE FROM suppliers WHERE </a:t>
            </a:r>
            <a:r>
              <a:rPr lang="en-IN" sz="1800">
                <a:solidFill>
                  <a:srgbClr val="E31B23"/>
                </a:solidFill>
                <a:latin typeface="Courier New"/>
                <a:ea typeface="Courier New"/>
                <a:cs typeface="Courier New"/>
                <a:sym typeface="Courier New"/>
              </a:rPr>
              <a:t>supplierID = 501</a:t>
            </a:r>
            <a:r>
              <a:rPr lang="en-IN" sz="1800">
                <a:solidFill>
                  <a:schemeClr val="dk1"/>
                </a:solidFill>
                <a:latin typeface="Courier New"/>
                <a:ea typeface="Courier New"/>
                <a:cs typeface="Courier New"/>
                <a:sym typeface="Courier New"/>
              </a:rPr>
              <a:t>;</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800">
                <a:solidFill>
                  <a:schemeClr val="dk1"/>
                </a:solidFill>
                <a:latin typeface="Courier New"/>
                <a:ea typeface="Courier New"/>
                <a:cs typeface="Courier New"/>
                <a:sym typeface="Courier New"/>
              </a:rPr>
              <a:t>ERROR 1451 (23000): Cannot delete or update a parent row: a foreign key constraint fails </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800">
                <a:solidFill>
                  <a:schemeClr val="dk1"/>
                </a:solidFill>
                <a:latin typeface="Courier New"/>
                <a:ea typeface="Courier New"/>
                <a:cs typeface="Courier New"/>
                <a:sym typeface="Courier New"/>
              </a:rPr>
              <a:t>(`</a:t>
            </a:r>
            <a:r>
              <a:rPr b="1" lang="en-IN" sz="1800">
                <a:solidFill>
                  <a:schemeClr val="dk1"/>
                </a:solidFill>
                <a:latin typeface="Courier New"/>
                <a:ea typeface="Courier New"/>
                <a:cs typeface="Courier New"/>
                <a:sym typeface="Courier New"/>
              </a:rPr>
              <a:t>geodb</a:t>
            </a:r>
            <a:r>
              <a:rPr b="1" lang="en-IN" sz="1800">
                <a:solidFill>
                  <a:schemeClr val="dk1"/>
                </a:solidFill>
                <a:latin typeface="Courier New"/>
                <a:ea typeface="Courier New"/>
                <a:cs typeface="Courier New"/>
                <a:sym typeface="Courier New"/>
              </a:rPr>
              <a:t>`.`products_suppliers`, CONSTRAINT `products_suppliers_ibfk_2` </a:t>
            </a:r>
            <a:endParaRPr sz="1800">
              <a:solidFill>
                <a:schemeClr val="dk1"/>
              </a:solidFill>
              <a:latin typeface="Arial"/>
              <a:ea typeface="Arial"/>
              <a:cs typeface="Arial"/>
              <a:sym typeface="Arial"/>
            </a:endParaRPr>
          </a:p>
          <a:p>
            <a:pPr indent="0" lvl="0" marL="0" marR="0" rtl="0" algn="just">
              <a:lnSpc>
                <a:spcPct val="131000"/>
              </a:lnSpc>
              <a:spcBef>
                <a:spcPts val="400"/>
              </a:spcBef>
              <a:spcAft>
                <a:spcPts val="0"/>
              </a:spcAft>
              <a:buNone/>
            </a:pPr>
            <a:r>
              <a:rPr b="1" lang="en-IN" sz="1800">
                <a:solidFill>
                  <a:schemeClr val="dk1"/>
                </a:solidFill>
                <a:latin typeface="Courier New"/>
                <a:ea typeface="Courier New"/>
                <a:cs typeface="Courier New"/>
                <a:sym typeface="Courier New"/>
              </a:rPr>
              <a:t>FOREIGN KEY (`supplierID`) REFERENCES `suppliers` (`supplierID`))</a:t>
            </a:r>
            <a:endParaRPr sz="1800">
              <a:solidFill>
                <a:schemeClr val="dk1"/>
              </a:solidFill>
              <a:latin typeface="Arial"/>
              <a:ea typeface="Arial"/>
              <a:cs typeface="Arial"/>
              <a:sym typeface="Arial"/>
            </a:endParaRPr>
          </a:p>
          <a:p>
            <a:pPr indent="0" lvl="0" marL="0" marR="0" rtl="0" algn="just">
              <a:lnSpc>
                <a:spcPct val="115000"/>
              </a:lnSpc>
              <a:spcBef>
                <a:spcPts val="1200"/>
              </a:spcBef>
              <a:spcAft>
                <a:spcPts val="0"/>
              </a:spcAft>
              <a:buNone/>
            </a:pPr>
            <a:r>
              <a:rPr lang="en-IN" sz="1800">
                <a:solidFill>
                  <a:schemeClr val="dk1"/>
                </a:solidFill>
                <a:latin typeface="Arial"/>
                <a:ea typeface="Arial"/>
                <a:cs typeface="Arial"/>
                <a:sym typeface="Arial"/>
              </a:rPr>
              <a:t>The record cannot be deleted as the default "</a:t>
            </a:r>
            <a:r>
              <a:rPr lang="en-IN" sz="1800">
                <a:solidFill>
                  <a:schemeClr val="dk1"/>
                </a:solidFill>
                <a:latin typeface="Courier New"/>
                <a:ea typeface="Courier New"/>
                <a:cs typeface="Courier New"/>
                <a:sym typeface="Courier New"/>
              </a:rPr>
              <a:t>ON DELETE RESTRICT</a:t>
            </a:r>
            <a:r>
              <a:rPr lang="en-IN" sz="1800">
                <a:solidFill>
                  <a:schemeClr val="dk1"/>
                </a:solidFill>
                <a:latin typeface="Arial"/>
                <a:ea typeface="Arial"/>
                <a:cs typeface="Arial"/>
                <a:sym typeface="Arial"/>
              </a:rPr>
              <a:t>" constraint was imposed.</a:t>
            </a:r>
            <a:endParaRPr sz="1800">
              <a:solidFill>
                <a:schemeClr val="dk1"/>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51"/>
          <p:cNvSpPr/>
          <p:nvPr/>
        </p:nvSpPr>
        <p:spPr>
          <a:xfrm>
            <a:off x="1" y="220435"/>
            <a:ext cx="12191999" cy="6507422"/>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IN" sz="2000">
                <a:solidFill>
                  <a:srgbClr val="0A8464"/>
                </a:solidFill>
                <a:latin typeface="Verdana"/>
                <a:ea typeface="Verdana"/>
                <a:cs typeface="Verdana"/>
                <a:sym typeface="Verdana"/>
              </a:rPr>
              <a:t>Indexes (or Keys)</a:t>
            </a:r>
            <a:endParaRPr b="1" sz="2000">
              <a:solidFill>
                <a:srgbClr val="666666"/>
              </a:solidFill>
              <a:latin typeface="Arial"/>
              <a:ea typeface="Arial"/>
              <a:cs typeface="Arial"/>
              <a:sym typeface="Arial"/>
            </a:endParaRPr>
          </a:p>
          <a:p>
            <a:pPr indent="0" lvl="0" marL="0" marR="0" rtl="0" algn="just">
              <a:lnSpc>
                <a:spcPct val="115000"/>
              </a:lnSpc>
              <a:spcBef>
                <a:spcPts val="600"/>
              </a:spcBef>
              <a:spcAft>
                <a:spcPts val="0"/>
              </a:spcAft>
              <a:buNone/>
            </a:pPr>
            <a:r>
              <a:rPr lang="en-IN" sz="1800">
                <a:solidFill>
                  <a:schemeClr val="dk1"/>
                </a:solidFill>
                <a:latin typeface="Arial"/>
                <a:ea typeface="Arial"/>
                <a:cs typeface="Arial"/>
                <a:sym typeface="Arial"/>
              </a:rPr>
              <a:t>Indexes (or Keys) can be created on selected column(s) to facilitate </a:t>
            </a:r>
            <a:r>
              <a:rPr i="1" lang="en-IN" sz="1800">
                <a:solidFill>
                  <a:schemeClr val="dk1"/>
                </a:solidFill>
                <a:latin typeface="Arial"/>
                <a:ea typeface="Arial"/>
                <a:cs typeface="Arial"/>
                <a:sym typeface="Arial"/>
              </a:rPr>
              <a:t>fast search</a:t>
            </a:r>
            <a:r>
              <a:rPr lang="en-IN" sz="1800">
                <a:solidFill>
                  <a:schemeClr val="dk1"/>
                </a:solidFill>
                <a:latin typeface="Arial"/>
                <a:ea typeface="Arial"/>
                <a:cs typeface="Arial"/>
                <a:sym typeface="Arial"/>
              </a:rPr>
              <a:t>. Without index, a "</a:t>
            </a:r>
            <a:r>
              <a:rPr lang="en-IN" sz="1800">
                <a:solidFill>
                  <a:schemeClr val="dk1"/>
                </a:solidFill>
                <a:latin typeface="Courier New"/>
                <a:ea typeface="Courier New"/>
                <a:cs typeface="Courier New"/>
                <a:sym typeface="Courier New"/>
              </a:rPr>
              <a:t>SELECT * FROM products WHERE productID=</a:t>
            </a:r>
            <a:r>
              <a:rPr i="1" lang="en-IN" sz="1800">
                <a:solidFill>
                  <a:schemeClr val="dk1"/>
                </a:solidFill>
                <a:latin typeface="Courier New"/>
                <a:ea typeface="Courier New"/>
                <a:cs typeface="Courier New"/>
                <a:sym typeface="Courier New"/>
              </a:rPr>
              <a:t>x</a:t>
            </a:r>
            <a:r>
              <a:rPr lang="en-IN" sz="1800">
                <a:solidFill>
                  <a:schemeClr val="dk1"/>
                </a:solidFill>
                <a:latin typeface="Arial"/>
                <a:ea typeface="Arial"/>
                <a:cs typeface="Arial"/>
                <a:sym typeface="Arial"/>
              </a:rPr>
              <a:t>" needs to match with the </a:t>
            </a:r>
            <a:r>
              <a:rPr lang="en-IN" sz="1800">
                <a:solidFill>
                  <a:schemeClr val="dk1"/>
                </a:solidFill>
                <a:latin typeface="Courier New"/>
                <a:ea typeface="Courier New"/>
                <a:cs typeface="Courier New"/>
                <a:sym typeface="Courier New"/>
              </a:rPr>
              <a:t>productID</a:t>
            </a:r>
            <a:r>
              <a:rPr lang="en-IN" sz="1800">
                <a:solidFill>
                  <a:schemeClr val="dk1"/>
                </a:solidFill>
                <a:latin typeface="Arial"/>
                <a:ea typeface="Arial"/>
                <a:cs typeface="Arial"/>
                <a:sym typeface="Arial"/>
              </a:rPr>
              <a:t> column of all the records in the </a:t>
            </a:r>
            <a:r>
              <a:rPr lang="en-IN" sz="1800">
                <a:solidFill>
                  <a:schemeClr val="dk1"/>
                </a:solidFill>
                <a:latin typeface="Courier New"/>
                <a:ea typeface="Courier New"/>
                <a:cs typeface="Courier New"/>
                <a:sym typeface="Courier New"/>
              </a:rPr>
              <a:t>products</a:t>
            </a:r>
            <a:r>
              <a:rPr lang="en-IN" sz="1800">
                <a:solidFill>
                  <a:schemeClr val="dk1"/>
                </a:solidFill>
                <a:latin typeface="Arial"/>
                <a:ea typeface="Arial"/>
                <a:cs typeface="Arial"/>
                <a:sym typeface="Arial"/>
              </a:rPr>
              <a:t> table. If </a:t>
            </a:r>
            <a:r>
              <a:rPr lang="en-IN" sz="1800">
                <a:solidFill>
                  <a:schemeClr val="dk1"/>
                </a:solidFill>
                <a:latin typeface="Courier New"/>
                <a:ea typeface="Courier New"/>
                <a:cs typeface="Courier New"/>
                <a:sym typeface="Courier New"/>
              </a:rPr>
              <a:t>productID</a:t>
            </a:r>
            <a:r>
              <a:rPr lang="en-IN" sz="1800">
                <a:solidFill>
                  <a:schemeClr val="dk1"/>
                </a:solidFill>
                <a:latin typeface="Arial"/>
                <a:ea typeface="Arial"/>
                <a:cs typeface="Arial"/>
                <a:sym typeface="Arial"/>
              </a:rPr>
              <a:t> column is indexed (e.g., using a binary tree), the matching can be greatly improved (via the binary tree search).</a:t>
            </a:r>
            <a:endParaRPr sz="2000">
              <a:solidFill>
                <a:schemeClr val="dk1"/>
              </a:solidFill>
              <a:latin typeface="Arial"/>
              <a:ea typeface="Arial"/>
              <a:cs typeface="Arial"/>
              <a:sym typeface="Arial"/>
            </a:endParaRPr>
          </a:p>
          <a:p>
            <a:pPr indent="0" lvl="0" marL="0" marR="0" rtl="0" algn="just">
              <a:lnSpc>
                <a:spcPct val="115000"/>
              </a:lnSpc>
              <a:spcBef>
                <a:spcPts val="1000"/>
              </a:spcBef>
              <a:spcAft>
                <a:spcPts val="0"/>
              </a:spcAft>
              <a:buNone/>
            </a:pPr>
            <a:r>
              <a:rPr lang="en-IN" sz="1800">
                <a:solidFill>
                  <a:schemeClr val="dk1"/>
                </a:solidFill>
                <a:latin typeface="Arial"/>
                <a:ea typeface="Arial"/>
                <a:cs typeface="Arial"/>
                <a:sym typeface="Arial"/>
              </a:rPr>
              <a:t>You should index columns which are frequently used in the </a:t>
            </a:r>
            <a:r>
              <a:rPr lang="en-IN" sz="1800">
                <a:solidFill>
                  <a:schemeClr val="dk1"/>
                </a:solidFill>
                <a:latin typeface="Courier New"/>
                <a:ea typeface="Courier New"/>
                <a:cs typeface="Courier New"/>
                <a:sym typeface="Courier New"/>
              </a:rPr>
              <a:t>WHERE</a:t>
            </a:r>
            <a:r>
              <a:rPr lang="en-IN" sz="1800">
                <a:solidFill>
                  <a:schemeClr val="dk1"/>
                </a:solidFill>
                <a:latin typeface="Arial"/>
                <a:ea typeface="Arial"/>
                <a:cs typeface="Arial"/>
                <a:sym typeface="Arial"/>
              </a:rPr>
              <a:t> clause; and as </a:t>
            </a:r>
            <a:r>
              <a:rPr lang="en-IN" sz="1800">
                <a:solidFill>
                  <a:schemeClr val="dk1"/>
                </a:solidFill>
                <a:latin typeface="Courier New"/>
                <a:ea typeface="Courier New"/>
                <a:cs typeface="Courier New"/>
                <a:sym typeface="Courier New"/>
              </a:rPr>
              <a:t>JOIN</a:t>
            </a:r>
            <a:r>
              <a:rPr lang="en-IN" sz="1800">
                <a:solidFill>
                  <a:schemeClr val="dk1"/>
                </a:solidFill>
                <a:latin typeface="Arial"/>
                <a:ea typeface="Arial"/>
                <a:cs typeface="Arial"/>
                <a:sym typeface="Arial"/>
              </a:rPr>
              <a:t> columns.</a:t>
            </a:r>
            <a:endParaRPr sz="2000">
              <a:solidFill>
                <a:schemeClr val="dk1"/>
              </a:solidFill>
              <a:latin typeface="Arial"/>
              <a:ea typeface="Arial"/>
              <a:cs typeface="Arial"/>
              <a:sym typeface="Arial"/>
            </a:endParaRPr>
          </a:p>
          <a:p>
            <a:pPr indent="0" lvl="0" marL="0" marR="0" rtl="0" algn="just">
              <a:lnSpc>
                <a:spcPct val="115000"/>
              </a:lnSpc>
              <a:spcBef>
                <a:spcPts val="1000"/>
              </a:spcBef>
              <a:spcAft>
                <a:spcPts val="0"/>
              </a:spcAft>
              <a:buNone/>
            </a:pPr>
            <a:r>
              <a:rPr lang="en-IN" sz="1800">
                <a:solidFill>
                  <a:schemeClr val="dk1"/>
                </a:solidFill>
                <a:latin typeface="Arial"/>
                <a:ea typeface="Arial"/>
                <a:cs typeface="Arial"/>
                <a:sym typeface="Arial"/>
              </a:rPr>
              <a:t>The drawback about indexing is cost and space. Building and maintaining indexes require computations and memory spaces. Indexes facilitate fast search but deplete the performance on modifying the table (</a:t>
            </a:r>
            <a:r>
              <a:rPr lang="en-IN" sz="1800">
                <a:solidFill>
                  <a:schemeClr val="dk1"/>
                </a:solidFill>
                <a:latin typeface="Courier New"/>
                <a:ea typeface="Courier New"/>
                <a:cs typeface="Courier New"/>
                <a:sym typeface="Courier New"/>
              </a:rPr>
              <a:t>INSERT/UPDATE/DELETE</a:t>
            </a:r>
            <a:r>
              <a:rPr lang="en-IN" sz="1800">
                <a:solidFill>
                  <a:schemeClr val="dk1"/>
                </a:solidFill>
                <a:latin typeface="Arial"/>
                <a:ea typeface="Arial"/>
                <a:cs typeface="Arial"/>
                <a:sym typeface="Arial"/>
              </a:rPr>
              <a:t>), and need to be justified. Nevertheless, relational databases are typically optimized for queries and retrievals, but NOT for updates.</a:t>
            </a:r>
            <a:endParaRPr sz="2000">
              <a:solidFill>
                <a:schemeClr val="dk1"/>
              </a:solidFill>
              <a:latin typeface="Arial"/>
              <a:ea typeface="Arial"/>
              <a:cs typeface="Arial"/>
              <a:sym typeface="Arial"/>
            </a:endParaRPr>
          </a:p>
          <a:p>
            <a:pPr indent="0" lvl="0" marL="0" marR="0" rtl="0" algn="just">
              <a:lnSpc>
                <a:spcPct val="115000"/>
              </a:lnSpc>
              <a:spcBef>
                <a:spcPts val="1000"/>
              </a:spcBef>
              <a:spcAft>
                <a:spcPts val="0"/>
              </a:spcAft>
              <a:buNone/>
            </a:pPr>
            <a:r>
              <a:rPr lang="en-IN" sz="1800">
                <a:solidFill>
                  <a:schemeClr val="dk1"/>
                </a:solidFill>
                <a:latin typeface="Arial"/>
                <a:ea typeface="Arial"/>
                <a:cs typeface="Arial"/>
                <a:sym typeface="Arial"/>
              </a:rPr>
              <a:t>In </a:t>
            </a:r>
            <a:r>
              <a:rPr lang="en-IN" sz="1800">
                <a:solidFill>
                  <a:schemeClr val="dk1"/>
                </a:solidFill>
              </a:rPr>
              <a:t>MariaDB </a:t>
            </a:r>
            <a:r>
              <a:rPr lang="en-IN" sz="1800">
                <a:solidFill>
                  <a:schemeClr val="dk1"/>
                </a:solidFill>
                <a:latin typeface="Arial"/>
                <a:ea typeface="Arial"/>
                <a:cs typeface="Arial"/>
                <a:sym typeface="Arial"/>
              </a:rPr>
              <a:t>, the keyword </a:t>
            </a:r>
            <a:r>
              <a:rPr lang="en-IN" sz="1800">
                <a:solidFill>
                  <a:schemeClr val="dk1"/>
                </a:solidFill>
                <a:latin typeface="Courier New"/>
                <a:ea typeface="Courier New"/>
                <a:cs typeface="Courier New"/>
                <a:sym typeface="Courier New"/>
              </a:rPr>
              <a:t>KEY</a:t>
            </a:r>
            <a:r>
              <a:rPr lang="en-IN" sz="1800">
                <a:solidFill>
                  <a:schemeClr val="dk1"/>
                </a:solidFill>
                <a:latin typeface="Arial"/>
                <a:ea typeface="Arial"/>
                <a:cs typeface="Arial"/>
                <a:sym typeface="Arial"/>
              </a:rPr>
              <a:t> is synonym to </a:t>
            </a:r>
            <a:r>
              <a:rPr lang="en-IN" sz="1800">
                <a:solidFill>
                  <a:schemeClr val="dk1"/>
                </a:solidFill>
                <a:latin typeface="Courier New"/>
                <a:ea typeface="Courier New"/>
                <a:cs typeface="Courier New"/>
                <a:sym typeface="Courier New"/>
              </a:rPr>
              <a:t>INDEX</a:t>
            </a:r>
            <a:r>
              <a:rPr lang="en-IN" sz="18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indent="0" lvl="0" marL="0" marR="0" rtl="0" algn="just">
              <a:lnSpc>
                <a:spcPct val="115000"/>
              </a:lnSpc>
              <a:spcBef>
                <a:spcPts val="1000"/>
              </a:spcBef>
              <a:spcAft>
                <a:spcPts val="0"/>
              </a:spcAft>
              <a:buNone/>
            </a:pPr>
            <a:r>
              <a:rPr lang="en-IN" sz="1800">
                <a:solidFill>
                  <a:schemeClr val="dk1"/>
                </a:solidFill>
                <a:latin typeface="Arial"/>
                <a:ea typeface="Arial"/>
                <a:cs typeface="Arial"/>
                <a:sym typeface="Arial"/>
              </a:rPr>
              <a:t>In </a:t>
            </a:r>
            <a:r>
              <a:rPr lang="en-IN" sz="1800">
                <a:solidFill>
                  <a:schemeClr val="dk1"/>
                </a:solidFill>
              </a:rPr>
              <a:t>MariaDB </a:t>
            </a:r>
            <a:r>
              <a:rPr lang="en-IN" sz="1800">
                <a:solidFill>
                  <a:schemeClr val="dk1"/>
                </a:solidFill>
                <a:latin typeface="Arial"/>
                <a:ea typeface="Arial"/>
                <a:cs typeface="Arial"/>
                <a:sym typeface="Arial"/>
              </a:rPr>
              <a:t>, indexes can be built on:</a:t>
            </a:r>
            <a:endParaRPr sz="2000">
              <a:solidFill>
                <a:schemeClr val="dk1"/>
              </a:solidFill>
              <a:latin typeface="Arial"/>
              <a:ea typeface="Arial"/>
              <a:cs typeface="Arial"/>
              <a:sym typeface="Arial"/>
            </a:endParaRPr>
          </a:p>
          <a:p>
            <a:pPr indent="-342900" lvl="0" marL="342900" marR="0" rtl="0" algn="l">
              <a:lnSpc>
                <a:spcPct val="115000"/>
              </a:lnSpc>
              <a:spcBef>
                <a:spcPts val="1400"/>
              </a:spcBef>
              <a:spcAft>
                <a:spcPts val="0"/>
              </a:spcAft>
              <a:buClr>
                <a:schemeClr val="dk1"/>
              </a:buClr>
              <a:buSzPts val="1050"/>
              <a:buFont typeface="Calibri"/>
              <a:buAutoNum type="arabicPeriod"/>
            </a:pPr>
            <a:r>
              <a:rPr lang="en-IN" sz="1800" u="none" strike="noStrike">
                <a:solidFill>
                  <a:schemeClr val="dk1"/>
                </a:solidFill>
                <a:latin typeface="Arial"/>
                <a:ea typeface="Arial"/>
                <a:cs typeface="Arial"/>
                <a:sym typeface="Arial"/>
              </a:rPr>
              <a:t>a single column (column-index)</a:t>
            </a:r>
            <a:endParaRPr sz="2000" u="none" strike="noStrike">
              <a:solidFill>
                <a:schemeClr val="dk1"/>
              </a:solidFill>
              <a:latin typeface="Arial"/>
              <a:ea typeface="Arial"/>
              <a:cs typeface="Arial"/>
              <a:sym typeface="Arial"/>
            </a:endParaRPr>
          </a:p>
          <a:p>
            <a:pPr indent="-342900" lvl="0" marL="342900" marR="0" rtl="0" algn="l">
              <a:lnSpc>
                <a:spcPct val="115000"/>
              </a:lnSpc>
              <a:spcBef>
                <a:spcPts val="0"/>
              </a:spcBef>
              <a:spcAft>
                <a:spcPts val="0"/>
              </a:spcAft>
              <a:buClr>
                <a:schemeClr val="dk1"/>
              </a:buClr>
              <a:buSzPts val="1050"/>
              <a:buFont typeface="Calibri"/>
              <a:buAutoNum type="arabicPeriod"/>
            </a:pPr>
            <a:r>
              <a:rPr lang="en-IN" sz="1800" u="none" strike="noStrike">
                <a:solidFill>
                  <a:schemeClr val="dk1"/>
                </a:solidFill>
                <a:latin typeface="Arial"/>
                <a:ea typeface="Arial"/>
                <a:cs typeface="Arial"/>
                <a:sym typeface="Arial"/>
              </a:rPr>
              <a:t>a set of columns (concatenated-index)</a:t>
            </a:r>
            <a:endParaRPr sz="2000" u="none" strike="noStrike">
              <a:solidFill>
                <a:schemeClr val="dk1"/>
              </a:solidFill>
              <a:latin typeface="Arial"/>
              <a:ea typeface="Arial"/>
              <a:cs typeface="Arial"/>
              <a:sym typeface="Arial"/>
            </a:endParaRPr>
          </a:p>
          <a:p>
            <a:pPr indent="-342900" lvl="0" marL="342900" marR="0" rtl="0" algn="l">
              <a:lnSpc>
                <a:spcPct val="115000"/>
              </a:lnSpc>
              <a:spcBef>
                <a:spcPts val="0"/>
              </a:spcBef>
              <a:spcAft>
                <a:spcPts val="0"/>
              </a:spcAft>
              <a:buClr>
                <a:schemeClr val="dk1"/>
              </a:buClr>
              <a:buSzPts val="1050"/>
              <a:buFont typeface="Calibri"/>
              <a:buAutoNum type="arabicPeriod"/>
            </a:pPr>
            <a:r>
              <a:rPr lang="en-IN" sz="1800" u="none" strike="noStrike">
                <a:solidFill>
                  <a:schemeClr val="dk1"/>
                </a:solidFill>
                <a:latin typeface="Arial"/>
                <a:ea typeface="Arial"/>
                <a:cs typeface="Arial"/>
                <a:sym typeface="Arial"/>
              </a:rPr>
              <a:t>on unique-value column (</a:t>
            </a:r>
            <a:r>
              <a:rPr lang="en-IN" sz="1800" u="none" strike="noStrike">
                <a:solidFill>
                  <a:schemeClr val="dk1"/>
                </a:solidFill>
                <a:latin typeface="Courier New"/>
                <a:ea typeface="Courier New"/>
                <a:cs typeface="Courier New"/>
                <a:sym typeface="Courier New"/>
              </a:rPr>
              <a:t>UNIQUE INDEX</a:t>
            </a:r>
            <a:r>
              <a:rPr lang="en-IN" sz="1800" u="none" strike="noStrike">
                <a:solidFill>
                  <a:schemeClr val="dk1"/>
                </a:solidFill>
                <a:latin typeface="Arial"/>
                <a:ea typeface="Arial"/>
                <a:cs typeface="Arial"/>
                <a:sym typeface="Arial"/>
              </a:rPr>
              <a:t> or </a:t>
            </a:r>
            <a:r>
              <a:rPr lang="en-IN" sz="1800" u="none" strike="noStrike">
                <a:solidFill>
                  <a:schemeClr val="dk1"/>
                </a:solidFill>
                <a:latin typeface="Courier New"/>
                <a:ea typeface="Courier New"/>
                <a:cs typeface="Courier New"/>
                <a:sym typeface="Courier New"/>
              </a:rPr>
              <a:t>UNIQUE KEY</a:t>
            </a:r>
            <a:r>
              <a:rPr lang="en-IN" sz="1800" u="none" strike="noStrike">
                <a:solidFill>
                  <a:schemeClr val="dk1"/>
                </a:solidFill>
                <a:latin typeface="Arial"/>
                <a:ea typeface="Arial"/>
                <a:cs typeface="Arial"/>
                <a:sym typeface="Arial"/>
              </a:rPr>
              <a:t>)</a:t>
            </a:r>
            <a:endParaRPr sz="2000" u="none" strike="noStrike">
              <a:solidFill>
                <a:schemeClr val="dk1"/>
              </a:solidFill>
              <a:latin typeface="Arial"/>
              <a:ea typeface="Arial"/>
              <a:cs typeface="Arial"/>
              <a:sym typeface="Arial"/>
            </a:endParaRPr>
          </a:p>
          <a:p>
            <a:pPr indent="-342900" lvl="0" marL="342900" marR="0" rtl="0" algn="l">
              <a:lnSpc>
                <a:spcPct val="115000"/>
              </a:lnSpc>
              <a:spcBef>
                <a:spcPts val="0"/>
              </a:spcBef>
              <a:spcAft>
                <a:spcPts val="0"/>
              </a:spcAft>
              <a:buClr>
                <a:schemeClr val="dk1"/>
              </a:buClr>
              <a:buSzPts val="1050"/>
              <a:buFont typeface="Calibri"/>
              <a:buAutoNum type="arabicPeriod"/>
            </a:pPr>
            <a:r>
              <a:rPr lang="en-IN" sz="1800" u="none" strike="noStrike">
                <a:solidFill>
                  <a:schemeClr val="dk1"/>
                </a:solidFill>
                <a:latin typeface="Arial"/>
                <a:ea typeface="Arial"/>
                <a:cs typeface="Arial"/>
                <a:sym typeface="Arial"/>
              </a:rPr>
              <a:t>on a prefix of a column for strings (</a:t>
            </a:r>
            <a:r>
              <a:rPr lang="en-IN" sz="1800" u="none" strike="noStrike">
                <a:solidFill>
                  <a:schemeClr val="dk1"/>
                </a:solidFill>
                <a:latin typeface="Courier New"/>
                <a:ea typeface="Courier New"/>
                <a:cs typeface="Courier New"/>
                <a:sym typeface="Courier New"/>
              </a:rPr>
              <a:t>VARCHAR</a:t>
            </a:r>
            <a:r>
              <a:rPr lang="en-IN" sz="1800" u="none" strike="noStrike">
                <a:solidFill>
                  <a:schemeClr val="dk1"/>
                </a:solidFill>
                <a:latin typeface="Arial"/>
                <a:ea typeface="Arial"/>
                <a:cs typeface="Arial"/>
                <a:sym typeface="Arial"/>
              </a:rPr>
              <a:t> or </a:t>
            </a:r>
            <a:r>
              <a:rPr lang="en-IN" sz="1800" u="none" strike="noStrike">
                <a:solidFill>
                  <a:schemeClr val="dk1"/>
                </a:solidFill>
                <a:latin typeface="Courier New"/>
                <a:ea typeface="Courier New"/>
                <a:cs typeface="Courier New"/>
                <a:sym typeface="Courier New"/>
              </a:rPr>
              <a:t>CHAR</a:t>
            </a:r>
            <a:r>
              <a:rPr lang="en-IN" sz="1800" u="none" strike="noStrike">
                <a:solidFill>
                  <a:schemeClr val="dk1"/>
                </a:solidFill>
                <a:latin typeface="Arial"/>
                <a:ea typeface="Arial"/>
                <a:cs typeface="Arial"/>
                <a:sym typeface="Arial"/>
              </a:rPr>
              <a:t>), e.g., first 5 characters.</a:t>
            </a:r>
            <a:endParaRPr sz="2000" u="none" strike="noStrike">
              <a:solidFill>
                <a:schemeClr val="dk1"/>
              </a:solidFill>
              <a:latin typeface="Arial"/>
              <a:ea typeface="Arial"/>
              <a:cs typeface="Arial"/>
              <a:sym typeface="Arial"/>
            </a:endParaRPr>
          </a:p>
          <a:p>
            <a:pPr indent="0" lvl="0" marL="0" marR="0" rtl="0" algn="just">
              <a:lnSpc>
                <a:spcPct val="115000"/>
              </a:lnSpc>
              <a:spcBef>
                <a:spcPts val="1400"/>
              </a:spcBef>
              <a:spcAft>
                <a:spcPts val="0"/>
              </a:spcAft>
              <a:buNone/>
            </a:pPr>
            <a:r>
              <a:rPr lang="en-IN" sz="1800">
                <a:solidFill>
                  <a:schemeClr val="dk1"/>
                </a:solidFill>
                <a:latin typeface="Arial"/>
                <a:ea typeface="Arial"/>
                <a:cs typeface="Arial"/>
                <a:sym typeface="Arial"/>
              </a:rPr>
              <a:t>There can be more than one indexes in a table. Index are automatically built on the primary-key column(s).</a:t>
            </a:r>
            <a:endParaRPr sz="2000">
              <a:solidFill>
                <a:schemeClr val="dk1"/>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52"/>
          <p:cNvSpPr/>
          <p:nvPr/>
        </p:nvSpPr>
        <p:spPr>
          <a:xfrm>
            <a:off x="0" y="1249136"/>
            <a:ext cx="12230637" cy="4205767"/>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IN" sz="1800">
                <a:solidFill>
                  <a:schemeClr val="dk1"/>
                </a:solidFill>
                <a:latin typeface="Courier New"/>
                <a:ea typeface="Courier New"/>
                <a:cs typeface="Courier New"/>
                <a:sym typeface="Courier New"/>
              </a:rPr>
              <a:t>CREATE TABLE </a:t>
            </a:r>
            <a:r>
              <a:rPr b="1" i="1" lang="en-IN" sz="1800">
                <a:solidFill>
                  <a:schemeClr val="dk1"/>
                </a:solidFill>
                <a:latin typeface="Courier New"/>
                <a:ea typeface="Courier New"/>
                <a:cs typeface="Courier New"/>
                <a:sym typeface="Courier New"/>
              </a:rPr>
              <a:t>tableName</a:t>
            </a:r>
            <a:endParaRPr b="1" i="1" sz="1800">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[UNIQUE] INDEX|KEY </a:t>
            </a:r>
            <a:r>
              <a:rPr i="1" lang="en-IN" sz="1800">
                <a:solidFill>
                  <a:schemeClr val="dk1"/>
                </a:solidFill>
                <a:latin typeface="Courier New"/>
                <a:ea typeface="Courier New"/>
                <a:cs typeface="Courier New"/>
                <a:sym typeface="Courier New"/>
              </a:rPr>
              <a:t>indexName</a:t>
            </a:r>
            <a:r>
              <a:rPr lang="en-IN" sz="1800">
                <a:solidFill>
                  <a:schemeClr val="dk1"/>
                </a:solidFill>
                <a:latin typeface="Courier New"/>
                <a:ea typeface="Courier New"/>
                <a:cs typeface="Courier New"/>
                <a:sym typeface="Courier New"/>
              </a:rPr>
              <a:t> (</a:t>
            </a:r>
            <a:r>
              <a:rPr i="1" lang="en-IN" sz="1800">
                <a:solidFill>
                  <a:schemeClr val="dk1"/>
                </a:solidFill>
                <a:latin typeface="Courier New"/>
                <a:ea typeface="Courier New"/>
                <a:cs typeface="Courier New"/>
                <a:sym typeface="Courier New"/>
              </a:rPr>
              <a:t>columnName</a:t>
            </a: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r>
              <a:rPr lang="en-IN" sz="1800">
                <a:solidFill>
                  <a:srgbClr val="009900"/>
                </a:solidFill>
                <a:latin typeface="Courier New"/>
                <a:ea typeface="Courier New"/>
                <a:cs typeface="Courier New"/>
                <a:sym typeface="Courier New"/>
              </a:rPr>
              <a:t>-- The optional keyword UNIQUE ensures that all values in this column are distinct</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rgbClr val="009900"/>
                </a:solidFill>
                <a:latin typeface="Courier New"/>
                <a:ea typeface="Courier New"/>
                <a:cs typeface="Courier New"/>
                <a:sym typeface="Courier New"/>
              </a:rPr>
              <a:t>      -- KEY is synonym to INDEX</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PRIMAY KEY (</a:t>
            </a:r>
            <a:r>
              <a:rPr i="1" lang="en-IN" sz="1800">
                <a:solidFill>
                  <a:schemeClr val="dk1"/>
                </a:solidFill>
                <a:latin typeface="Courier New"/>
                <a:ea typeface="Courier New"/>
                <a:cs typeface="Courier New"/>
                <a:sym typeface="Courier New"/>
              </a:rPr>
              <a:t>columnName</a:t>
            </a:r>
            <a:r>
              <a:rPr lang="en-IN" sz="1800">
                <a:solidFill>
                  <a:schemeClr val="dk1"/>
                </a:solidFill>
                <a:latin typeface="Courier New"/>
                <a:ea typeface="Courier New"/>
                <a:cs typeface="Courier New"/>
                <a:sym typeface="Courier New"/>
              </a:rPr>
              <a:t>, ...)  </a:t>
            </a:r>
            <a:r>
              <a:rPr lang="en-IN" sz="1800">
                <a:solidFill>
                  <a:srgbClr val="009900"/>
                </a:solidFill>
                <a:latin typeface="Courier New"/>
                <a:ea typeface="Courier New"/>
                <a:cs typeface="Courier New"/>
                <a:sym typeface="Courier New"/>
              </a:rPr>
              <a:t>-- Index automatically built on PRIMARY KEY column</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lang="en-IN" sz="1800">
                <a:solidFill>
                  <a:schemeClr val="dk1"/>
                </a:solidFill>
                <a:latin typeface="Courier New"/>
                <a:ea typeface="Courier New"/>
                <a:cs typeface="Courier New"/>
                <a:sym typeface="Courier New"/>
              </a:rPr>
              <a:t>CREATE [UNIQUE] INDEX </a:t>
            </a:r>
            <a:r>
              <a:rPr i="1" lang="en-IN" sz="1800">
                <a:solidFill>
                  <a:schemeClr val="dk1"/>
                </a:solidFill>
                <a:latin typeface="Courier New"/>
                <a:ea typeface="Courier New"/>
                <a:cs typeface="Courier New"/>
                <a:sym typeface="Courier New"/>
              </a:rPr>
              <a:t>indexName</a:t>
            </a:r>
            <a:r>
              <a:rPr lang="en-IN" sz="1800">
                <a:solidFill>
                  <a:schemeClr val="dk1"/>
                </a:solidFill>
                <a:latin typeface="Courier New"/>
                <a:ea typeface="Courier New"/>
                <a:cs typeface="Courier New"/>
                <a:sym typeface="Courier New"/>
              </a:rPr>
              <a:t> ON </a:t>
            </a:r>
            <a:r>
              <a:rPr i="1" lang="en-IN" sz="1800">
                <a:solidFill>
                  <a:schemeClr val="dk1"/>
                </a:solidFill>
                <a:latin typeface="Courier New"/>
                <a:ea typeface="Courier New"/>
                <a:cs typeface="Courier New"/>
                <a:sym typeface="Courier New"/>
              </a:rPr>
              <a:t>tableName</a:t>
            </a:r>
            <a:r>
              <a:rPr lang="en-IN" sz="1800">
                <a:solidFill>
                  <a:schemeClr val="dk1"/>
                </a:solidFill>
                <a:latin typeface="Courier New"/>
                <a:ea typeface="Courier New"/>
                <a:cs typeface="Courier New"/>
                <a:sym typeface="Courier New"/>
              </a:rPr>
              <a:t>(</a:t>
            </a:r>
            <a:r>
              <a:rPr i="1" lang="en-IN" sz="1800">
                <a:solidFill>
                  <a:schemeClr val="dk1"/>
                </a:solidFill>
                <a:latin typeface="Courier New"/>
                <a:ea typeface="Courier New"/>
                <a:cs typeface="Courier New"/>
                <a:sym typeface="Courier New"/>
              </a:rPr>
              <a:t>columnName</a:t>
            </a: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lang="en-IN" sz="1800">
                <a:solidFill>
                  <a:schemeClr val="dk1"/>
                </a:solidFill>
                <a:latin typeface="Courier New"/>
                <a:ea typeface="Courier New"/>
                <a:cs typeface="Courier New"/>
                <a:sym typeface="Courier New"/>
              </a:rPr>
              <a:t>ALTER TABLE </a:t>
            </a:r>
            <a:r>
              <a:rPr i="1" lang="en-IN" sz="1800">
                <a:solidFill>
                  <a:schemeClr val="dk1"/>
                </a:solidFill>
                <a:latin typeface="Courier New"/>
                <a:ea typeface="Courier New"/>
                <a:cs typeface="Courier New"/>
                <a:sym typeface="Courier New"/>
              </a:rPr>
              <a:t>tableName</a:t>
            </a:r>
            <a:r>
              <a:rPr lang="en-IN" sz="1800">
                <a:solidFill>
                  <a:schemeClr val="dk1"/>
                </a:solidFill>
                <a:latin typeface="Courier New"/>
                <a:ea typeface="Courier New"/>
                <a:cs typeface="Courier New"/>
                <a:sym typeface="Courier New"/>
              </a:rPr>
              <a:t> ADD UNIQUE|INDEX|PRIMARY KEY </a:t>
            </a:r>
            <a:r>
              <a:rPr i="1" lang="en-IN" sz="1800">
                <a:solidFill>
                  <a:schemeClr val="dk1"/>
                </a:solidFill>
                <a:latin typeface="Courier New"/>
                <a:ea typeface="Courier New"/>
                <a:cs typeface="Courier New"/>
                <a:sym typeface="Courier New"/>
              </a:rPr>
              <a:t>indexName</a:t>
            </a:r>
            <a:r>
              <a:rPr lang="en-IN" sz="1800">
                <a:solidFill>
                  <a:schemeClr val="dk1"/>
                </a:solidFill>
                <a:latin typeface="Courier New"/>
                <a:ea typeface="Courier New"/>
                <a:cs typeface="Courier New"/>
                <a:sym typeface="Courier New"/>
              </a:rPr>
              <a:t> (</a:t>
            </a:r>
            <a:r>
              <a:rPr i="1" lang="en-IN" sz="1800">
                <a:solidFill>
                  <a:schemeClr val="dk1"/>
                </a:solidFill>
                <a:latin typeface="Courier New"/>
                <a:ea typeface="Courier New"/>
                <a:cs typeface="Courier New"/>
                <a:sym typeface="Courier New"/>
              </a:rPr>
              <a:t>columnName</a:t>
            </a: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lang="en-IN" sz="1800">
                <a:solidFill>
                  <a:schemeClr val="dk1"/>
                </a:solidFill>
                <a:latin typeface="Courier New"/>
                <a:ea typeface="Courier New"/>
                <a:cs typeface="Courier New"/>
                <a:sym typeface="Courier New"/>
              </a:rPr>
              <a:t>SHOW INDEX FROM </a:t>
            </a:r>
            <a:r>
              <a:rPr i="1" lang="en-IN" sz="1800">
                <a:solidFill>
                  <a:schemeClr val="dk1"/>
                </a:solidFill>
                <a:latin typeface="Courier New"/>
                <a:ea typeface="Courier New"/>
                <a:cs typeface="Courier New"/>
                <a:sym typeface="Courier New"/>
              </a:rPr>
              <a:t>tableName</a:t>
            </a:r>
            <a:endParaRPr sz="1800">
              <a:solidFill>
                <a:schemeClr val="dk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53"/>
          <p:cNvSpPr/>
          <p:nvPr/>
        </p:nvSpPr>
        <p:spPr>
          <a:xfrm>
            <a:off x="1" y="0"/>
            <a:ext cx="12192000" cy="4622804"/>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a:t>
            </a:r>
            <a:r>
              <a:rPr b="1" lang="en-IN" sz="1600">
                <a:solidFill>
                  <a:schemeClr val="dk1"/>
                </a:solidFill>
                <a:latin typeface="Courier New"/>
                <a:ea typeface="Courier New"/>
                <a:cs typeface="Courier New"/>
                <a:sym typeface="Courier New"/>
              </a:rPr>
              <a:t>SHOW INDEX FROM employees \G</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1. row ***************************</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Table: employees</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Non_unique: 0</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Key_name: PRIMARY</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Seq_in_index: 1</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Column_name: emp_no</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a:t>
            </a:r>
            <a:r>
              <a:rPr b="1" lang="en-IN" sz="1600">
                <a:solidFill>
                  <a:schemeClr val="dk1"/>
                </a:solidFill>
                <a:latin typeface="Courier New"/>
                <a:ea typeface="Courier New"/>
                <a:cs typeface="Courier New"/>
                <a:sym typeface="Courier New"/>
              </a:rPr>
              <a:t>CREATE TABLE departments (</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600">
                <a:solidFill>
                  <a:schemeClr val="dk1"/>
                </a:solidFill>
                <a:latin typeface="Courier New"/>
                <a:ea typeface="Courier New"/>
                <a:cs typeface="Courier New"/>
                <a:sym typeface="Courier New"/>
              </a:rPr>
              <a:t>         dept_no    CHAR(4)      NOT NULL,</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600">
                <a:solidFill>
                  <a:schemeClr val="dk1"/>
                </a:solidFill>
                <a:latin typeface="Courier New"/>
                <a:ea typeface="Courier New"/>
                <a:cs typeface="Courier New"/>
                <a:sym typeface="Courier New"/>
              </a:rPr>
              <a:t>         dept_name  VARCHAR(40)  NOT NULL,</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600">
                <a:solidFill>
                  <a:schemeClr val="dk1"/>
                </a:solidFill>
                <a:latin typeface="Courier New"/>
                <a:ea typeface="Courier New"/>
                <a:cs typeface="Courier New"/>
                <a:sym typeface="Courier New"/>
              </a:rPr>
              <a:t>         PRIMARY KEY  (dept_no),   </a:t>
            </a:r>
            <a:r>
              <a:rPr b="1" lang="en-IN" sz="1600">
                <a:solidFill>
                  <a:srgbClr val="009900"/>
                </a:solidFill>
                <a:latin typeface="Courier New"/>
                <a:ea typeface="Courier New"/>
                <a:cs typeface="Courier New"/>
                <a:sym typeface="Courier New"/>
              </a:rPr>
              <a:t>-- Index built automatically on primary-key column</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600">
                <a:solidFill>
                  <a:schemeClr val="dk1"/>
                </a:solidFill>
                <a:latin typeface="Courier New"/>
                <a:ea typeface="Courier New"/>
                <a:cs typeface="Courier New"/>
                <a:sym typeface="Courier New"/>
              </a:rPr>
              <a:t>         UNIQUE INDEX (dept_name)  </a:t>
            </a:r>
            <a:r>
              <a:rPr b="1" lang="en-IN" sz="1600">
                <a:solidFill>
                  <a:srgbClr val="009900"/>
                </a:solidFill>
                <a:latin typeface="Courier New"/>
                <a:ea typeface="Courier New"/>
                <a:cs typeface="Courier New"/>
                <a:sym typeface="Courier New"/>
              </a:rPr>
              <a:t>-- Build INDEX on this unique-value column</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600">
                <a:solidFill>
                  <a:schemeClr val="dk1"/>
                </a:solidFill>
                <a:latin typeface="Courier New"/>
                <a:ea typeface="Courier New"/>
                <a:cs typeface="Courier New"/>
                <a:sym typeface="Courier New"/>
              </a:rPr>
              <a:t>       );</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endParaRPr sz="1600">
              <a:solidFill>
                <a:schemeClr val="dk1"/>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54"/>
          <p:cNvSpPr/>
          <p:nvPr/>
        </p:nvSpPr>
        <p:spPr>
          <a:xfrm>
            <a:off x="1" y="0"/>
            <a:ext cx="12192000" cy="5189113"/>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MariaDB </a:t>
            </a:r>
            <a:r>
              <a:rPr lang="en-IN" sz="1200">
                <a:solidFill>
                  <a:schemeClr val="dk1"/>
                </a:solidFill>
                <a:latin typeface="Courier New"/>
                <a:ea typeface="Courier New"/>
                <a:cs typeface="Courier New"/>
                <a:sym typeface="Courier New"/>
              </a:rPr>
              <a:t>&gt; </a:t>
            </a:r>
            <a:r>
              <a:rPr b="1" lang="en-IN" sz="1200">
                <a:solidFill>
                  <a:schemeClr val="dk1"/>
                </a:solidFill>
                <a:latin typeface="Courier New"/>
                <a:ea typeface="Courier New"/>
                <a:cs typeface="Courier New"/>
                <a:sym typeface="Courier New"/>
              </a:rPr>
              <a:t>DESCRIBE departments;</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 Field     | Type        | Null | Key | Default | Extra |</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 dept_no   | char(4)     | NO   | </a:t>
            </a:r>
            <a:r>
              <a:rPr lang="en-IN" sz="1200">
                <a:solidFill>
                  <a:srgbClr val="E31B23"/>
                </a:solidFill>
                <a:latin typeface="Courier New"/>
                <a:ea typeface="Courier New"/>
                <a:cs typeface="Courier New"/>
                <a:sym typeface="Courier New"/>
              </a:rPr>
              <a:t>PRI</a:t>
            </a:r>
            <a:r>
              <a:rPr lang="en-IN" sz="1200">
                <a:solidFill>
                  <a:schemeClr val="dk1"/>
                </a:solidFill>
                <a:latin typeface="Courier New"/>
                <a:ea typeface="Courier New"/>
                <a:cs typeface="Courier New"/>
                <a:sym typeface="Courier New"/>
              </a:rPr>
              <a:t> | NULL    |       |</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 dept_name | varchar(40) | NO   | </a:t>
            </a:r>
            <a:r>
              <a:rPr lang="en-IN" sz="1200">
                <a:solidFill>
                  <a:srgbClr val="E31B23"/>
                </a:solidFill>
                <a:latin typeface="Courier New"/>
                <a:ea typeface="Courier New"/>
                <a:cs typeface="Courier New"/>
                <a:sym typeface="Courier New"/>
              </a:rPr>
              <a:t>UNI</a:t>
            </a:r>
            <a:r>
              <a:rPr lang="en-IN" sz="1200">
                <a:solidFill>
                  <a:schemeClr val="dk1"/>
                </a:solidFill>
                <a:latin typeface="Courier New"/>
                <a:ea typeface="Courier New"/>
                <a:cs typeface="Courier New"/>
                <a:sym typeface="Courier New"/>
              </a:rPr>
              <a:t> | NULL    |       |</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a:t>
            </a:r>
            <a:endParaRPr/>
          </a:p>
          <a:p>
            <a:pPr indent="0" lvl="0" marL="0" marR="0" rtl="0" algn="l">
              <a:lnSpc>
                <a:spcPct val="115000"/>
              </a:lnSpc>
              <a:spcBef>
                <a:spcPts val="0"/>
              </a:spcBef>
              <a:spcAft>
                <a:spcPts val="0"/>
              </a:spcAft>
              <a:buNone/>
            </a:pPr>
            <a:r>
              <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MariaDB </a:t>
            </a:r>
            <a:r>
              <a:rPr lang="en-IN" sz="1200">
                <a:solidFill>
                  <a:schemeClr val="dk1"/>
                </a:solidFill>
                <a:latin typeface="Courier New"/>
                <a:ea typeface="Courier New"/>
                <a:cs typeface="Courier New"/>
                <a:sym typeface="Courier New"/>
              </a:rPr>
              <a:t>&gt; </a:t>
            </a:r>
            <a:r>
              <a:rPr b="1" lang="en-IN" sz="1200">
                <a:solidFill>
                  <a:schemeClr val="dk1"/>
                </a:solidFill>
                <a:latin typeface="Courier New"/>
                <a:ea typeface="Courier New"/>
                <a:cs typeface="Courier New"/>
                <a:sym typeface="Courier New"/>
              </a:rPr>
              <a:t>SHOW INDEX FROM departments \G</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 1. row ***************************</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        Table: departments</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   Non_unique: 0</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     Key_name: PRIMARY</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 Seq_in_index: 1</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  Column_name: dept_no</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      .......</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 2. row ***************************</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        Table: departments</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   Non_unique: 0</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     Key_name: dept_name</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 Seq_in_index: 1</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  Column_name: dept_name</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      .......</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 </a:t>
            </a:r>
            <a:endParaRPr sz="1200">
              <a:solidFill>
                <a:schemeClr val="dk1"/>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55"/>
          <p:cNvSpPr/>
          <p:nvPr/>
        </p:nvSpPr>
        <p:spPr>
          <a:xfrm>
            <a:off x="440872" y="507448"/>
            <a:ext cx="10360478" cy="5189113"/>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IN" sz="1800">
                <a:solidFill>
                  <a:srgbClr val="009900"/>
                </a:solidFill>
                <a:latin typeface="Courier New"/>
                <a:ea typeface="Courier New"/>
                <a:cs typeface="Courier New"/>
                <a:sym typeface="Courier New"/>
              </a:rPr>
              <a:t>-- Many-to-many junction table between employees and departments</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a:t>
            </a:r>
            <a:r>
              <a:rPr lang="en-IN" sz="1800">
                <a:solidFill>
                  <a:schemeClr val="dk1"/>
                </a:solidFill>
                <a:latin typeface="Courier New"/>
                <a:ea typeface="Courier New"/>
                <a:cs typeface="Courier New"/>
                <a:sym typeface="Courier New"/>
              </a:rPr>
              <a:t>&gt; </a:t>
            </a:r>
            <a:r>
              <a:rPr b="1" lang="en-IN" sz="1800">
                <a:solidFill>
                  <a:schemeClr val="dk1"/>
                </a:solidFill>
                <a:latin typeface="Courier New"/>
                <a:ea typeface="Courier New"/>
                <a:cs typeface="Courier New"/>
                <a:sym typeface="Courier New"/>
              </a:rPr>
              <a:t>CREATE TABLE dept_emp (</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800">
                <a:solidFill>
                  <a:schemeClr val="dk1"/>
                </a:solidFill>
                <a:latin typeface="Courier New"/>
                <a:ea typeface="Courier New"/>
                <a:cs typeface="Courier New"/>
                <a:sym typeface="Courier New"/>
              </a:rPr>
              <a:t>         emp_no     INT UNSIGNED  NOT NULL,</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800">
                <a:solidFill>
                  <a:schemeClr val="dk1"/>
                </a:solidFill>
                <a:latin typeface="Courier New"/>
                <a:ea typeface="Courier New"/>
                <a:cs typeface="Courier New"/>
                <a:sym typeface="Courier New"/>
              </a:rPr>
              <a:t>         dept_no    CHAR(4)       NOT NULL,</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800">
                <a:solidFill>
                  <a:schemeClr val="dk1"/>
                </a:solidFill>
                <a:latin typeface="Courier New"/>
                <a:ea typeface="Courier New"/>
                <a:cs typeface="Courier New"/>
                <a:sym typeface="Courier New"/>
              </a:rPr>
              <a:t>         from_date  DATE          NOT NULL,</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800">
                <a:solidFill>
                  <a:schemeClr val="dk1"/>
                </a:solidFill>
                <a:latin typeface="Courier New"/>
                <a:ea typeface="Courier New"/>
                <a:cs typeface="Courier New"/>
                <a:sym typeface="Courier New"/>
              </a:rPr>
              <a:t>         to_date    DATE          NOT NULL,</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800">
                <a:solidFill>
                  <a:schemeClr val="dk1"/>
                </a:solidFill>
                <a:latin typeface="Courier New"/>
                <a:ea typeface="Courier New"/>
                <a:cs typeface="Courier New"/>
                <a:sym typeface="Courier New"/>
              </a:rPr>
              <a:t>         INDEX       (emp_no),          </a:t>
            </a:r>
            <a:r>
              <a:rPr b="1" lang="en-IN" sz="1800">
                <a:solidFill>
                  <a:srgbClr val="009900"/>
                </a:solidFill>
                <a:latin typeface="Courier New"/>
                <a:ea typeface="Courier New"/>
                <a:cs typeface="Courier New"/>
                <a:sym typeface="Courier New"/>
              </a:rPr>
              <a:t>-- Build INDEX on this non-unique-value column</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800">
                <a:solidFill>
                  <a:schemeClr val="dk1"/>
                </a:solidFill>
                <a:latin typeface="Courier New"/>
                <a:ea typeface="Courier New"/>
                <a:cs typeface="Courier New"/>
                <a:sym typeface="Courier New"/>
              </a:rPr>
              <a:t>         INDEX       (dept_no),         </a:t>
            </a:r>
            <a:r>
              <a:rPr b="1" lang="en-IN" sz="1800">
                <a:solidFill>
                  <a:srgbClr val="009900"/>
                </a:solidFill>
                <a:latin typeface="Courier New"/>
                <a:ea typeface="Courier New"/>
                <a:cs typeface="Courier New"/>
                <a:sym typeface="Courier New"/>
              </a:rPr>
              <a:t>-- Build INDEX on this non-unique-value column</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800">
                <a:solidFill>
                  <a:schemeClr val="dk1"/>
                </a:solidFill>
                <a:latin typeface="Courier New"/>
                <a:ea typeface="Courier New"/>
                <a:cs typeface="Courier New"/>
                <a:sym typeface="Courier New"/>
              </a:rPr>
              <a:t>         FOREIGN KEY (emp_no)  REFERENCES employees (emp_no) </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800">
                <a:solidFill>
                  <a:schemeClr val="dk1"/>
                </a:solidFill>
                <a:latin typeface="Courier New"/>
                <a:ea typeface="Courier New"/>
                <a:cs typeface="Courier New"/>
                <a:sym typeface="Courier New"/>
              </a:rPr>
              <a:t>            ON DELETE CASCADE ON UPDATE CASCADE,</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800">
                <a:solidFill>
                  <a:schemeClr val="dk1"/>
                </a:solidFill>
                <a:latin typeface="Courier New"/>
                <a:ea typeface="Courier New"/>
                <a:cs typeface="Courier New"/>
                <a:sym typeface="Courier New"/>
              </a:rPr>
              <a:t>         FOREIGN KEY (dept_no) REFERENCES departments (dept_no)</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800">
                <a:solidFill>
                  <a:schemeClr val="dk1"/>
                </a:solidFill>
                <a:latin typeface="Courier New"/>
                <a:ea typeface="Courier New"/>
                <a:cs typeface="Courier New"/>
                <a:sym typeface="Courier New"/>
              </a:rPr>
              <a:t>            ON DELETE CASCADE ON UPDATE CASCADE,</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800">
                <a:solidFill>
                  <a:schemeClr val="dk1"/>
                </a:solidFill>
                <a:latin typeface="Courier New"/>
                <a:ea typeface="Courier New"/>
                <a:cs typeface="Courier New"/>
                <a:sym typeface="Courier New"/>
              </a:rPr>
              <a:t>         PRIMARY KEY (emp_no, dept_no)  </a:t>
            </a:r>
            <a:r>
              <a:rPr b="1" lang="en-IN" sz="1800">
                <a:solidFill>
                  <a:srgbClr val="009900"/>
                </a:solidFill>
                <a:latin typeface="Courier New"/>
                <a:ea typeface="Courier New"/>
                <a:cs typeface="Courier New"/>
                <a:sym typeface="Courier New"/>
              </a:rPr>
              <a:t>-- Index built automatically</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800">
                <a:solidFill>
                  <a:schemeClr val="dk1"/>
                </a:solidFill>
                <a:latin typeface="Courier New"/>
                <a:ea typeface="Courier New"/>
                <a:cs typeface="Courier New"/>
                <a:sym typeface="Courier New"/>
              </a:rPr>
              <a:t>     );</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6"/>
          <p:cNvSpPr/>
          <p:nvPr/>
        </p:nvSpPr>
        <p:spPr>
          <a:xfrm>
            <a:off x="1" y="0"/>
            <a:ext cx="12192000" cy="64341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400" u="none" cap="none" strike="noStrike">
                <a:solidFill>
                  <a:srgbClr val="444444"/>
                </a:solidFill>
                <a:latin typeface="Courier New"/>
                <a:ea typeface="Courier New"/>
                <a:cs typeface="Courier New"/>
                <a:sym typeface="Courier New"/>
              </a:rPr>
              <a:t>SHOW DATABASES</a:t>
            </a:r>
            <a:endParaRPr/>
          </a:p>
          <a:p>
            <a:pPr indent="0" lvl="0" marL="0" marR="0" rtl="0" algn="l">
              <a:spcBef>
                <a:spcPts val="1200"/>
              </a:spcBef>
              <a:spcAft>
                <a:spcPts val="0"/>
              </a:spcAft>
              <a:buNone/>
            </a:pPr>
            <a:r>
              <a:t/>
            </a:r>
            <a:endParaRPr b="1" i="0" sz="2400" u="none" cap="none" strike="noStrike">
              <a:solidFill>
                <a:srgbClr val="666666"/>
              </a:solidFill>
              <a:latin typeface="Arial"/>
              <a:ea typeface="Arial"/>
              <a:cs typeface="Arial"/>
              <a:sym typeface="Arial"/>
            </a:endParaRPr>
          </a:p>
          <a:p>
            <a:pPr indent="0" lvl="0" marL="0" marR="0" rtl="0" algn="just">
              <a:lnSpc>
                <a:spcPct val="115000"/>
              </a:lnSpc>
              <a:spcBef>
                <a:spcPts val="600"/>
              </a:spcBef>
              <a:spcAft>
                <a:spcPts val="0"/>
              </a:spcAft>
              <a:buNone/>
            </a:pPr>
            <a:r>
              <a:rPr b="0" i="0" lang="en-IN" sz="2400" u="none" cap="none" strike="noStrike">
                <a:solidFill>
                  <a:schemeClr val="dk1"/>
                </a:solidFill>
                <a:latin typeface="Arial"/>
                <a:ea typeface="Arial"/>
                <a:cs typeface="Arial"/>
                <a:sym typeface="Arial"/>
              </a:rPr>
              <a:t>You can use </a:t>
            </a:r>
            <a:r>
              <a:rPr b="0" i="0" lang="en-IN" sz="2400" u="none" cap="none" strike="noStrike">
                <a:solidFill>
                  <a:schemeClr val="dk1"/>
                </a:solidFill>
                <a:latin typeface="Courier New"/>
                <a:ea typeface="Courier New"/>
                <a:cs typeface="Courier New"/>
                <a:sym typeface="Courier New"/>
              </a:rPr>
              <a:t>SHOW DATABASES</a:t>
            </a:r>
            <a:r>
              <a:rPr b="0" i="0" lang="en-IN" sz="2400" u="none" cap="none" strike="noStrike">
                <a:solidFill>
                  <a:schemeClr val="dk1"/>
                </a:solidFill>
                <a:latin typeface="Arial"/>
                <a:ea typeface="Arial"/>
                <a:cs typeface="Arial"/>
                <a:sym typeface="Arial"/>
              </a:rPr>
              <a:t> to list all the existing databases in the server.</a:t>
            </a:r>
            <a:endParaRPr/>
          </a:p>
          <a:p>
            <a:pPr indent="0" lvl="0" marL="0" marR="0" rtl="0" algn="l">
              <a:lnSpc>
                <a:spcPct val="115000"/>
              </a:lnSpc>
              <a:spcBef>
                <a:spcPts val="400"/>
              </a:spcBef>
              <a:spcAft>
                <a:spcPts val="0"/>
              </a:spcAft>
              <a:buNone/>
            </a:pPr>
            <a:r>
              <a:rPr lang="en-IN" sz="2400">
                <a:solidFill>
                  <a:schemeClr val="dk1"/>
                </a:solidFill>
                <a:latin typeface="Courier New"/>
                <a:ea typeface="Courier New"/>
                <a:cs typeface="Courier New"/>
                <a:sym typeface="Courier New"/>
              </a:rPr>
              <a:t>MariaDB </a:t>
            </a:r>
            <a:r>
              <a:rPr b="0" i="0" lang="en-IN" sz="2400" u="none" cap="none" strike="noStrike">
                <a:solidFill>
                  <a:schemeClr val="dk1"/>
                </a:solidFill>
                <a:latin typeface="Courier New"/>
                <a:ea typeface="Courier New"/>
                <a:cs typeface="Courier New"/>
                <a:sym typeface="Courier New"/>
              </a:rPr>
              <a:t>&gt; </a:t>
            </a:r>
            <a:r>
              <a:rPr b="1" i="0" lang="en-IN" sz="2400" u="none" cap="none" strike="noStrike">
                <a:solidFill>
                  <a:schemeClr val="dk1"/>
                </a:solidFill>
                <a:latin typeface="Courier New"/>
                <a:ea typeface="Courier New"/>
                <a:cs typeface="Courier New"/>
                <a:sym typeface="Courier New"/>
              </a:rPr>
              <a:t>SHOW DATABASES;</a:t>
            </a:r>
            <a:endParaRPr b="0" i="0" sz="2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0" i="0" lang="en-IN"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0" i="0" lang="en-IN" sz="2400" u="none" cap="none" strike="noStrike">
                <a:solidFill>
                  <a:schemeClr val="dk1"/>
                </a:solidFill>
                <a:latin typeface="Courier New"/>
                <a:ea typeface="Courier New"/>
                <a:cs typeface="Courier New"/>
                <a:sym typeface="Courier New"/>
              </a:rPr>
              <a:t>| Database           |</a:t>
            </a:r>
            <a:endParaRPr b="0" i="0" sz="2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0" i="0" lang="en-IN"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0" i="0" lang="en-IN" sz="2400" u="none" cap="none" strike="noStrike">
                <a:solidFill>
                  <a:schemeClr val="dk1"/>
                </a:solidFill>
                <a:latin typeface="Courier New"/>
                <a:ea typeface="Courier New"/>
                <a:cs typeface="Courier New"/>
                <a:sym typeface="Courier New"/>
              </a:rPr>
              <a:t>| information_schema |</a:t>
            </a:r>
            <a:endParaRPr b="0" i="0" sz="2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0" i="0" lang="en-IN" sz="2400" u="none" cap="none" strike="noStrike">
                <a:solidFill>
                  <a:schemeClr val="dk1"/>
                </a:solidFill>
                <a:latin typeface="Courier New"/>
                <a:ea typeface="Courier New"/>
                <a:cs typeface="Courier New"/>
                <a:sym typeface="Courier New"/>
              </a:rPr>
              <a:t>| </a:t>
            </a:r>
            <a:r>
              <a:rPr lang="en-IN" sz="2400">
                <a:solidFill>
                  <a:schemeClr val="dk1"/>
                </a:solidFill>
                <a:latin typeface="Courier New"/>
                <a:ea typeface="Courier New"/>
                <a:cs typeface="Courier New"/>
                <a:sym typeface="Courier New"/>
              </a:rPr>
              <a:t>MariaDB </a:t>
            </a:r>
            <a:r>
              <a:rPr b="0" i="0" lang="en-IN" sz="2400" u="none" cap="none" strike="noStrike">
                <a:solidFill>
                  <a:schemeClr val="dk1"/>
                </a:solidFill>
                <a:latin typeface="Courier New"/>
                <a:ea typeface="Courier New"/>
                <a:cs typeface="Courier New"/>
                <a:sym typeface="Courier New"/>
              </a:rPr>
              <a:t>              |</a:t>
            </a:r>
            <a:endParaRPr b="0" i="0" sz="2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0" i="0" lang="en-IN" sz="2400" u="none" cap="none" strike="noStrike">
                <a:solidFill>
                  <a:schemeClr val="dk1"/>
                </a:solidFill>
                <a:latin typeface="Courier New"/>
                <a:ea typeface="Courier New"/>
                <a:cs typeface="Courier New"/>
                <a:sym typeface="Courier New"/>
              </a:rPr>
              <a:t>| performance_schema |</a:t>
            </a:r>
            <a:endParaRPr b="0" i="0" sz="2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0" i="0" lang="en-IN" sz="2400" u="none" cap="none" strike="noStrike">
                <a:solidFill>
                  <a:schemeClr val="dk1"/>
                </a:solidFill>
                <a:latin typeface="Courier New"/>
                <a:ea typeface="Courier New"/>
                <a:cs typeface="Courier New"/>
                <a:sym typeface="Courier New"/>
              </a:rPr>
              <a:t>| test               |</a:t>
            </a:r>
            <a:endParaRPr b="0" i="0" sz="2400" u="none" cap="none" strike="noStrike">
              <a:solidFill>
                <a:schemeClr val="dk1"/>
              </a:solidFill>
              <a:latin typeface="Arial"/>
              <a:ea typeface="Arial"/>
              <a:cs typeface="Arial"/>
              <a:sym typeface="Arial"/>
            </a:endParaRPr>
          </a:p>
          <a:p>
            <a:pPr indent="0" lvl="0" marL="0" marR="0" rtl="0" algn="just">
              <a:lnSpc>
                <a:spcPct val="131000"/>
              </a:lnSpc>
              <a:spcBef>
                <a:spcPts val="400"/>
              </a:spcBef>
              <a:spcAft>
                <a:spcPts val="0"/>
              </a:spcAft>
              <a:buNone/>
            </a:pPr>
            <a:r>
              <a:rPr b="0" i="0" lang="en-IN"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Arial"/>
              <a:ea typeface="Arial"/>
              <a:cs typeface="Arial"/>
              <a:sym typeface="Arial"/>
            </a:endParaRPr>
          </a:p>
          <a:p>
            <a:pPr indent="0" lvl="0" marL="0" marR="0" rtl="0" algn="l">
              <a:spcBef>
                <a:spcPts val="600"/>
              </a:spcBef>
              <a:spcAft>
                <a:spcPts val="0"/>
              </a:spcAft>
              <a:buNone/>
            </a:pPr>
            <a:r>
              <a:rPr b="0" i="0" lang="en-IN" sz="2400" u="none" cap="none" strike="noStrike">
                <a:solidFill>
                  <a:schemeClr val="dk1"/>
                </a:solidFill>
                <a:latin typeface="Arial"/>
                <a:ea typeface="Arial"/>
                <a:cs typeface="Arial"/>
                <a:sym typeface="Arial"/>
              </a:rPr>
              <a:t>The databases "</a:t>
            </a:r>
            <a:r>
              <a:rPr lang="en-IN" sz="2400">
                <a:solidFill>
                  <a:schemeClr val="dk1"/>
                </a:solidFill>
                <a:latin typeface="Courier New"/>
                <a:ea typeface="Courier New"/>
                <a:cs typeface="Courier New"/>
                <a:sym typeface="Courier New"/>
              </a:rPr>
              <a:t>MariaDB </a:t>
            </a:r>
            <a:r>
              <a:rPr b="0" i="0" lang="en-IN" sz="2400" u="none" cap="none" strike="noStrike">
                <a:solidFill>
                  <a:schemeClr val="dk1"/>
                </a:solidFill>
                <a:latin typeface="Arial"/>
                <a:ea typeface="Arial"/>
                <a:cs typeface="Arial"/>
                <a:sym typeface="Arial"/>
              </a:rPr>
              <a:t>", "</a:t>
            </a:r>
            <a:r>
              <a:rPr b="0" i="0" lang="en-IN" sz="2400" u="none" cap="none" strike="noStrike">
                <a:solidFill>
                  <a:schemeClr val="dk1"/>
                </a:solidFill>
                <a:latin typeface="Courier New"/>
                <a:ea typeface="Courier New"/>
                <a:cs typeface="Courier New"/>
                <a:sym typeface="Courier New"/>
              </a:rPr>
              <a:t>information_schema</a:t>
            </a:r>
            <a:r>
              <a:rPr b="0" i="0" lang="en-IN" sz="2400" u="none" cap="none" strike="noStrike">
                <a:solidFill>
                  <a:schemeClr val="dk1"/>
                </a:solidFill>
                <a:latin typeface="Arial"/>
                <a:ea typeface="Arial"/>
                <a:cs typeface="Arial"/>
                <a:sym typeface="Arial"/>
              </a:rPr>
              <a:t>" and "</a:t>
            </a:r>
            <a:r>
              <a:rPr b="0" i="0" lang="en-IN" sz="2400" u="none" cap="none" strike="noStrike">
                <a:solidFill>
                  <a:schemeClr val="dk1"/>
                </a:solidFill>
                <a:latin typeface="Courier New"/>
                <a:ea typeface="Courier New"/>
                <a:cs typeface="Courier New"/>
                <a:sym typeface="Courier New"/>
              </a:rPr>
              <a:t>performance_schema</a:t>
            </a:r>
            <a:r>
              <a:rPr b="0" i="0" lang="en-IN" sz="2400" u="none" cap="none" strike="noStrike">
                <a:solidFill>
                  <a:schemeClr val="dk1"/>
                </a:solidFill>
                <a:latin typeface="Arial"/>
                <a:ea typeface="Arial"/>
                <a:cs typeface="Arial"/>
                <a:sym typeface="Arial"/>
              </a:rPr>
              <a:t>" are system databases</a:t>
            </a:r>
            <a:endParaRPr sz="2400">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56"/>
          <p:cNvSpPr/>
          <p:nvPr/>
        </p:nvSpPr>
        <p:spPr>
          <a:xfrm>
            <a:off x="473530" y="440871"/>
            <a:ext cx="11152413" cy="6277488"/>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b="1" lang="en-IN" sz="1400">
                <a:solidFill>
                  <a:schemeClr val="dk1"/>
                </a:solidFill>
                <a:latin typeface="Courier New"/>
                <a:ea typeface="Courier New"/>
                <a:cs typeface="Courier New"/>
                <a:sym typeface="Courier New"/>
              </a:rPr>
              <a:t>DESCRIBE dept_emp;</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Field     | Type             | Null | Key | Default | Extra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emp_no    | int(10) unsigned | NO   | </a:t>
            </a:r>
            <a:r>
              <a:rPr lang="en-IN" sz="1400">
                <a:solidFill>
                  <a:srgbClr val="E31B23"/>
                </a:solidFill>
                <a:latin typeface="Courier New"/>
                <a:ea typeface="Courier New"/>
                <a:cs typeface="Courier New"/>
                <a:sym typeface="Courier New"/>
              </a:rPr>
              <a:t>PRI</a:t>
            </a:r>
            <a:r>
              <a:rPr lang="en-IN" sz="1400">
                <a:solidFill>
                  <a:schemeClr val="dk1"/>
                </a:solidFill>
                <a:latin typeface="Courier New"/>
                <a:ea typeface="Courier New"/>
                <a:cs typeface="Courier New"/>
                <a:sym typeface="Courier New"/>
              </a:rPr>
              <a:t> | NULL    |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dept_no   | char(4)          | NO   | </a:t>
            </a:r>
            <a:r>
              <a:rPr lang="en-IN" sz="1400">
                <a:solidFill>
                  <a:srgbClr val="E31B23"/>
                </a:solidFill>
                <a:latin typeface="Courier New"/>
                <a:ea typeface="Courier New"/>
                <a:cs typeface="Courier New"/>
                <a:sym typeface="Courier New"/>
              </a:rPr>
              <a:t>PRI</a:t>
            </a:r>
            <a:r>
              <a:rPr lang="en-IN" sz="1400">
                <a:solidFill>
                  <a:schemeClr val="dk1"/>
                </a:solidFill>
                <a:latin typeface="Courier New"/>
                <a:ea typeface="Courier New"/>
                <a:cs typeface="Courier New"/>
                <a:sym typeface="Courier New"/>
              </a:rPr>
              <a:t> | NULL    |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from_date | date             | NO   |     | NULL    |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to_date   | date             | NO   |     | NULL    |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b="1" lang="en-IN" sz="1400">
                <a:solidFill>
                  <a:schemeClr val="dk1"/>
                </a:solidFill>
                <a:latin typeface="Courier New"/>
                <a:ea typeface="Courier New"/>
                <a:cs typeface="Courier New"/>
                <a:sym typeface="Courier New"/>
              </a:rPr>
              <a:t>SHOW INDEX FROM dept_emp \G</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1. row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Table: dept_emp</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Non_unique: 0</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Key_name: PRIMARY</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Seq_in_index: 1</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Column_name: emp_no</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2. row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Table: dept_emp</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Non_unique: 0</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Key_name: PRIMARY</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Seq_in_index: 2</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Column_name: dept_no</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 </a:t>
            </a:r>
            <a:endParaRPr sz="1400">
              <a:solidFill>
                <a:schemeClr val="dk1"/>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57"/>
          <p:cNvSpPr/>
          <p:nvPr/>
        </p:nvSpPr>
        <p:spPr>
          <a:xfrm>
            <a:off x="457201" y="1216479"/>
            <a:ext cx="11242221" cy="4647619"/>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3. row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Table: dept_emp</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Non_unique: 1</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Key_name: emp_no</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Seq_in_index: 1</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Column_name: emp_no</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4. row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Table: dept_emp</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Non_unique: 1</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Key_name: dept_no</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Seq_in_index: 1</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Column_name: dept_no</a:t>
            </a:r>
            <a:endParaRPr sz="2400">
              <a:solidFill>
                <a:schemeClr val="dk1"/>
              </a:solidFill>
              <a:latin typeface="Arial"/>
              <a:ea typeface="Arial"/>
              <a:cs typeface="Arial"/>
              <a:sym typeface="Arial"/>
            </a:endParaRPr>
          </a:p>
          <a:p>
            <a:pPr indent="0" lvl="0" marL="0" marR="0" rtl="0" algn="just">
              <a:lnSpc>
                <a:spcPct val="131000"/>
              </a:lnSpc>
              <a:spcBef>
                <a:spcPts val="400"/>
              </a:spcBef>
              <a:spcAft>
                <a:spcPts val="0"/>
              </a:spcAft>
              <a:buNone/>
            </a:pP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58"/>
          <p:cNvSpPr/>
          <p:nvPr/>
        </p:nvSpPr>
        <p:spPr>
          <a:xfrm>
            <a:off x="0" y="12879"/>
            <a:ext cx="12192000" cy="5178212"/>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IN" sz="3600">
                <a:solidFill>
                  <a:srgbClr val="0A8464"/>
                </a:solidFill>
                <a:latin typeface="Trebuchet MS"/>
                <a:ea typeface="Trebuchet MS"/>
                <a:cs typeface="Trebuchet MS"/>
                <a:sym typeface="Trebuchet MS"/>
              </a:rPr>
              <a:t>More SQL</a:t>
            </a:r>
            <a:endParaRPr b="1" sz="2800">
              <a:solidFill>
                <a:srgbClr val="434343"/>
              </a:solidFill>
              <a:latin typeface="Arial"/>
              <a:ea typeface="Arial"/>
              <a:cs typeface="Arial"/>
              <a:sym typeface="Arial"/>
            </a:endParaRPr>
          </a:p>
          <a:p>
            <a:pPr indent="0" lvl="0" marL="0" marR="0" rtl="0" algn="l">
              <a:lnSpc>
                <a:spcPct val="120000"/>
              </a:lnSpc>
              <a:spcBef>
                <a:spcPts val="1600"/>
              </a:spcBef>
              <a:spcAft>
                <a:spcPts val="0"/>
              </a:spcAft>
              <a:buNone/>
            </a:pPr>
            <a:r>
              <a:rPr b="1" lang="en-IN" sz="2800">
                <a:solidFill>
                  <a:srgbClr val="0A8464"/>
                </a:solidFill>
                <a:latin typeface="Verdana"/>
                <a:ea typeface="Verdana"/>
                <a:cs typeface="Verdana"/>
                <a:sym typeface="Verdana"/>
              </a:rPr>
              <a:t>Sub-Query</a:t>
            </a:r>
            <a:endParaRPr b="1" sz="2400">
              <a:solidFill>
                <a:srgbClr val="666666"/>
              </a:solidFill>
              <a:latin typeface="Arial"/>
              <a:ea typeface="Arial"/>
              <a:cs typeface="Arial"/>
              <a:sym typeface="Arial"/>
            </a:endParaRPr>
          </a:p>
          <a:p>
            <a:pPr indent="0" lvl="0" marL="0" marR="0" rtl="0" algn="just">
              <a:lnSpc>
                <a:spcPct val="115000"/>
              </a:lnSpc>
              <a:spcBef>
                <a:spcPts val="600"/>
              </a:spcBef>
              <a:spcAft>
                <a:spcPts val="0"/>
              </a:spcAft>
              <a:buNone/>
            </a:pPr>
            <a:r>
              <a:rPr lang="en-IN" sz="1800">
                <a:solidFill>
                  <a:schemeClr val="dk1"/>
                </a:solidFill>
                <a:latin typeface="Arial"/>
                <a:ea typeface="Arial"/>
                <a:cs typeface="Arial"/>
                <a:sym typeface="Arial"/>
              </a:rPr>
              <a:t>Results of one query can be used in another SQL statement. Subquery is useful if more than one tables are involved.</a:t>
            </a:r>
            <a:endParaRPr sz="2000">
              <a:solidFill>
                <a:schemeClr val="dk1"/>
              </a:solidFill>
              <a:latin typeface="Arial"/>
              <a:ea typeface="Arial"/>
              <a:cs typeface="Arial"/>
              <a:sym typeface="Arial"/>
            </a:endParaRPr>
          </a:p>
          <a:p>
            <a:pPr indent="0" lvl="0" marL="0" marR="0" rtl="0" algn="l">
              <a:lnSpc>
                <a:spcPct val="120000"/>
              </a:lnSpc>
              <a:spcBef>
                <a:spcPts val="1600"/>
              </a:spcBef>
              <a:spcAft>
                <a:spcPts val="0"/>
              </a:spcAft>
              <a:buNone/>
            </a:pPr>
            <a:r>
              <a:rPr b="1" lang="en-IN" sz="2400">
                <a:solidFill>
                  <a:srgbClr val="444444"/>
                </a:solidFill>
                <a:latin typeface="Courier New"/>
                <a:ea typeface="Courier New"/>
                <a:cs typeface="Courier New"/>
                <a:sym typeface="Courier New"/>
              </a:rPr>
              <a:t>SELECT</a:t>
            </a:r>
            <a:r>
              <a:rPr b="1" lang="en-IN" sz="2400">
                <a:solidFill>
                  <a:srgbClr val="444444"/>
                </a:solidFill>
                <a:latin typeface="Verdana"/>
                <a:ea typeface="Verdana"/>
                <a:cs typeface="Verdana"/>
                <a:sym typeface="Verdana"/>
              </a:rPr>
              <a:t> with Subquery</a:t>
            </a:r>
            <a:endParaRPr b="1" sz="2000">
              <a:solidFill>
                <a:srgbClr val="666666"/>
              </a:solidFill>
              <a:latin typeface="Arial"/>
              <a:ea typeface="Arial"/>
              <a:cs typeface="Arial"/>
              <a:sym typeface="Arial"/>
            </a:endParaRPr>
          </a:p>
          <a:p>
            <a:pPr indent="0" lvl="0" marL="0" marR="0" rtl="0" algn="just">
              <a:lnSpc>
                <a:spcPct val="115000"/>
              </a:lnSpc>
              <a:spcBef>
                <a:spcPts val="600"/>
              </a:spcBef>
              <a:spcAft>
                <a:spcPts val="0"/>
              </a:spcAft>
              <a:buNone/>
            </a:pPr>
            <a:r>
              <a:rPr lang="en-IN" sz="1800">
                <a:solidFill>
                  <a:schemeClr val="dk1"/>
                </a:solidFill>
                <a:latin typeface="Arial"/>
                <a:ea typeface="Arial"/>
                <a:cs typeface="Arial"/>
                <a:sym typeface="Arial"/>
              </a:rPr>
              <a:t>In the previous many-to-many product sales example, how to find the suppliers that do not supply any product? You can query for the suppliers that supply at least one product in the </a:t>
            </a:r>
            <a:r>
              <a:rPr lang="en-IN" sz="1800">
                <a:solidFill>
                  <a:schemeClr val="dk1"/>
                </a:solidFill>
                <a:latin typeface="Courier New"/>
                <a:ea typeface="Courier New"/>
                <a:cs typeface="Courier New"/>
                <a:sym typeface="Courier New"/>
              </a:rPr>
              <a:t>products_suppliers</a:t>
            </a:r>
            <a:r>
              <a:rPr lang="en-IN" sz="1800">
                <a:solidFill>
                  <a:schemeClr val="dk1"/>
                </a:solidFill>
                <a:latin typeface="Arial"/>
                <a:ea typeface="Arial"/>
                <a:cs typeface="Arial"/>
                <a:sym typeface="Arial"/>
              </a:rPr>
              <a:t> table, and then query the </a:t>
            </a:r>
            <a:r>
              <a:rPr lang="en-IN" sz="1800">
                <a:solidFill>
                  <a:schemeClr val="dk1"/>
                </a:solidFill>
                <a:latin typeface="Courier New"/>
                <a:ea typeface="Courier New"/>
                <a:cs typeface="Courier New"/>
                <a:sym typeface="Courier New"/>
              </a:rPr>
              <a:t>suppliers</a:t>
            </a:r>
            <a:r>
              <a:rPr lang="en-IN" sz="1800">
                <a:solidFill>
                  <a:schemeClr val="dk1"/>
                </a:solidFill>
                <a:latin typeface="Arial"/>
                <a:ea typeface="Arial"/>
                <a:cs typeface="Arial"/>
                <a:sym typeface="Arial"/>
              </a:rPr>
              <a:t> table for those that are not in the previous result set.</a:t>
            </a:r>
            <a:endParaRPr sz="2000">
              <a:solidFill>
                <a:schemeClr val="dk1"/>
              </a:solidFill>
              <a:latin typeface="Arial"/>
              <a:ea typeface="Arial"/>
              <a:cs typeface="Arial"/>
              <a:sym typeface="Arial"/>
            </a:endParaRPr>
          </a:p>
          <a:p>
            <a:pPr indent="0" lvl="0" marL="0" marR="0" rtl="0" algn="l">
              <a:lnSpc>
                <a:spcPct val="115000"/>
              </a:lnSpc>
              <a:spcBef>
                <a:spcPts val="40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SELECT suppliers.name from suppliers</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WHERE suppliers.supplierID</a:t>
            </a:r>
            <a:endParaRPr sz="2000">
              <a:solidFill>
                <a:schemeClr val="dk1"/>
              </a:solidFill>
              <a:latin typeface="Arial"/>
              <a:ea typeface="Arial"/>
              <a:cs typeface="Arial"/>
              <a:sym typeface="Arial"/>
            </a:endParaRPr>
          </a:p>
          <a:p>
            <a:pPr indent="0" lvl="0" marL="0" marR="0" rtl="0" algn="just">
              <a:lnSpc>
                <a:spcPct val="131000"/>
              </a:lnSpc>
              <a:spcBef>
                <a:spcPts val="400"/>
              </a:spcBef>
              <a:spcAft>
                <a:spcPts val="0"/>
              </a:spcAft>
              <a:buNone/>
            </a:pPr>
            <a:r>
              <a:rPr lang="en-IN" sz="1600">
                <a:solidFill>
                  <a:schemeClr val="dk1"/>
                </a:solidFill>
                <a:latin typeface="Courier New"/>
                <a:ea typeface="Courier New"/>
                <a:cs typeface="Courier New"/>
                <a:sym typeface="Courier New"/>
              </a:rPr>
              <a:t>          NOT IN (</a:t>
            </a:r>
            <a:r>
              <a:rPr lang="en-IN" sz="1600">
                <a:solidFill>
                  <a:srgbClr val="E31B23"/>
                </a:solidFill>
                <a:latin typeface="Courier New"/>
                <a:ea typeface="Courier New"/>
                <a:cs typeface="Courier New"/>
                <a:sym typeface="Courier New"/>
              </a:rPr>
              <a:t>SELECT DISTINCT supplierID from products_suppliers</a:t>
            </a: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indent="0" lvl="0" marL="0" marR="0" rtl="0" algn="l">
              <a:spcBef>
                <a:spcPts val="60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59"/>
          <p:cNvSpPr/>
          <p:nvPr/>
        </p:nvSpPr>
        <p:spPr>
          <a:xfrm>
            <a:off x="391886" y="971550"/>
            <a:ext cx="11070772" cy="503182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IN" sz="2800">
                <a:solidFill>
                  <a:srgbClr val="444444"/>
                </a:solidFill>
                <a:latin typeface="Courier New"/>
                <a:ea typeface="Courier New"/>
                <a:cs typeface="Courier New"/>
                <a:sym typeface="Courier New"/>
              </a:rPr>
              <a:t>INSERT|UPDATE|DELETE</a:t>
            </a:r>
            <a:r>
              <a:rPr b="1" lang="en-IN" sz="2800">
                <a:solidFill>
                  <a:srgbClr val="444444"/>
                </a:solidFill>
                <a:latin typeface="Verdana"/>
                <a:ea typeface="Verdana"/>
                <a:cs typeface="Verdana"/>
                <a:sym typeface="Verdana"/>
              </a:rPr>
              <a:t> with Subquery</a:t>
            </a:r>
            <a:endParaRPr b="1" sz="2400">
              <a:solidFill>
                <a:srgbClr val="666666"/>
              </a:solidFill>
              <a:latin typeface="Arial"/>
              <a:ea typeface="Arial"/>
              <a:cs typeface="Arial"/>
              <a:sym typeface="Arial"/>
            </a:endParaRPr>
          </a:p>
          <a:p>
            <a:pPr indent="0" lvl="0" marL="0" marR="0" rtl="0" algn="l">
              <a:lnSpc>
                <a:spcPct val="150000"/>
              </a:lnSpc>
              <a:spcBef>
                <a:spcPts val="0"/>
              </a:spcBef>
              <a:spcAft>
                <a:spcPts val="0"/>
              </a:spcAft>
              <a:buNone/>
            </a:pPr>
            <a:r>
              <a:rPr lang="en-IN" sz="1800">
                <a:solidFill>
                  <a:srgbClr val="009900"/>
                </a:solidFill>
                <a:latin typeface="Courier New"/>
                <a:ea typeface="Courier New"/>
                <a:cs typeface="Courier New"/>
                <a:sym typeface="Courier New"/>
              </a:rPr>
              <a:t>-- Supplier 'QQ Corp' now supplies 'Pencil 6B'</a:t>
            </a:r>
            <a:endParaRPr sz="2400">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lang="en-IN" sz="1800">
                <a:solidFill>
                  <a:srgbClr val="009900"/>
                </a:solidFill>
                <a:latin typeface="Courier New"/>
                <a:ea typeface="Courier New"/>
                <a:cs typeface="Courier New"/>
                <a:sym typeface="Courier New"/>
              </a:rPr>
              <a:t>-- You need to put the SELECT subqueies in parentheses</a:t>
            </a:r>
            <a:endParaRPr sz="2400">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lang="en-IN" sz="1800">
                <a:solidFill>
                  <a:schemeClr val="dk1"/>
                </a:solidFill>
                <a:latin typeface="Courier New"/>
                <a:ea typeface="Courier New"/>
                <a:cs typeface="Courier New"/>
                <a:sym typeface="Courier New"/>
              </a:rPr>
              <a:t>MariaDB </a:t>
            </a:r>
            <a:r>
              <a:rPr lang="en-IN" sz="1800">
                <a:solidFill>
                  <a:schemeClr val="dk1"/>
                </a:solidFill>
                <a:latin typeface="Courier New"/>
                <a:ea typeface="Courier New"/>
                <a:cs typeface="Courier New"/>
                <a:sym typeface="Courier New"/>
              </a:rPr>
              <a:t>&gt; INSERT INTO products_suppliers VALUES (</a:t>
            </a:r>
            <a:endParaRPr sz="2400">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lang="en-IN" sz="1800">
                <a:solidFill>
                  <a:schemeClr val="dk1"/>
                </a:solidFill>
                <a:latin typeface="Courier New"/>
                <a:ea typeface="Courier New"/>
                <a:cs typeface="Courier New"/>
                <a:sym typeface="Courier New"/>
              </a:rPr>
              <a:t>          </a:t>
            </a:r>
            <a:r>
              <a:rPr lang="en-IN" sz="1800">
                <a:solidFill>
                  <a:srgbClr val="E31B23"/>
                </a:solidFill>
                <a:latin typeface="Courier New"/>
                <a:ea typeface="Courier New"/>
                <a:cs typeface="Courier New"/>
                <a:sym typeface="Courier New"/>
              </a:rPr>
              <a:t>(SELECT productID  FROM products  WHERE name = 'Pencil 6B')</a:t>
            </a: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lang="en-IN" sz="1800">
                <a:solidFill>
                  <a:schemeClr val="dk1"/>
                </a:solidFill>
                <a:latin typeface="Courier New"/>
                <a:ea typeface="Courier New"/>
                <a:cs typeface="Courier New"/>
                <a:sym typeface="Courier New"/>
              </a:rPr>
              <a:t>          </a:t>
            </a:r>
            <a:r>
              <a:rPr lang="en-IN" sz="1800">
                <a:solidFill>
                  <a:srgbClr val="E31B23"/>
                </a:solidFill>
                <a:latin typeface="Courier New"/>
                <a:ea typeface="Courier New"/>
                <a:cs typeface="Courier New"/>
                <a:sym typeface="Courier New"/>
              </a:rPr>
              <a:t>(SELECT supplierID FROM suppliers WHERE name = 'QQ Corp')</a:t>
            </a: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lang="en-IN" sz="1800">
                <a:solidFill>
                  <a:srgbClr val="009900"/>
                </a:solidFill>
                <a:latin typeface="Courier New"/>
                <a:ea typeface="Courier New"/>
                <a:cs typeface="Courier New"/>
                <a:sym typeface="Courier New"/>
              </a:rPr>
              <a:t>-- Supplier 'QQ Copr' no longer supplies any item</a:t>
            </a:r>
            <a:endParaRPr sz="2400">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lang="en-IN" sz="1800">
                <a:solidFill>
                  <a:schemeClr val="dk1"/>
                </a:solidFill>
                <a:latin typeface="Courier New"/>
                <a:ea typeface="Courier New"/>
                <a:cs typeface="Courier New"/>
                <a:sym typeface="Courier New"/>
              </a:rPr>
              <a:t>MariaDB </a:t>
            </a:r>
            <a:r>
              <a:rPr lang="en-IN" sz="1800">
                <a:solidFill>
                  <a:schemeClr val="dk1"/>
                </a:solidFill>
                <a:latin typeface="Courier New"/>
                <a:ea typeface="Courier New"/>
                <a:cs typeface="Courier New"/>
                <a:sym typeface="Courier New"/>
              </a:rPr>
              <a:t>&gt; DELETE FROM products_suppliers</a:t>
            </a:r>
            <a:endParaRPr sz="2400">
              <a:solidFill>
                <a:schemeClr val="dk1"/>
              </a:solidFill>
              <a:latin typeface="Arial"/>
              <a:ea typeface="Arial"/>
              <a:cs typeface="Arial"/>
              <a:sym typeface="Arial"/>
            </a:endParaRPr>
          </a:p>
          <a:p>
            <a:pPr indent="0" lvl="0" marL="0" marR="0" rtl="0" algn="just">
              <a:lnSpc>
                <a:spcPct val="150000"/>
              </a:lnSpc>
              <a:spcBef>
                <a:spcPts val="400"/>
              </a:spcBef>
              <a:spcAft>
                <a:spcPts val="0"/>
              </a:spcAft>
              <a:buNone/>
            </a:pPr>
            <a:r>
              <a:rPr lang="en-IN" sz="1800">
                <a:solidFill>
                  <a:schemeClr val="dk1"/>
                </a:solidFill>
                <a:latin typeface="Courier New"/>
                <a:ea typeface="Courier New"/>
                <a:cs typeface="Courier New"/>
                <a:sym typeface="Courier New"/>
              </a:rPr>
              <a:t>       WHERE supplierID = </a:t>
            </a:r>
            <a:r>
              <a:rPr lang="en-IN" sz="1800">
                <a:solidFill>
                  <a:srgbClr val="E31B23"/>
                </a:solidFill>
                <a:latin typeface="Courier New"/>
                <a:ea typeface="Courier New"/>
                <a:cs typeface="Courier New"/>
                <a:sym typeface="Courier New"/>
              </a:rPr>
              <a:t>(SELECT supplierID FROM suppliers WHERE name = 'QQ Corp')</a:t>
            </a: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60"/>
          <p:cNvSpPr/>
          <p:nvPr/>
        </p:nvSpPr>
        <p:spPr>
          <a:xfrm>
            <a:off x="408214" y="318407"/>
            <a:ext cx="11038114" cy="62529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rgbClr val="0A8464"/>
                </a:solidFill>
                <a:latin typeface="Verdana"/>
                <a:ea typeface="Verdana"/>
                <a:cs typeface="Verdana"/>
                <a:sym typeface="Verdana"/>
              </a:rPr>
              <a:t>Working with Date and Time</a:t>
            </a:r>
            <a:endParaRPr/>
          </a:p>
          <a:p>
            <a:pPr indent="0" lvl="0" marL="0" marR="0" rtl="0" algn="l">
              <a:spcBef>
                <a:spcPts val="1200"/>
              </a:spcBef>
              <a:spcAft>
                <a:spcPts val="0"/>
              </a:spcAft>
              <a:buNone/>
            </a:pPr>
            <a:r>
              <a:rPr b="1" lang="en-IN" sz="2000">
                <a:solidFill>
                  <a:srgbClr val="444444"/>
                </a:solidFill>
                <a:latin typeface="Verdana"/>
                <a:ea typeface="Verdana"/>
                <a:cs typeface="Verdana"/>
                <a:sym typeface="Verdana"/>
              </a:rPr>
              <a:t>Date By Example</a:t>
            </a:r>
            <a:endParaRPr b="1" sz="2000">
              <a:solidFill>
                <a:srgbClr val="666666"/>
              </a:solidFill>
              <a:latin typeface="Arial"/>
              <a:ea typeface="Arial"/>
              <a:cs typeface="Arial"/>
              <a:sym typeface="Arial"/>
            </a:endParaRPr>
          </a:p>
          <a:p>
            <a:pPr indent="0" lvl="0" marL="0" marR="0" rtl="0" algn="just">
              <a:spcBef>
                <a:spcPts val="600"/>
              </a:spcBef>
              <a:spcAft>
                <a:spcPts val="0"/>
              </a:spcAft>
              <a:buNone/>
            </a:pPr>
            <a:r>
              <a:rPr lang="en-IN" sz="1800">
                <a:solidFill>
                  <a:schemeClr val="dk1"/>
                </a:solidFill>
                <a:latin typeface="Arial"/>
                <a:ea typeface="Arial"/>
                <a:cs typeface="Arial"/>
                <a:sym typeface="Arial"/>
              </a:rPr>
              <a:t>Take note that date value must be written as a string in the format of </a:t>
            </a:r>
            <a:r>
              <a:rPr lang="en-IN" sz="1800">
                <a:solidFill>
                  <a:schemeClr val="dk1"/>
                </a:solidFill>
                <a:latin typeface="Courier New"/>
                <a:ea typeface="Courier New"/>
                <a:cs typeface="Courier New"/>
                <a:sym typeface="Courier New"/>
              </a:rPr>
              <a:t>'yyyy-mm-dd'</a:t>
            </a:r>
            <a:r>
              <a:rPr lang="en-IN" sz="1800">
                <a:solidFill>
                  <a:schemeClr val="dk1"/>
                </a:solidFill>
                <a:latin typeface="Arial"/>
                <a:ea typeface="Arial"/>
                <a:cs typeface="Arial"/>
                <a:sym typeface="Arial"/>
              </a:rPr>
              <a:t>, </a:t>
            </a:r>
            <a:endParaRPr/>
          </a:p>
          <a:p>
            <a:pPr indent="0" lvl="0" marL="0" marR="0" rtl="0" algn="l">
              <a:spcBef>
                <a:spcPts val="400"/>
              </a:spcBef>
              <a:spcAft>
                <a:spcPts val="0"/>
              </a:spcAft>
              <a:buNone/>
            </a:pPr>
            <a:r>
              <a:rPr lang="en-IN" sz="1800">
                <a:solidFill>
                  <a:srgbClr val="009900"/>
                </a:solidFill>
                <a:latin typeface="Courier New"/>
                <a:ea typeface="Courier New"/>
                <a:cs typeface="Courier New"/>
                <a:sym typeface="Courier New"/>
              </a:rPr>
              <a:t>-- Create a table 'patients' of a clinic</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chemeClr val="dk1"/>
                </a:solidFill>
                <a:latin typeface="Courier New"/>
                <a:ea typeface="Courier New"/>
                <a:cs typeface="Courier New"/>
                <a:sym typeface="Courier New"/>
              </a:rPr>
              <a:t>MariaDB </a:t>
            </a:r>
            <a:r>
              <a:rPr lang="en-IN" sz="1800">
                <a:solidFill>
                  <a:schemeClr val="dk1"/>
                </a:solidFill>
                <a:latin typeface="Courier New"/>
                <a:ea typeface="Courier New"/>
                <a:cs typeface="Courier New"/>
                <a:sym typeface="Courier New"/>
              </a:rPr>
              <a:t>&gt; </a:t>
            </a:r>
            <a:r>
              <a:rPr b="1" lang="en-IN" sz="1800">
                <a:solidFill>
                  <a:schemeClr val="dk1"/>
                </a:solidFill>
                <a:latin typeface="Courier New"/>
                <a:ea typeface="Courier New"/>
                <a:cs typeface="Courier New"/>
                <a:sym typeface="Courier New"/>
              </a:rPr>
              <a:t>CREATE TABLE patients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IN" sz="1800">
                <a:solidFill>
                  <a:schemeClr val="dk1"/>
                </a:solidFill>
                <a:latin typeface="Courier New"/>
                <a:ea typeface="Courier New"/>
                <a:cs typeface="Courier New"/>
                <a:sym typeface="Courier New"/>
              </a:rPr>
              <a:t>          patientID      INT UNSIGNED  NOT NULL AUTO_INCREMENT,</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IN" sz="1800">
                <a:solidFill>
                  <a:schemeClr val="dk1"/>
                </a:solidFill>
                <a:latin typeface="Courier New"/>
                <a:ea typeface="Courier New"/>
                <a:cs typeface="Courier New"/>
                <a:sym typeface="Courier New"/>
              </a:rPr>
              <a:t>          name           VARCHAR(30)   NOT NULL DEFAULT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IN" sz="1800">
                <a:solidFill>
                  <a:schemeClr val="dk1"/>
                </a:solidFill>
                <a:latin typeface="Courier New"/>
                <a:ea typeface="Courier New"/>
                <a:cs typeface="Courier New"/>
                <a:sym typeface="Courier New"/>
              </a:rPr>
              <a:t>          dateOfBirth    </a:t>
            </a:r>
            <a:r>
              <a:rPr b="1" lang="en-IN" sz="1800">
                <a:solidFill>
                  <a:srgbClr val="E31B23"/>
                </a:solidFill>
                <a:latin typeface="Courier New"/>
                <a:ea typeface="Courier New"/>
                <a:cs typeface="Courier New"/>
                <a:sym typeface="Courier New"/>
              </a:rPr>
              <a:t>DATE</a:t>
            </a:r>
            <a:r>
              <a:rPr b="1" lang="en-IN" sz="1800">
                <a:solidFill>
                  <a:schemeClr val="dk1"/>
                </a:solidFill>
                <a:latin typeface="Courier New"/>
                <a:ea typeface="Courier New"/>
                <a:cs typeface="Courier New"/>
                <a:sym typeface="Courier New"/>
              </a:rPr>
              <a:t>          NOT NULL,</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IN" sz="1800">
                <a:solidFill>
                  <a:schemeClr val="dk1"/>
                </a:solidFill>
                <a:latin typeface="Courier New"/>
                <a:ea typeface="Courier New"/>
                <a:cs typeface="Courier New"/>
                <a:sym typeface="Courier New"/>
              </a:rPr>
              <a:t>          lastVisitDate  </a:t>
            </a:r>
            <a:r>
              <a:rPr b="1" lang="en-IN" sz="1800">
                <a:solidFill>
                  <a:srgbClr val="E31B23"/>
                </a:solidFill>
                <a:latin typeface="Courier New"/>
                <a:ea typeface="Courier New"/>
                <a:cs typeface="Courier New"/>
                <a:sym typeface="Courier New"/>
              </a:rPr>
              <a:t>DATE</a:t>
            </a:r>
            <a:r>
              <a:rPr b="1" lang="en-IN" sz="1800">
                <a:solidFill>
                  <a:schemeClr val="dk1"/>
                </a:solidFill>
                <a:latin typeface="Courier New"/>
                <a:ea typeface="Courier New"/>
                <a:cs typeface="Courier New"/>
                <a:sym typeface="Courier New"/>
              </a:rPr>
              <a:t>          NOT NULL,</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IN" sz="1800">
                <a:solidFill>
                  <a:schemeClr val="dk1"/>
                </a:solidFill>
                <a:latin typeface="Courier New"/>
                <a:ea typeface="Courier New"/>
                <a:cs typeface="Courier New"/>
                <a:sym typeface="Courier New"/>
              </a:rPr>
              <a:t>          nextVisitDate  </a:t>
            </a:r>
            <a:r>
              <a:rPr b="1" lang="en-IN" sz="1800">
                <a:solidFill>
                  <a:srgbClr val="E31B23"/>
                </a:solidFill>
                <a:latin typeface="Courier New"/>
                <a:ea typeface="Courier New"/>
                <a:cs typeface="Courier New"/>
                <a:sym typeface="Courier New"/>
              </a:rPr>
              <a:t>DATE</a:t>
            </a:r>
            <a:r>
              <a:rPr b="1" lang="en-IN" sz="1800">
                <a:solidFill>
                  <a:schemeClr val="dk1"/>
                </a:solidFill>
                <a:latin typeface="Courier New"/>
                <a:ea typeface="Courier New"/>
                <a:cs typeface="Courier New"/>
                <a:sym typeface="Courier New"/>
              </a:rPr>
              <a:t>          NULL,</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IN" sz="1800">
                <a:solidFill>
                  <a:srgbClr val="009900"/>
                </a:solidFill>
                <a:latin typeface="Courier New"/>
                <a:ea typeface="Courier New"/>
                <a:cs typeface="Courier New"/>
                <a:sym typeface="Courier New"/>
              </a:rPr>
              <a:t>                         -- The 'Date' type contains a date value in 'yyyy-mm-dd'</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IN" sz="1800">
                <a:solidFill>
                  <a:schemeClr val="dk1"/>
                </a:solidFill>
                <a:latin typeface="Courier New"/>
                <a:ea typeface="Courier New"/>
                <a:cs typeface="Courier New"/>
                <a:sym typeface="Courier New"/>
              </a:rPr>
              <a:t>          PRIMARY KEY (patientID)</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IN" sz="1800">
                <a:solidFill>
                  <a:schemeClr val="dk1"/>
                </a:solidFill>
                <a:latin typeface="Courier New"/>
                <a:ea typeface="Courier New"/>
                <a:cs typeface="Courier New"/>
                <a:sym typeface="Courier New"/>
              </a:rPr>
              <a:t>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chemeClr val="dk1"/>
                </a:solidFill>
                <a:latin typeface="Courier New"/>
                <a:ea typeface="Courier New"/>
                <a:cs typeface="Courier New"/>
                <a:sym typeface="Courier New"/>
              </a:rPr>
              <a:t>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chemeClr val="dk1"/>
                </a:solidFill>
                <a:latin typeface="Courier New"/>
                <a:ea typeface="Courier New"/>
                <a:cs typeface="Courier New"/>
                <a:sym typeface="Courier New"/>
              </a:rPr>
              <a:t>MariaDB </a:t>
            </a:r>
            <a:r>
              <a:rPr lang="en-IN" sz="1800">
                <a:solidFill>
                  <a:schemeClr val="dk1"/>
                </a:solidFill>
                <a:latin typeface="Courier New"/>
                <a:ea typeface="Courier New"/>
                <a:cs typeface="Courier New"/>
                <a:sym typeface="Courier New"/>
              </a:rPr>
              <a:t>&gt; </a:t>
            </a:r>
            <a:r>
              <a:rPr b="1" lang="en-IN" sz="1800">
                <a:solidFill>
                  <a:schemeClr val="dk1"/>
                </a:solidFill>
                <a:latin typeface="Courier New"/>
                <a:ea typeface="Courier New"/>
                <a:cs typeface="Courier New"/>
                <a:sym typeface="Courier New"/>
              </a:rPr>
              <a:t>INSERT INTO patients VALUES</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IN" sz="1800">
                <a:solidFill>
                  <a:schemeClr val="dk1"/>
                </a:solidFill>
                <a:latin typeface="Courier New"/>
                <a:ea typeface="Courier New"/>
                <a:cs typeface="Courier New"/>
                <a:sym typeface="Courier New"/>
              </a:rPr>
              <a:t>          (1001, 'Ah Teck', '1991-12-31', '2012-01-20', NULL),</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IN" sz="1800">
                <a:solidFill>
                  <a:schemeClr val="dk1"/>
                </a:solidFill>
                <a:latin typeface="Courier New"/>
                <a:ea typeface="Courier New"/>
                <a:cs typeface="Courier New"/>
                <a:sym typeface="Courier New"/>
              </a:rPr>
              <a:t>          (NULL, 'Kumar', '2011-10-29', '2012-09-20', NULL),</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IN" sz="1800">
                <a:solidFill>
                  <a:schemeClr val="dk1"/>
                </a:solidFill>
                <a:latin typeface="Courier New"/>
                <a:ea typeface="Courier New"/>
                <a:cs typeface="Courier New"/>
                <a:sym typeface="Courier New"/>
              </a:rPr>
              <a:t>          (NULL, 'Ali', '2011-01-30', CURDATE(), NULL);</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rgbClr val="009900"/>
                </a:solidFill>
                <a:latin typeface="Courier New"/>
                <a:ea typeface="Courier New"/>
                <a:cs typeface="Courier New"/>
                <a:sym typeface="Courier New"/>
              </a:rPr>
              <a:t>-- Date must be written as 'yyyy-mm-dd'</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rgbClr val="009900"/>
                </a:solidFill>
                <a:latin typeface="Courier New"/>
                <a:ea typeface="Courier New"/>
                <a:cs typeface="Courier New"/>
                <a:sym typeface="Courier New"/>
              </a:rPr>
              <a:t>-- Function CURDATE() returns today's date</a:t>
            </a:r>
            <a:endParaRPr sz="1800">
              <a:solidFill>
                <a:schemeClr val="dk1"/>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61"/>
          <p:cNvSpPr/>
          <p:nvPr/>
        </p:nvSpPr>
        <p:spPr>
          <a:xfrm>
            <a:off x="698680" y="277587"/>
            <a:ext cx="10992578" cy="6144759"/>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a:t>
            </a:r>
            <a:r>
              <a:rPr lang="en-IN" sz="1800">
                <a:solidFill>
                  <a:schemeClr val="dk1"/>
                </a:solidFill>
                <a:latin typeface="Courier New"/>
                <a:ea typeface="Courier New"/>
                <a:cs typeface="Courier New"/>
                <a:sym typeface="Courier New"/>
              </a:rPr>
              <a:t>&gt; </a:t>
            </a:r>
            <a:r>
              <a:rPr b="1" lang="en-IN" sz="1800">
                <a:solidFill>
                  <a:schemeClr val="dk1"/>
                </a:solidFill>
                <a:latin typeface="Courier New"/>
                <a:ea typeface="Courier New"/>
                <a:cs typeface="Courier New"/>
                <a:sym typeface="Courier New"/>
              </a:rPr>
              <a:t>SELECT * FROM patients;</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patientID | name    | dateOfBirth | lastVisitDate | nextVisitDate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1001 | Ah Teck | 1991-12-31  | 2012-01-20    | NULL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1002 | Kumar   | 2011-10-29  | 2012-09-20    | NULL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1003 | Ali     | 2011-01-30  | 2012-10-21    | NULL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rgbClr val="009900"/>
                </a:solidFill>
                <a:latin typeface="Courier New"/>
                <a:ea typeface="Courier New"/>
                <a:cs typeface="Courier New"/>
                <a:sym typeface="Courier New"/>
              </a:rPr>
              <a:t>-- Select patients who last visited on a particular range of date</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a:t>
            </a:r>
            <a:r>
              <a:rPr lang="en-IN" sz="1800">
                <a:solidFill>
                  <a:schemeClr val="dk1"/>
                </a:solidFill>
                <a:latin typeface="Courier New"/>
                <a:ea typeface="Courier New"/>
                <a:cs typeface="Courier New"/>
                <a:sym typeface="Courier New"/>
              </a:rPr>
              <a:t>&gt; </a:t>
            </a:r>
            <a:r>
              <a:rPr b="1" lang="en-IN" sz="1800">
                <a:solidFill>
                  <a:schemeClr val="dk1"/>
                </a:solidFill>
                <a:latin typeface="Courier New"/>
                <a:ea typeface="Courier New"/>
                <a:cs typeface="Courier New"/>
                <a:sym typeface="Courier New"/>
              </a:rPr>
              <a:t>SELECT * FROM patients</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800">
                <a:solidFill>
                  <a:schemeClr val="dk1"/>
                </a:solidFill>
                <a:latin typeface="Courier New"/>
                <a:ea typeface="Courier New"/>
                <a:cs typeface="Courier New"/>
                <a:sym typeface="Courier New"/>
              </a:rPr>
              <a:t>       WHERE lastVisitDate BETWEEN '2012-09-15' AND CURDATE()</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800">
                <a:solidFill>
                  <a:schemeClr val="dk1"/>
                </a:solidFill>
                <a:latin typeface="Courier New"/>
                <a:ea typeface="Courier New"/>
                <a:cs typeface="Courier New"/>
                <a:sym typeface="Courier New"/>
              </a:rPr>
              <a:t>       ORDER BY lastVisitDate;</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patientID | name  | dateOfBirth | lastVisitDate | nextVisitDate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1002 | Kumar | 2011-10-29  | 2012-09-20    | NULL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1003 | Ali   | 2011-01-30  | 2012-10-21    | NULL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62"/>
          <p:cNvSpPr/>
          <p:nvPr/>
        </p:nvSpPr>
        <p:spPr>
          <a:xfrm>
            <a:off x="302079" y="375557"/>
            <a:ext cx="11446328" cy="6144759"/>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IN" sz="1800">
                <a:solidFill>
                  <a:srgbClr val="009900"/>
                </a:solidFill>
                <a:latin typeface="Courier New"/>
                <a:ea typeface="Courier New"/>
                <a:cs typeface="Courier New"/>
                <a:sym typeface="Courier New"/>
              </a:rPr>
              <a:t>-- Select patients whose birthday is today</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a:t>
            </a:r>
            <a:r>
              <a:rPr lang="en-IN" sz="1800">
                <a:solidFill>
                  <a:schemeClr val="dk1"/>
                </a:solidFill>
                <a:latin typeface="Courier New"/>
                <a:ea typeface="Courier New"/>
                <a:cs typeface="Courier New"/>
                <a:sym typeface="Courier New"/>
              </a:rPr>
              <a:t>&gt; </a:t>
            </a:r>
            <a:r>
              <a:rPr b="1" lang="en-IN" sz="1800">
                <a:solidFill>
                  <a:schemeClr val="dk1"/>
                </a:solidFill>
                <a:latin typeface="Courier New"/>
                <a:ea typeface="Courier New"/>
                <a:cs typeface="Courier New"/>
                <a:sym typeface="Courier New"/>
              </a:rPr>
              <a:t>SELECT * FROM patients</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800">
                <a:solidFill>
                  <a:schemeClr val="dk1"/>
                </a:solidFill>
                <a:latin typeface="Courier New"/>
                <a:ea typeface="Courier New"/>
                <a:cs typeface="Courier New"/>
                <a:sym typeface="Courier New"/>
              </a:rPr>
              <a:t>       WHERE MONTH(dateOfBirth) = MONTH(CURDATE())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800">
                <a:solidFill>
                  <a:schemeClr val="dk1"/>
                </a:solidFill>
                <a:latin typeface="Courier New"/>
                <a:ea typeface="Courier New"/>
                <a:cs typeface="Courier New"/>
                <a:sym typeface="Courier New"/>
              </a:rPr>
              <a:t>          AND DAY(dateOfBirth) = DAY(CURDATE());</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rgbClr val="009900"/>
                </a:solidFill>
                <a:latin typeface="Courier New"/>
                <a:ea typeface="Courier New"/>
                <a:cs typeface="Courier New"/>
                <a:sym typeface="Courier New"/>
              </a:rPr>
              <a:t>-- List the age of patients</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rgbClr val="009900"/>
                </a:solidFill>
                <a:latin typeface="Courier New"/>
                <a:ea typeface="Courier New"/>
                <a:cs typeface="Courier New"/>
                <a:sym typeface="Courier New"/>
              </a:rPr>
              <a:t>-- Function TIMESTAMPDIFF(</a:t>
            </a:r>
            <a:r>
              <a:rPr i="1" lang="en-IN" sz="1800">
                <a:solidFill>
                  <a:srgbClr val="009900"/>
                </a:solidFill>
                <a:latin typeface="Courier New"/>
                <a:ea typeface="Courier New"/>
                <a:cs typeface="Courier New"/>
                <a:sym typeface="Courier New"/>
              </a:rPr>
              <a:t>unit</a:t>
            </a:r>
            <a:r>
              <a:rPr lang="en-IN" sz="1800">
                <a:solidFill>
                  <a:srgbClr val="009900"/>
                </a:solidFill>
                <a:latin typeface="Courier New"/>
                <a:ea typeface="Courier New"/>
                <a:cs typeface="Courier New"/>
                <a:sym typeface="Courier New"/>
              </a:rPr>
              <a:t>, </a:t>
            </a:r>
            <a:r>
              <a:rPr i="1" lang="en-IN" sz="1800">
                <a:solidFill>
                  <a:srgbClr val="009900"/>
                </a:solidFill>
                <a:latin typeface="Courier New"/>
                <a:ea typeface="Courier New"/>
                <a:cs typeface="Courier New"/>
                <a:sym typeface="Courier New"/>
              </a:rPr>
              <a:t>start</a:t>
            </a:r>
            <a:r>
              <a:rPr lang="en-IN" sz="1800">
                <a:solidFill>
                  <a:srgbClr val="009900"/>
                </a:solidFill>
                <a:latin typeface="Courier New"/>
                <a:ea typeface="Courier New"/>
                <a:cs typeface="Courier New"/>
                <a:sym typeface="Courier New"/>
              </a:rPr>
              <a:t>, </a:t>
            </a:r>
            <a:r>
              <a:rPr i="1" lang="en-IN" sz="1800">
                <a:solidFill>
                  <a:srgbClr val="009900"/>
                </a:solidFill>
                <a:latin typeface="Courier New"/>
                <a:ea typeface="Courier New"/>
                <a:cs typeface="Courier New"/>
                <a:sym typeface="Courier New"/>
              </a:rPr>
              <a:t>end</a:t>
            </a:r>
            <a:r>
              <a:rPr lang="en-IN" sz="1800">
                <a:solidFill>
                  <a:srgbClr val="009900"/>
                </a:solidFill>
                <a:latin typeface="Courier New"/>
                <a:ea typeface="Courier New"/>
                <a:cs typeface="Courier New"/>
                <a:sym typeface="Courier New"/>
              </a:rPr>
              <a:t>) returns the difference in the </a:t>
            </a:r>
            <a:r>
              <a:rPr i="1" lang="en-IN" sz="1800">
                <a:solidFill>
                  <a:srgbClr val="009900"/>
                </a:solidFill>
                <a:latin typeface="Courier New"/>
                <a:ea typeface="Courier New"/>
                <a:cs typeface="Courier New"/>
                <a:sym typeface="Courier New"/>
              </a:rPr>
              <a:t>unit</a:t>
            </a:r>
            <a:r>
              <a:rPr lang="en-IN" sz="1800">
                <a:solidFill>
                  <a:srgbClr val="009900"/>
                </a:solidFill>
                <a:latin typeface="Courier New"/>
                <a:ea typeface="Courier New"/>
                <a:cs typeface="Courier New"/>
                <a:sym typeface="Courier New"/>
              </a:rPr>
              <a:t> specified</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a:t>
            </a:r>
            <a:r>
              <a:rPr lang="en-IN" sz="1800">
                <a:solidFill>
                  <a:schemeClr val="dk1"/>
                </a:solidFill>
                <a:latin typeface="Courier New"/>
                <a:ea typeface="Courier New"/>
                <a:cs typeface="Courier New"/>
                <a:sym typeface="Courier New"/>
              </a:rPr>
              <a:t>&gt; </a:t>
            </a:r>
            <a:r>
              <a:rPr b="1" lang="en-IN" sz="1800">
                <a:solidFill>
                  <a:schemeClr val="dk1"/>
                </a:solidFill>
                <a:latin typeface="Courier New"/>
                <a:ea typeface="Courier New"/>
                <a:cs typeface="Courier New"/>
                <a:sym typeface="Courier New"/>
              </a:rPr>
              <a:t>SELECT name, dateOfBirth, TIMESTAMPDIFF(YEAR, dateOfBirth, CURDATE()) AS age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800">
                <a:solidFill>
                  <a:schemeClr val="dk1"/>
                </a:solidFill>
                <a:latin typeface="Courier New"/>
                <a:ea typeface="Courier New"/>
                <a:cs typeface="Courier New"/>
                <a:sym typeface="Courier New"/>
              </a:rPr>
              <a:t>       FROM patients</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800">
                <a:solidFill>
                  <a:schemeClr val="dk1"/>
                </a:solidFill>
                <a:latin typeface="Courier New"/>
                <a:ea typeface="Courier New"/>
                <a:cs typeface="Courier New"/>
                <a:sym typeface="Courier New"/>
              </a:rPr>
              <a:t>       ORDER BY age, dateOfBirth;</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name    | dateOfBirth | age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Kumar   | 2011-10-29  |    0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Ali     | 2011-01-30  |    1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Ah Teck | 1991-12-31  |   20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63"/>
          <p:cNvSpPr/>
          <p:nvPr/>
        </p:nvSpPr>
        <p:spPr>
          <a:xfrm>
            <a:off x="824594" y="179614"/>
            <a:ext cx="10695213" cy="6558911"/>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t/>
            </a:r>
            <a:endParaRPr sz="1800">
              <a:solidFill>
                <a:srgbClr val="009900"/>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lang="en-IN" sz="1800">
                <a:solidFill>
                  <a:srgbClr val="009900"/>
                </a:solidFill>
                <a:latin typeface="Courier New"/>
                <a:ea typeface="Courier New"/>
                <a:cs typeface="Courier New"/>
                <a:sym typeface="Courier New"/>
              </a:rPr>
              <a:t>-- List patients whose last visited more than 60 days ago</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a:t>
            </a:r>
            <a:r>
              <a:rPr lang="en-IN" sz="1800">
                <a:solidFill>
                  <a:schemeClr val="dk1"/>
                </a:solidFill>
                <a:latin typeface="Courier New"/>
                <a:ea typeface="Courier New"/>
                <a:cs typeface="Courier New"/>
                <a:sym typeface="Courier New"/>
              </a:rPr>
              <a:t>&gt; </a:t>
            </a:r>
            <a:r>
              <a:rPr b="1" lang="en-IN" sz="1800">
                <a:solidFill>
                  <a:schemeClr val="dk1"/>
                </a:solidFill>
                <a:latin typeface="Courier New"/>
                <a:ea typeface="Courier New"/>
                <a:cs typeface="Courier New"/>
                <a:sym typeface="Courier New"/>
              </a:rPr>
              <a:t>SELECT name, lastVisitDate FROM patients</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800">
                <a:solidFill>
                  <a:schemeClr val="dk1"/>
                </a:solidFill>
                <a:latin typeface="Courier New"/>
                <a:ea typeface="Courier New"/>
                <a:cs typeface="Courier New"/>
                <a:sym typeface="Courier New"/>
              </a:rPr>
              <a:t>       WHERE TIMESTAMPDIFF(DAY, lastVisitDate, CURDATE()) &gt; 60;</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rgbClr val="009900"/>
                </a:solidFill>
                <a:latin typeface="Courier New"/>
                <a:ea typeface="Courier New"/>
                <a:cs typeface="Courier New"/>
                <a:sym typeface="Courier New"/>
              </a:rPr>
              <a:t>-- Functions TO_DAYS(</a:t>
            </a:r>
            <a:r>
              <a:rPr i="1" lang="en-IN" sz="1800">
                <a:solidFill>
                  <a:srgbClr val="009900"/>
                </a:solidFill>
                <a:latin typeface="Courier New"/>
                <a:ea typeface="Courier New"/>
                <a:cs typeface="Courier New"/>
                <a:sym typeface="Courier New"/>
              </a:rPr>
              <a:t>date</a:t>
            </a:r>
            <a:r>
              <a:rPr lang="en-IN" sz="1800">
                <a:solidFill>
                  <a:srgbClr val="009900"/>
                </a:solidFill>
                <a:latin typeface="Courier New"/>
                <a:ea typeface="Courier New"/>
                <a:cs typeface="Courier New"/>
                <a:sym typeface="Courier New"/>
              </a:rPr>
              <a:t>) converts the </a:t>
            </a:r>
            <a:r>
              <a:rPr i="1" lang="en-IN" sz="1800">
                <a:solidFill>
                  <a:srgbClr val="009900"/>
                </a:solidFill>
                <a:latin typeface="Courier New"/>
                <a:ea typeface="Courier New"/>
                <a:cs typeface="Courier New"/>
                <a:sym typeface="Courier New"/>
              </a:rPr>
              <a:t>date</a:t>
            </a:r>
            <a:r>
              <a:rPr lang="en-IN" sz="1800">
                <a:solidFill>
                  <a:srgbClr val="009900"/>
                </a:solidFill>
                <a:latin typeface="Courier New"/>
                <a:ea typeface="Courier New"/>
                <a:cs typeface="Courier New"/>
                <a:sym typeface="Courier New"/>
              </a:rPr>
              <a:t> to days</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a:t>
            </a:r>
            <a:r>
              <a:rPr lang="en-IN" sz="1800">
                <a:solidFill>
                  <a:schemeClr val="dk1"/>
                </a:solidFill>
                <a:latin typeface="Courier New"/>
                <a:ea typeface="Courier New"/>
                <a:cs typeface="Courier New"/>
                <a:sym typeface="Courier New"/>
              </a:rPr>
              <a:t>&gt; </a:t>
            </a:r>
            <a:r>
              <a:rPr b="1" lang="en-IN" sz="1800">
                <a:solidFill>
                  <a:schemeClr val="dk1"/>
                </a:solidFill>
                <a:latin typeface="Courier New"/>
                <a:ea typeface="Courier New"/>
                <a:cs typeface="Courier New"/>
                <a:sym typeface="Courier New"/>
              </a:rPr>
              <a:t>SELECT name, lastVisitDate FROM patients</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800">
                <a:solidFill>
                  <a:schemeClr val="dk1"/>
                </a:solidFill>
                <a:latin typeface="Courier New"/>
                <a:ea typeface="Courier New"/>
                <a:cs typeface="Courier New"/>
                <a:sym typeface="Courier New"/>
              </a:rPr>
              <a:t>       WHERE TO_DAYS(CURDATE()) - TO_DAYS(lastVisitDate) &gt; 60;</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rgbClr val="009900"/>
                </a:solidFill>
                <a:latin typeface="Courier New"/>
                <a:ea typeface="Courier New"/>
                <a:cs typeface="Courier New"/>
                <a:sym typeface="Courier New"/>
              </a:rPr>
              <a:t>-- Select patients 18 years old or younger</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rgbClr val="009900"/>
                </a:solidFill>
                <a:latin typeface="Courier New"/>
                <a:ea typeface="Courier New"/>
                <a:cs typeface="Courier New"/>
                <a:sym typeface="Courier New"/>
              </a:rPr>
              <a:t>-- Function DATE_SUB(</a:t>
            </a:r>
            <a:r>
              <a:rPr i="1" lang="en-IN" sz="1800">
                <a:solidFill>
                  <a:srgbClr val="009900"/>
                </a:solidFill>
                <a:latin typeface="Courier New"/>
                <a:ea typeface="Courier New"/>
                <a:cs typeface="Courier New"/>
                <a:sym typeface="Courier New"/>
              </a:rPr>
              <a:t>date</a:t>
            </a:r>
            <a:r>
              <a:rPr lang="en-IN" sz="1800">
                <a:solidFill>
                  <a:srgbClr val="009900"/>
                </a:solidFill>
                <a:latin typeface="Courier New"/>
                <a:ea typeface="Courier New"/>
                <a:cs typeface="Courier New"/>
                <a:sym typeface="Courier New"/>
              </a:rPr>
              <a:t>, INTERVAL </a:t>
            </a:r>
            <a:r>
              <a:rPr i="1" lang="en-IN" sz="1800">
                <a:solidFill>
                  <a:srgbClr val="009900"/>
                </a:solidFill>
                <a:latin typeface="Courier New"/>
                <a:ea typeface="Courier New"/>
                <a:cs typeface="Courier New"/>
                <a:sym typeface="Courier New"/>
              </a:rPr>
              <a:t>x</a:t>
            </a:r>
            <a:r>
              <a:rPr lang="en-IN" sz="1800">
                <a:solidFill>
                  <a:srgbClr val="009900"/>
                </a:solidFill>
                <a:latin typeface="Courier New"/>
                <a:ea typeface="Courier New"/>
                <a:cs typeface="Courier New"/>
                <a:sym typeface="Courier New"/>
              </a:rPr>
              <a:t> </a:t>
            </a:r>
            <a:r>
              <a:rPr i="1" lang="en-IN" sz="1800">
                <a:solidFill>
                  <a:srgbClr val="009900"/>
                </a:solidFill>
                <a:latin typeface="Courier New"/>
                <a:ea typeface="Courier New"/>
                <a:cs typeface="Courier New"/>
                <a:sym typeface="Courier New"/>
              </a:rPr>
              <a:t>unit</a:t>
            </a:r>
            <a:r>
              <a:rPr lang="en-IN" sz="1800">
                <a:solidFill>
                  <a:srgbClr val="009900"/>
                </a:solidFill>
                <a:latin typeface="Courier New"/>
                <a:ea typeface="Courier New"/>
                <a:cs typeface="Courier New"/>
                <a:sym typeface="Courier New"/>
              </a:rPr>
              <a:t>) returns the date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rgbClr val="009900"/>
                </a:solidFill>
                <a:latin typeface="Courier New"/>
                <a:ea typeface="Courier New"/>
                <a:cs typeface="Courier New"/>
                <a:sym typeface="Courier New"/>
              </a:rPr>
              <a:t>--   by subtracting the given </a:t>
            </a:r>
            <a:r>
              <a:rPr i="1" lang="en-IN" sz="1800">
                <a:solidFill>
                  <a:srgbClr val="009900"/>
                </a:solidFill>
                <a:latin typeface="Courier New"/>
                <a:ea typeface="Courier New"/>
                <a:cs typeface="Courier New"/>
                <a:sym typeface="Courier New"/>
              </a:rPr>
              <a:t>date</a:t>
            </a:r>
            <a:r>
              <a:rPr lang="en-IN" sz="1800">
                <a:solidFill>
                  <a:srgbClr val="009900"/>
                </a:solidFill>
                <a:latin typeface="Courier New"/>
                <a:ea typeface="Courier New"/>
                <a:cs typeface="Courier New"/>
                <a:sym typeface="Courier New"/>
              </a:rPr>
              <a:t> by </a:t>
            </a:r>
            <a:r>
              <a:rPr i="1" lang="en-IN" sz="1800">
                <a:solidFill>
                  <a:srgbClr val="009900"/>
                </a:solidFill>
                <a:latin typeface="Courier New"/>
                <a:ea typeface="Courier New"/>
                <a:cs typeface="Courier New"/>
                <a:sym typeface="Courier New"/>
              </a:rPr>
              <a:t>x unit</a:t>
            </a:r>
            <a:r>
              <a:rPr lang="en-IN" sz="1800">
                <a:solidFill>
                  <a:srgbClr val="009900"/>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a:t>
            </a:r>
            <a:r>
              <a:rPr lang="en-IN" sz="1800">
                <a:solidFill>
                  <a:schemeClr val="dk1"/>
                </a:solidFill>
                <a:latin typeface="Courier New"/>
                <a:ea typeface="Courier New"/>
                <a:cs typeface="Courier New"/>
                <a:sym typeface="Courier New"/>
              </a:rPr>
              <a:t>&gt; </a:t>
            </a:r>
            <a:r>
              <a:rPr b="1" lang="en-IN" sz="1800">
                <a:solidFill>
                  <a:schemeClr val="dk1"/>
                </a:solidFill>
                <a:latin typeface="Courier New"/>
                <a:ea typeface="Courier New"/>
                <a:cs typeface="Courier New"/>
                <a:sym typeface="Courier New"/>
              </a:rPr>
              <a:t>SELECT * FROM patients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800">
                <a:solidFill>
                  <a:schemeClr val="dk1"/>
                </a:solidFill>
                <a:latin typeface="Courier New"/>
                <a:ea typeface="Courier New"/>
                <a:cs typeface="Courier New"/>
                <a:sym typeface="Courier New"/>
              </a:rPr>
              <a:t>       WHERE dateOfBirth &gt; DATE_SUB(CURDATE(), INTERVAL 18 YEAR);</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rgbClr val="009900"/>
                </a:solidFill>
                <a:latin typeface="Courier New"/>
                <a:ea typeface="Courier New"/>
                <a:cs typeface="Courier New"/>
                <a:sym typeface="Courier New"/>
              </a:rPr>
              <a:t>-- Schedule Ali's next visit to be 6 months from now</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rgbClr val="009900"/>
                </a:solidFill>
                <a:latin typeface="Courier New"/>
                <a:ea typeface="Courier New"/>
                <a:cs typeface="Courier New"/>
                <a:sym typeface="Courier New"/>
              </a:rPr>
              <a:t>-- Function DATE_ADD(date, INTERVAL </a:t>
            </a:r>
            <a:r>
              <a:rPr i="1" lang="en-IN" sz="1800">
                <a:solidFill>
                  <a:srgbClr val="009900"/>
                </a:solidFill>
                <a:latin typeface="Courier New"/>
                <a:ea typeface="Courier New"/>
                <a:cs typeface="Courier New"/>
                <a:sym typeface="Courier New"/>
              </a:rPr>
              <a:t>x unit</a:t>
            </a:r>
            <a:r>
              <a:rPr lang="en-IN" sz="1800">
                <a:solidFill>
                  <a:srgbClr val="009900"/>
                </a:solidFill>
                <a:latin typeface="Courier New"/>
                <a:ea typeface="Courier New"/>
                <a:cs typeface="Courier New"/>
                <a:sym typeface="Courier New"/>
              </a:rPr>
              <a:t>) returns the date</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rgbClr val="009900"/>
                </a:solidFill>
                <a:latin typeface="Courier New"/>
                <a:ea typeface="Courier New"/>
                <a:cs typeface="Courier New"/>
                <a:sym typeface="Courier New"/>
              </a:rPr>
              <a:t>--   by adding the given </a:t>
            </a:r>
            <a:r>
              <a:rPr i="1" lang="en-IN" sz="1800">
                <a:solidFill>
                  <a:srgbClr val="009900"/>
                </a:solidFill>
                <a:latin typeface="Courier New"/>
                <a:ea typeface="Courier New"/>
                <a:cs typeface="Courier New"/>
                <a:sym typeface="Courier New"/>
              </a:rPr>
              <a:t>date</a:t>
            </a:r>
            <a:r>
              <a:rPr lang="en-IN" sz="1800">
                <a:solidFill>
                  <a:srgbClr val="009900"/>
                </a:solidFill>
                <a:latin typeface="Courier New"/>
                <a:ea typeface="Courier New"/>
                <a:cs typeface="Courier New"/>
                <a:sym typeface="Courier New"/>
              </a:rPr>
              <a:t> by </a:t>
            </a:r>
            <a:r>
              <a:rPr i="1" lang="en-IN" sz="1800">
                <a:solidFill>
                  <a:srgbClr val="009900"/>
                </a:solidFill>
                <a:latin typeface="Courier New"/>
                <a:ea typeface="Courier New"/>
                <a:cs typeface="Courier New"/>
                <a:sym typeface="Courier New"/>
              </a:rPr>
              <a:t>x unit</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a:t>
            </a:r>
            <a:r>
              <a:rPr lang="en-IN" sz="1800">
                <a:solidFill>
                  <a:schemeClr val="dk1"/>
                </a:solidFill>
                <a:latin typeface="Courier New"/>
                <a:ea typeface="Courier New"/>
                <a:cs typeface="Courier New"/>
                <a:sym typeface="Courier New"/>
              </a:rPr>
              <a:t>&gt; </a:t>
            </a:r>
            <a:r>
              <a:rPr b="1" lang="en-IN" sz="1800">
                <a:solidFill>
                  <a:schemeClr val="dk1"/>
                </a:solidFill>
                <a:latin typeface="Courier New"/>
                <a:ea typeface="Courier New"/>
                <a:cs typeface="Courier New"/>
                <a:sym typeface="Courier New"/>
              </a:rPr>
              <a:t>UPDATE patients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800">
                <a:solidFill>
                  <a:schemeClr val="dk1"/>
                </a:solidFill>
                <a:latin typeface="Courier New"/>
                <a:ea typeface="Courier New"/>
                <a:cs typeface="Courier New"/>
                <a:sym typeface="Courier New"/>
              </a:rPr>
              <a:t>       SET nextVisitDate = DATE_ADD(CURDATE(), INTERVAL 6 MONTH)</a:t>
            </a:r>
            <a:endParaRPr sz="2400">
              <a:solidFill>
                <a:schemeClr val="dk1"/>
              </a:solidFill>
              <a:latin typeface="Arial"/>
              <a:ea typeface="Arial"/>
              <a:cs typeface="Arial"/>
              <a:sym typeface="Arial"/>
            </a:endParaRPr>
          </a:p>
          <a:p>
            <a:pPr indent="0" lvl="0" marL="0" marR="0" rtl="0" algn="just">
              <a:lnSpc>
                <a:spcPct val="131000"/>
              </a:lnSpc>
              <a:spcBef>
                <a:spcPts val="400"/>
              </a:spcBef>
              <a:spcAft>
                <a:spcPts val="0"/>
              </a:spcAft>
              <a:buNone/>
            </a:pPr>
            <a:r>
              <a:rPr b="1" lang="en-IN" sz="1800">
                <a:solidFill>
                  <a:schemeClr val="dk1"/>
                </a:solidFill>
                <a:latin typeface="Courier New"/>
                <a:ea typeface="Courier New"/>
                <a:cs typeface="Courier New"/>
                <a:sym typeface="Courier New"/>
              </a:rPr>
              <a:t>       WHERE name = 'Ali';</a:t>
            </a:r>
            <a:endParaRPr sz="2400">
              <a:solidFill>
                <a:schemeClr val="dk1"/>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64"/>
          <p:cNvSpPr/>
          <p:nvPr/>
        </p:nvSpPr>
        <p:spPr>
          <a:xfrm>
            <a:off x="375557" y="816428"/>
            <a:ext cx="11299371" cy="5042278"/>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IN" sz="2400">
                <a:solidFill>
                  <a:srgbClr val="444444"/>
                </a:solidFill>
                <a:latin typeface="Verdana"/>
                <a:ea typeface="Verdana"/>
                <a:cs typeface="Verdana"/>
                <a:sym typeface="Verdana"/>
              </a:rPr>
              <a:t>Date/Time Functions</a:t>
            </a:r>
            <a:endParaRPr b="1" sz="2000">
              <a:solidFill>
                <a:srgbClr val="666666"/>
              </a:solidFill>
              <a:latin typeface="Arial"/>
              <a:ea typeface="Arial"/>
              <a:cs typeface="Arial"/>
              <a:sym typeface="Arial"/>
            </a:endParaRPr>
          </a:p>
          <a:p>
            <a:pPr indent="0" lvl="0" marL="0" marR="0" rtl="0" algn="just">
              <a:lnSpc>
                <a:spcPct val="115000"/>
              </a:lnSpc>
              <a:spcBef>
                <a:spcPts val="600"/>
              </a:spcBef>
              <a:spcAft>
                <a:spcPts val="0"/>
              </a:spcAft>
              <a:buNone/>
            </a:pPr>
            <a:r>
              <a:rPr lang="en-IN" sz="1800">
                <a:solidFill>
                  <a:schemeClr val="dk1"/>
                </a:solidFill>
              </a:rPr>
              <a:t>MariaDB </a:t>
            </a:r>
            <a:r>
              <a:rPr lang="en-IN" sz="1800">
                <a:solidFill>
                  <a:schemeClr val="dk1"/>
                </a:solidFill>
                <a:latin typeface="Arial"/>
                <a:ea typeface="Arial"/>
                <a:cs typeface="Arial"/>
                <a:sym typeface="Arial"/>
              </a:rPr>
              <a:t> provides these built-in functions for getting the </a:t>
            </a:r>
            <a:r>
              <a:rPr i="1" lang="en-IN" sz="1800">
                <a:solidFill>
                  <a:schemeClr val="dk1"/>
                </a:solidFill>
                <a:latin typeface="Arial"/>
                <a:ea typeface="Arial"/>
                <a:cs typeface="Arial"/>
                <a:sym typeface="Arial"/>
              </a:rPr>
              <a:t>current</a:t>
            </a:r>
            <a:r>
              <a:rPr lang="en-IN" sz="1800">
                <a:solidFill>
                  <a:schemeClr val="dk1"/>
                </a:solidFill>
                <a:latin typeface="Arial"/>
                <a:ea typeface="Arial"/>
                <a:cs typeface="Arial"/>
                <a:sym typeface="Arial"/>
              </a:rPr>
              <a:t> date, time and datetime:</a:t>
            </a:r>
            <a:endParaRPr sz="2000">
              <a:solidFill>
                <a:schemeClr val="dk1"/>
              </a:solidFill>
              <a:latin typeface="Arial"/>
              <a:ea typeface="Arial"/>
              <a:cs typeface="Arial"/>
              <a:sym typeface="Arial"/>
            </a:endParaRPr>
          </a:p>
          <a:p>
            <a:pPr indent="-342900" lvl="0" marL="342900" marR="0" rtl="0" algn="l">
              <a:lnSpc>
                <a:spcPct val="115000"/>
              </a:lnSpc>
              <a:spcBef>
                <a:spcPts val="1400"/>
              </a:spcBef>
              <a:spcAft>
                <a:spcPts val="0"/>
              </a:spcAft>
              <a:buClr>
                <a:schemeClr val="dk1"/>
              </a:buClr>
              <a:buSzPts val="1050"/>
              <a:buFont typeface="Arial"/>
              <a:buChar char="●"/>
            </a:pPr>
            <a:r>
              <a:rPr lang="en-IN" sz="1800">
                <a:solidFill>
                  <a:schemeClr val="dk1"/>
                </a:solidFill>
                <a:latin typeface="Courier New"/>
                <a:ea typeface="Courier New"/>
                <a:cs typeface="Courier New"/>
                <a:sym typeface="Courier New"/>
              </a:rPr>
              <a:t>NOW()</a:t>
            </a:r>
            <a:r>
              <a:rPr lang="en-IN" sz="1800">
                <a:solidFill>
                  <a:schemeClr val="dk1"/>
                </a:solidFill>
                <a:latin typeface="Arial"/>
                <a:ea typeface="Arial"/>
                <a:cs typeface="Arial"/>
                <a:sym typeface="Arial"/>
              </a:rPr>
              <a:t>: returns the current date and time in the format of </a:t>
            </a:r>
            <a:r>
              <a:rPr lang="en-IN" sz="1800">
                <a:solidFill>
                  <a:schemeClr val="dk1"/>
                </a:solidFill>
                <a:latin typeface="Courier New"/>
                <a:ea typeface="Courier New"/>
                <a:cs typeface="Courier New"/>
                <a:sym typeface="Courier New"/>
              </a:rPr>
              <a:t>'YYYY-MM-DD HH:MM:SS'</a:t>
            </a:r>
            <a:r>
              <a:rPr lang="en-IN" sz="18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indent="-342900" lvl="0" marL="342900" marR="0" rtl="0" algn="l">
              <a:lnSpc>
                <a:spcPct val="115000"/>
              </a:lnSpc>
              <a:spcBef>
                <a:spcPts val="0"/>
              </a:spcBef>
              <a:spcAft>
                <a:spcPts val="0"/>
              </a:spcAft>
              <a:buClr>
                <a:schemeClr val="dk1"/>
              </a:buClr>
              <a:buSzPts val="1050"/>
              <a:buFont typeface="Arial"/>
              <a:buChar char="●"/>
            </a:pPr>
            <a:r>
              <a:rPr lang="en-IN" sz="1800">
                <a:solidFill>
                  <a:schemeClr val="dk1"/>
                </a:solidFill>
                <a:latin typeface="Courier New"/>
                <a:ea typeface="Courier New"/>
                <a:cs typeface="Courier New"/>
                <a:sym typeface="Courier New"/>
              </a:rPr>
              <a:t>CURDATE()</a:t>
            </a:r>
            <a:r>
              <a:rPr lang="en-IN" sz="1800">
                <a:solidFill>
                  <a:schemeClr val="dk1"/>
                </a:solidFill>
                <a:latin typeface="Arial"/>
                <a:ea typeface="Arial"/>
                <a:cs typeface="Arial"/>
                <a:sym typeface="Arial"/>
              </a:rPr>
              <a:t> (or </a:t>
            </a:r>
            <a:r>
              <a:rPr lang="en-IN" sz="1800">
                <a:solidFill>
                  <a:schemeClr val="dk1"/>
                </a:solidFill>
                <a:latin typeface="Courier New"/>
                <a:ea typeface="Courier New"/>
                <a:cs typeface="Courier New"/>
                <a:sym typeface="Courier New"/>
              </a:rPr>
              <a:t>CURRENT_DATE()</a:t>
            </a:r>
            <a:r>
              <a:rPr lang="en-IN" sz="1800">
                <a:solidFill>
                  <a:schemeClr val="dk1"/>
                </a:solidFill>
                <a:latin typeface="Arial"/>
                <a:ea typeface="Arial"/>
                <a:cs typeface="Arial"/>
                <a:sym typeface="Arial"/>
              </a:rPr>
              <a:t>, or </a:t>
            </a:r>
            <a:r>
              <a:rPr lang="en-IN" sz="1800">
                <a:solidFill>
                  <a:schemeClr val="dk1"/>
                </a:solidFill>
                <a:latin typeface="Courier New"/>
                <a:ea typeface="Courier New"/>
                <a:cs typeface="Courier New"/>
                <a:sym typeface="Courier New"/>
              </a:rPr>
              <a:t>CURRENT_DATE</a:t>
            </a:r>
            <a:r>
              <a:rPr lang="en-IN" sz="1800">
                <a:solidFill>
                  <a:schemeClr val="dk1"/>
                </a:solidFill>
                <a:latin typeface="Arial"/>
                <a:ea typeface="Arial"/>
                <a:cs typeface="Arial"/>
                <a:sym typeface="Arial"/>
              </a:rPr>
              <a:t>): returns the current date in the format of </a:t>
            </a:r>
            <a:r>
              <a:rPr lang="en-IN" sz="1800">
                <a:solidFill>
                  <a:schemeClr val="dk1"/>
                </a:solidFill>
                <a:latin typeface="Courier New"/>
                <a:ea typeface="Courier New"/>
                <a:cs typeface="Courier New"/>
                <a:sym typeface="Courier New"/>
              </a:rPr>
              <a:t>'YYYY-MM-DD'</a:t>
            </a:r>
            <a:r>
              <a:rPr lang="en-IN" sz="18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indent="-342900" lvl="0" marL="342900" marR="0" rtl="0" algn="l">
              <a:lnSpc>
                <a:spcPct val="115000"/>
              </a:lnSpc>
              <a:spcBef>
                <a:spcPts val="0"/>
              </a:spcBef>
              <a:spcAft>
                <a:spcPts val="0"/>
              </a:spcAft>
              <a:buClr>
                <a:schemeClr val="dk1"/>
              </a:buClr>
              <a:buSzPts val="1050"/>
              <a:buFont typeface="Arial"/>
              <a:buChar char="●"/>
            </a:pPr>
            <a:r>
              <a:rPr lang="en-IN" sz="1800">
                <a:solidFill>
                  <a:schemeClr val="dk1"/>
                </a:solidFill>
                <a:latin typeface="Courier New"/>
                <a:ea typeface="Courier New"/>
                <a:cs typeface="Courier New"/>
                <a:sym typeface="Courier New"/>
              </a:rPr>
              <a:t>CURTIME()</a:t>
            </a:r>
            <a:r>
              <a:rPr lang="en-IN" sz="1800">
                <a:solidFill>
                  <a:schemeClr val="dk1"/>
                </a:solidFill>
                <a:latin typeface="Arial"/>
                <a:ea typeface="Arial"/>
                <a:cs typeface="Arial"/>
                <a:sym typeface="Arial"/>
              </a:rPr>
              <a:t> (or </a:t>
            </a:r>
            <a:r>
              <a:rPr lang="en-IN" sz="1800">
                <a:solidFill>
                  <a:schemeClr val="dk1"/>
                </a:solidFill>
                <a:latin typeface="Courier New"/>
                <a:ea typeface="Courier New"/>
                <a:cs typeface="Courier New"/>
                <a:sym typeface="Courier New"/>
              </a:rPr>
              <a:t>CURRENT_TIME()</a:t>
            </a:r>
            <a:r>
              <a:rPr lang="en-IN" sz="1800">
                <a:solidFill>
                  <a:schemeClr val="dk1"/>
                </a:solidFill>
                <a:latin typeface="Arial"/>
                <a:ea typeface="Arial"/>
                <a:cs typeface="Arial"/>
                <a:sym typeface="Arial"/>
              </a:rPr>
              <a:t>, or </a:t>
            </a:r>
            <a:r>
              <a:rPr lang="en-IN" sz="1800">
                <a:solidFill>
                  <a:schemeClr val="dk1"/>
                </a:solidFill>
                <a:latin typeface="Courier New"/>
                <a:ea typeface="Courier New"/>
                <a:cs typeface="Courier New"/>
                <a:sym typeface="Courier New"/>
              </a:rPr>
              <a:t>CURRENT_TIME</a:t>
            </a:r>
            <a:r>
              <a:rPr lang="en-IN" sz="1800">
                <a:solidFill>
                  <a:schemeClr val="dk1"/>
                </a:solidFill>
                <a:latin typeface="Arial"/>
                <a:ea typeface="Arial"/>
                <a:cs typeface="Arial"/>
                <a:sym typeface="Arial"/>
              </a:rPr>
              <a:t>): returns the current time in the format of </a:t>
            </a:r>
            <a:r>
              <a:rPr lang="en-IN" sz="1800">
                <a:solidFill>
                  <a:schemeClr val="dk1"/>
                </a:solidFill>
                <a:latin typeface="Courier New"/>
                <a:ea typeface="Courier New"/>
                <a:cs typeface="Courier New"/>
                <a:sym typeface="Courier New"/>
              </a:rPr>
              <a:t>'HH:MM:SS'</a:t>
            </a:r>
            <a:r>
              <a:rPr lang="en-IN" sz="18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indent="0" lvl="0" marL="0" marR="0" rtl="0" algn="just">
              <a:lnSpc>
                <a:spcPct val="115000"/>
              </a:lnSpc>
              <a:spcBef>
                <a:spcPts val="1400"/>
              </a:spcBef>
              <a:spcAft>
                <a:spcPts val="0"/>
              </a:spcAft>
              <a:buNone/>
            </a:pPr>
            <a:r>
              <a:rPr lang="en-IN" sz="1800">
                <a:solidFill>
                  <a:schemeClr val="dk1"/>
                </a:solidFill>
                <a:latin typeface="Arial"/>
                <a:ea typeface="Arial"/>
                <a:cs typeface="Arial"/>
                <a:sym typeface="Arial"/>
              </a:rPr>
              <a:t>For examples,</a:t>
            </a:r>
            <a:endParaRPr sz="2000">
              <a:solidFill>
                <a:schemeClr val="dk1"/>
              </a:solidFill>
              <a:latin typeface="Arial"/>
              <a:ea typeface="Arial"/>
              <a:cs typeface="Arial"/>
              <a:sym typeface="Arial"/>
            </a:endParaRPr>
          </a:p>
          <a:p>
            <a:pPr indent="0" lvl="0" marL="0" marR="0" rtl="0" algn="l">
              <a:lnSpc>
                <a:spcPct val="115000"/>
              </a:lnSpc>
              <a:spcBef>
                <a:spcPts val="40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a:t>
            </a:r>
            <a:r>
              <a:rPr b="1" lang="en-IN" sz="1600">
                <a:solidFill>
                  <a:schemeClr val="dk1"/>
                </a:solidFill>
                <a:latin typeface="Courier New"/>
                <a:ea typeface="Courier New"/>
                <a:cs typeface="Courier New"/>
                <a:sym typeface="Courier New"/>
              </a:rPr>
              <a:t>select now(), curdate(), curtime();</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now()               | curdate()  | curtime() |</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2012-10-19 19:53:20 | 2012-10-19 | 19:53:20  |</a:t>
            </a:r>
            <a:endParaRPr sz="2000">
              <a:solidFill>
                <a:schemeClr val="dk1"/>
              </a:solidFill>
              <a:latin typeface="Arial"/>
              <a:ea typeface="Arial"/>
              <a:cs typeface="Arial"/>
              <a:sym typeface="Arial"/>
            </a:endParaRPr>
          </a:p>
          <a:p>
            <a:pPr indent="0" lvl="0" marL="0" marR="0" rtl="0" algn="just">
              <a:lnSpc>
                <a:spcPct val="131000"/>
              </a:lnSpc>
              <a:spcBef>
                <a:spcPts val="400"/>
              </a:spcBef>
              <a:spcAft>
                <a:spcPts val="0"/>
              </a:spcAft>
              <a:buNone/>
            </a:pP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65"/>
          <p:cNvSpPr/>
          <p:nvPr/>
        </p:nvSpPr>
        <p:spPr>
          <a:xfrm>
            <a:off x="220436" y="318408"/>
            <a:ext cx="11136086" cy="5895973"/>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IN" sz="1600">
                <a:solidFill>
                  <a:srgbClr val="444444"/>
                </a:solidFill>
                <a:latin typeface="Verdana"/>
                <a:ea typeface="Verdana"/>
                <a:cs typeface="Verdana"/>
                <a:sym typeface="Verdana"/>
              </a:rPr>
              <a:t>SQL Date/Time Types</a:t>
            </a:r>
            <a:endParaRPr b="1" sz="1600">
              <a:solidFill>
                <a:srgbClr val="666666"/>
              </a:solidFill>
              <a:latin typeface="Arial"/>
              <a:ea typeface="Arial"/>
              <a:cs typeface="Arial"/>
              <a:sym typeface="Arial"/>
            </a:endParaRPr>
          </a:p>
          <a:p>
            <a:pPr indent="-342900" lvl="0" marL="342900" marR="0" rtl="0" algn="l">
              <a:lnSpc>
                <a:spcPct val="115000"/>
              </a:lnSpc>
              <a:spcBef>
                <a:spcPts val="1000"/>
              </a:spcBef>
              <a:spcAft>
                <a:spcPts val="0"/>
              </a:spcAft>
              <a:buClr>
                <a:schemeClr val="dk1"/>
              </a:buClr>
              <a:buSzPts val="1050"/>
              <a:buFont typeface="Arial"/>
              <a:buChar char="●"/>
            </a:pPr>
            <a:r>
              <a:rPr b="1" lang="en-IN" sz="1600">
                <a:solidFill>
                  <a:schemeClr val="dk1"/>
                </a:solidFill>
                <a:latin typeface="Courier New"/>
                <a:ea typeface="Courier New"/>
                <a:cs typeface="Courier New"/>
                <a:sym typeface="Courier New"/>
              </a:rPr>
              <a:t>DATETIME</a:t>
            </a:r>
            <a:r>
              <a:rPr lang="en-IN" sz="1600">
                <a:solidFill>
                  <a:schemeClr val="dk1"/>
                </a:solidFill>
                <a:latin typeface="Arial"/>
                <a:ea typeface="Arial"/>
                <a:cs typeface="Arial"/>
                <a:sym typeface="Arial"/>
              </a:rPr>
              <a:t>: stores both date and time in the format of </a:t>
            </a:r>
            <a:r>
              <a:rPr lang="en-IN" sz="1600">
                <a:solidFill>
                  <a:schemeClr val="dk1"/>
                </a:solidFill>
                <a:latin typeface="Courier New"/>
                <a:ea typeface="Courier New"/>
                <a:cs typeface="Courier New"/>
                <a:sym typeface="Courier New"/>
              </a:rPr>
              <a:t>'YYYY-MM-DD HH:MM:SS'</a:t>
            </a:r>
            <a:r>
              <a:rPr lang="en-IN" sz="1600">
                <a:solidFill>
                  <a:schemeClr val="dk1"/>
                </a:solidFill>
                <a:latin typeface="Arial"/>
                <a:ea typeface="Arial"/>
                <a:cs typeface="Arial"/>
                <a:sym typeface="Arial"/>
              </a:rPr>
              <a:t>. The valid range is </a:t>
            </a:r>
            <a:r>
              <a:rPr lang="en-IN" sz="1600">
                <a:solidFill>
                  <a:schemeClr val="dk1"/>
                </a:solidFill>
                <a:latin typeface="Courier New"/>
                <a:ea typeface="Courier New"/>
                <a:cs typeface="Courier New"/>
                <a:sym typeface="Courier New"/>
              </a:rPr>
              <a:t>'1000-01-01 00:00:00'</a:t>
            </a:r>
            <a:r>
              <a:rPr lang="en-IN" sz="1600">
                <a:solidFill>
                  <a:schemeClr val="dk1"/>
                </a:solidFill>
                <a:latin typeface="Arial"/>
                <a:ea typeface="Arial"/>
                <a:cs typeface="Arial"/>
                <a:sym typeface="Arial"/>
              </a:rPr>
              <a:t> to </a:t>
            </a:r>
            <a:r>
              <a:rPr lang="en-IN" sz="1600">
                <a:solidFill>
                  <a:schemeClr val="dk1"/>
                </a:solidFill>
                <a:latin typeface="Courier New"/>
                <a:ea typeface="Courier New"/>
                <a:cs typeface="Courier New"/>
                <a:sym typeface="Courier New"/>
              </a:rPr>
              <a:t>'9999-12-31 23:59:59'</a:t>
            </a:r>
            <a:r>
              <a:rPr lang="en-IN" sz="1600">
                <a:solidFill>
                  <a:schemeClr val="dk1"/>
                </a:solidFill>
                <a:latin typeface="Arial"/>
                <a:ea typeface="Arial"/>
                <a:cs typeface="Arial"/>
                <a:sym typeface="Arial"/>
              </a:rPr>
              <a:t>. You can set a value using the valid format (e.g., </a:t>
            </a:r>
            <a:r>
              <a:rPr lang="en-IN" sz="1600">
                <a:solidFill>
                  <a:schemeClr val="dk1"/>
                </a:solidFill>
                <a:latin typeface="Courier New"/>
                <a:ea typeface="Courier New"/>
                <a:cs typeface="Courier New"/>
                <a:sym typeface="Courier New"/>
              </a:rPr>
              <a:t>'2011-08-15 00:00:00'</a:t>
            </a:r>
            <a:r>
              <a:rPr lang="en-IN" sz="1600">
                <a:solidFill>
                  <a:schemeClr val="dk1"/>
                </a:solidFill>
                <a:latin typeface="Arial"/>
                <a:ea typeface="Arial"/>
                <a:cs typeface="Arial"/>
                <a:sym typeface="Arial"/>
              </a:rPr>
              <a:t>). You could also apply functions </a:t>
            </a:r>
            <a:r>
              <a:rPr lang="en-IN" sz="1600">
                <a:solidFill>
                  <a:schemeClr val="dk1"/>
                </a:solidFill>
                <a:latin typeface="Courier New"/>
                <a:ea typeface="Courier New"/>
                <a:cs typeface="Courier New"/>
                <a:sym typeface="Courier New"/>
              </a:rPr>
              <a:t>NOW()</a:t>
            </a:r>
            <a:r>
              <a:rPr lang="en-IN" sz="1600">
                <a:solidFill>
                  <a:schemeClr val="dk1"/>
                </a:solidFill>
                <a:latin typeface="Arial"/>
                <a:ea typeface="Arial"/>
                <a:cs typeface="Arial"/>
                <a:sym typeface="Arial"/>
              </a:rPr>
              <a:t> or </a:t>
            </a:r>
            <a:r>
              <a:rPr lang="en-IN" sz="1600">
                <a:solidFill>
                  <a:schemeClr val="dk1"/>
                </a:solidFill>
                <a:latin typeface="Courier New"/>
                <a:ea typeface="Courier New"/>
                <a:cs typeface="Courier New"/>
                <a:sym typeface="Courier New"/>
              </a:rPr>
              <a:t>CURDATE()</a:t>
            </a:r>
            <a:r>
              <a:rPr lang="en-IN" sz="1600">
                <a:solidFill>
                  <a:schemeClr val="dk1"/>
                </a:solidFill>
                <a:latin typeface="Arial"/>
                <a:ea typeface="Arial"/>
                <a:cs typeface="Arial"/>
                <a:sym typeface="Arial"/>
              </a:rPr>
              <a:t> (time will be set to </a:t>
            </a:r>
            <a:r>
              <a:rPr lang="en-IN" sz="1600">
                <a:solidFill>
                  <a:schemeClr val="dk1"/>
                </a:solidFill>
                <a:latin typeface="Courier New"/>
                <a:ea typeface="Courier New"/>
                <a:cs typeface="Courier New"/>
                <a:sym typeface="Courier New"/>
              </a:rPr>
              <a:t>'00:00:00'</a:t>
            </a:r>
            <a:r>
              <a:rPr lang="en-IN" sz="1600">
                <a:solidFill>
                  <a:schemeClr val="dk1"/>
                </a:solidFill>
                <a:latin typeface="Arial"/>
                <a:ea typeface="Arial"/>
                <a:cs typeface="Arial"/>
                <a:sym typeface="Arial"/>
              </a:rPr>
              <a:t>), but not </a:t>
            </a:r>
            <a:r>
              <a:rPr lang="en-IN" sz="1600">
                <a:solidFill>
                  <a:schemeClr val="dk1"/>
                </a:solidFill>
                <a:latin typeface="Courier New"/>
                <a:ea typeface="Courier New"/>
                <a:cs typeface="Courier New"/>
                <a:sym typeface="Courier New"/>
              </a:rPr>
              <a:t>CURTIME()</a:t>
            </a:r>
            <a:r>
              <a:rPr lang="en-IN" sz="1600">
                <a:solidFill>
                  <a:schemeClr val="dk1"/>
                </a:solidFill>
                <a:latin typeface="Arial"/>
                <a:ea typeface="Arial"/>
                <a:cs typeface="Arial"/>
                <a:sym typeface="Arial"/>
              </a:rPr>
              <a:t>.</a:t>
            </a:r>
            <a:endParaRPr/>
          </a:p>
          <a:p>
            <a:pPr indent="-342900" lvl="0" marL="342900" marR="0" rtl="0" algn="l">
              <a:lnSpc>
                <a:spcPct val="115000"/>
              </a:lnSpc>
              <a:spcBef>
                <a:spcPts val="0"/>
              </a:spcBef>
              <a:spcAft>
                <a:spcPts val="0"/>
              </a:spcAft>
              <a:buClr>
                <a:schemeClr val="dk1"/>
              </a:buClr>
              <a:buSzPts val="1050"/>
              <a:buFont typeface="Arial"/>
              <a:buChar char="●"/>
            </a:pPr>
            <a:r>
              <a:rPr b="1" lang="en-IN" sz="1600">
                <a:solidFill>
                  <a:schemeClr val="dk1"/>
                </a:solidFill>
                <a:latin typeface="Courier New"/>
                <a:ea typeface="Courier New"/>
                <a:cs typeface="Courier New"/>
                <a:sym typeface="Courier New"/>
              </a:rPr>
              <a:t>DATE</a:t>
            </a:r>
            <a:r>
              <a:rPr lang="en-IN" sz="1600">
                <a:solidFill>
                  <a:schemeClr val="dk1"/>
                </a:solidFill>
                <a:latin typeface="Arial"/>
                <a:ea typeface="Arial"/>
                <a:cs typeface="Arial"/>
                <a:sym typeface="Arial"/>
              </a:rPr>
              <a:t>: stores date only in the format of </a:t>
            </a:r>
            <a:r>
              <a:rPr lang="en-IN" sz="1600">
                <a:solidFill>
                  <a:schemeClr val="dk1"/>
                </a:solidFill>
                <a:latin typeface="Courier New"/>
                <a:ea typeface="Courier New"/>
                <a:cs typeface="Courier New"/>
                <a:sym typeface="Courier New"/>
              </a:rPr>
              <a:t>'YYYY-MM-DD'</a:t>
            </a:r>
            <a:r>
              <a:rPr lang="en-IN" sz="1600">
                <a:solidFill>
                  <a:schemeClr val="dk1"/>
                </a:solidFill>
                <a:latin typeface="Arial"/>
                <a:ea typeface="Arial"/>
                <a:cs typeface="Arial"/>
                <a:sym typeface="Arial"/>
              </a:rPr>
              <a:t>. The range is </a:t>
            </a:r>
            <a:r>
              <a:rPr lang="en-IN" sz="1600">
                <a:solidFill>
                  <a:schemeClr val="dk1"/>
                </a:solidFill>
                <a:latin typeface="Courier New"/>
                <a:ea typeface="Courier New"/>
                <a:cs typeface="Courier New"/>
                <a:sym typeface="Courier New"/>
              </a:rPr>
              <a:t>'1000-01-01'</a:t>
            </a:r>
            <a:r>
              <a:rPr lang="en-IN" sz="1600">
                <a:solidFill>
                  <a:schemeClr val="dk1"/>
                </a:solidFill>
                <a:latin typeface="Arial"/>
                <a:ea typeface="Arial"/>
                <a:cs typeface="Arial"/>
                <a:sym typeface="Arial"/>
              </a:rPr>
              <a:t> to </a:t>
            </a:r>
            <a:r>
              <a:rPr lang="en-IN" sz="1600">
                <a:solidFill>
                  <a:schemeClr val="dk1"/>
                </a:solidFill>
                <a:latin typeface="Courier New"/>
                <a:ea typeface="Courier New"/>
                <a:cs typeface="Courier New"/>
                <a:sym typeface="Courier New"/>
              </a:rPr>
              <a:t>'9999-12-31'</a:t>
            </a:r>
            <a:r>
              <a:rPr lang="en-IN" sz="1600">
                <a:solidFill>
                  <a:schemeClr val="dk1"/>
                </a:solidFill>
                <a:latin typeface="Arial"/>
                <a:ea typeface="Arial"/>
                <a:cs typeface="Arial"/>
                <a:sym typeface="Arial"/>
              </a:rPr>
              <a:t>. You could apply </a:t>
            </a:r>
            <a:r>
              <a:rPr lang="en-IN" sz="1600">
                <a:solidFill>
                  <a:schemeClr val="dk1"/>
                </a:solidFill>
                <a:latin typeface="Courier New"/>
                <a:ea typeface="Courier New"/>
                <a:cs typeface="Courier New"/>
                <a:sym typeface="Courier New"/>
              </a:rPr>
              <a:t>CURDATE()</a:t>
            </a:r>
            <a:r>
              <a:rPr lang="en-IN" sz="1600">
                <a:solidFill>
                  <a:schemeClr val="dk1"/>
                </a:solidFill>
                <a:latin typeface="Arial"/>
                <a:ea typeface="Arial"/>
                <a:cs typeface="Arial"/>
                <a:sym typeface="Arial"/>
              </a:rPr>
              <a:t> or </a:t>
            </a:r>
            <a:r>
              <a:rPr lang="en-IN" sz="1600">
                <a:solidFill>
                  <a:schemeClr val="dk1"/>
                </a:solidFill>
                <a:latin typeface="Courier New"/>
                <a:ea typeface="Courier New"/>
                <a:cs typeface="Courier New"/>
                <a:sym typeface="Courier New"/>
              </a:rPr>
              <a:t>NOW()</a:t>
            </a:r>
            <a:r>
              <a:rPr lang="en-IN" sz="1600">
                <a:solidFill>
                  <a:schemeClr val="dk1"/>
                </a:solidFill>
                <a:latin typeface="Arial"/>
                <a:ea typeface="Arial"/>
                <a:cs typeface="Arial"/>
                <a:sym typeface="Arial"/>
              </a:rPr>
              <a:t> (the time discarded) on this field.</a:t>
            </a:r>
            <a:endParaRPr/>
          </a:p>
          <a:p>
            <a:pPr indent="-342900" lvl="0" marL="342900" marR="0" rtl="0" algn="l">
              <a:lnSpc>
                <a:spcPct val="115000"/>
              </a:lnSpc>
              <a:spcBef>
                <a:spcPts val="0"/>
              </a:spcBef>
              <a:spcAft>
                <a:spcPts val="0"/>
              </a:spcAft>
              <a:buClr>
                <a:schemeClr val="dk1"/>
              </a:buClr>
              <a:buSzPts val="1050"/>
              <a:buFont typeface="Arial"/>
              <a:buChar char="●"/>
            </a:pPr>
            <a:r>
              <a:rPr b="1" lang="en-IN" sz="1600">
                <a:solidFill>
                  <a:schemeClr val="dk1"/>
                </a:solidFill>
                <a:latin typeface="Courier New"/>
                <a:ea typeface="Courier New"/>
                <a:cs typeface="Courier New"/>
                <a:sym typeface="Courier New"/>
              </a:rPr>
              <a:t>TIME</a:t>
            </a:r>
            <a:r>
              <a:rPr lang="en-IN" sz="1600">
                <a:solidFill>
                  <a:schemeClr val="dk1"/>
                </a:solidFill>
                <a:latin typeface="Arial"/>
                <a:ea typeface="Arial"/>
                <a:cs typeface="Arial"/>
                <a:sym typeface="Arial"/>
              </a:rPr>
              <a:t>: stores time only in the format of </a:t>
            </a:r>
            <a:r>
              <a:rPr lang="en-IN" sz="1600">
                <a:solidFill>
                  <a:schemeClr val="dk1"/>
                </a:solidFill>
                <a:latin typeface="Courier New"/>
                <a:ea typeface="Courier New"/>
                <a:cs typeface="Courier New"/>
                <a:sym typeface="Courier New"/>
              </a:rPr>
              <a:t>'HH:MM:SS'</a:t>
            </a:r>
            <a:r>
              <a:rPr lang="en-IN" sz="1600">
                <a:solidFill>
                  <a:schemeClr val="dk1"/>
                </a:solidFill>
                <a:latin typeface="Arial"/>
                <a:ea typeface="Arial"/>
                <a:cs typeface="Arial"/>
                <a:sym typeface="Arial"/>
              </a:rPr>
              <a:t>. You could apply </a:t>
            </a:r>
            <a:r>
              <a:rPr lang="en-IN" sz="1600">
                <a:solidFill>
                  <a:schemeClr val="dk1"/>
                </a:solidFill>
                <a:latin typeface="Courier New"/>
                <a:ea typeface="Courier New"/>
                <a:cs typeface="Courier New"/>
                <a:sym typeface="Courier New"/>
              </a:rPr>
              <a:t>CURTIME()</a:t>
            </a:r>
            <a:r>
              <a:rPr lang="en-IN" sz="1600">
                <a:solidFill>
                  <a:schemeClr val="dk1"/>
                </a:solidFill>
                <a:latin typeface="Arial"/>
                <a:ea typeface="Arial"/>
                <a:cs typeface="Arial"/>
                <a:sym typeface="Arial"/>
              </a:rPr>
              <a:t> or </a:t>
            </a:r>
            <a:r>
              <a:rPr lang="en-IN" sz="1600">
                <a:solidFill>
                  <a:schemeClr val="dk1"/>
                </a:solidFill>
                <a:latin typeface="Courier New"/>
                <a:ea typeface="Courier New"/>
                <a:cs typeface="Courier New"/>
                <a:sym typeface="Courier New"/>
              </a:rPr>
              <a:t>NOW()</a:t>
            </a:r>
            <a:r>
              <a:rPr lang="en-IN" sz="1600">
                <a:solidFill>
                  <a:schemeClr val="dk1"/>
                </a:solidFill>
                <a:latin typeface="Arial"/>
                <a:ea typeface="Arial"/>
                <a:cs typeface="Arial"/>
                <a:sym typeface="Arial"/>
              </a:rPr>
              <a:t> (the date discarded) for this field.</a:t>
            </a:r>
            <a:endParaRPr/>
          </a:p>
          <a:p>
            <a:pPr indent="-342900" lvl="0" marL="342900" marR="0" rtl="0" algn="l">
              <a:lnSpc>
                <a:spcPct val="115000"/>
              </a:lnSpc>
              <a:spcBef>
                <a:spcPts val="0"/>
              </a:spcBef>
              <a:spcAft>
                <a:spcPts val="0"/>
              </a:spcAft>
              <a:buClr>
                <a:schemeClr val="dk1"/>
              </a:buClr>
              <a:buSzPts val="1050"/>
              <a:buFont typeface="Arial"/>
              <a:buChar char="●"/>
            </a:pPr>
            <a:r>
              <a:rPr b="1" lang="en-IN" sz="1600">
                <a:solidFill>
                  <a:schemeClr val="dk1"/>
                </a:solidFill>
                <a:latin typeface="Courier New"/>
                <a:ea typeface="Courier New"/>
                <a:cs typeface="Courier New"/>
                <a:sym typeface="Courier New"/>
              </a:rPr>
              <a:t>YEAR(4|2)</a:t>
            </a:r>
            <a:r>
              <a:rPr lang="en-IN" sz="1600">
                <a:solidFill>
                  <a:schemeClr val="dk1"/>
                </a:solidFill>
                <a:latin typeface="Arial"/>
                <a:ea typeface="Arial"/>
                <a:cs typeface="Arial"/>
                <a:sym typeface="Arial"/>
              </a:rPr>
              <a:t>: in </a:t>
            </a:r>
            <a:r>
              <a:rPr lang="en-IN" sz="1600">
                <a:solidFill>
                  <a:schemeClr val="dk1"/>
                </a:solidFill>
                <a:latin typeface="Courier New"/>
                <a:ea typeface="Courier New"/>
                <a:cs typeface="Courier New"/>
                <a:sym typeface="Courier New"/>
              </a:rPr>
              <a:t>'YYYY'</a:t>
            </a:r>
            <a:r>
              <a:rPr lang="en-IN" sz="1600">
                <a:solidFill>
                  <a:schemeClr val="dk1"/>
                </a:solidFill>
                <a:latin typeface="Arial"/>
                <a:ea typeface="Arial"/>
                <a:cs typeface="Arial"/>
                <a:sym typeface="Arial"/>
              </a:rPr>
              <a:t> or </a:t>
            </a:r>
            <a:r>
              <a:rPr lang="en-IN" sz="1600">
                <a:solidFill>
                  <a:schemeClr val="dk1"/>
                </a:solidFill>
                <a:latin typeface="Courier New"/>
                <a:ea typeface="Courier New"/>
                <a:cs typeface="Courier New"/>
                <a:sym typeface="Courier New"/>
              </a:rPr>
              <a:t>'YY'</a:t>
            </a:r>
            <a:r>
              <a:rPr lang="en-IN" sz="1600">
                <a:solidFill>
                  <a:schemeClr val="dk1"/>
                </a:solidFill>
                <a:latin typeface="Arial"/>
                <a:ea typeface="Arial"/>
                <a:cs typeface="Arial"/>
                <a:sym typeface="Arial"/>
              </a:rPr>
              <a:t>. The range of years is 1901 to 2155. Use </a:t>
            </a:r>
            <a:r>
              <a:rPr lang="en-IN" sz="1600">
                <a:solidFill>
                  <a:schemeClr val="dk1"/>
                </a:solidFill>
                <a:latin typeface="Courier New"/>
                <a:ea typeface="Courier New"/>
                <a:cs typeface="Courier New"/>
                <a:sym typeface="Courier New"/>
              </a:rPr>
              <a:t>DATE</a:t>
            </a:r>
            <a:r>
              <a:rPr lang="en-IN" sz="1600">
                <a:solidFill>
                  <a:schemeClr val="dk1"/>
                </a:solidFill>
                <a:latin typeface="Arial"/>
                <a:ea typeface="Arial"/>
                <a:cs typeface="Arial"/>
                <a:sym typeface="Arial"/>
              </a:rPr>
              <a:t> type for year outside this range. You could apply </a:t>
            </a:r>
            <a:r>
              <a:rPr lang="en-IN" sz="1600">
                <a:solidFill>
                  <a:schemeClr val="dk1"/>
                </a:solidFill>
                <a:latin typeface="Courier New"/>
                <a:ea typeface="Courier New"/>
                <a:cs typeface="Courier New"/>
                <a:sym typeface="Courier New"/>
              </a:rPr>
              <a:t>CURDATE()</a:t>
            </a:r>
            <a:r>
              <a:rPr lang="en-IN" sz="1600">
                <a:solidFill>
                  <a:schemeClr val="dk1"/>
                </a:solidFill>
                <a:latin typeface="Arial"/>
                <a:ea typeface="Arial"/>
                <a:cs typeface="Arial"/>
                <a:sym typeface="Arial"/>
              </a:rPr>
              <a:t> to this field (month and day discarded).</a:t>
            </a:r>
            <a:endParaRPr/>
          </a:p>
          <a:p>
            <a:pPr indent="-342900" lvl="0" marL="342900" marR="0" rtl="0" algn="l">
              <a:lnSpc>
                <a:spcPct val="115000"/>
              </a:lnSpc>
              <a:spcBef>
                <a:spcPts val="0"/>
              </a:spcBef>
              <a:spcAft>
                <a:spcPts val="0"/>
              </a:spcAft>
              <a:buClr>
                <a:schemeClr val="dk1"/>
              </a:buClr>
              <a:buSzPts val="1050"/>
              <a:buFont typeface="Arial"/>
              <a:buChar char="●"/>
            </a:pPr>
            <a:r>
              <a:rPr b="1" lang="en-IN" sz="1600">
                <a:solidFill>
                  <a:schemeClr val="dk1"/>
                </a:solidFill>
                <a:latin typeface="Courier New"/>
                <a:ea typeface="Courier New"/>
                <a:cs typeface="Courier New"/>
                <a:sym typeface="Courier New"/>
              </a:rPr>
              <a:t>TIMESTAMP</a:t>
            </a:r>
            <a:r>
              <a:rPr lang="en-IN" sz="1600">
                <a:solidFill>
                  <a:schemeClr val="dk1"/>
                </a:solidFill>
                <a:latin typeface="Arial"/>
                <a:ea typeface="Arial"/>
                <a:cs typeface="Arial"/>
                <a:sym typeface="Arial"/>
              </a:rPr>
              <a:t>: similar to </a:t>
            </a:r>
            <a:r>
              <a:rPr lang="en-IN" sz="1600">
                <a:solidFill>
                  <a:schemeClr val="dk1"/>
                </a:solidFill>
                <a:latin typeface="Courier New"/>
                <a:ea typeface="Courier New"/>
                <a:cs typeface="Courier New"/>
                <a:sym typeface="Courier New"/>
              </a:rPr>
              <a:t>DATETIME</a:t>
            </a:r>
            <a:r>
              <a:rPr lang="en-IN" sz="1600">
                <a:solidFill>
                  <a:schemeClr val="dk1"/>
                </a:solidFill>
                <a:latin typeface="Arial"/>
                <a:ea typeface="Arial"/>
                <a:cs typeface="Arial"/>
                <a:sym typeface="Arial"/>
              </a:rPr>
              <a:t> but stored the number of seconds since January 1, 1970 UTC (Unix-style). The range is </a:t>
            </a:r>
            <a:r>
              <a:rPr lang="en-IN" sz="1600">
                <a:solidFill>
                  <a:schemeClr val="dk1"/>
                </a:solidFill>
                <a:latin typeface="Courier New"/>
                <a:ea typeface="Courier New"/>
                <a:cs typeface="Courier New"/>
                <a:sym typeface="Courier New"/>
              </a:rPr>
              <a:t>'1970-01-01 00:00:00'</a:t>
            </a:r>
            <a:r>
              <a:rPr lang="en-IN" sz="1600">
                <a:solidFill>
                  <a:schemeClr val="dk1"/>
                </a:solidFill>
                <a:latin typeface="Arial"/>
                <a:ea typeface="Arial"/>
                <a:cs typeface="Arial"/>
                <a:sym typeface="Arial"/>
              </a:rPr>
              <a:t> to </a:t>
            </a:r>
            <a:r>
              <a:rPr lang="en-IN" sz="1600">
                <a:solidFill>
                  <a:schemeClr val="dk1"/>
                </a:solidFill>
                <a:latin typeface="Courier New"/>
                <a:ea typeface="Courier New"/>
                <a:cs typeface="Courier New"/>
                <a:sym typeface="Courier New"/>
              </a:rPr>
              <a:t>'2037-12-31 23:59:59'</a:t>
            </a:r>
            <a:r>
              <a:rPr lang="en-IN" sz="1600">
                <a:solidFill>
                  <a:schemeClr val="dk1"/>
                </a:solidFill>
                <a:latin typeface="Arial"/>
                <a:ea typeface="Arial"/>
                <a:cs typeface="Arial"/>
                <a:sym typeface="Arial"/>
              </a:rPr>
              <a:t>.</a:t>
            </a:r>
            <a:br>
              <a:rPr lang="en-IN" sz="1600">
                <a:solidFill>
                  <a:schemeClr val="dk1"/>
                </a:solidFill>
                <a:latin typeface="Arial"/>
                <a:ea typeface="Arial"/>
                <a:cs typeface="Arial"/>
                <a:sym typeface="Arial"/>
              </a:rPr>
            </a:br>
            <a:r>
              <a:rPr lang="en-IN" sz="1600">
                <a:solidFill>
                  <a:schemeClr val="dk1"/>
                </a:solidFill>
                <a:latin typeface="Arial"/>
                <a:ea typeface="Arial"/>
                <a:cs typeface="Arial"/>
                <a:sym typeface="Arial"/>
              </a:rPr>
              <a:t>The differences between </a:t>
            </a:r>
            <a:r>
              <a:rPr lang="en-IN" sz="1600">
                <a:solidFill>
                  <a:schemeClr val="dk1"/>
                </a:solidFill>
                <a:latin typeface="Courier New"/>
                <a:ea typeface="Courier New"/>
                <a:cs typeface="Courier New"/>
                <a:sym typeface="Courier New"/>
              </a:rPr>
              <a:t>DATETIME</a:t>
            </a:r>
            <a:r>
              <a:rPr lang="en-IN" sz="1600">
                <a:solidFill>
                  <a:schemeClr val="dk1"/>
                </a:solidFill>
                <a:latin typeface="Arial"/>
                <a:ea typeface="Arial"/>
                <a:cs typeface="Arial"/>
                <a:sym typeface="Arial"/>
              </a:rPr>
              <a:t> and </a:t>
            </a:r>
            <a:r>
              <a:rPr lang="en-IN" sz="1600">
                <a:solidFill>
                  <a:schemeClr val="dk1"/>
                </a:solidFill>
                <a:latin typeface="Courier New"/>
                <a:ea typeface="Courier New"/>
                <a:cs typeface="Courier New"/>
                <a:sym typeface="Courier New"/>
              </a:rPr>
              <a:t>TIMESTAMP</a:t>
            </a:r>
            <a:r>
              <a:rPr lang="en-IN" sz="1600">
                <a:solidFill>
                  <a:schemeClr val="dk1"/>
                </a:solidFill>
                <a:latin typeface="Arial"/>
                <a:ea typeface="Arial"/>
                <a:cs typeface="Arial"/>
                <a:sym typeface="Arial"/>
              </a:rPr>
              <a:t> are:</a:t>
            </a:r>
            <a:endParaRPr/>
          </a:p>
          <a:p>
            <a:pPr indent="-285750" lvl="1" marL="742950" marR="0" rtl="0" algn="l">
              <a:lnSpc>
                <a:spcPct val="115000"/>
              </a:lnSpc>
              <a:spcBef>
                <a:spcPts val="0"/>
              </a:spcBef>
              <a:spcAft>
                <a:spcPts val="0"/>
              </a:spcAft>
              <a:buClr>
                <a:schemeClr val="dk1"/>
              </a:buClr>
              <a:buSzPts val="1050"/>
              <a:buFont typeface="Calibri"/>
              <a:buAutoNum type="arabicPeriod"/>
            </a:pPr>
            <a:r>
              <a:rPr b="0" i="0" lang="en-IN" sz="1600" u="none" cap="none" strike="noStrike">
                <a:solidFill>
                  <a:schemeClr val="dk1"/>
                </a:solidFill>
                <a:latin typeface="Arial"/>
                <a:ea typeface="Arial"/>
                <a:cs typeface="Arial"/>
                <a:sym typeface="Arial"/>
              </a:rPr>
              <a:t>the range,</a:t>
            </a:r>
            <a:endParaRPr/>
          </a:p>
          <a:p>
            <a:pPr indent="-285750" lvl="1" marL="742950" marR="0" rtl="0" algn="l">
              <a:lnSpc>
                <a:spcPct val="115000"/>
              </a:lnSpc>
              <a:spcBef>
                <a:spcPts val="0"/>
              </a:spcBef>
              <a:spcAft>
                <a:spcPts val="0"/>
              </a:spcAft>
              <a:buClr>
                <a:schemeClr val="dk1"/>
              </a:buClr>
              <a:buSzPts val="1050"/>
              <a:buFont typeface="Calibri"/>
              <a:buAutoNum type="arabicPeriod"/>
            </a:pPr>
            <a:r>
              <a:rPr b="0" i="0" lang="en-IN" sz="1600" u="none" cap="none" strike="noStrike">
                <a:solidFill>
                  <a:schemeClr val="dk1"/>
                </a:solidFill>
                <a:latin typeface="Arial"/>
                <a:ea typeface="Arial"/>
                <a:cs typeface="Arial"/>
                <a:sym typeface="Arial"/>
              </a:rPr>
              <a:t>support for time zone,</a:t>
            </a:r>
            <a:endParaRPr/>
          </a:p>
          <a:p>
            <a:pPr indent="-285750" lvl="1" marL="742950" marR="0" rtl="0" algn="l">
              <a:lnSpc>
                <a:spcPct val="115000"/>
              </a:lnSpc>
              <a:spcBef>
                <a:spcPts val="0"/>
              </a:spcBef>
              <a:spcAft>
                <a:spcPts val="0"/>
              </a:spcAft>
              <a:buClr>
                <a:schemeClr val="dk1"/>
              </a:buClr>
              <a:buSzPts val="1050"/>
              <a:buFont typeface="Calibri"/>
              <a:buAutoNum type="arabicPeriod"/>
            </a:pPr>
            <a:r>
              <a:rPr b="0" i="0" lang="en-IN" sz="1600" u="none" cap="none" strike="noStrike">
                <a:solidFill>
                  <a:schemeClr val="dk1"/>
                </a:solidFill>
                <a:latin typeface="Courier New"/>
                <a:ea typeface="Courier New"/>
                <a:cs typeface="Courier New"/>
                <a:sym typeface="Courier New"/>
              </a:rPr>
              <a:t>TIMESTAMP</a:t>
            </a:r>
            <a:r>
              <a:rPr b="0" i="0" lang="en-IN" sz="1600" u="none" cap="none" strike="noStrike">
                <a:solidFill>
                  <a:schemeClr val="dk1"/>
                </a:solidFill>
                <a:latin typeface="Arial"/>
                <a:ea typeface="Arial"/>
                <a:cs typeface="Arial"/>
                <a:sym typeface="Arial"/>
              </a:rPr>
              <a:t> column could be declared with </a:t>
            </a:r>
            <a:r>
              <a:rPr b="0" i="0" lang="en-IN" sz="1600" u="none" cap="none" strike="noStrike">
                <a:solidFill>
                  <a:schemeClr val="dk1"/>
                </a:solidFill>
                <a:latin typeface="Courier New"/>
                <a:ea typeface="Courier New"/>
                <a:cs typeface="Courier New"/>
                <a:sym typeface="Courier New"/>
              </a:rPr>
              <a:t>DEFAULT CURRENT_TIMESTAMP</a:t>
            </a:r>
            <a:r>
              <a:rPr b="0" i="0" lang="en-IN" sz="1600" u="none" cap="none" strike="noStrike">
                <a:solidFill>
                  <a:schemeClr val="dk1"/>
                </a:solidFill>
                <a:latin typeface="Arial"/>
                <a:ea typeface="Arial"/>
                <a:cs typeface="Arial"/>
                <a:sym typeface="Arial"/>
              </a:rPr>
              <a:t> to set the default value to the current date/time. (All other data types' default, including </a:t>
            </a:r>
            <a:r>
              <a:rPr b="0" i="0" lang="en-IN" sz="1600" u="none" cap="none" strike="noStrike">
                <a:solidFill>
                  <a:schemeClr val="dk1"/>
                </a:solidFill>
                <a:latin typeface="Courier New"/>
                <a:ea typeface="Courier New"/>
                <a:cs typeface="Courier New"/>
                <a:sym typeface="Courier New"/>
              </a:rPr>
              <a:t>DATETIME</a:t>
            </a:r>
            <a:r>
              <a:rPr b="0" i="0" lang="en-IN" sz="1600" u="none" cap="none" strike="noStrike">
                <a:solidFill>
                  <a:schemeClr val="dk1"/>
                </a:solidFill>
                <a:latin typeface="Arial"/>
                <a:ea typeface="Arial"/>
                <a:cs typeface="Arial"/>
                <a:sym typeface="Arial"/>
              </a:rPr>
              <a:t>, must be a constant and not a function return value). You can also declare a </a:t>
            </a:r>
            <a:r>
              <a:rPr b="0" i="0" lang="en-IN" sz="1600" u="none" cap="none" strike="noStrike">
                <a:solidFill>
                  <a:schemeClr val="dk1"/>
                </a:solidFill>
                <a:latin typeface="Courier New"/>
                <a:ea typeface="Courier New"/>
                <a:cs typeface="Courier New"/>
                <a:sym typeface="Courier New"/>
              </a:rPr>
              <a:t>TIMESTAMP</a:t>
            </a:r>
            <a:r>
              <a:rPr b="0" i="0" lang="en-IN" sz="1600" u="none" cap="none" strike="noStrike">
                <a:solidFill>
                  <a:schemeClr val="dk1"/>
                </a:solidFill>
                <a:latin typeface="Arial"/>
                <a:ea typeface="Arial"/>
                <a:cs typeface="Arial"/>
                <a:sym typeface="Arial"/>
              </a:rPr>
              <a:t> column with "</a:t>
            </a:r>
            <a:r>
              <a:rPr b="0" i="0" lang="en-IN" sz="1600" u="none" cap="none" strike="noStrike">
                <a:solidFill>
                  <a:schemeClr val="dk1"/>
                </a:solidFill>
                <a:latin typeface="Courier New"/>
                <a:ea typeface="Courier New"/>
                <a:cs typeface="Courier New"/>
                <a:sym typeface="Courier New"/>
              </a:rPr>
              <a:t>ON UPDATE CURRENT_TIMESTAMP</a:t>
            </a:r>
            <a:r>
              <a:rPr b="0" i="0" lang="en-IN" sz="1600" u="none" cap="none" strike="noStrike">
                <a:solidFill>
                  <a:schemeClr val="dk1"/>
                </a:solidFill>
                <a:latin typeface="Arial"/>
                <a:ea typeface="Arial"/>
                <a:cs typeface="Arial"/>
                <a:sym typeface="Arial"/>
              </a:rPr>
              <a:t>" to capture the timestamp of the last update.</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g5e0b3fad8b_0_0"/>
          <p:cNvSpPr txBox="1"/>
          <p:nvPr/>
        </p:nvSpPr>
        <p:spPr>
          <a:xfrm>
            <a:off x="3979350" y="2662275"/>
            <a:ext cx="3897600" cy="11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4800">
                <a:latin typeface="Calibri"/>
                <a:ea typeface="Calibri"/>
                <a:cs typeface="Calibri"/>
                <a:sym typeface="Calibri"/>
              </a:rPr>
              <a:t>Database</a:t>
            </a:r>
            <a:endParaRPr b="1" sz="4800">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66"/>
          <p:cNvSpPr/>
          <p:nvPr/>
        </p:nvSpPr>
        <p:spPr>
          <a:xfrm>
            <a:off x="12879" y="0"/>
            <a:ext cx="12179121" cy="5694892"/>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IN" sz="2400">
                <a:solidFill>
                  <a:srgbClr val="444444"/>
                </a:solidFill>
                <a:latin typeface="Verdana"/>
                <a:ea typeface="Verdana"/>
                <a:cs typeface="Verdana"/>
                <a:sym typeface="Verdana"/>
              </a:rPr>
              <a:t>More Date/Time Functions</a:t>
            </a:r>
            <a:endParaRPr b="1" sz="2000">
              <a:solidFill>
                <a:srgbClr val="666666"/>
              </a:solidFill>
              <a:latin typeface="Arial"/>
              <a:ea typeface="Arial"/>
              <a:cs typeface="Arial"/>
              <a:sym typeface="Arial"/>
            </a:endParaRPr>
          </a:p>
          <a:p>
            <a:pPr indent="0" lvl="0" marL="0" marR="0" rtl="0" algn="just">
              <a:lnSpc>
                <a:spcPct val="115000"/>
              </a:lnSpc>
              <a:spcBef>
                <a:spcPts val="600"/>
              </a:spcBef>
              <a:spcAft>
                <a:spcPts val="0"/>
              </a:spcAft>
              <a:buNone/>
            </a:pPr>
            <a:r>
              <a:rPr lang="en-IN" sz="1800">
                <a:solidFill>
                  <a:schemeClr val="dk1"/>
                </a:solidFill>
                <a:latin typeface="Arial"/>
                <a:ea typeface="Arial"/>
                <a:cs typeface="Arial"/>
                <a:sym typeface="Arial"/>
              </a:rPr>
              <a:t>There are many date/time functions:</a:t>
            </a:r>
            <a:endParaRPr sz="2000">
              <a:solidFill>
                <a:schemeClr val="dk1"/>
              </a:solidFill>
              <a:latin typeface="Arial"/>
              <a:ea typeface="Arial"/>
              <a:cs typeface="Arial"/>
              <a:sym typeface="Arial"/>
            </a:endParaRPr>
          </a:p>
          <a:p>
            <a:pPr indent="0" lvl="0" marL="0" marR="0" rtl="0" algn="l">
              <a:lnSpc>
                <a:spcPct val="115000"/>
              </a:lnSpc>
              <a:spcBef>
                <a:spcPts val="400"/>
              </a:spcBef>
              <a:spcAft>
                <a:spcPts val="0"/>
              </a:spcAft>
              <a:buNone/>
            </a:pPr>
            <a:r>
              <a:rPr lang="en-IN" sz="1800">
                <a:solidFill>
                  <a:schemeClr val="dk1"/>
                </a:solidFill>
                <a:latin typeface="Arial"/>
                <a:ea typeface="Arial"/>
                <a:cs typeface="Arial"/>
                <a:sym typeface="Arial"/>
              </a:rPr>
              <a:t>Extracting part of a date/time: </a:t>
            </a:r>
            <a:r>
              <a:rPr lang="en-IN" sz="1800">
                <a:solidFill>
                  <a:schemeClr val="dk1"/>
                </a:solidFill>
                <a:latin typeface="Courier New"/>
                <a:ea typeface="Courier New"/>
                <a:cs typeface="Courier New"/>
                <a:sym typeface="Courier New"/>
              </a:rPr>
              <a:t>YEAR()</a:t>
            </a:r>
            <a:r>
              <a:rPr lang="en-IN" sz="1800">
                <a:solidFill>
                  <a:schemeClr val="dk1"/>
                </a:solidFill>
                <a:latin typeface="Arial"/>
                <a:ea typeface="Arial"/>
                <a:cs typeface="Arial"/>
                <a:sym typeface="Arial"/>
              </a:rPr>
              <a:t>, </a:t>
            </a:r>
            <a:r>
              <a:rPr lang="en-IN" sz="1800">
                <a:solidFill>
                  <a:schemeClr val="dk1"/>
                </a:solidFill>
                <a:latin typeface="Courier New"/>
                <a:ea typeface="Courier New"/>
                <a:cs typeface="Courier New"/>
                <a:sym typeface="Courier New"/>
              </a:rPr>
              <a:t>MONTH()</a:t>
            </a:r>
            <a:r>
              <a:rPr lang="en-IN" sz="1800">
                <a:solidFill>
                  <a:schemeClr val="dk1"/>
                </a:solidFill>
                <a:latin typeface="Arial"/>
                <a:ea typeface="Arial"/>
                <a:cs typeface="Arial"/>
                <a:sym typeface="Arial"/>
              </a:rPr>
              <a:t>, </a:t>
            </a:r>
            <a:r>
              <a:rPr lang="en-IN" sz="1800">
                <a:solidFill>
                  <a:schemeClr val="dk1"/>
                </a:solidFill>
                <a:latin typeface="Courier New"/>
                <a:ea typeface="Courier New"/>
                <a:cs typeface="Courier New"/>
                <a:sym typeface="Courier New"/>
              </a:rPr>
              <a:t>DAY()</a:t>
            </a:r>
            <a:r>
              <a:rPr lang="en-IN" sz="1800">
                <a:solidFill>
                  <a:schemeClr val="dk1"/>
                </a:solidFill>
                <a:latin typeface="Arial"/>
                <a:ea typeface="Arial"/>
                <a:cs typeface="Arial"/>
                <a:sym typeface="Arial"/>
              </a:rPr>
              <a:t>, </a:t>
            </a:r>
            <a:r>
              <a:rPr lang="en-IN" sz="1800">
                <a:solidFill>
                  <a:schemeClr val="dk1"/>
                </a:solidFill>
                <a:latin typeface="Courier New"/>
                <a:ea typeface="Courier New"/>
                <a:cs typeface="Courier New"/>
                <a:sym typeface="Courier New"/>
              </a:rPr>
              <a:t>HOUR()</a:t>
            </a:r>
            <a:r>
              <a:rPr lang="en-IN" sz="1800">
                <a:solidFill>
                  <a:schemeClr val="dk1"/>
                </a:solidFill>
                <a:latin typeface="Arial"/>
                <a:ea typeface="Arial"/>
                <a:cs typeface="Arial"/>
                <a:sym typeface="Arial"/>
              </a:rPr>
              <a:t>, </a:t>
            </a:r>
            <a:r>
              <a:rPr lang="en-IN" sz="1800">
                <a:solidFill>
                  <a:schemeClr val="dk1"/>
                </a:solidFill>
                <a:latin typeface="Courier New"/>
                <a:ea typeface="Courier New"/>
                <a:cs typeface="Courier New"/>
                <a:sym typeface="Courier New"/>
              </a:rPr>
              <a:t>MINUTE()</a:t>
            </a:r>
            <a:r>
              <a:rPr lang="en-IN" sz="1800">
                <a:solidFill>
                  <a:schemeClr val="dk1"/>
                </a:solidFill>
                <a:latin typeface="Arial"/>
                <a:ea typeface="Arial"/>
                <a:cs typeface="Arial"/>
                <a:sym typeface="Arial"/>
              </a:rPr>
              <a:t>, </a:t>
            </a:r>
            <a:r>
              <a:rPr lang="en-IN" sz="1800">
                <a:solidFill>
                  <a:schemeClr val="dk1"/>
                </a:solidFill>
                <a:latin typeface="Courier New"/>
                <a:ea typeface="Courier New"/>
                <a:cs typeface="Courier New"/>
                <a:sym typeface="Courier New"/>
              </a:rPr>
              <a:t>SECOND()</a:t>
            </a:r>
            <a:r>
              <a:rPr lang="en-IN" sz="1800">
                <a:solidFill>
                  <a:schemeClr val="dk1"/>
                </a:solidFill>
                <a:latin typeface="Arial"/>
                <a:ea typeface="Arial"/>
                <a:cs typeface="Arial"/>
                <a:sym typeface="Arial"/>
              </a:rPr>
              <a:t>, e.g.,</a:t>
            </a:r>
            <a:br>
              <a:rPr lang="en-IN" sz="1800">
                <a:solidFill>
                  <a:schemeClr val="dk1"/>
                </a:solidFill>
                <a:latin typeface="Arial"/>
                <a:ea typeface="Arial"/>
                <a:cs typeface="Arial"/>
                <a:sym typeface="Arial"/>
              </a:rPr>
            </a:b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SELECT YEAR(NOW()), MONTH(NOW()), DAY(NOW()), HOUR(NOW()), MINUTE(NOW()), SECOND(NOW());</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YEAR(NOW()) | MONTH(NOW()) | DAY(NOW()) | HOUR(NOW()) | MINUTE(NOW()) | SECOND(NOW()) |</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2012 |           10 |         24 |          11 |            54 |     45        |</a:t>
            </a:r>
            <a:endParaRPr sz="2000">
              <a:solidFill>
                <a:schemeClr val="dk1"/>
              </a:solidFill>
              <a:latin typeface="Arial"/>
              <a:ea typeface="Arial"/>
              <a:cs typeface="Arial"/>
              <a:sym typeface="Arial"/>
            </a:endParaRPr>
          </a:p>
          <a:p>
            <a:pPr indent="-342900" lvl="0" marL="342900" marR="0" rtl="0" algn="l">
              <a:lnSpc>
                <a:spcPct val="115000"/>
              </a:lnSpc>
              <a:spcBef>
                <a:spcPts val="1000"/>
              </a:spcBef>
              <a:spcAft>
                <a:spcPts val="0"/>
              </a:spcAft>
              <a:buClr>
                <a:schemeClr val="dk1"/>
              </a:buClr>
              <a:buSzPts val="1050"/>
              <a:buFont typeface="Arial"/>
              <a:buChar char="●"/>
            </a:pP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indent="0" lvl="0" marL="0" marR="0" rtl="0" algn="l">
              <a:lnSpc>
                <a:spcPct val="115000"/>
              </a:lnSpc>
              <a:spcBef>
                <a:spcPts val="800"/>
              </a:spcBef>
              <a:spcAft>
                <a:spcPts val="0"/>
              </a:spcAft>
              <a:buNone/>
            </a:pPr>
            <a:r>
              <a:rPr lang="en-IN" sz="1800">
                <a:solidFill>
                  <a:schemeClr val="dk1"/>
                </a:solidFill>
                <a:latin typeface="Arial"/>
                <a:ea typeface="Arial"/>
                <a:cs typeface="Arial"/>
                <a:sym typeface="Arial"/>
              </a:rPr>
              <a:t>Extracting information: </a:t>
            </a:r>
            <a:r>
              <a:rPr lang="en-IN" sz="1800">
                <a:solidFill>
                  <a:schemeClr val="dk1"/>
                </a:solidFill>
                <a:latin typeface="Courier New"/>
                <a:ea typeface="Courier New"/>
                <a:cs typeface="Courier New"/>
                <a:sym typeface="Courier New"/>
              </a:rPr>
              <a:t>DAYNAME()</a:t>
            </a:r>
            <a:r>
              <a:rPr lang="en-IN" sz="1800">
                <a:solidFill>
                  <a:schemeClr val="dk1"/>
                </a:solidFill>
                <a:latin typeface="Arial"/>
                <a:ea typeface="Arial"/>
                <a:cs typeface="Arial"/>
                <a:sym typeface="Arial"/>
              </a:rPr>
              <a:t> (e.g., </a:t>
            </a:r>
            <a:r>
              <a:rPr lang="en-IN" sz="1800">
                <a:solidFill>
                  <a:schemeClr val="dk1"/>
                </a:solidFill>
                <a:latin typeface="Courier New"/>
                <a:ea typeface="Courier New"/>
                <a:cs typeface="Courier New"/>
                <a:sym typeface="Courier New"/>
              </a:rPr>
              <a:t>'Monday'</a:t>
            </a:r>
            <a:r>
              <a:rPr lang="en-IN" sz="1800">
                <a:solidFill>
                  <a:schemeClr val="dk1"/>
                </a:solidFill>
                <a:latin typeface="Arial"/>
                <a:ea typeface="Arial"/>
                <a:cs typeface="Arial"/>
                <a:sym typeface="Arial"/>
              </a:rPr>
              <a:t>), </a:t>
            </a:r>
            <a:r>
              <a:rPr lang="en-IN" sz="1800">
                <a:solidFill>
                  <a:schemeClr val="dk1"/>
                </a:solidFill>
                <a:latin typeface="Courier New"/>
                <a:ea typeface="Courier New"/>
                <a:cs typeface="Courier New"/>
                <a:sym typeface="Courier New"/>
              </a:rPr>
              <a:t>MONTHNAME()</a:t>
            </a:r>
            <a:r>
              <a:rPr lang="en-IN" sz="1800">
                <a:solidFill>
                  <a:schemeClr val="dk1"/>
                </a:solidFill>
                <a:latin typeface="Arial"/>
                <a:ea typeface="Arial"/>
                <a:cs typeface="Arial"/>
                <a:sym typeface="Arial"/>
              </a:rPr>
              <a:t> (e.g., </a:t>
            </a:r>
            <a:r>
              <a:rPr lang="en-IN" sz="1800">
                <a:solidFill>
                  <a:schemeClr val="dk1"/>
                </a:solidFill>
                <a:latin typeface="Courier New"/>
                <a:ea typeface="Courier New"/>
                <a:cs typeface="Courier New"/>
                <a:sym typeface="Courier New"/>
              </a:rPr>
              <a:t>'March'</a:t>
            </a:r>
            <a:r>
              <a:rPr lang="en-IN" sz="1800">
                <a:solidFill>
                  <a:schemeClr val="dk1"/>
                </a:solidFill>
                <a:latin typeface="Arial"/>
                <a:ea typeface="Arial"/>
                <a:cs typeface="Arial"/>
                <a:sym typeface="Arial"/>
              </a:rPr>
              <a:t>), </a:t>
            </a:r>
            <a:r>
              <a:rPr lang="en-IN" sz="1800">
                <a:solidFill>
                  <a:schemeClr val="dk1"/>
                </a:solidFill>
                <a:latin typeface="Courier New"/>
                <a:ea typeface="Courier New"/>
                <a:cs typeface="Courier New"/>
                <a:sym typeface="Courier New"/>
              </a:rPr>
              <a:t>DAYOFWEEK()</a:t>
            </a:r>
            <a:r>
              <a:rPr lang="en-IN" sz="1800">
                <a:solidFill>
                  <a:schemeClr val="dk1"/>
                </a:solidFill>
                <a:latin typeface="Arial"/>
                <a:ea typeface="Arial"/>
                <a:cs typeface="Arial"/>
                <a:sym typeface="Arial"/>
              </a:rPr>
              <a:t> (1=Sunday, …, 7=Saturday), </a:t>
            </a:r>
            <a:r>
              <a:rPr lang="en-IN" sz="1800">
                <a:solidFill>
                  <a:schemeClr val="dk1"/>
                </a:solidFill>
                <a:latin typeface="Courier New"/>
                <a:ea typeface="Courier New"/>
                <a:cs typeface="Courier New"/>
                <a:sym typeface="Courier New"/>
              </a:rPr>
              <a:t>DAYOFYEAR()</a:t>
            </a:r>
            <a:r>
              <a:rPr lang="en-IN" sz="1800">
                <a:solidFill>
                  <a:schemeClr val="dk1"/>
                </a:solidFill>
                <a:latin typeface="Arial"/>
                <a:ea typeface="Arial"/>
                <a:cs typeface="Arial"/>
                <a:sym typeface="Arial"/>
              </a:rPr>
              <a:t> (1-366), ...</a:t>
            </a:r>
            <a:br>
              <a:rPr lang="en-IN" sz="1800">
                <a:solidFill>
                  <a:schemeClr val="dk1"/>
                </a:solidFill>
                <a:latin typeface="Arial"/>
                <a:ea typeface="Arial"/>
                <a:cs typeface="Arial"/>
                <a:sym typeface="Arial"/>
              </a:rPr>
            </a:b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a:t>
            </a:r>
            <a:r>
              <a:rPr b="1" lang="en-IN" sz="1600">
                <a:solidFill>
                  <a:schemeClr val="dk1"/>
                </a:solidFill>
                <a:latin typeface="Courier New"/>
                <a:ea typeface="Courier New"/>
                <a:cs typeface="Courier New"/>
                <a:sym typeface="Courier New"/>
              </a:rPr>
              <a:t>SELECT DAYNAME(NOW()), MONTHNAME(NOW()), DAYOFWEEK(NOW()), DAYOFYEAR(NOW());</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DAYNAME(NOW()) | MONTHNAME(NOW()) | DAYOFWEEK(NOW()) | DAYOFYEAR(NOW()) |</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Wednesday      | October          |                4 |              298 |</a:t>
            </a:r>
            <a:endParaRPr sz="2000">
              <a:solidFill>
                <a:schemeClr val="dk1"/>
              </a:solidFill>
              <a:latin typeface="Arial"/>
              <a:ea typeface="Arial"/>
              <a:cs typeface="Arial"/>
              <a:sym typeface="Arial"/>
            </a:endParaRPr>
          </a:p>
          <a:p>
            <a:pPr indent="-342900" lvl="0" marL="342900" marR="0" rtl="0" algn="l">
              <a:lnSpc>
                <a:spcPct val="115000"/>
              </a:lnSpc>
              <a:spcBef>
                <a:spcPts val="1000"/>
              </a:spcBef>
              <a:spcAft>
                <a:spcPts val="0"/>
              </a:spcAft>
              <a:buClr>
                <a:schemeClr val="dk1"/>
              </a:buClr>
              <a:buSzPts val="1050"/>
              <a:buFont typeface="Arial"/>
              <a:buChar char="●"/>
            </a:pPr>
            <a:r>
              <a:rPr lang="en-IN" sz="1600">
                <a:solidFill>
                  <a:schemeClr val="dk1"/>
                </a:solidFill>
                <a:latin typeface="Courier New"/>
                <a:ea typeface="Courier New"/>
                <a:cs typeface="Courier New"/>
                <a:sym typeface="Courier New"/>
              </a:rPr>
              <a:t>+----------------+------------------+------------------+------------------+</a:t>
            </a:r>
            <a:endParaRPr sz="2000" u="none" strike="noStrike">
              <a:solidFill>
                <a:schemeClr val="dk1"/>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67"/>
          <p:cNvSpPr/>
          <p:nvPr/>
        </p:nvSpPr>
        <p:spPr>
          <a:xfrm>
            <a:off x="0" y="0"/>
            <a:ext cx="12192000" cy="6522298"/>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IN" sz="1800">
                <a:solidFill>
                  <a:schemeClr val="dk1"/>
                </a:solidFill>
                <a:latin typeface="Arial"/>
                <a:ea typeface="Arial"/>
                <a:cs typeface="Arial"/>
                <a:sym typeface="Arial"/>
              </a:rPr>
              <a:t>Computing another date/time: </a:t>
            </a:r>
            <a:r>
              <a:rPr lang="en-IN" sz="1800">
                <a:solidFill>
                  <a:schemeClr val="dk1"/>
                </a:solidFill>
                <a:latin typeface="Courier New"/>
                <a:ea typeface="Courier New"/>
                <a:cs typeface="Courier New"/>
                <a:sym typeface="Courier New"/>
              </a:rPr>
              <a:t>DATE_SUB(</a:t>
            </a:r>
            <a:r>
              <a:rPr i="1" lang="en-IN" sz="1800">
                <a:solidFill>
                  <a:schemeClr val="dk1"/>
                </a:solidFill>
                <a:latin typeface="Courier New"/>
                <a:ea typeface="Courier New"/>
                <a:cs typeface="Courier New"/>
                <a:sym typeface="Courier New"/>
              </a:rPr>
              <a:t>date</a:t>
            </a:r>
            <a:r>
              <a:rPr lang="en-IN" sz="1800">
                <a:solidFill>
                  <a:schemeClr val="dk1"/>
                </a:solidFill>
                <a:latin typeface="Courier New"/>
                <a:ea typeface="Courier New"/>
                <a:cs typeface="Courier New"/>
                <a:sym typeface="Courier New"/>
              </a:rPr>
              <a:t>, INTERVAL </a:t>
            </a:r>
            <a:r>
              <a:rPr i="1" lang="en-IN" sz="1800">
                <a:solidFill>
                  <a:schemeClr val="dk1"/>
                </a:solidFill>
                <a:latin typeface="Courier New"/>
                <a:ea typeface="Courier New"/>
                <a:cs typeface="Courier New"/>
                <a:sym typeface="Courier New"/>
              </a:rPr>
              <a:t>expr</a:t>
            </a:r>
            <a:r>
              <a:rPr lang="en-IN" sz="1800">
                <a:solidFill>
                  <a:schemeClr val="dk1"/>
                </a:solidFill>
                <a:latin typeface="Courier New"/>
                <a:ea typeface="Courier New"/>
                <a:cs typeface="Courier New"/>
                <a:sym typeface="Courier New"/>
              </a:rPr>
              <a:t> </a:t>
            </a:r>
            <a:r>
              <a:rPr i="1" lang="en-IN" sz="1800">
                <a:solidFill>
                  <a:schemeClr val="dk1"/>
                </a:solidFill>
                <a:latin typeface="Courier New"/>
                <a:ea typeface="Courier New"/>
                <a:cs typeface="Courier New"/>
                <a:sym typeface="Courier New"/>
              </a:rPr>
              <a:t>unit</a:t>
            </a:r>
            <a:r>
              <a:rPr lang="en-IN" sz="1800">
                <a:solidFill>
                  <a:schemeClr val="dk1"/>
                </a:solidFill>
                <a:latin typeface="Courier New"/>
                <a:ea typeface="Courier New"/>
                <a:cs typeface="Courier New"/>
                <a:sym typeface="Courier New"/>
              </a:rPr>
              <a:t>)</a:t>
            </a:r>
            <a:r>
              <a:rPr lang="en-IN" sz="1800">
                <a:solidFill>
                  <a:schemeClr val="dk1"/>
                </a:solidFill>
                <a:latin typeface="Arial"/>
                <a:ea typeface="Arial"/>
                <a:cs typeface="Arial"/>
                <a:sym typeface="Arial"/>
              </a:rPr>
              <a:t>, </a:t>
            </a:r>
            <a:r>
              <a:rPr lang="en-IN" sz="1800">
                <a:solidFill>
                  <a:schemeClr val="dk1"/>
                </a:solidFill>
                <a:latin typeface="Courier New"/>
                <a:ea typeface="Courier New"/>
                <a:cs typeface="Courier New"/>
                <a:sym typeface="Courier New"/>
              </a:rPr>
              <a:t>DATE_ADD(</a:t>
            </a:r>
            <a:r>
              <a:rPr i="1" lang="en-IN" sz="1800">
                <a:solidFill>
                  <a:schemeClr val="dk1"/>
                </a:solidFill>
                <a:latin typeface="Courier New"/>
                <a:ea typeface="Courier New"/>
                <a:cs typeface="Courier New"/>
                <a:sym typeface="Courier New"/>
              </a:rPr>
              <a:t>date</a:t>
            </a:r>
            <a:r>
              <a:rPr lang="en-IN" sz="1800">
                <a:solidFill>
                  <a:schemeClr val="dk1"/>
                </a:solidFill>
                <a:latin typeface="Courier New"/>
                <a:ea typeface="Courier New"/>
                <a:cs typeface="Courier New"/>
                <a:sym typeface="Courier New"/>
              </a:rPr>
              <a:t>, INTERVAL </a:t>
            </a:r>
            <a:r>
              <a:rPr i="1" lang="en-IN" sz="1800">
                <a:solidFill>
                  <a:schemeClr val="dk1"/>
                </a:solidFill>
                <a:latin typeface="Courier New"/>
                <a:ea typeface="Courier New"/>
                <a:cs typeface="Courier New"/>
                <a:sym typeface="Courier New"/>
              </a:rPr>
              <a:t>expr</a:t>
            </a:r>
            <a:r>
              <a:rPr lang="en-IN" sz="1800">
                <a:solidFill>
                  <a:schemeClr val="dk1"/>
                </a:solidFill>
                <a:latin typeface="Courier New"/>
                <a:ea typeface="Courier New"/>
                <a:cs typeface="Courier New"/>
                <a:sym typeface="Courier New"/>
              </a:rPr>
              <a:t> </a:t>
            </a:r>
            <a:r>
              <a:rPr i="1" lang="en-IN" sz="1800">
                <a:solidFill>
                  <a:schemeClr val="dk1"/>
                </a:solidFill>
                <a:latin typeface="Courier New"/>
                <a:ea typeface="Courier New"/>
                <a:cs typeface="Courier New"/>
                <a:sym typeface="Courier New"/>
              </a:rPr>
              <a:t>unit</a:t>
            </a:r>
            <a:r>
              <a:rPr lang="en-IN" sz="1800">
                <a:solidFill>
                  <a:schemeClr val="dk1"/>
                </a:solidFill>
                <a:latin typeface="Courier New"/>
                <a:ea typeface="Courier New"/>
                <a:cs typeface="Courier New"/>
                <a:sym typeface="Courier New"/>
              </a:rPr>
              <a:t>)</a:t>
            </a:r>
            <a:r>
              <a:rPr lang="en-IN" sz="1800">
                <a:solidFill>
                  <a:schemeClr val="dk1"/>
                </a:solidFill>
                <a:latin typeface="Arial"/>
                <a:ea typeface="Arial"/>
                <a:cs typeface="Arial"/>
                <a:sym typeface="Arial"/>
              </a:rPr>
              <a:t>, </a:t>
            </a:r>
            <a:r>
              <a:rPr lang="en-IN" sz="1800">
                <a:solidFill>
                  <a:schemeClr val="dk1"/>
                </a:solidFill>
                <a:latin typeface="Courier New"/>
                <a:ea typeface="Courier New"/>
                <a:cs typeface="Courier New"/>
                <a:sym typeface="Courier New"/>
              </a:rPr>
              <a:t>TIMESTAMPADD(</a:t>
            </a:r>
            <a:r>
              <a:rPr i="1" lang="en-IN" sz="1800">
                <a:solidFill>
                  <a:schemeClr val="dk1"/>
                </a:solidFill>
                <a:latin typeface="Courier New"/>
                <a:ea typeface="Courier New"/>
                <a:cs typeface="Courier New"/>
                <a:sym typeface="Courier New"/>
              </a:rPr>
              <a:t>unit</a:t>
            </a:r>
            <a:r>
              <a:rPr lang="en-IN" sz="1800">
                <a:solidFill>
                  <a:schemeClr val="dk1"/>
                </a:solidFill>
                <a:latin typeface="Courier New"/>
                <a:ea typeface="Courier New"/>
                <a:cs typeface="Courier New"/>
                <a:sym typeface="Courier New"/>
              </a:rPr>
              <a:t>, </a:t>
            </a:r>
            <a:r>
              <a:rPr i="1" lang="en-IN" sz="1800">
                <a:solidFill>
                  <a:schemeClr val="dk1"/>
                </a:solidFill>
                <a:latin typeface="Courier New"/>
                <a:ea typeface="Courier New"/>
                <a:cs typeface="Courier New"/>
                <a:sym typeface="Courier New"/>
              </a:rPr>
              <a:t>interval</a:t>
            </a:r>
            <a:r>
              <a:rPr lang="en-IN" sz="1800">
                <a:solidFill>
                  <a:schemeClr val="dk1"/>
                </a:solidFill>
                <a:latin typeface="Courier New"/>
                <a:ea typeface="Courier New"/>
                <a:cs typeface="Courier New"/>
                <a:sym typeface="Courier New"/>
              </a:rPr>
              <a:t>, </a:t>
            </a:r>
            <a:r>
              <a:rPr i="1" lang="en-IN" sz="1800">
                <a:solidFill>
                  <a:schemeClr val="dk1"/>
                </a:solidFill>
                <a:latin typeface="Courier New"/>
                <a:ea typeface="Courier New"/>
                <a:cs typeface="Courier New"/>
                <a:sym typeface="Courier New"/>
              </a:rPr>
              <a:t>timestamp</a:t>
            </a:r>
            <a:r>
              <a:rPr lang="en-IN" sz="1800">
                <a:solidFill>
                  <a:schemeClr val="dk1"/>
                </a:solidFill>
                <a:latin typeface="Courier New"/>
                <a:ea typeface="Courier New"/>
                <a:cs typeface="Courier New"/>
                <a:sym typeface="Courier New"/>
              </a:rPr>
              <a:t>)</a:t>
            </a:r>
            <a:r>
              <a:rPr lang="en-IN" sz="1800">
                <a:solidFill>
                  <a:schemeClr val="dk1"/>
                </a:solidFill>
                <a:latin typeface="Arial"/>
                <a:ea typeface="Arial"/>
                <a:cs typeface="Arial"/>
                <a:sym typeface="Arial"/>
              </a:rPr>
              <a:t>, e.g.,</a:t>
            </a:r>
            <a:br>
              <a:rPr lang="en-IN" sz="1800">
                <a:solidFill>
                  <a:schemeClr val="dk1"/>
                </a:solidFill>
                <a:latin typeface="Arial"/>
                <a:ea typeface="Arial"/>
                <a:cs typeface="Arial"/>
                <a:sym typeface="Arial"/>
              </a:rPr>
            </a:b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a:t>
            </a:r>
            <a:r>
              <a:rPr b="1" lang="en-IN" sz="1600">
                <a:solidFill>
                  <a:schemeClr val="dk1"/>
                </a:solidFill>
                <a:latin typeface="Courier New"/>
                <a:ea typeface="Courier New"/>
                <a:cs typeface="Courier New"/>
                <a:sym typeface="Courier New"/>
              </a:rPr>
              <a:t>SELECT DATE_ADD('2012-01-31', INTERVAL 5 DAY);</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2012-02-05</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a:t>
            </a:r>
            <a:r>
              <a:rPr b="1" lang="en-IN" sz="1600">
                <a:solidFill>
                  <a:schemeClr val="dk1"/>
                </a:solidFill>
                <a:latin typeface="Courier New"/>
                <a:ea typeface="Courier New"/>
                <a:cs typeface="Courier New"/>
                <a:sym typeface="Courier New"/>
              </a:rPr>
              <a:t>SELECT DATE_SUB('2012-01-31', INTERVAL 2 MONTH);</a:t>
            </a:r>
            <a:endParaRPr sz="2000">
              <a:solidFill>
                <a:schemeClr val="dk1"/>
              </a:solidFill>
              <a:latin typeface="Arial"/>
              <a:ea typeface="Arial"/>
              <a:cs typeface="Arial"/>
              <a:sym typeface="Arial"/>
            </a:endParaRPr>
          </a:p>
          <a:p>
            <a:pPr indent="-342900" lvl="0" marL="342900" marR="0" rtl="0" algn="l">
              <a:lnSpc>
                <a:spcPct val="115000"/>
              </a:lnSpc>
              <a:spcBef>
                <a:spcPts val="1000"/>
              </a:spcBef>
              <a:spcAft>
                <a:spcPts val="0"/>
              </a:spcAft>
              <a:buClr>
                <a:schemeClr val="dk1"/>
              </a:buClr>
              <a:buSzPts val="1050"/>
              <a:buFont typeface="Arial"/>
              <a:buChar char="●"/>
            </a:pPr>
            <a:r>
              <a:rPr lang="en-IN" sz="1600">
                <a:solidFill>
                  <a:schemeClr val="dk1"/>
                </a:solidFill>
                <a:latin typeface="Courier New"/>
                <a:ea typeface="Courier New"/>
                <a:cs typeface="Courier New"/>
                <a:sym typeface="Courier New"/>
              </a:rPr>
              <a:t>2011-11-30</a:t>
            </a:r>
            <a:endParaRPr sz="2000">
              <a:solidFill>
                <a:schemeClr val="dk1"/>
              </a:solidFill>
              <a:latin typeface="Arial"/>
              <a:ea typeface="Arial"/>
              <a:cs typeface="Arial"/>
              <a:sym typeface="Arial"/>
            </a:endParaRPr>
          </a:p>
          <a:p>
            <a:pPr indent="0" lvl="0" marL="0" marR="0" rtl="0" algn="l">
              <a:lnSpc>
                <a:spcPct val="115000"/>
              </a:lnSpc>
              <a:spcBef>
                <a:spcPts val="800"/>
              </a:spcBef>
              <a:spcAft>
                <a:spcPts val="0"/>
              </a:spcAft>
              <a:buNone/>
            </a:pPr>
            <a:r>
              <a:rPr lang="en-IN" sz="1800">
                <a:solidFill>
                  <a:schemeClr val="dk1"/>
                </a:solidFill>
                <a:latin typeface="Arial"/>
                <a:ea typeface="Arial"/>
                <a:cs typeface="Arial"/>
                <a:sym typeface="Arial"/>
              </a:rPr>
              <a:t>Computing interval: </a:t>
            </a:r>
            <a:r>
              <a:rPr lang="en-IN" sz="1800">
                <a:solidFill>
                  <a:schemeClr val="dk1"/>
                </a:solidFill>
                <a:latin typeface="Courier New"/>
                <a:ea typeface="Courier New"/>
                <a:cs typeface="Courier New"/>
                <a:sym typeface="Courier New"/>
              </a:rPr>
              <a:t>DATEDIFF(</a:t>
            </a:r>
            <a:r>
              <a:rPr i="1" lang="en-IN" sz="1800">
                <a:solidFill>
                  <a:schemeClr val="dk1"/>
                </a:solidFill>
                <a:latin typeface="Courier New"/>
                <a:ea typeface="Courier New"/>
                <a:cs typeface="Courier New"/>
                <a:sym typeface="Courier New"/>
              </a:rPr>
              <a:t>end_date</a:t>
            </a:r>
            <a:r>
              <a:rPr lang="en-IN" sz="1800">
                <a:solidFill>
                  <a:schemeClr val="dk1"/>
                </a:solidFill>
                <a:latin typeface="Courier New"/>
                <a:ea typeface="Courier New"/>
                <a:cs typeface="Courier New"/>
                <a:sym typeface="Courier New"/>
              </a:rPr>
              <a:t>, </a:t>
            </a:r>
            <a:r>
              <a:rPr i="1" lang="en-IN" sz="1800">
                <a:solidFill>
                  <a:schemeClr val="dk1"/>
                </a:solidFill>
                <a:latin typeface="Courier New"/>
                <a:ea typeface="Courier New"/>
                <a:cs typeface="Courier New"/>
                <a:sym typeface="Courier New"/>
              </a:rPr>
              <a:t>start_date</a:t>
            </a:r>
            <a:r>
              <a:rPr lang="en-IN" sz="1800">
                <a:solidFill>
                  <a:schemeClr val="dk1"/>
                </a:solidFill>
                <a:latin typeface="Courier New"/>
                <a:ea typeface="Courier New"/>
                <a:cs typeface="Courier New"/>
                <a:sym typeface="Courier New"/>
              </a:rPr>
              <a:t>)</a:t>
            </a:r>
            <a:r>
              <a:rPr lang="en-IN" sz="1800">
                <a:solidFill>
                  <a:schemeClr val="dk1"/>
                </a:solidFill>
                <a:latin typeface="Arial"/>
                <a:ea typeface="Arial"/>
                <a:cs typeface="Arial"/>
                <a:sym typeface="Arial"/>
              </a:rPr>
              <a:t>, </a:t>
            </a:r>
            <a:r>
              <a:rPr lang="en-IN" sz="1800">
                <a:solidFill>
                  <a:schemeClr val="dk1"/>
                </a:solidFill>
                <a:latin typeface="Courier New"/>
                <a:ea typeface="Courier New"/>
                <a:cs typeface="Courier New"/>
                <a:sym typeface="Courier New"/>
              </a:rPr>
              <a:t>TIMEDIFF(</a:t>
            </a:r>
            <a:r>
              <a:rPr i="1" lang="en-IN" sz="1800">
                <a:solidFill>
                  <a:schemeClr val="dk1"/>
                </a:solidFill>
                <a:latin typeface="Courier New"/>
                <a:ea typeface="Courier New"/>
                <a:cs typeface="Courier New"/>
                <a:sym typeface="Courier New"/>
              </a:rPr>
              <a:t>end_time</a:t>
            </a:r>
            <a:r>
              <a:rPr lang="en-IN" sz="1800">
                <a:solidFill>
                  <a:schemeClr val="dk1"/>
                </a:solidFill>
                <a:latin typeface="Courier New"/>
                <a:ea typeface="Courier New"/>
                <a:cs typeface="Courier New"/>
                <a:sym typeface="Courier New"/>
              </a:rPr>
              <a:t>, </a:t>
            </a:r>
            <a:r>
              <a:rPr i="1" lang="en-IN" sz="1800">
                <a:solidFill>
                  <a:schemeClr val="dk1"/>
                </a:solidFill>
                <a:latin typeface="Courier New"/>
                <a:ea typeface="Courier New"/>
                <a:cs typeface="Courier New"/>
                <a:sym typeface="Courier New"/>
              </a:rPr>
              <a:t>start_time</a:t>
            </a:r>
            <a:r>
              <a:rPr lang="en-IN" sz="1800">
                <a:solidFill>
                  <a:schemeClr val="dk1"/>
                </a:solidFill>
                <a:latin typeface="Courier New"/>
                <a:ea typeface="Courier New"/>
                <a:cs typeface="Courier New"/>
                <a:sym typeface="Courier New"/>
              </a:rPr>
              <a:t>)</a:t>
            </a:r>
            <a:r>
              <a:rPr lang="en-IN" sz="1800">
                <a:solidFill>
                  <a:schemeClr val="dk1"/>
                </a:solidFill>
                <a:latin typeface="Arial"/>
                <a:ea typeface="Arial"/>
                <a:cs typeface="Arial"/>
                <a:sym typeface="Arial"/>
              </a:rPr>
              <a:t>, </a:t>
            </a:r>
            <a:r>
              <a:rPr lang="en-IN" sz="1800">
                <a:solidFill>
                  <a:schemeClr val="dk1"/>
                </a:solidFill>
                <a:latin typeface="Courier New"/>
                <a:ea typeface="Courier New"/>
                <a:cs typeface="Courier New"/>
                <a:sym typeface="Courier New"/>
              </a:rPr>
              <a:t>TIMESTAMPDIFF(</a:t>
            </a:r>
            <a:r>
              <a:rPr i="1" lang="en-IN" sz="1800">
                <a:solidFill>
                  <a:schemeClr val="dk1"/>
                </a:solidFill>
                <a:latin typeface="Courier New"/>
                <a:ea typeface="Courier New"/>
                <a:cs typeface="Courier New"/>
                <a:sym typeface="Courier New"/>
              </a:rPr>
              <a:t>unit</a:t>
            </a:r>
            <a:r>
              <a:rPr lang="en-IN" sz="1800">
                <a:solidFill>
                  <a:schemeClr val="dk1"/>
                </a:solidFill>
                <a:latin typeface="Courier New"/>
                <a:ea typeface="Courier New"/>
                <a:cs typeface="Courier New"/>
                <a:sym typeface="Courier New"/>
              </a:rPr>
              <a:t>, </a:t>
            </a:r>
            <a:r>
              <a:rPr i="1" lang="en-IN" sz="1800">
                <a:solidFill>
                  <a:schemeClr val="dk1"/>
                </a:solidFill>
                <a:latin typeface="Courier New"/>
                <a:ea typeface="Courier New"/>
                <a:cs typeface="Courier New"/>
                <a:sym typeface="Courier New"/>
              </a:rPr>
              <a:t>start_timestamp</a:t>
            </a:r>
            <a:r>
              <a:rPr lang="en-IN" sz="1800">
                <a:solidFill>
                  <a:schemeClr val="dk1"/>
                </a:solidFill>
                <a:latin typeface="Courier New"/>
                <a:ea typeface="Courier New"/>
                <a:cs typeface="Courier New"/>
                <a:sym typeface="Courier New"/>
              </a:rPr>
              <a:t>, </a:t>
            </a:r>
            <a:r>
              <a:rPr i="1" lang="en-IN" sz="1800">
                <a:solidFill>
                  <a:schemeClr val="dk1"/>
                </a:solidFill>
                <a:latin typeface="Courier New"/>
                <a:ea typeface="Courier New"/>
                <a:cs typeface="Courier New"/>
                <a:sym typeface="Courier New"/>
              </a:rPr>
              <a:t>end_timestamp</a:t>
            </a:r>
            <a:r>
              <a:rPr lang="en-IN" sz="1800">
                <a:solidFill>
                  <a:schemeClr val="dk1"/>
                </a:solidFill>
                <a:latin typeface="Courier New"/>
                <a:ea typeface="Courier New"/>
                <a:cs typeface="Courier New"/>
                <a:sym typeface="Courier New"/>
              </a:rPr>
              <a:t>)</a:t>
            </a:r>
            <a:r>
              <a:rPr lang="en-IN" sz="1800">
                <a:solidFill>
                  <a:schemeClr val="dk1"/>
                </a:solidFill>
                <a:latin typeface="Arial"/>
                <a:ea typeface="Arial"/>
                <a:cs typeface="Arial"/>
                <a:sym typeface="Arial"/>
              </a:rPr>
              <a:t>, e.g.,</a:t>
            </a:r>
            <a:br>
              <a:rPr lang="en-IN" sz="1800">
                <a:solidFill>
                  <a:schemeClr val="dk1"/>
                </a:solidFill>
                <a:latin typeface="Arial"/>
                <a:ea typeface="Arial"/>
                <a:cs typeface="Arial"/>
                <a:sym typeface="Arial"/>
              </a:rPr>
            </a:b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a:t>
            </a:r>
            <a:r>
              <a:rPr b="1" lang="en-IN" sz="1600">
                <a:solidFill>
                  <a:schemeClr val="dk1"/>
                </a:solidFill>
                <a:latin typeface="Courier New"/>
                <a:ea typeface="Courier New"/>
                <a:cs typeface="Courier New"/>
                <a:sym typeface="Courier New"/>
              </a:rPr>
              <a:t>SELECT DATEDIFF('2012-02-01', '2012-01-28');</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4</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a:t>
            </a:r>
            <a:r>
              <a:rPr b="1" lang="en-IN" sz="1600">
                <a:solidFill>
                  <a:schemeClr val="dk1"/>
                </a:solidFill>
                <a:latin typeface="Courier New"/>
                <a:ea typeface="Courier New"/>
                <a:cs typeface="Courier New"/>
                <a:sym typeface="Courier New"/>
              </a:rPr>
              <a:t>SELECT TIMESTAMPDIFF(DAY, '2012-02-01', '2012-01-28');</a:t>
            </a:r>
            <a:endParaRPr sz="2000">
              <a:solidFill>
                <a:schemeClr val="dk1"/>
              </a:solidFill>
              <a:latin typeface="Arial"/>
              <a:ea typeface="Arial"/>
              <a:cs typeface="Arial"/>
              <a:sym typeface="Arial"/>
            </a:endParaRPr>
          </a:p>
          <a:p>
            <a:pPr indent="-342900" lvl="0" marL="342900" marR="0" rtl="0" algn="l">
              <a:lnSpc>
                <a:spcPct val="115000"/>
              </a:lnSpc>
              <a:spcBef>
                <a:spcPts val="1000"/>
              </a:spcBef>
              <a:spcAft>
                <a:spcPts val="0"/>
              </a:spcAft>
              <a:buClr>
                <a:schemeClr val="dk1"/>
              </a:buClr>
              <a:buSzPts val="1050"/>
              <a:buFont typeface="Arial"/>
              <a:buChar char="●"/>
            </a:pPr>
            <a:r>
              <a:rPr lang="en-IN" sz="1600">
                <a:solidFill>
                  <a:schemeClr val="dk1"/>
                </a:solidFill>
                <a:latin typeface="Courier New"/>
                <a:ea typeface="Courier New"/>
                <a:cs typeface="Courier New"/>
                <a:sym typeface="Courier New"/>
              </a:rPr>
              <a:t>-4</a:t>
            </a:r>
            <a:endParaRPr sz="2000">
              <a:solidFill>
                <a:schemeClr val="dk1"/>
              </a:solidFill>
              <a:latin typeface="Arial"/>
              <a:ea typeface="Arial"/>
              <a:cs typeface="Arial"/>
              <a:sym typeface="Arial"/>
            </a:endParaRPr>
          </a:p>
          <a:p>
            <a:pPr indent="0" lvl="0" marL="0" marR="0" rtl="0" algn="l">
              <a:lnSpc>
                <a:spcPct val="115000"/>
              </a:lnSpc>
              <a:spcBef>
                <a:spcPts val="800"/>
              </a:spcBef>
              <a:spcAft>
                <a:spcPts val="0"/>
              </a:spcAft>
              <a:buNone/>
            </a:pPr>
            <a:r>
              <a:rPr lang="en-IN" sz="1800">
                <a:solidFill>
                  <a:schemeClr val="dk1"/>
                </a:solidFill>
                <a:latin typeface="Arial"/>
                <a:ea typeface="Arial"/>
                <a:cs typeface="Arial"/>
                <a:sym typeface="Arial"/>
              </a:rPr>
              <a:t>Representation: </a:t>
            </a:r>
            <a:r>
              <a:rPr lang="en-IN" sz="1800">
                <a:solidFill>
                  <a:schemeClr val="dk1"/>
                </a:solidFill>
                <a:latin typeface="Courier New"/>
                <a:ea typeface="Courier New"/>
                <a:cs typeface="Courier New"/>
                <a:sym typeface="Courier New"/>
              </a:rPr>
              <a:t>TO_DAYS(</a:t>
            </a:r>
            <a:r>
              <a:rPr i="1" lang="en-IN" sz="1800">
                <a:solidFill>
                  <a:schemeClr val="dk1"/>
                </a:solidFill>
                <a:latin typeface="Courier New"/>
                <a:ea typeface="Courier New"/>
                <a:cs typeface="Courier New"/>
                <a:sym typeface="Courier New"/>
              </a:rPr>
              <a:t>date</a:t>
            </a:r>
            <a:r>
              <a:rPr lang="en-IN" sz="1800">
                <a:solidFill>
                  <a:schemeClr val="dk1"/>
                </a:solidFill>
                <a:latin typeface="Courier New"/>
                <a:ea typeface="Courier New"/>
                <a:cs typeface="Courier New"/>
                <a:sym typeface="Courier New"/>
              </a:rPr>
              <a:t>)</a:t>
            </a:r>
            <a:r>
              <a:rPr lang="en-IN" sz="1800">
                <a:solidFill>
                  <a:schemeClr val="dk1"/>
                </a:solidFill>
                <a:latin typeface="Arial"/>
                <a:ea typeface="Arial"/>
                <a:cs typeface="Arial"/>
                <a:sym typeface="Arial"/>
              </a:rPr>
              <a:t> (days since year 0), </a:t>
            </a:r>
            <a:r>
              <a:rPr lang="en-IN" sz="1800">
                <a:solidFill>
                  <a:schemeClr val="dk1"/>
                </a:solidFill>
                <a:latin typeface="Courier New"/>
                <a:ea typeface="Courier New"/>
                <a:cs typeface="Courier New"/>
                <a:sym typeface="Courier New"/>
              </a:rPr>
              <a:t>FROM_DAYS(</a:t>
            </a:r>
            <a:r>
              <a:rPr i="1" lang="en-IN" sz="1800">
                <a:solidFill>
                  <a:schemeClr val="dk1"/>
                </a:solidFill>
                <a:latin typeface="Courier New"/>
                <a:ea typeface="Courier New"/>
                <a:cs typeface="Courier New"/>
                <a:sym typeface="Courier New"/>
              </a:rPr>
              <a:t>day_number</a:t>
            </a:r>
            <a:r>
              <a:rPr lang="en-IN" sz="1800">
                <a:solidFill>
                  <a:schemeClr val="dk1"/>
                </a:solidFill>
                <a:latin typeface="Courier New"/>
                <a:ea typeface="Courier New"/>
                <a:cs typeface="Courier New"/>
                <a:sym typeface="Courier New"/>
              </a:rPr>
              <a:t>)</a:t>
            </a:r>
            <a:r>
              <a:rPr lang="en-IN" sz="1800">
                <a:solidFill>
                  <a:schemeClr val="dk1"/>
                </a:solidFill>
                <a:latin typeface="Arial"/>
                <a:ea typeface="Arial"/>
                <a:cs typeface="Arial"/>
                <a:sym typeface="Arial"/>
              </a:rPr>
              <a:t>, e.g.,</a:t>
            </a:r>
            <a:br>
              <a:rPr lang="en-IN" sz="1800">
                <a:solidFill>
                  <a:schemeClr val="dk1"/>
                </a:solidFill>
                <a:latin typeface="Arial"/>
                <a:ea typeface="Arial"/>
                <a:cs typeface="Arial"/>
                <a:sym typeface="Arial"/>
              </a:rPr>
            </a:b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a:t>
            </a:r>
            <a:r>
              <a:rPr b="1" lang="en-IN" sz="1600">
                <a:solidFill>
                  <a:schemeClr val="dk1"/>
                </a:solidFill>
                <a:latin typeface="Courier New"/>
                <a:ea typeface="Courier New"/>
                <a:cs typeface="Courier New"/>
                <a:sym typeface="Courier New"/>
              </a:rPr>
              <a:t>SELECT TO_DAYS('2012-01-31');</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734898</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a:t>
            </a:r>
            <a:r>
              <a:rPr b="1" lang="en-IN" sz="1600">
                <a:solidFill>
                  <a:schemeClr val="dk1"/>
                </a:solidFill>
                <a:latin typeface="Courier New"/>
                <a:ea typeface="Courier New"/>
                <a:cs typeface="Courier New"/>
                <a:sym typeface="Courier New"/>
              </a:rPr>
              <a:t>SELECT FROM_DAYS(734899);</a:t>
            </a:r>
            <a:endParaRPr sz="2000">
              <a:solidFill>
                <a:schemeClr val="dk1"/>
              </a:solidFill>
              <a:latin typeface="Arial"/>
              <a:ea typeface="Arial"/>
              <a:cs typeface="Arial"/>
              <a:sym typeface="Arial"/>
            </a:endParaRPr>
          </a:p>
          <a:p>
            <a:pPr indent="-342900" lvl="0" marL="342900" marR="0" rtl="0" algn="l">
              <a:lnSpc>
                <a:spcPct val="115000"/>
              </a:lnSpc>
              <a:spcBef>
                <a:spcPts val="1000"/>
              </a:spcBef>
              <a:spcAft>
                <a:spcPts val="0"/>
              </a:spcAft>
              <a:buClr>
                <a:schemeClr val="dk1"/>
              </a:buClr>
              <a:buSzPts val="1050"/>
              <a:buFont typeface="Arial"/>
              <a:buChar char="●"/>
            </a:pPr>
            <a:r>
              <a:rPr lang="en-IN" sz="1600">
                <a:solidFill>
                  <a:schemeClr val="dk1"/>
                </a:solidFill>
                <a:latin typeface="Courier New"/>
                <a:ea typeface="Courier New"/>
                <a:cs typeface="Courier New"/>
                <a:sym typeface="Courier New"/>
              </a:rPr>
              <a:t>2012-02-01</a:t>
            </a:r>
            <a:endParaRPr sz="2000" u="none" strike="noStrike">
              <a:solidFill>
                <a:schemeClr val="dk1"/>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68"/>
          <p:cNvSpPr/>
          <p:nvPr/>
        </p:nvSpPr>
        <p:spPr>
          <a:xfrm>
            <a:off x="0" y="0"/>
            <a:ext cx="12192000" cy="6477864"/>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IN" sz="1600">
                <a:solidFill>
                  <a:schemeClr val="dk1"/>
                </a:solidFill>
                <a:latin typeface="Arial"/>
                <a:ea typeface="Arial"/>
                <a:cs typeface="Arial"/>
                <a:sym typeface="Arial"/>
              </a:rPr>
              <a:t>Formatting: </a:t>
            </a:r>
            <a:r>
              <a:rPr lang="en-IN" sz="1600">
                <a:solidFill>
                  <a:schemeClr val="dk1"/>
                </a:solidFill>
                <a:latin typeface="Courier New"/>
                <a:ea typeface="Courier New"/>
                <a:cs typeface="Courier New"/>
                <a:sym typeface="Courier New"/>
              </a:rPr>
              <a:t>DATE_FORMAT(</a:t>
            </a:r>
            <a:r>
              <a:rPr i="1" lang="en-IN" sz="1600">
                <a:solidFill>
                  <a:schemeClr val="dk1"/>
                </a:solidFill>
                <a:latin typeface="Courier New"/>
                <a:ea typeface="Courier New"/>
                <a:cs typeface="Courier New"/>
                <a:sym typeface="Courier New"/>
              </a:rPr>
              <a:t>date</a:t>
            </a:r>
            <a:r>
              <a:rPr lang="en-IN" sz="1600">
                <a:solidFill>
                  <a:schemeClr val="dk1"/>
                </a:solidFill>
                <a:latin typeface="Courier New"/>
                <a:ea typeface="Courier New"/>
                <a:cs typeface="Courier New"/>
                <a:sym typeface="Courier New"/>
              </a:rPr>
              <a:t>, </a:t>
            </a:r>
            <a:r>
              <a:rPr i="1" lang="en-IN" sz="1600">
                <a:solidFill>
                  <a:schemeClr val="dk1"/>
                </a:solidFill>
                <a:latin typeface="Courier New"/>
                <a:ea typeface="Courier New"/>
                <a:cs typeface="Courier New"/>
                <a:sym typeface="Courier New"/>
              </a:rPr>
              <a:t>formatSpecifier</a:t>
            </a:r>
            <a:r>
              <a:rPr lang="en-IN" sz="1600">
                <a:solidFill>
                  <a:schemeClr val="dk1"/>
                </a:solidFill>
                <a:latin typeface="Courier New"/>
                <a:ea typeface="Courier New"/>
                <a:cs typeface="Courier New"/>
                <a:sym typeface="Courier New"/>
              </a:rPr>
              <a:t>)</a:t>
            </a:r>
            <a:r>
              <a:rPr lang="en-IN" sz="1600">
                <a:solidFill>
                  <a:schemeClr val="dk1"/>
                </a:solidFill>
                <a:latin typeface="Arial"/>
                <a:ea typeface="Arial"/>
                <a:cs typeface="Arial"/>
                <a:sym typeface="Arial"/>
              </a:rPr>
              <a:t>, e.g.,</a:t>
            </a:r>
            <a:br>
              <a:rPr lang="en-IN" sz="1600">
                <a:solidFill>
                  <a:schemeClr val="dk1"/>
                </a:solidFill>
                <a:latin typeface="Arial"/>
                <a:ea typeface="Arial"/>
                <a:cs typeface="Arial"/>
                <a:sym typeface="Arial"/>
              </a:rPr>
            </a:b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a:t>
            </a:r>
            <a:r>
              <a:rPr b="1" lang="en-IN" sz="1600">
                <a:solidFill>
                  <a:schemeClr val="dk1"/>
                </a:solidFill>
                <a:latin typeface="Courier New"/>
                <a:ea typeface="Courier New"/>
                <a:cs typeface="Courier New"/>
                <a:sym typeface="Courier New"/>
              </a:rPr>
              <a:t>SELECT DATE_FORMAT('2012-01-01', '%W %D %M %Y');</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Sunday 1st January 2012</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r>
              <a:rPr lang="en-IN" sz="1600">
                <a:solidFill>
                  <a:srgbClr val="009900"/>
                </a:solidFill>
                <a:latin typeface="Courier New"/>
                <a:ea typeface="Courier New"/>
                <a:cs typeface="Courier New"/>
                <a:sym typeface="Courier New"/>
              </a:rPr>
              <a:t>-- %W: Weekday name</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rgbClr val="009900"/>
                </a:solidFill>
                <a:latin typeface="Courier New"/>
                <a:ea typeface="Courier New"/>
                <a:cs typeface="Courier New"/>
                <a:sym typeface="Courier New"/>
              </a:rPr>
              <a:t>       -- %D: Day with suffix</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rgbClr val="009900"/>
                </a:solidFill>
                <a:latin typeface="Courier New"/>
                <a:ea typeface="Courier New"/>
                <a:cs typeface="Courier New"/>
                <a:sym typeface="Courier New"/>
              </a:rPr>
              <a:t>       -- %M: Month name</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rgbClr val="009900"/>
                </a:solidFill>
                <a:latin typeface="Courier New"/>
                <a:ea typeface="Courier New"/>
                <a:cs typeface="Courier New"/>
                <a:sym typeface="Courier New"/>
              </a:rPr>
              <a:t>       -- %Y: 4-digit year</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rgbClr val="009900"/>
                </a:solidFill>
                <a:latin typeface="Courier New"/>
                <a:ea typeface="Courier New"/>
                <a:cs typeface="Courier New"/>
                <a:sym typeface="Courier New"/>
              </a:rPr>
              <a:t>       -- The format specifiers are case-sensitive</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a:t>
            </a:r>
            <a:r>
              <a:rPr b="1" lang="en-IN" sz="1600">
                <a:solidFill>
                  <a:schemeClr val="dk1"/>
                </a:solidFill>
                <a:latin typeface="Courier New"/>
                <a:ea typeface="Courier New"/>
                <a:cs typeface="Courier New"/>
                <a:sym typeface="Courier New"/>
              </a:rPr>
              <a:t>SELECT DATE_FORMAT('2011-12-31 23:59:30', '%W %D %M %Y %r');</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Saturday 31st December 2011 11:59:30 PM</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r>
              <a:rPr lang="en-IN" sz="1600">
                <a:solidFill>
                  <a:srgbClr val="009900"/>
                </a:solidFill>
                <a:latin typeface="Courier New"/>
                <a:ea typeface="Courier New"/>
                <a:cs typeface="Courier New"/>
                <a:sym typeface="Courier New"/>
              </a:rPr>
              <a:t>-- %r: Time in 12-hour format with suffix AM/PM</a:t>
            </a:r>
            <a:endParaRPr sz="1600">
              <a:solidFill>
                <a:schemeClr val="dk1"/>
              </a:solidFill>
              <a:latin typeface="Arial"/>
              <a:ea typeface="Arial"/>
              <a:cs typeface="Arial"/>
              <a:sym typeface="Arial"/>
            </a:endParaRPr>
          </a:p>
          <a:p>
            <a:pPr indent="0" lvl="0" marL="0" marR="0" rtl="0" algn="l">
              <a:lnSpc>
                <a:spcPct val="120000"/>
              </a:lnSpc>
              <a:spcBef>
                <a:spcPts val="1200"/>
              </a:spcBef>
              <a:spcAft>
                <a:spcPts val="0"/>
              </a:spcAft>
              <a:buNone/>
            </a:pPr>
            <a:r>
              <a:rPr b="1" lang="en-IN" sz="1600">
                <a:solidFill>
                  <a:srgbClr val="444444"/>
                </a:solidFill>
                <a:latin typeface="Verdana"/>
                <a:ea typeface="Verdana"/>
                <a:cs typeface="Verdana"/>
                <a:sym typeface="Verdana"/>
              </a:rPr>
              <a:t>Example</a:t>
            </a:r>
            <a:endParaRPr b="1" sz="1600">
              <a:solidFill>
                <a:srgbClr val="666666"/>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Arial"/>
                <a:ea typeface="Arial"/>
                <a:cs typeface="Arial"/>
                <a:sym typeface="Arial"/>
              </a:rPr>
              <a:t>Create a table with various date/time columns. Only the </a:t>
            </a:r>
            <a:r>
              <a:rPr lang="en-IN" sz="1600">
                <a:solidFill>
                  <a:schemeClr val="dk1"/>
                </a:solidFill>
                <a:latin typeface="Courier New"/>
                <a:ea typeface="Courier New"/>
                <a:cs typeface="Courier New"/>
                <a:sym typeface="Courier New"/>
              </a:rPr>
              <a:t>TIMESTAMP</a:t>
            </a:r>
            <a:r>
              <a:rPr lang="en-IN" sz="1600">
                <a:solidFill>
                  <a:schemeClr val="dk1"/>
                </a:solidFill>
                <a:latin typeface="Arial"/>
                <a:ea typeface="Arial"/>
                <a:cs typeface="Arial"/>
                <a:sym typeface="Arial"/>
              </a:rPr>
              <a:t> column can have the </a:t>
            </a:r>
            <a:r>
              <a:rPr lang="en-IN" sz="1600">
                <a:solidFill>
                  <a:schemeClr val="dk1"/>
                </a:solidFill>
                <a:latin typeface="Courier New"/>
                <a:ea typeface="Courier New"/>
                <a:cs typeface="Courier New"/>
                <a:sym typeface="Courier New"/>
              </a:rPr>
              <a:t>DEFAULT CURRENT_TIMESTAMP</a:t>
            </a:r>
            <a:r>
              <a:rPr lang="en-IN" sz="1600">
                <a:solidFill>
                  <a:schemeClr val="dk1"/>
                </a:solidFill>
                <a:latin typeface="Arial"/>
                <a:ea typeface="Arial"/>
                <a:cs typeface="Arial"/>
                <a:sym typeface="Arial"/>
              </a:rPr>
              <a:t> and </a:t>
            </a:r>
            <a:r>
              <a:rPr lang="en-IN" sz="1600">
                <a:solidFill>
                  <a:schemeClr val="dk1"/>
                </a:solidFill>
                <a:latin typeface="Courier New"/>
                <a:ea typeface="Courier New"/>
                <a:cs typeface="Courier New"/>
                <a:sym typeface="Courier New"/>
              </a:rPr>
              <a:t>ON UPDATE CURRENT_TIMESTAMP</a:t>
            </a:r>
            <a:r>
              <a:rPr lang="en-IN" sz="1600">
                <a:solidFill>
                  <a:schemeClr val="dk1"/>
                </a:solidFill>
                <a:latin typeface="Arial"/>
                <a:ea typeface="Arial"/>
                <a:cs typeface="Arial"/>
                <a:sym typeface="Arial"/>
              </a:rPr>
              <a:t>.</a:t>
            </a:r>
            <a:br>
              <a:rPr lang="en-IN" sz="1600">
                <a:solidFill>
                  <a:schemeClr val="dk1"/>
                </a:solidFill>
                <a:latin typeface="Arial"/>
                <a:ea typeface="Arial"/>
                <a:cs typeface="Arial"/>
                <a:sym typeface="Arial"/>
              </a:rPr>
            </a:b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a:t>
            </a:r>
            <a:r>
              <a:rPr b="1" lang="en-IN" sz="1600">
                <a:solidFill>
                  <a:schemeClr val="dk1"/>
                </a:solidFill>
                <a:latin typeface="Courier New"/>
                <a:ea typeface="Courier New"/>
                <a:cs typeface="Courier New"/>
                <a:sym typeface="Courier New"/>
              </a:rPr>
              <a:t>CREATE TABLE IF NOT EXISTS `datetime_arena` (</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r>
              <a:rPr b="1" lang="en-IN" sz="1600">
                <a:solidFill>
                  <a:schemeClr val="dk1"/>
                </a:solidFill>
                <a:latin typeface="Courier New"/>
                <a:ea typeface="Courier New"/>
                <a:cs typeface="Courier New"/>
                <a:sym typeface="Courier New"/>
              </a:rPr>
              <a:t>`description`  VARCHAR(50)  DEFAULT NULL,</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r>
              <a:rPr b="1" lang="en-IN" sz="1600">
                <a:solidFill>
                  <a:schemeClr val="dk1"/>
                </a:solidFill>
                <a:latin typeface="Courier New"/>
                <a:ea typeface="Courier New"/>
                <a:cs typeface="Courier New"/>
                <a:sym typeface="Courier New"/>
              </a:rPr>
              <a:t>`cDateTime`    DATETIME     DEFAULT '1000-01-01  00:00:00',</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r>
              <a:rPr b="1" lang="en-IN" sz="1600">
                <a:solidFill>
                  <a:schemeClr val="dk1"/>
                </a:solidFill>
                <a:latin typeface="Courier New"/>
                <a:ea typeface="Courier New"/>
                <a:cs typeface="Courier New"/>
                <a:sym typeface="Courier New"/>
              </a:rPr>
              <a:t>`cDate`        DATE         DEFAULT '1000-01-01 ',</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r>
              <a:rPr b="1" lang="en-IN" sz="1600">
                <a:solidFill>
                  <a:schemeClr val="dk1"/>
                </a:solidFill>
                <a:latin typeface="Courier New"/>
                <a:ea typeface="Courier New"/>
                <a:cs typeface="Courier New"/>
                <a:sym typeface="Courier New"/>
              </a:rPr>
              <a:t>`cTime`        TIME         DEFAULT '00:00:00',</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r>
              <a:rPr b="1" lang="en-IN" sz="1600">
                <a:solidFill>
                  <a:schemeClr val="dk1"/>
                </a:solidFill>
                <a:latin typeface="Courier New"/>
                <a:ea typeface="Courier New"/>
                <a:cs typeface="Courier New"/>
                <a:sym typeface="Courier New"/>
              </a:rPr>
              <a:t>`cYear`        YEAR         DEFAULT '0000',</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r>
              <a:rPr b="1" lang="en-IN" sz="1600">
                <a:solidFill>
                  <a:schemeClr val="dk1"/>
                </a:solidFill>
                <a:latin typeface="Courier New"/>
                <a:ea typeface="Courier New"/>
                <a:cs typeface="Courier New"/>
                <a:sym typeface="Courier New"/>
              </a:rPr>
              <a:t>`cYear2`       YEAR(2)      DEFAULT '0000',</a:t>
            </a:r>
            <a:endParaRPr sz="1600">
              <a:solidFill>
                <a:schemeClr val="dk1"/>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69"/>
          <p:cNvSpPr/>
          <p:nvPr/>
        </p:nvSpPr>
        <p:spPr>
          <a:xfrm>
            <a:off x="0" y="142752"/>
            <a:ext cx="12192000" cy="6577442"/>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 </a:t>
            </a:r>
            <a:r>
              <a:rPr b="1" lang="en-IN" sz="1200">
                <a:solidFill>
                  <a:schemeClr val="dk1"/>
                </a:solidFill>
                <a:latin typeface="Courier New"/>
                <a:ea typeface="Courier New"/>
                <a:cs typeface="Courier New"/>
                <a:sym typeface="Courier New"/>
              </a:rPr>
              <a:t>`cTimeStamp`   TIMESTAMP    DEFAULT CURRENT_TIMESTAMP ON UPDATE CURRENT_TIMESTAMP</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       );</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 </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MariaDB </a:t>
            </a:r>
            <a:r>
              <a:rPr lang="en-IN" sz="1200">
                <a:solidFill>
                  <a:schemeClr val="dk1"/>
                </a:solidFill>
                <a:latin typeface="Courier New"/>
                <a:ea typeface="Courier New"/>
                <a:cs typeface="Courier New"/>
                <a:sym typeface="Courier New"/>
              </a:rPr>
              <a:t>&gt; </a:t>
            </a:r>
            <a:r>
              <a:rPr b="1" lang="en-IN" sz="1200">
                <a:solidFill>
                  <a:schemeClr val="dk1"/>
                </a:solidFill>
                <a:latin typeface="Courier New"/>
                <a:ea typeface="Courier New"/>
                <a:cs typeface="Courier New"/>
                <a:sym typeface="Courier New"/>
              </a:rPr>
              <a:t>DESCRIBE `datetime_arena`;</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 Field       | Type        | Null | Key | Default             | Extra                       |</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 description | varchar(50) | YES  |     | NULL                |                             |</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 cDateTime   | datetime    | YES  |     | 1000-01-01 00:00:00 |                             |</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 cDate       | date        | YES  |     | 1000-01-01          |                             |</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 cTime       | time        | YES  |     | 00:00:00            |                             |</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 cYear       | year(4)     | YES  |     | 0000                |                             |</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 cYear2      | year(4)     | YES  |     | 0000                |                             |</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 cTimeStamp  | timestamp   | NO   |     | CURRENT_TIMESTAMP   | on update CURRENT_TIMESTAMP |</a:t>
            </a:r>
            <a:endParaRPr sz="1200">
              <a:solidFill>
                <a:schemeClr val="dk1"/>
              </a:solidFill>
              <a:latin typeface="Arial"/>
              <a:ea typeface="Arial"/>
              <a:cs typeface="Arial"/>
              <a:sym typeface="Arial"/>
            </a:endParaRPr>
          </a:p>
          <a:p>
            <a:pPr indent="-342900" lvl="0" marL="342900" marR="0" rtl="0" algn="l">
              <a:lnSpc>
                <a:spcPct val="115000"/>
              </a:lnSpc>
              <a:spcBef>
                <a:spcPts val="1000"/>
              </a:spcBef>
              <a:spcAft>
                <a:spcPts val="0"/>
              </a:spcAft>
              <a:buClr>
                <a:schemeClr val="dk1"/>
              </a:buClr>
              <a:buSzPts val="1050"/>
              <a:buFont typeface="Calibri"/>
              <a:buAutoNum type="arabicPeriod"/>
            </a:pPr>
            <a:r>
              <a:rPr lang="en-IN" sz="1200">
                <a:solidFill>
                  <a:schemeClr val="dk1"/>
                </a:solidFill>
                <a:latin typeface="Courier New"/>
                <a:ea typeface="Courier New"/>
                <a:cs typeface="Courier New"/>
                <a:sym typeface="Courier New"/>
              </a:rPr>
              <a:t>+-------------+-------------+------+-----+---------------------+-----------------------------+</a:t>
            </a:r>
            <a:br>
              <a:rPr lang="en-IN" sz="1200">
                <a:solidFill>
                  <a:schemeClr val="dk1"/>
                </a:solidFill>
                <a:latin typeface="Courier New"/>
                <a:ea typeface="Courier New"/>
                <a:cs typeface="Courier New"/>
                <a:sym typeface="Courier New"/>
              </a:rPr>
            </a:br>
            <a:r>
              <a:rPr lang="en-IN" sz="1200">
                <a:solidFill>
                  <a:schemeClr val="dk1"/>
                </a:solidFill>
                <a:latin typeface="Arial"/>
                <a:ea typeface="Arial"/>
                <a:cs typeface="Arial"/>
                <a:sym typeface="Arial"/>
              </a:rPr>
              <a:t>Notes:</a:t>
            </a:r>
            <a:endParaRPr/>
          </a:p>
          <a:p>
            <a:pPr indent="-285750" lvl="1" marL="742950" marR="0" rtl="0" algn="l">
              <a:lnSpc>
                <a:spcPct val="115000"/>
              </a:lnSpc>
              <a:spcBef>
                <a:spcPts val="0"/>
              </a:spcBef>
              <a:spcAft>
                <a:spcPts val="0"/>
              </a:spcAft>
              <a:buClr>
                <a:schemeClr val="dk1"/>
              </a:buClr>
              <a:buSzPts val="1050"/>
              <a:buFont typeface="Arial"/>
              <a:buChar char="○"/>
            </a:pPr>
            <a:r>
              <a:rPr b="0" i="0" lang="en-IN" sz="1200" u="none" cap="none" strike="noStrike">
                <a:solidFill>
                  <a:schemeClr val="dk1"/>
                </a:solidFill>
                <a:latin typeface="Arial"/>
                <a:ea typeface="Arial"/>
                <a:cs typeface="Arial"/>
                <a:sym typeface="Arial"/>
              </a:rPr>
              <a:t>Don't use </a:t>
            </a:r>
            <a:r>
              <a:rPr b="0" i="0" lang="en-IN" sz="1200" u="none" cap="none" strike="noStrike">
                <a:solidFill>
                  <a:schemeClr val="dk1"/>
                </a:solidFill>
                <a:latin typeface="Courier New"/>
                <a:ea typeface="Courier New"/>
                <a:cs typeface="Courier New"/>
                <a:sym typeface="Courier New"/>
              </a:rPr>
              <a:t>year(2)</a:t>
            </a:r>
            <a:r>
              <a:rPr b="0" i="0" lang="en-IN" sz="1200" u="none" cap="none" strike="noStrike">
                <a:solidFill>
                  <a:schemeClr val="dk1"/>
                </a:solidFill>
                <a:latin typeface="Arial"/>
                <a:ea typeface="Arial"/>
                <a:cs typeface="Arial"/>
                <a:sym typeface="Arial"/>
              </a:rPr>
              <a:t> anymore.</a:t>
            </a:r>
            <a:endParaRPr/>
          </a:p>
          <a:p>
            <a:pPr indent="-285750" lvl="1" marL="742950" marR="0" rtl="0" algn="l">
              <a:lnSpc>
                <a:spcPct val="115000"/>
              </a:lnSpc>
              <a:spcBef>
                <a:spcPts val="0"/>
              </a:spcBef>
              <a:spcAft>
                <a:spcPts val="0"/>
              </a:spcAft>
              <a:buClr>
                <a:schemeClr val="dk1"/>
              </a:buClr>
              <a:buSzPts val="1050"/>
              <a:buFont typeface="Arial"/>
              <a:buChar char="○"/>
            </a:pPr>
            <a:r>
              <a:rPr b="0" i="0" lang="en-IN" sz="1200" u="none" cap="none" strike="noStrike">
                <a:solidFill>
                  <a:schemeClr val="dk1"/>
                </a:solidFill>
                <a:latin typeface="Arial"/>
                <a:ea typeface="Arial"/>
                <a:cs typeface="Arial"/>
                <a:sym typeface="Arial"/>
              </a:rPr>
              <a:t>From </a:t>
            </a:r>
            <a:r>
              <a:rPr lang="en-IN" sz="1200">
                <a:solidFill>
                  <a:schemeClr val="dk1"/>
                </a:solidFill>
              </a:rPr>
              <a:t>MariaDB </a:t>
            </a:r>
            <a:r>
              <a:rPr b="0" i="0" lang="en-IN" sz="1200" u="none" cap="none" strike="noStrike">
                <a:solidFill>
                  <a:schemeClr val="dk1"/>
                </a:solidFill>
                <a:latin typeface="Arial"/>
                <a:ea typeface="Arial"/>
                <a:cs typeface="Arial"/>
                <a:sym typeface="Arial"/>
              </a:rPr>
              <a:t> 5.7, the supported range for datetime is </a:t>
            </a:r>
            <a:r>
              <a:rPr b="0" i="0" lang="en-IN" sz="1200" u="none" cap="none" strike="noStrike">
                <a:solidFill>
                  <a:schemeClr val="dk1"/>
                </a:solidFill>
                <a:latin typeface="Courier New"/>
                <a:ea typeface="Courier New"/>
                <a:cs typeface="Courier New"/>
                <a:sym typeface="Courier New"/>
              </a:rPr>
              <a:t>'1000-01-01 00:00:00'</a:t>
            </a:r>
            <a:r>
              <a:rPr b="0" i="0" lang="en-IN" sz="1200" u="none" cap="none" strike="noStrike">
                <a:solidFill>
                  <a:schemeClr val="dk1"/>
                </a:solidFill>
                <a:latin typeface="Arial"/>
                <a:ea typeface="Arial"/>
                <a:cs typeface="Arial"/>
                <a:sym typeface="Arial"/>
              </a:rPr>
              <a:t> to </a:t>
            </a:r>
            <a:r>
              <a:rPr b="0" i="0" lang="en-IN" sz="1200" u="none" cap="none" strike="noStrike">
                <a:solidFill>
                  <a:schemeClr val="dk1"/>
                </a:solidFill>
                <a:latin typeface="Courier New"/>
                <a:ea typeface="Courier New"/>
                <a:cs typeface="Courier New"/>
                <a:sym typeface="Courier New"/>
              </a:rPr>
              <a:t>'9999-12-31 23:59:59'</a:t>
            </a:r>
            <a:r>
              <a:rPr b="0" i="0" lang="en-IN" sz="1200" u="none" cap="none" strike="noStrike">
                <a:solidFill>
                  <a:schemeClr val="dk1"/>
                </a:solidFill>
                <a:latin typeface="Arial"/>
                <a:ea typeface="Arial"/>
                <a:cs typeface="Arial"/>
                <a:sym typeface="Arial"/>
              </a:rPr>
              <a:t>.</a:t>
            </a:r>
            <a:endParaRPr/>
          </a:p>
          <a:p>
            <a:pPr indent="0" lvl="0" marL="0" marR="0" rtl="0" algn="l">
              <a:lnSpc>
                <a:spcPct val="115000"/>
              </a:lnSpc>
              <a:spcBef>
                <a:spcPts val="1600"/>
              </a:spcBef>
              <a:spcAft>
                <a:spcPts val="0"/>
              </a:spcAft>
              <a:buNone/>
            </a:pPr>
            <a:r>
              <a:rPr lang="en-IN" sz="1200">
                <a:solidFill>
                  <a:schemeClr val="dk1"/>
                </a:solidFill>
                <a:latin typeface="Arial"/>
                <a:ea typeface="Arial"/>
                <a:cs typeface="Arial"/>
                <a:sym typeface="Arial"/>
              </a:rPr>
              <a:t>Insert values manually using string literals.</a:t>
            </a:r>
            <a:br>
              <a:rPr lang="en-IN" sz="1200">
                <a:solidFill>
                  <a:schemeClr val="dk1"/>
                </a:solidFill>
                <a:latin typeface="Arial"/>
                <a:ea typeface="Arial"/>
                <a:cs typeface="Arial"/>
                <a:sym typeface="Arial"/>
              </a:rPr>
            </a:br>
            <a:r>
              <a:rPr lang="en-IN" sz="1200">
                <a:solidFill>
                  <a:schemeClr val="dk1"/>
                </a:solidFill>
                <a:latin typeface="Courier New"/>
                <a:ea typeface="Courier New"/>
                <a:cs typeface="Courier New"/>
                <a:sym typeface="Courier New"/>
              </a:rPr>
              <a:t>MariaDB </a:t>
            </a:r>
            <a:r>
              <a:rPr lang="en-IN" sz="1200">
                <a:solidFill>
                  <a:schemeClr val="dk1"/>
                </a:solidFill>
                <a:latin typeface="Courier New"/>
                <a:ea typeface="Courier New"/>
                <a:cs typeface="Courier New"/>
                <a:sym typeface="Courier New"/>
              </a:rPr>
              <a:t>&gt; </a:t>
            </a:r>
            <a:r>
              <a:rPr b="1" lang="en-IN" sz="1200">
                <a:solidFill>
                  <a:schemeClr val="dk1"/>
                </a:solidFill>
                <a:latin typeface="Courier New"/>
                <a:ea typeface="Courier New"/>
                <a:cs typeface="Courier New"/>
                <a:sym typeface="Courier New"/>
              </a:rPr>
              <a:t>INSERT INTO `datetime_arena` </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200">
                <a:solidFill>
                  <a:schemeClr val="dk1"/>
                </a:solidFill>
                <a:latin typeface="Courier New"/>
                <a:ea typeface="Courier New"/>
                <a:cs typeface="Courier New"/>
                <a:sym typeface="Courier New"/>
              </a:rPr>
              <a:t>          (`description`, `cDateTime`, `cDate`, `cTime`, `cYear`, `cYear2`)</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       </a:t>
            </a:r>
            <a:r>
              <a:rPr b="1" lang="en-IN" sz="1200">
                <a:solidFill>
                  <a:schemeClr val="dk1"/>
                </a:solidFill>
                <a:latin typeface="Courier New"/>
                <a:ea typeface="Courier New"/>
                <a:cs typeface="Courier New"/>
                <a:sym typeface="Courier New"/>
              </a:rPr>
              <a:t>VALUES </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200">
                <a:solidFill>
                  <a:schemeClr val="dk1"/>
                </a:solidFill>
                <a:latin typeface="Courier New"/>
                <a:ea typeface="Courier New"/>
                <a:cs typeface="Courier New"/>
                <a:sym typeface="Courier New"/>
              </a:rPr>
              <a:t>          ('Manual Entry', '2001-01-01 23:59:59', '2002-02-02', '12:30:30', '2004', '05');</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   </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MariaDB </a:t>
            </a:r>
            <a:r>
              <a:rPr lang="en-IN" sz="1200">
                <a:solidFill>
                  <a:schemeClr val="dk1"/>
                </a:solidFill>
                <a:latin typeface="Courier New"/>
                <a:ea typeface="Courier New"/>
                <a:cs typeface="Courier New"/>
                <a:sym typeface="Courier New"/>
              </a:rPr>
              <a:t>&gt; </a:t>
            </a:r>
            <a:r>
              <a:rPr b="1" lang="en-IN" sz="1200">
                <a:solidFill>
                  <a:schemeClr val="dk1"/>
                </a:solidFill>
                <a:latin typeface="Courier New"/>
                <a:ea typeface="Courier New"/>
                <a:cs typeface="Courier New"/>
                <a:sym typeface="Courier New"/>
              </a:rPr>
              <a:t>SELECT * FROM `datetime_arena` WHERE description='Manual Entry';</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 description  | cDateTime           | cDate      | cTime    | cYear | cYear2 | cTimeStamp          |</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a:t>
            </a:r>
            <a:endParaRPr sz="12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200">
                <a:solidFill>
                  <a:schemeClr val="dk1"/>
                </a:solidFill>
                <a:latin typeface="Courier New"/>
                <a:ea typeface="Courier New"/>
                <a:cs typeface="Courier New"/>
                <a:sym typeface="Courier New"/>
              </a:rPr>
              <a:t>| Manual Entry | 2001-01-01 23:59:59 | 2002-02-02 | 12:30:30 |  2004 |     05 | 2010-04-08 14:44:37 |</a:t>
            </a:r>
            <a:endParaRPr sz="1200">
              <a:solidFill>
                <a:schemeClr val="dk1"/>
              </a:solidFill>
              <a:latin typeface="Calibri"/>
              <a:ea typeface="Calibri"/>
              <a:cs typeface="Calibri"/>
              <a:sym typeface="Calibri"/>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70"/>
          <p:cNvSpPr/>
          <p:nvPr/>
        </p:nvSpPr>
        <p:spPr>
          <a:xfrm>
            <a:off x="12878" y="25758"/>
            <a:ext cx="12179121" cy="668465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IN" sz="1500">
                <a:solidFill>
                  <a:schemeClr val="dk1"/>
                </a:solidFill>
                <a:latin typeface="Arial"/>
                <a:ea typeface="Arial"/>
                <a:cs typeface="Arial"/>
                <a:sym typeface="Arial"/>
              </a:rPr>
              <a:t>Checking the on-update for </a:t>
            </a:r>
            <a:r>
              <a:rPr lang="en-IN" sz="1500">
                <a:solidFill>
                  <a:schemeClr val="dk1"/>
                </a:solidFill>
                <a:latin typeface="Courier New"/>
                <a:ea typeface="Courier New"/>
                <a:cs typeface="Courier New"/>
                <a:sym typeface="Courier New"/>
              </a:rPr>
              <a:t>TIMSTAMP</a:t>
            </a:r>
            <a:r>
              <a:rPr lang="en-IN" sz="1500">
                <a:solidFill>
                  <a:schemeClr val="dk1"/>
                </a:solidFill>
                <a:latin typeface="Arial"/>
                <a:ea typeface="Arial"/>
                <a:cs typeface="Arial"/>
                <a:sym typeface="Arial"/>
              </a:rPr>
              <a:t>.</a:t>
            </a:r>
            <a:br>
              <a:rPr lang="en-IN" sz="1500">
                <a:solidFill>
                  <a:schemeClr val="dk1"/>
                </a:solidFill>
                <a:latin typeface="Arial"/>
                <a:ea typeface="Arial"/>
                <a:cs typeface="Arial"/>
                <a:sym typeface="Arial"/>
              </a:rPr>
            </a:br>
            <a:r>
              <a:rPr lang="en-IN" sz="1500">
                <a:solidFill>
                  <a:schemeClr val="dk1"/>
                </a:solidFill>
                <a:latin typeface="Courier New"/>
                <a:ea typeface="Courier New"/>
                <a:cs typeface="Courier New"/>
                <a:sym typeface="Courier New"/>
              </a:rPr>
              <a:t>MariaDB </a:t>
            </a:r>
            <a:r>
              <a:rPr lang="en-IN" sz="1500">
                <a:solidFill>
                  <a:schemeClr val="dk1"/>
                </a:solidFill>
                <a:latin typeface="Courier New"/>
                <a:ea typeface="Courier New"/>
                <a:cs typeface="Courier New"/>
                <a:sym typeface="Courier New"/>
              </a:rPr>
              <a:t>&gt; </a:t>
            </a:r>
            <a:r>
              <a:rPr b="1" lang="en-IN" sz="1500">
                <a:solidFill>
                  <a:schemeClr val="dk1"/>
                </a:solidFill>
                <a:latin typeface="Courier New"/>
                <a:ea typeface="Courier New"/>
                <a:cs typeface="Courier New"/>
                <a:sym typeface="Courier New"/>
              </a:rPr>
              <a:t>UPDATE `datetime_arena` SET `cYear2`='99' WHERE description='Manual Entry';</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500">
                <a:solidFill>
                  <a:schemeClr val="dk1"/>
                </a:solidFill>
                <a:latin typeface="Courier New"/>
                <a:ea typeface="Courier New"/>
                <a:cs typeface="Courier New"/>
                <a:sym typeface="Courier New"/>
              </a:rPr>
              <a:t>   </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500">
                <a:solidFill>
                  <a:schemeClr val="dk1"/>
                </a:solidFill>
                <a:latin typeface="Courier New"/>
                <a:ea typeface="Courier New"/>
                <a:cs typeface="Courier New"/>
                <a:sym typeface="Courier New"/>
              </a:rPr>
              <a:t>MariaDB </a:t>
            </a:r>
            <a:r>
              <a:rPr lang="en-IN" sz="1500">
                <a:solidFill>
                  <a:schemeClr val="dk1"/>
                </a:solidFill>
                <a:latin typeface="Courier New"/>
                <a:ea typeface="Courier New"/>
                <a:cs typeface="Courier New"/>
                <a:sym typeface="Courier New"/>
              </a:rPr>
              <a:t>&gt; </a:t>
            </a:r>
            <a:r>
              <a:rPr b="1" lang="en-IN" sz="1500">
                <a:solidFill>
                  <a:schemeClr val="dk1"/>
                </a:solidFill>
                <a:latin typeface="Courier New"/>
                <a:ea typeface="Courier New"/>
                <a:cs typeface="Courier New"/>
                <a:sym typeface="Courier New"/>
              </a:rPr>
              <a:t>SELECT * FROM `datetime_arena` WHERE description='Manual Entry';</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500">
                <a:solidFill>
                  <a:schemeClr val="dk1"/>
                </a:solidFill>
                <a:latin typeface="Courier New"/>
                <a:ea typeface="Courier New"/>
                <a:cs typeface="Courier New"/>
                <a:sym typeface="Courier New"/>
              </a:rPr>
              <a:t>+--------------+---------------------+------------+----------+-------+--------+---------------------+</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500">
                <a:solidFill>
                  <a:schemeClr val="dk1"/>
                </a:solidFill>
                <a:latin typeface="Courier New"/>
                <a:ea typeface="Courier New"/>
                <a:cs typeface="Courier New"/>
                <a:sym typeface="Courier New"/>
              </a:rPr>
              <a:t>| description  | cDateTime           | cDate      | cTime    | cYear | cYear2 | cTimeStamp          |</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500">
                <a:solidFill>
                  <a:schemeClr val="dk1"/>
                </a:solidFill>
                <a:latin typeface="Courier New"/>
                <a:ea typeface="Courier New"/>
                <a:cs typeface="Courier New"/>
                <a:sym typeface="Courier New"/>
              </a:rPr>
              <a:t>+--------------+---------------------+------------+----------+-------+--------+---------------------+</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500">
                <a:solidFill>
                  <a:schemeClr val="dk1"/>
                </a:solidFill>
                <a:latin typeface="Courier New"/>
                <a:ea typeface="Courier New"/>
                <a:cs typeface="Courier New"/>
                <a:sym typeface="Courier New"/>
              </a:rPr>
              <a:t>| Manual Entry | 2001-01-01 23:59:59 | 2002-02-02 | 12:30:30 |  2004 |     99 | 2010-04-08 14:44:48 |</a:t>
            </a:r>
            <a:endParaRPr sz="1500">
              <a:solidFill>
                <a:schemeClr val="dk1"/>
              </a:solidFill>
              <a:latin typeface="Arial"/>
              <a:ea typeface="Arial"/>
              <a:cs typeface="Arial"/>
              <a:sym typeface="Arial"/>
            </a:endParaRPr>
          </a:p>
          <a:p>
            <a:pPr indent="-342900" lvl="0" marL="342900" marR="0" rtl="0" algn="l">
              <a:lnSpc>
                <a:spcPct val="115000"/>
              </a:lnSpc>
              <a:spcBef>
                <a:spcPts val="1000"/>
              </a:spcBef>
              <a:spcAft>
                <a:spcPts val="0"/>
              </a:spcAft>
              <a:buClr>
                <a:schemeClr val="dk1"/>
              </a:buClr>
              <a:buSzPts val="1050"/>
              <a:buFont typeface="Calibri"/>
              <a:buAutoNum type="arabicPeriod"/>
            </a:pPr>
            <a:r>
              <a:rPr lang="en-IN" sz="1500">
                <a:solidFill>
                  <a:schemeClr val="dk1"/>
                </a:solidFill>
                <a:latin typeface="Courier New"/>
                <a:ea typeface="Courier New"/>
                <a:cs typeface="Courier New"/>
                <a:sym typeface="Courier New"/>
              </a:rPr>
              <a:t>+--------------+---------------------+------------+----------+-------+--------+---------------------+</a:t>
            </a:r>
            <a:endParaRPr sz="1500">
              <a:solidFill>
                <a:schemeClr val="dk1"/>
              </a:solidFill>
              <a:latin typeface="Arial"/>
              <a:ea typeface="Arial"/>
              <a:cs typeface="Arial"/>
              <a:sym typeface="Arial"/>
            </a:endParaRPr>
          </a:p>
          <a:p>
            <a:pPr indent="0" lvl="0" marL="0" marR="0" rtl="0" algn="l">
              <a:lnSpc>
                <a:spcPct val="115000"/>
              </a:lnSpc>
              <a:spcBef>
                <a:spcPts val="800"/>
              </a:spcBef>
              <a:spcAft>
                <a:spcPts val="0"/>
              </a:spcAft>
              <a:buNone/>
            </a:pPr>
            <a:r>
              <a:rPr lang="en-IN" sz="1500">
                <a:solidFill>
                  <a:schemeClr val="dk1"/>
                </a:solidFill>
                <a:latin typeface="Arial"/>
                <a:ea typeface="Arial"/>
                <a:cs typeface="Arial"/>
                <a:sym typeface="Arial"/>
              </a:rPr>
              <a:t>Insert values using </a:t>
            </a:r>
            <a:r>
              <a:rPr lang="en-IN" sz="1500">
                <a:solidFill>
                  <a:schemeClr val="dk1"/>
                </a:solidFill>
              </a:rPr>
              <a:t>MariaDB </a:t>
            </a:r>
            <a:r>
              <a:rPr lang="en-IN" sz="1500">
                <a:solidFill>
                  <a:schemeClr val="dk1"/>
                </a:solidFill>
                <a:latin typeface="Arial"/>
                <a:ea typeface="Arial"/>
                <a:cs typeface="Arial"/>
                <a:sym typeface="Arial"/>
              </a:rPr>
              <a:t> built-in functions </a:t>
            </a:r>
            <a:r>
              <a:rPr lang="en-IN" sz="1500">
                <a:solidFill>
                  <a:schemeClr val="dk1"/>
                </a:solidFill>
                <a:latin typeface="Courier New"/>
                <a:ea typeface="Courier New"/>
                <a:cs typeface="Courier New"/>
                <a:sym typeface="Courier New"/>
              </a:rPr>
              <a:t>now()</a:t>
            </a:r>
            <a:r>
              <a:rPr lang="en-IN" sz="1500">
                <a:solidFill>
                  <a:schemeClr val="dk1"/>
                </a:solidFill>
                <a:latin typeface="Arial"/>
                <a:ea typeface="Arial"/>
                <a:cs typeface="Arial"/>
                <a:sym typeface="Arial"/>
              </a:rPr>
              <a:t>, </a:t>
            </a:r>
            <a:r>
              <a:rPr lang="en-IN" sz="1500">
                <a:solidFill>
                  <a:schemeClr val="dk1"/>
                </a:solidFill>
                <a:latin typeface="Courier New"/>
                <a:ea typeface="Courier New"/>
                <a:cs typeface="Courier New"/>
                <a:sym typeface="Courier New"/>
              </a:rPr>
              <a:t>curdate()</a:t>
            </a:r>
            <a:r>
              <a:rPr lang="en-IN" sz="1500">
                <a:solidFill>
                  <a:schemeClr val="dk1"/>
                </a:solidFill>
                <a:latin typeface="Arial"/>
                <a:ea typeface="Arial"/>
                <a:cs typeface="Arial"/>
                <a:sym typeface="Arial"/>
              </a:rPr>
              <a:t>, </a:t>
            </a:r>
            <a:r>
              <a:rPr lang="en-IN" sz="1500">
                <a:solidFill>
                  <a:schemeClr val="dk1"/>
                </a:solidFill>
                <a:latin typeface="Courier New"/>
                <a:ea typeface="Courier New"/>
                <a:cs typeface="Courier New"/>
                <a:sym typeface="Courier New"/>
              </a:rPr>
              <a:t>curtime()</a:t>
            </a:r>
            <a:r>
              <a:rPr lang="en-IN" sz="1500">
                <a:solidFill>
                  <a:schemeClr val="dk1"/>
                </a:solidFill>
                <a:latin typeface="Arial"/>
                <a:ea typeface="Arial"/>
                <a:cs typeface="Arial"/>
                <a:sym typeface="Arial"/>
              </a:rPr>
              <a:t>.</a:t>
            </a:r>
            <a:br>
              <a:rPr lang="en-IN" sz="1500">
                <a:solidFill>
                  <a:schemeClr val="dk1"/>
                </a:solidFill>
                <a:latin typeface="Arial"/>
                <a:ea typeface="Arial"/>
                <a:cs typeface="Arial"/>
                <a:sym typeface="Arial"/>
              </a:rPr>
            </a:br>
            <a:r>
              <a:rPr lang="en-IN" sz="1500">
                <a:solidFill>
                  <a:schemeClr val="dk1"/>
                </a:solidFill>
                <a:latin typeface="Courier New"/>
                <a:ea typeface="Courier New"/>
                <a:cs typeface="Courier New"/>
                <a:sym typeface="Courier New"/>
              </a:rPr>
              <a:t>MariaDB </a:t>
            </a:r>
            <a:r>
              <a:rPr lang="en-IN" sz="1500">
                <a:solidFill>
                  <a:schemeClr val="dk1"/>
                </a:solidFill>
                <a:latin typeface="Courier New"/>
                <a:ea typeface="Courier New"/>
                <a:cs typeface="Courier New"/>
                <a:sym typeface="Courier New"/>
              </a:rPr>
              <a:t>&gt; </a:t>
            </a:r>
            <a:r>
              <a:rPr b="1" lang="en-IN" sz="1500">
                <a:solidFill>
                  <a:schemeClr val="dk1"/>
                </a:solidFill>
                <a:latin typeface="Courier New"/>
                <a:ea typeface="Courier New"/>
                <a:cs typeface="Courier New"/>
                <a:sym typeface="Courier New"/>
              </a:rPr>
              <a:t>INSERT INTO `datetime_arena` </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500">
                <a:solidFill>
                  <a:schemeClr val="dk1"/>
                </a:solidFill>
                <a:latin typeface="Courier New"/>
                <a:ea typeface="Courier New"/>
                <a:cs typeface="Courier New"/>
                <a:sym typeface="Courier New"/>
              </a:rPr>
              <a:t>          (`description`, `cDateTime`, `cDate`, `cTime`, `cYear`, `cYear2`)</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500">
                <a:solidFill>
                  <a:schemeClr val="dk1"/>
                </a:solidFill>
                <a:latin typeface="Courier New"/>
                <a:ea typeface="Courier New"/>
                <a:cs typeface="Courier New"/>
                <a:sym typeface="Courier New"/>
              </a:rPr>
              <a:t>       </a:t>
            </a:r>
            <a:r>
              <a:rPr b="1" lang="en-IN" sz="1500">
                <a:solidFill>
                  <a:schemeClr val="dk1"/>
                </a:solidFill>
                <a:latin typeface="Courier New"/>
                <a:ea typeface="Courier New"/>
                <a:cs typeface="Courier New"/>
                <a:sym typeface="Courier New"/>
              </a:rPr>
              <a:t>VALUES </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500">
                <a:solidFill>
                  <a:schemeClr val="dk1"/>
                </a:solidFill>
                <a:latin typeface="Courier New"/>
                <a:ea typeface="Courier New"/>
                <a:cs typeface="Courier New"/>
                <a:sym typeface="Courier New"/>
              </a:rPr>
              <a:t>          ('Built-in Functions', now(), curdate(), curtime(), now(), now());</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500">
                <a:solidFill>
                  <a:schemeClr val="dk1"/>
                </a:solidFill>
                <a:latin typeface="Courier New"/>
                <a:ea typeface="Courier New"/>
                <a:cs typeface="Courier New"/>
                <a:sym typeface="Courier New"/>
              </a:rPr>
              <a:t>   </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500">
                <a:solidFill>
                  <a:schemeClr val="dk1"/>
                </a:solidFill>
                <a:latin typeface="Courier New"/>
                <a:ea typeface="Courier New"/>
                <a:cs typeface="Courier New"/>
                <a:sym typeface="Courier New"/>
              </a:rPr>
              <a:t>MariaDB </a:t>
            </a:r>
            <a:r>
              <a:rPr lang="en-IN" sz="1500">
                <a:solidFill>
                  <a:schemeClr val="dk1"/>
                </a:solidFill>
                <a:latin typeface="Courier New"/>
                <a:ea typeface="Courier New"/>
                <a:cs typeface="Courier New"/>
                <a:sym typeface="Courier New"/>
              </a:rPr>
              <a:t>&gt; </a:t>
            </a:r>
            <a:r>
              <a:rPr b="1" lang="en-IN" sz="1500">
                <a:solidFill>
                  <a:schemeClr val="dk1"/>
                </a:solidFill>
                <a:latin typeface="Courier New"/>
                <a:ea typeface="Courier New"/>
                <a:cs typeface="Courier New"/>
                <a:sym typeface="Courier New"/>
              </a:rPr>
              <a:t>SELECT * FROM `datetime_arena` WHERE description='Built-in Functions';</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500">
                <a:solidFill>
                  <a:schemeClr val="dk1"/>
                </a:solidFill>
                <a:latin typeface="Courier New"/>
                <a:ea typeface="Courier New"/>
                <a:cs typeface="Courier New"/>
                <a:sym typeface="Courier New"/>
              </a:rPr>
              <a:t>+--------------------+---------------------+------------+----------+-------+--------+---------------------+</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500">
                <a:solidFill>
                  <a:schemeClr val="dk1"/>
                </a:solidFill>
                <a:latin typeface="Courier New"/>
                <a:ea typeface="Courier New"/>
                <a:cs typeface="Courier New"/>
                <a:sym typeface="Courier New"/>
              </a:rPr>
              <a:t>| description        | cDateTime           | cDate      | cTime    | cYear | cYear2 | cTimeStamp          |</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500">
                <a:solidFill>
                  <a:schemeClr val="dk1"/>
                </a:solidFill>
                <a:latin typeface="Courier New"/>
                <a:ea typeface="Courier New"/>
                <a:cs typeface="Courier New"/>
                <a:sym typeface="Courier New"/>
              </a:rPr>
              <a:t>+--------------------+---------------------+------------+----------+-------+--------+---------------------+</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500">
                <a:solidFill>
                  <a:schemeClr val="dk1"/>
                </a:solidFill>
                <a:latin typeface="Courier New"/>
                <a:ea typeface="Courier New"/>
                <a:cs typeface="Courier New"/>
                <a:sym typeface="Courier New"/>
              </a:rPr>
              <a:t>| Built-in Functions | 2010-04-08 14:45:48 | 2010-04-08 | 14:45:48 |  2010 |     10 | 2010-04-08 14:45:48 |</a:t>
            </a:r>
            <a:endParaRPr sz="1500">
              <a:solidFill>
                <a:schemeClr val="dk1"/>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71"/>
          <p:cNvSpPr/>
          <p:nvPr/>
        </p:nvSpPr>
        <p:spPr>
          <a:xfrm>
            <a:off x="0" y="38637"/>
            <a:ext cx="12192000" cy="665002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15000"/>
              </a:lnSpc>
              <a:spcBef>
                <a:spcPts val="0"/>
              </a:spcBef>
              <a:spcAft>
                <a:spcPts val="0"/>
              </a:spcAft>
              <a:buClr>
                <a:schemeClr val="dk1"/>
              </a:buClr>
              <a:buSzPts val="1050"/>
              <a:buFont typeface="Calibri"/>
              <a:buAutoNum type="arabicPeriod"/>
            </a:pPr>
            <a:r>
              <a:rPr lang="en-IN" sz="1500">
                <a:solidFill>
                  <a:schemeClr val="dk1"/>
                </a:solidFill>
                <a:latin typeface="Courier New"/>
                <a:ea typeface="Courier New"/>
                <a:cs typeface="Courier New"/>
                <a:sym typeface="Courier New"/>
              </a:rPr>
              <a:t>+--------------------+---------------------+------------+----------+-------+--------+---------------------+</a:t>
            </a:r>
            <a:r>
              <a:rPr lang="en-IN" sz="1500">
                <a:solidFill>
                  <a:schemeClr val="dk1"/>
                </a:solidFill>
                <a:latin typeface="Arial"/>
                <a:ea typeface="Arial"/>
                <a:cs typeface="Arial"/>
                <a:sym typeface="Arial"/>
              </a:rPr>
              <a:t>Insert invalid or out-of-range values. </a:t>
            </a:r>
            <a:r>
              <a:rPr lang="en-IN" sz="1500">
                <a:solidFill>
                  <a:schemeClr val="dk1"/>
                </a:solidFill>
              </a:rPr>
              <a:t>MariaDB </a:t>
            </a:r>
            <a:r>
              <a:rPr lang="en-IN" sz="1500">
                <a:solidFill>
                  <a:schemeClr val="dk1"/>
                </a:solidFill>
                <a:latin typeface="Arial"/>
                <a:ea typeface="Arial"/>
                <a:cs typeface="Arial"/>
                <a:sym typeface="Arial"/>
              </a:rPr>
              <a:t> replaces with all zeros.</a:t>
            </a:r>
            <a:br>
              <a:rPr lang="en-IN" sz="1500">
                <a:solidFill>
                  <a:schemeClr val="dk1"/>
                </a:solidFill>
                <a:latin typeface="Arial"/>
                <a:ea typeface="Arial"/>
                <a:cs typeface="Arial"/>
                <a:sym typeface="Arial"/>
              </a:rPr>
            </a:br>
            <a:r>
              <a:rPr lang="en-IN" sz="1500">
                <a:solidFill>
                  <a:schemeClr val="dk1"/>
                </a:solidFill>
                <a:latin typeface="Courier New"/>
                <a:ea typeface="Courier New"/>
                <a:cs typeface="Courier New"/>
                <a:sym typeface="Courier New"/>
              </a:rPr>
              <a:t>MariaDB </a:t>
            </a:r>
            <a:r>
              <a:rPr lang="en-IN" sz="1500">
                <a:solidFill>
                  <a:schemeClr val="dk1"/>
                </a:solidFill>
                <a:latin typeface="Courier New"/>
                <a:ea typeface="Courier New"/>
                <a:cs typeface="Courier New"/>
                <a:sym typeface="Courier New"/>
              </a:rPr>
              <a:t>&gt; </a:t>
            </a:r>
            <a:r>
              <a:rPr b="1" lang="en-IN" sz="1500">
                <a:solidFill>
                  <a:schemeClr val="dk1"/>
                </a:solidFill>
                <a:latin typeface="Courier New"/>
                <a:ea typeface="Courier New"/>
                <a:cs typeface="Courier New"/>
                <a:sym typeface="Courier New"/>
              </a:rPr>
              <a:t>INSERT INTO `datetime_arena`</a:t>
            </a:r>
            <a:endParaRPr sz="1500">
              <a:solidFill>
                <a:schemeClr val="dk1"/>
              </a:solidFill>
              <a:latin typeface="Arial"/>
              <a:ea typeface="Arial"/>
              <a:cs typeface="Arial"/>
              <a:sym typeface="Arial"/>
            </a:endParaRPr>
          </a:p>
          <a:p>
            <a:pPr indent="0" lvl="0" marL="0" marR="0" rtl="0" algn="l">
              <a:lnSpc>
                <a:spcPct val="115000"/>
              </a:lnSpc>
              <a:spcBef>
                <a:spcPts val="800"/>
              </a:spcBef>
              <a:spcAft>
                <a:spcPts val="0"/>
              </a:spcAft>
              <a:buNone/>
            </a:pPr>
            <a:r>
              <a:rPr b="1" lang="en-IN" sz="1500">
                <a:solidFill>
                  <a:schemeClr val="dk1"/>
                </a:solidFill>
                <a:latin typeface="Courier New"/>
                <a:ea typeface="Courier New"/>
                <a:cs typeface="Courier New"/>
                <a:sym typeface="Courier New"/>
              </a:rPr>
              <a:t>          (`description`, `cDateTime`, `cDate`, `cTime`, `cYear`, `cYear2`)</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500">
                <a:solidFill>
                  <a:schemeClr val="dk1"/>
                </a:solidFill>
                <a:latin typeface="Courier New"/>
                <a:ea typeface="Courier New"/>
                <a:cs typeface="Courier New"/>
                <a:sym typeface="Courier New"/>
              </a:rPr>
              <a:t>       </a:t>
            </a:r>
            <a:r>
              <a:rPr b="1" lang="en-IN" sz="1500">
                <a:solidFill>
                  <a:schemeClr val="dk1"/>
                </a:solidFill>
                <a:latin typeface="Courier New"/>
                <a:ea typeface="Courier New"/>
                <a:cs typeface="Courier New"/>
                <a:sym typeface="Courier New"/>
              </a:rPr>
              <a:t>VALUES </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500">
                <a:solidFill>
                  <a:schemeClr val="dk1"/>
                </a:solidFill>
                <a:latin typeface="Courier New"/>
                <a:ea typeface="Courier New"/>
                <a:cs typeface="Courier New"/>
                <a:sym typeface="Courier New"/>
              </a:rPr>
              <a:t>          ('Error Input', '2001-13-31 23:59:59', '2002-13-31', '12:61:61', '99999', '999');</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500">
                <a:solidFill>
                  <a:schemeClr val="dk1"/>
                </a:solidFill>
                <a:latin typeface="Courier New"/>
                <a:ea typeface="Courier New"/>
                <a:cs typeface="Courier New"/>
                <a:sym typeface="Courier New"/>
              </a:rPr>
              <a:t>   </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500">
                <a:solidFill>
                  <a:schemeClr val="dk1"/>
                </a:solidFill>
                <a:latin typeface="Courier New"/>
                <a:ea typeface="Courier New"/>
                <a:cs typeface="Courier New"/>
                <a:sym typeface="Courier New"/>
              </a:rPr>
              <a:t>MariaDB </a:t>
            </a:r>
            <a:r>
              <a:rPr lang="en-IN" sz="1500">
                <a:solidFill>
                  <a:schemeClr val="dk1"/>
                </a:solidFill>
                <a:latin typeface="Courier New"/>
                <a:ea typeface="Courier New"/>
                <a:cs typeface="Courier New"/>
                <a:sym typeface="Courier New"/>
              </a:rPr>
              <a:t>&gt; </a:t>
            </a:r>
            <a:r>
              <a:rPr b="1" lang="en-IN" sz="1500">
                <a:solidFill>
                  <a:schemeClr val="dk1"/>
                </a:solidFill>
                <a:latin typeface="Courier New"/>
                <a:ea typeface="Courier New"/>
                <a:cs typeface="Courier New"/>
                <a:sym typeface="Courier New"/>
              </a:rPr>
              <a:t>SELECT * FROM `datetime_arena` WHERE description='Error Input';</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500">
                <a:solidFill>
                  <a:schemeClr val="dk1"/>
                </a:solidFill>
                <a:latin typeface="Courier New"/>
                <a:ea typeface="Courier New"/>
                <a:cs typeface="Courier New"/>
                <a:sym typeface="Courier New"/>
              </a:rPr>
              <a:t>+-------------+---------------------+------------+----------+-------+--------+---------------------+</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500">
                <a:solidFill>
                  <a:schemeClr val="dk1"/>
                </a:solidFill>
                <a:latin typeface="Courier New"/>
                <a:ea typeface="Courier New"/>
                <a:cs typeface="Courier New"/>
                <a:sym typeface="Courier New"/>
              </a:rPr>
              <a:t>| description | cDateTime           | cDate      | cTime    | cYear | cYear2 | cTimeStamp          |</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500">
                <a:solidFill>
                  <a:schemeClr val="dk1"/>
                </a:solidFill>
                <a:latin typeface="Courier New"/>
                <a:ea typeface="Courier New"/>
                <a:cs typeface="Courier New"/>
                <a:sym typeface="Courier New"/>
              </a:rPr>
              <a:t>+-------------+---------------------+------------+----------+-------+--------+---------------------+</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500">
                <a:solidFill>
                  <a:schemeClr val="dk1"/>
                </a:solidFill>
                <a:latin typeface="Courier New"/>
                <a:ea typeface="Courier New"/>
                <a:cs typeface="Courier New"/>
                <a:sym typeface="Courier New"/>
              </a:rPr>
              <a:t>| Error Input | 0000-00-00 00:00:00 | 0000-00-00 | 00:00:00 |  0000 |     00 | 2010-04-08 14:46:10 |</a:t>
            </a:r>
            <a:endParaRPr sz="1500">
              <a:solidFill>
                <a:schemeClr val="dk1"/>
              </a:solidFill>
              <a:latin typeface="Arial"/>
              <a:ea typeface="Arial"/>
              <a:cs typeface="Arial"/>
              <a:sym typeface="Arial"/>
            </a:endParaRPr>
          </a:p>
          <a:p>
            <a:pPr indent="0" lvl="0" marL="0" marR="0" rtl="0" algn="l">
              <a:lnSpc>
                <a:spcPct val="115000"/>
              </a:lnSpc>
              <a:spcBef>
                <a:spcPts val="1000"/>
              </a:spcBef>
              <a:spcAft>
                <a:spcPts val="0"/>
              </a:spcAft>
              <a:buNone/>
            </a:pPr>
            <a:r>
              <a:rPr lang="en-IN" sz="1500">
                <a:solidFill>
                  <a:schemeClr val="dk1"/>
                </a:solidFill>
                <a:latin typeface="Courier New"/>
                <a:ea typeface="Courier New"/>
                <a:cs typeface="Courier New"/>
                <a:sym typeface="Courier New"/>
              </a:rPr>
              <a:t>+-------------+---------------------+------------+----------+-------+--------+---------------------+</a:t>
            </a:r>
            <a:br>
              <a:rPr lang="en-IN" sz="1500">
                <a:solidFill>
                  <a:schemeClr val="dk1"/>
                </a:solidFill>
                <a:latin typeface="Courier New"/>
                <a:ea typeface="Courier New"/>
                <a:cs typeface="Courier New"/>
                <a:sym typeface="Courier New"/>
              </a:rPr>
            </a:br>
            <a:r>
              <a:rPr lang="en-IN" sz="1500">
                <a:solidFill>
                  <a:schemeClr val="dk1"/>
                </a:solidFill>
                <a:latin typeface="Arial"/>
                <a:ea typeface="Arial"/>
                <a:cs typeface="Arial"/>
                <a:sym typeface="Arial"/>
              </a:rPr>
              <a:t>Note: Might not work in </a:t>
            </a:r>
            <a:r>
              <a:rPr lang="en-IN" sz="1500">
                <a:solidFill>
                  <a:schemeClr val="dk1"/>
                </a:solidFill>
              </a:rPr>
              <a:t>MariaDB </a:t>
            </a:r>
            <a:r>
              <a:rPr lang="en-IN" sz="1500">
                <a:solidFill>
                  <a:schemeClr val="dk1"/>
                </a:solidFill>
                <a:latin typeface="Arial"/>
                <a:ea typeface="Arial"/>
                <a:cs typeface="Arial"/>
                <a:sym typeface="Arial"/>
              </a:rPr>
              <a:t> 5.7?!</a:t>
            </a:r>
            <a:endParaRPr/>
          </a:p>
          <a:p>
            <a:pPr indent="0" lvl="0" marL="0" marR="0" rtl="0" algn="l">
              <a:lnSpc>
                <a:spcPct val="115000"/>
              </a:lnSpc>
              <a:spcBef>
                <a:spcPts val="800"/>
              </a:spcBef>
              <a:spcAft>
                <a:spcPts val="0"/>
              </a:spcAft>
              <a:buNone/>
            </a:pPr>
            <a:r>
              <a:rPr lang="en-IN" sz="1500">
                <a:solidFill>
                  <a:schemeClr val="dk1"/>
                </a:solidFill>
                <a:latin typeface="Arial"/>
                <a:ea typeface="Arial"/>
                <a:cs typeface="Arial"/>
                <a:sym typeface="Arial"/>
              </a:rPr>
              <a:t>An useful built-in function </a:t>
            </a:r>
            <a:r>
              <a:rPr lang="en-IN" sz="1500">
                <a:solidFill>
                  <a:schemeClr val="dk1"/>
                </a:solidFill>
                <a:latin typeface="Courier New"/>
                <a:ea typeface="Courier New"/>
                <a:cs typeface="Courier New"/>
                <a:sym typeface="Courier New"/>
              </a:rPr>
              <a:t>INTERVAL</a:t>
            </a:r>
            <a:r>
              <a:rPr lang="en-IN" sz="1500">
                <a:solidFill>
                  <a:schemeClr val="dk1"/>
                </a:solidFill>
                <a:latin typeface="Arial"/>
                <a:ea typeface="Arial"/>
                <a:cs typeface="Arial"/>
                <a:sym typeface="Arial"/>
              </a:rPr>
              <a:t> can be used to compute a future date, e.g.,</a:t>
            </a:r>
            <a:br>
              <a:rPr lang="en-IN" sz="1500">
                <a:solidFill>
                  <a:schemeClr val="dk1"/>
                </a:solidFill>
                <a:latin typeface="Arial"/>
                <a:ea typeface="Arial"/>
                <a:cs typeface="Arial"/>
                <a:sym typeface="Arial"/>
              </a:rPr>
            </a:br>
            <a:r>
              <a:rPr lang="en-IN" sz="1500">
                <a:solidFill>
                  <a:schemeClr val="dk1"/>
                </a:solidFill>
                <a:latin typeface="Courier New"/>
                <a:ea typeface="Courier New"/>
                <a:cs typeface="Courier New"/>
                <a:sym typeface="Courier New"/>
              </a:rPr>
              <a:t>MariaDB </a:t>
            </a:r>
            <a:r>
              <a:rPr lang="en-IN" sz="1500">
                <a:solidFill>
                  <a:schemeClr val="dk1"/>
                </a:solidFill>
                <a:latin typeface="Courier New"/>
                <a:ea typeface="Courier New"/>
                <a:cs typeface="Courier New"/>
                <a:sym typeface="Courier New"/>
              </a:rPr>
              <a:t>&gt; </a:t>
            </a:r>
            <a:r>
              <a:rPr b="1" lang="en-IN" sz="1500">
                <a:solidFill>
                  <a:schemeClr val="dk1"/>
                </a:solidFill>
                <a:latin typeface="Courier New"/>
                <a:ea typeface="Courier New"/>
                <a:cs typeface="Courier New"/>
                <a:sym typeface="Courier New"/>
              </a:rPr>
              <a:t>SELECT `cDate`, `cDate` + INTERVAL 30 DAY, `cDate` + INTERVAL 1 MONTH FROM `datetime_arena`;</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500">
                <a:solidFill>
                  <a:schemeClr val="dk1"/>
                </a:solidFill>
                <a:latin typeface="Courier New"/>
                <a:ea typeface="Courier New"/>
                <a:cs typeface="Courier New"/>
                <a:sym typeface="Courier New"/>
              </a:rPr>
              <a:t>+------------+---------------------------+----------------------------+</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500">
                <a:solidFill>
                  <a:schemeClr val="dk1"/>
                </a:solidFill>
                <a:latin typeface="Courier New"/>
                <a:ea typeface="Courier New"/>
                <a:cs typeface="Courier New"/>
                <a:sym typeface="Courier New"/>
              </a:rPr>
              <a:t>| cDate      | `cDate` + INTERVAL 30 DAY | `cDate` + INTERVAL 1 MONTH |</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500">
                <a:solidFill>
                  <a:schemeClr val="dk1"/>
                </a:solidFill>
                <a:latin typeface="Courier New"/>
                <a:ea typeface="Courier New"/>
                <a:cs typeface="Courier New"/>
                <a:sym typeface="Courier New"/>
              </a:rPr>
              <a:t>+------------+---------------------------+----------------------------+</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500">
                <a:solidFill>
                  <a:schemeClr val="dk1"/>
                </a:solidFill>
                <a:latin typeface="Courier New"/>
                <a:ea typeface="Courier New"/>
                <a:cs typeface="Courier New"/>
                <a:sym typeface="Courier New"/>
              </a:rPr>
              <a:t>| 2002-02-02 | 2002-03-04                | 2002-03-02                 |</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500">
                <a:solidFill>
                  <a:schemeClr val="dk1"/>
                </a:solidFill>
                <a:latin typeface="Courier New"/>
                <a:ea typeface="Courier New"/>
                <a:cs typeface="Courier New"/>
                <a:sym typeface="Courier New"/>
              </a:rPr>
              <a:t>| 2010-04-08 | 2010-05-08                | 2010-05-08                 |</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500">
                <a:solidFill>
                  <a:schemeClr val="dk1"/>
                </a:solidFill>
                <a:latin typeface="Courier New"/>
                <a:ea typeface="Courier New"/>
                <a:cs typeface="Courier New"/>
                <a:sym typeface="Courier New"/>
              </a:rPr>
              <a:t>| 0000-00-00 | NULL                      | NULL                       |</a:t>
            </a:r>
            <a:endParaRPr sz="1500">
              <a:solidFill>
                <a:schemeClr val="dk1"/>
              </a:solidFill>
              <a:latin typeface="Arial"/>
              <a:ea typeface="Arial"/>
              <a:cs typeface="Arial"/>
              <a:sym typeface="Arial"/>
            </a:endParaRPr>
          </a:p>
          <a:p>
            <a:pPr indent="0" lvl="0" marL="0" marR="0" rtl="0" algn="l">
              <a:lnSpc>
                <a:spcPct val="115000"/>
              </a:lnSpc>
              <a:spcBef>
                <a:spcPts val="1000"/>
              </a:spcBef>
              <a:spcAft>
                <a:spcPts val="0"/>
              </a:spcAft>
              <a:buNone/>
            </a:pPr>
            <a:r>
              <a:rPr lang="en-IN" sz="1500">
                <a:solidFill>
                  <a:schemeClr val="dk1"/>
                </a:solidFill>
                <a:latin typeface="Courier New"/>
                <a:ea typeface="Courier New"/>
                <a:cs typeface="Courier New"/>
                <a:sym typeface="Courier New"/>
              </a:rPr>
              <a:t>+------------+---------------------------+----------------------------+</a:t>
            </a:r>
            <a:endParaRPr sz="1500" u="none" strike="noStrike">
              <a:solidFill>
                <a:schemeClr val="dk1"/>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72"/>
          <p:cNvSpPr/>
          <p:nvPr/>
        </p:nvSpPr>
        <p:spPr>
          <a:xfrm>
            <a:off x="0" y="0"/>
            <a:ext cx="12192000" cy="6346737"/>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IN" sz="1600">
                <a:solidFill>
                  <a:srgbClr val="0A8464"/>
                </a:solidFill>
                <a:latin typeface="Verdana"/>
                <a:ea typeface="Verdana"/>
                <a:cs typeface="Verdana"/>
                <a:sym typeface="Verdana"/>
              </a:rPr>
              <a:t>View</a:t>
            </a:r>
            <a:endParaRPr b="1" sz="1600">
              <a:solidFill>
                <a:srgbClr val="666666"/>
              </a:solidFill>
              <a:latin typeface="Arial"/>
              <a:ea typeface="Arial"/>
              <a:cs typeface="Arial"/>
              <a:sym typeface="Arial"/>
            </a:endParaRPr>
          </a:p>
          <a:p>
            <a:pPr indent="0" lvl="0" marL="0" marR="0" rtl="0" algn="just">
              <a:lnSpc>
                <a:spcPct val="115000"/>
              </a:lnSpc>
              <a:spcBef>
                <a:spcPts val="600"/>
              </a:spcBef>
              <a:spcAft>
                <a:spcPts val="0"/>
              </a:spcAft>
              <a:buNone/>
            </a:pPr>
            <a:r>
              <a:rPr lang="en-IN" sz="1600">
                <a:solidFill>
                  <a:schemeClr val="dk1"/>
                </a:solidFill>
                <a:latin typeface="Arial"/>
                <a:ea typeface="Arial"/>
                <a:cs typeface="Arial"/>
                <a:sym typeface="Arial"/>
              </a:rPr>
              <a:t>A view is a </a:t>
            </a:r>
            <a:r>
              <a:rPr i="1" lang="en-IN" sz="1600">
                <a:solidFill>
                  <a:schemeClr val="dk1"/>
                </a:solidFill>
                <a:latin typeface="Arial"/>
                <a:ea typeface="Arial"/>
                <a:cs typeface="Arial"/>
                <a:sym typeface="Arial"/>
              </a:rPr>
              <a:t>virtual table</a:t>
            </a:r>
            <a:r>
              <a:rPr lang="en-IN" sz="1600">
                <a:solidFill>
                  <a:schemeClr val="dk1"/>
                </a:solidFill>
                <a:latin typeface="Arial"/>
                <a:ea typeface="Arial"/>
                <a:cs typeface="Arial"/>
                <a:sym typeface="Arial"/>
              </a:rPr>
              <a:t> that contains no physical data. It provide an alternative way to look at the data.</a:t>
            </a:r>
            <a:endParaRPr/>
          </a:p>
          <a:p>
            <a:pPr indent="0" lvl="0" marL="0" marR="0" rtl="0" algn="l">
              <a:lnSpc>
                <a:spcPct val="115000"/>
              </a:lnSpc>
              <a:spcBef>
                <a:spcPts val="400"/>
              </a:spcBef>
              <a:spcAft>
                <a:spcPts val="0"/>
              </a:spcAft>
              <a:buNone/>
            </a:pPr>
            <a:r>
              <a:rPr lang="en-IN" sz="1600">
                <a:solidFill>
                  <a:srgbClr val="009900"/>
                </a:solidFill>
                <a:latin typeface="Courier New"/>
                <a:ea typeface="Courier New"/>
                <a:cs typeface="Courier New"/>
                <a:sym typeface="Courier New"/>
              </a:rPr>
              <a:t>-- You can treat the VIEW defined like a normal table</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SELECT * FROM supplier_view;</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Supplier Name | Product Name |</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ABC Traders   | Pencil 3B    |</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ABC Traders   | Pencil 4B    |</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ABC Traders   | Pencil 5B    |</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XYZ Company   | Pencil 6B    |</a:t>
            </a:r>
            <a:endParaRPr/>
          </a:p>
          <a:p>
            <a:pPr indent="0" lvl="0" marL="0" marR="0" rtl="0" algn="l">
              <a:lnSpc>
                <a:spcPct val="115000"/>
              </a:lnSpc>
              <a:spcBef>
                <a:spcPts val="0"/>
              </a:spcBef>
              <a:spcAft>
                <a:spcPts val="0"/>
              </a:spcAft>
              <a:buNone/>
            </a:pPr>
            <a:r>
              <a:t/>
            </a:r>
            <a:endParaRPr sz="1600">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a:t>
            </a:r>
            <a:r>
              <a:rPr b="1" lang="en-IN" sz="1600">
                <a:solidFill>
                  <a:schemeClr val="dk1"/>
                </a:solidFill>
                <a:latin typeface="Courier New"/>
                <a:ea typeface="Courier New"/>
                <a:cs typeface="Courier New"/>
                <a:sym typeface="Courier New"/>
              </a:rPr>
              <a:t>SELECT * FROM </a:t>
            </a:r>
            <a:r>
              <a:rPr b="1" lang="en-IN" sz="1600">
                <a:solidFill>
                  <a:srgbClr val="E31B23"/>
                </a:solidFill>
                <a:latin typeface="Courier New"/>
                <a:ea typeface="Courier New"/>
                <a:cs typeface="Courier New"/>
                <a:sym typeface="Courier New"/>
              </a:rPr>
              <a:t>supplier_view</a:t>
            </a:r>
            <a:r>
              <a:rPr b="1" lang="en-IN" sz="1600">
                <a:solidFill>
                  <a:schemeClr val="dk1"/>
                </a:solidFill>
                <a:latin typeface="Courier New"/>
                <a:ea typeface="Courier New"/>
                <a:cs typeface="Courier New"/>
                <a:sym typeface="Courier New"/>
              </a:rPr>
              <a:t> WHERE `Supplier Name` LIKE 'ABC%';</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Supplier Name | Product Name |</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ABC Traders   | Pencil 3B    |</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ABC Traders   | Pencil 4B    |</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ABC Traders   | Pencil 5B    |</a:t>
            </a:r>
            <a:endParaRPr sz="1600">
              <a:solidFill>
                <a:schemeClr val="dk1"/>
              </a:solidFill>
              <a:latin typeface="Arial"/>
              <a:ea typeface="Arial"/>
              <a:cs typeface="Arial"/>
              <a:sym typeface="Arial"/>
            </a:endParaRPr>
          </a:p>
          <a:p>
            <a:pPr indent="0" lvl="0" marL="0" marR="0" rtl="0" algn="just">
              <a:lnSpc>
                <a:spcPct val="131000"/>
              </a:lnSpc>
              <a:spcBef>
                <a:spcPts val="400"/>
              </a:spcBef>
              <a:spcAft>
                <a:spcPts val="0"/>
              </a:spcAft>
              <a:buNone/>
            </a:pPr>
            <a:r>
              <a:rPr lang="en-IN" sz="1600">
                <a:solidFill>
                  <a:schemeClr val="dk1"/>
                </a:solidFill>
                <a:latin typeface="Courier New"/>
                <a:ea typeface="Courier New"/>
                <a:cs typeface="Courier New"/>
                <a:sym typeface="Courier New"/>
              </a:rPr>
              <a:t>+---------------+--------------+</a:t>
            </a:r>
            <a:endParaRPr sz="1600">
              <a:solidFill>
                <a:schemeClr val="dk1"/>
              </a:solidFill>
              <a:latin typeface="Arial"/>
              <a:ea typeface="Arial"/>
              <a:cs typeface="Arial"/>
              <a:sym typeface="Arial"/>
            </a:endParaRPr>
          </a:p>
          <a:p>
            <a:pPr indent="0" lvl="0" marL="0" marR="0" rtl="0" algn="l">
              <a:lnSpc>
                <a:spcPct val="115000"/>
              </a:lnSpc>
              <a:spcBef>
                <a:spcPts val="600"/>
              </a:spcBef>
              <a:spcAft>
                <a:spcPts val="0"/>
              </a:spcAft>
              <a:buNone/>
            </a:pPr>
            <a:r>
              <a:t/>
            </a:r>
            <a:endParaRPr sz="1600">
              <a:solidFill>
                <a:schemeClr val="dk1"/>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73"/>
          <p:cNvSpPr/>
          <p:nvPr/>
        </p:nvSpPr>
        <p:spPr>
          <a:xfrm>
            <a:off x="0" y="0"/>
            <a:ext cx="12192000" cy="5971378"/>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IN" sz="2800">
                <a:solidFill>
                  <a:srgbClr val="0A8464"/>
                </a:solidFill>
                <a:latin typeface="Verdana"/>
                <a:ea typeface="Verdana"/>
                <a:cs typeface="Verdana"/>
                <a:sym typeface="Verdana"/>
              </a:rPr>
              <a:t>Transactions</a:t>
            </a:r>
            <a:endParaRPr b="1" sz="2400">
              <a:solidFill>
                <a:srgbClr val="666666"/>
              </a:solidFill>
              <a:latin typeface="Arial"/>
              <a:ea typeface="Arial"/>
              <a:cs typeface="Arial"/>
              <a:sym typeface="Arial"/>
            </a:endParaRPr>
          </a:p>
          <a:p>
            <a:pPr indent="0" lvl="0" marL="0" marR="0" rtl="0" algn="just">
              <a:lnSpc>
                <a:spcPct val="115000"/>
              </a:lnSpc>
              <a:spcBef>
                <a:spcPts val="600"/>
              </a:spcBef>
              <a:spcAft>
                <a:spcPts val="0"/>
              </a:spcAft>
              <a:buNone/>
            </a:pPr>
            <a:r>
              <a:rPr lang="en-IN" sz="1800">
                <a:solidFill>
                  <a:schemeClr val="dk1"/>
                </a:solidFill>
                <a:latin typeface="Arial"/>
                <a:ea typeface="Arial"/>
                <a:cs typeface="Arial"/>
                <a:sym typeface="Arial"/>
              </a:rPr>
              <a:t>A </a:t>
            </a:r>
            <a:r>
              <a:rPr i="1" lang="en-IN" sz="1800">
                <a:solidFill>
                  <a:schemeClr val="dk1"/>
                </a:solidFill>
                <a:latin typeface="Arial"/>
                <a:ea typeface="Arial"/>
                <a:cs typeface="Arial"/>
                <a:sym typeface="Arial"/>
              </a:rPr>
              <a:t>atomic transaction</a:t>
            </a:r>
            <a:r>
              <a:rPr lang="en-IN" sz="1800">
                <a:solidFill>
                  <a:schemeClr val="dk1"/>
                </a:solidFill>
                <a:latin typeface="Arial"/>
                <a:ea typeface="Arial"/>
                <a:cs typeface="Arial"/>
                <a:sym typeface="Arial"/>
              </a:rPr>
              <a:t> is a set of SQL statements that either ALL succeed or ALL fail. Transaction is important to ensure that there is no </a:t>
            </a:r>
            <a:r>
              <a:rPr i="1" lang="en-IN" sz="1800">
                <a:solidFill>
                  <a:schemeClr val="dk1"/>
                </a:solidFill>
                <a:latin typeface="Arial"/>
                <a:ea typeface="Arial"/>
                <a:cs typeface="Arial"/>
                <a:sym typeface="Arial"/>
              </a:rPr>
              <a:t>partial</a:t>
            </a:r>
            <a:r>
              <a:rPr lang="en-IN" sz="1800">
                <a:solidFill>
                  <a:schemeClr val="dk1"/>
                </a:solidFill>
                <a:latin typeface="Arial"/>
                <a:ea typeface="Arial"/>
                <a:cs typeface="Arial"/>
                <a:sym typeface="Arial"/>
              </a:rPr>
              <a:t> update to the database, given an atomic of SQL statements. Transactions are carried out via </a:t>
            </a:r>
            <a:r>
              <a:rPr lang="en-IN" sz="1800">
                <a:solidFill>
                  <a:schemeClr val="dk1"/>
                </a:solidFill>
                <a:latin typeface="Courier New"/>
                <a:ea typeface="Courier New"/>
                <a:cs typeface="Courier New"/>
                <a:sym typeface="Courier New"/>
              </a:rPr>
              <a:t>COMMIT</a:t>
            </a:r>
            <a:r>
              <a:rPr lang="en-IN" sz="1800">
                <a:solidFill>
                  <a:schemeClr val="dk1"/>
                </a:solidFill>
                <a:latin typeface="Arial"/>
                <a:ea typeface="Arial"/>
                <a:cs typeface="Arial"/>
                <a:sym typeface="Arial"/>
              </a:rPr>
              <a:t> and </a:t>
            </a:r>
            <a:r>
              <a:rPr lang="en-IN" sz="1800">
                <a:solidFill>
                  <a:schemeClr val="dk1"/>
                </a:solidFill>
                <a:latin typeface="Courier New"/>
                <a:ea typeface="Courier New"/>
                <a:cs typeface="Courier New"/>
                <a:sym typeface="Courier New"/>
              </a:rPr>
              <a:t>ROLLBACK</a:t>
            </a:r>
            <a:r>
              <a:rPr lang="en-IN" sz="18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indent="0" lvl="0" marL="0" marR="0" rtl="0" algn="l">
              <a:lnSpc>
                <a:spcPct val="120000"/>
              </a:lnSpc>
              <a:spcBef>
                <a:spcPts val="1600"/>
              </a:spcBef>
              <a:spcAft>
                <a:spcPts val="0"/>
              </a:spcAft>
              <a:buNone/>
            </a:pPr>
            <a:r>
              <a:rPr b="1" lang="en-IN" sz="2400">
                <a:solidFill>
                  <a:srgbClr val="444444"/>
                </a:solidFill>
                <a:latin typeface="Verdana"/>
                <a:ea typeface="Verdana"/>
                <a:cs typeface="Verdana"/>
                <a:sym typeface="Verdana"/>
              </a:rPr>
              <a:t>Example</a:t>
            </a:r>
            <a:endParaRPr b="1" sz="2000">
              <a:solidFill>
                <a:srgbClr val="666666"/>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CREATE TABLE accounts (</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name     VARCHAR(30),</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balance  DECIMAL(10,2)</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INSERT INTO accounts VALUES ('Paul', 1000), ('Peter', 2000);</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SELECT * FROM accounts;</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name  | balance |</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Paul  | 1000.00 |</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Peter | 2000.00 |</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74"/>
          <p:cNvSpPr/>
          <p:nvPr/>
        </p:nvSpPr>
        <p:spPr>
          <a:xfrm>
            <a:off x="0" y="0"/>
            <a:ext cx="12192000" cy="6958828"/>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IN" sz="1600">
                <a:solidFill>
                  <a:srgbClr val="009900"/>
                </a:solidFill>
                <a:latin typeface="Courier New"/>
                <a:ea typeface="Courier New"/>
                <a:cs typeface="Courier New"/>
                <a:sym typeface="Courier New"/>
              </a:rPr>
              <a:t>-- Transfer money from one account to another account</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a:t>
            </a:r>
            <a:r>
              <a:rPr lang="en-IN" sz="1600">
                <a:solidFill>
                  <a:srgbClr val="E31B23"/>
                </a:solidFill>
                <a:latin typeface="Courier New"/>
                <a:ea typeface="Courier New"/>
                <a:cs typeface="Courier New"/>
                <a:sym typeface="Courier New"/>
              </a:rPr>
              <a:t>START TRANSACTION;</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UPDATE accounts SET balance = balance - 100 WHERE name = 'Paul';</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UPDATE accounts SET balance = balance + 100 WHERE name = 'Peter';</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a:t>
            </a:r>
            <a:r>
              <a:rPr lang="en-IN" sz="1600">
                <a:solidFill>
                  <a:srgbClr val="E31B23"/>
                </a:solidFill>
                <a:latin typeface="Courier New"/>
                <a:ea typeface="Courier New"/>
                <a:cs typeface="Courier New"/>
                <a:sym typeface="Courier New"/>
              </a:rPr>
              <a:t>COMMIT;</a:t>
            </a:r>
            <a:r>
              <a:rPr lang="en-IN" sz="1600">
                <a:solidFill>
                  <a:schemeClr val="dk1"/>
                </a:solidFill>
                <a:latin typeface="Courier New"/>
                <a:ea typeface="Courier New"/>
                <a:cs typeface="Courier New"/>
                <a:sym typeface="Courier New"/>
              </a:rPr>
              <a:t>     </a:t>
            </a:r>
            <a:r>
              <a:rPr lang="en-IN" sz="1600">
                <a:solidFill>
                  <a:srgbClr val="009900"/>
                </a:solidFill>
                <a:latin typeface="Courier New"/>
                <a:ea typeface="Courier New"/>
                <a:cs typeface="Courier New"/>
                <a:sym typeface="Courier New"/>
              </a:rPr>
              <a:t>-- Commit the transaction and end transaction</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SELECT * FROM accounts;</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name  | balance |</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Paul  |  900.00 |</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Peter | 2100.00 |</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a:t>
            </a:r>
            <a:r>
              <a:rPr lang="en-IN" sz="1600">
                <a:solidFill>
                  <a:srgbClr val="E31B23"/>
                </a:solidFill>
                <a:latin typeface="Courier New"/>
                <a:ea typeface="Courier New"/>
                <a:cs typeface="Courier New"/>
                <a:sym typeface="Courier New"/>
              </a:rPr>
              <a:t>START TRANSACTION;</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UPDATE accounts SET balance = balance - 100 WHERE name = 'Paul';</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UPDATE accounts SET balance = balance + 100 WHERE name = 'Peter';</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a:t>
            </a:r>
            <a:r>
              <a:rPr lang="en-IN" sz="1600">
                <a:solidFill>
                  <a:srgbClr val="E31B23"/>
                </a:solidFill>
                <a:latin typeface="Courier New"/>
                <a:ea typeface="Courier New"/>
                <a:cs typeface="Courier New"/>
                <a:sym typeface="Courier New"/>
              </a:rPr>
              <a:t>ROLLBACK;</a:t>
            </a:r>
            <a:r>
              <a:rPr lang="en-IN" sz="1600">
                <a:solidFill>
                  <a:schemeClr val="dk1"/>
                </a:solidFill>
                <a:latin typeface="Courier New"/>
                <a:ea typeface="Courier New"/>
                <a:cs typeface="Courier New"/>
                <a:sym typeface="Courier New"/>
              </a:rPr>
              <a:t>    </a:t>
            </a:r>
            <a:r>
              <a:rPr lang="en-IN" sz="1600">
                <a:solidFill>
                  <a:srgbClr val="009900"/>
                </a:solidFill>
                <a:latin typeface="Courier New"/>
                <a:ea typeface="Courier New"/>
                <a:cs typeface="Courier New"/>
                <a:sym typeface="Courier New"/>
              </a:rPr>
              <a:t>-- Discard all changes of this transaction and end Transaction</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SELECT * FROM accounts;</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name  | balance |</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Paul  |  900.00 |</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Peter | 2100.00 |</a:t>
            </a:r>
            <a:endParaRPr sz="1600">
              <a:solidFill>
                <a:schemeClr val="dk1"/>
              </a:solidFill>
              <a:latin typeface="Arial"/>
              <a:ea typeface="Arial"/>
              <a:cs typeface="Arial"/>
              <a:sym typeface="Arial"/>
            </a:endParaRPr>
          </a:p>
          <a:p>
            <a:pPr indent="0" lvl="0" marL="0" marR="0" rtl="0" algn="just">
              <a:lnSpc>
                <a:spcPct val="131000"/>
              </a:lnSpc>
              <a:spcBef>
                <a:spcPts val="400"/>
              </a:spcBef>
              <a:spcAft>
                <a:spcPts val="0"/>
              </a:spcAft>
              <a:buNone/>
            </a:pPr>
            <a:r>
              <a:rPr lang="en-IN" sz="1600">
                <a:solidFill>
                  <a:schemeClr val="dk1"/>
                </a:solidFill>
                <a:latin typeface="Courier New"/>
                <a:ea typeface="Courier New"/>
                <a:cs typeface="Courier New"/>
                <a:sym typeface="Courier New"/>
              </a:rPr>
              <a:t>+-------+---------+</a:t>
            </a:r>
            <a:endParaRPr sz="1600">
              <a:solidFill>
                <a:schemeClr val="dk1"/>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Google Shape;494;p75"/>
          <p:cNvSpPr/>
          <p:nvPr/>
        </p:nvSpPr>
        <p:spPr>
          <a:xfrm>
            <a:off x="0" y="0"/>
            <a:ext cx="12192000" cy="6457024"/>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lang="en-IN" sz="1400">
                <a:solidFill>
                  <a:schemeClr val="dk1"/>
                </a:solidFill>
                <a:latin typeface="Arial"/>
                <a:ea typeface="Arial"/>
                <a:cs typeface="Arial"/>
                <a:sym typeface="Arial"/>
              </a:rPr>
              <a:t>If you start another </a:t>
            </a:r>
            <a:r>
              <a:rPr lang="en-IN">
                <a:solidFill>
                  <a:schemeClr val="dk1"/>
                </a:solidFill>
                <a:latin typeface="Courier New"/>
                <a:ea typeface="Courier New"/>
                <a:cs typeface="Courier New"/>
                <a:sym typeface="Courier New"/>
              </a:rPr>
              <a:t>MariaDB </a:t>
            </a:r>
            <a:r>
              <a:rPr lang="en-IN" sz="1400">
                <a:solidFill>
                  <a:schemeClr val="dk1"/>
                </a:solidFill>
                <a:latin typeface="Arial"/>
                <a:ea typeface="Arial"/>
                <a:cs typeface="Arial"/>
                <a:sym typeface="Arial"/>
              </a:rPr>
              <a:t> client and do a </a:t>
            </a:r>
            <a:r>
              <a:rPr lang="en-IN" sz="1400">
                <a:solidFill>
                  <a:schemeClr val="dk1"/>
                </a:solidFill>
                <a:latin typeface="Courier New"/>
                <a:ea typeface="Courier New"/>
                <a:cs typeface="Courier New"/>
                <a:sym typeface="Courier New"/>
              </a:rPr>
              <a:t>SELECT</a:t>
            </a:r>
            <a:r>
              <a:rPr lang="en-IN" sz="1400">
                <a:solidFill>
                  <a:schemeClr val="dk1"/>
                </a:solidFill>
                <a:latin typeface="Arial"/>
                <a:ea typeface="Arial"/>
                <a:cs typeface="Arial"/>
                <a:sym typeface="Arial"/>
              </a:rPr>
              <a:t> during the transaction (before the commit or rollback), you will not see the changes.</a:t>
            </a:r>
            <a:endParaRPr/>
          </a:p>
          <a:p>
            <a:pPr indent="0" lvl="0" marL="0" marR="0" rtl="0" algn="just">
              <a:lnSpc>
                <a:spcPct val="115000"/>
              </a:lnSpc>
              <a:spcBef>
                <a:spcPts val="1000"/>
              </a:spcBef>
              <a:spcAft>
                <a:spcPts val="0"/>
              </a:spcAft>
              <a:buNone/>
            </a:pPr>
            <a:r>
              <a:rPr lang="en-IN" sz="1400">
                <a:solidFill>
                  <a:schemeClr val="dk1"/>
                </a:solidFill>
                <a:latin typeface="Arial"/>
                <a:ea typeface="Arial"/>
                <a:cs typeface="Arial"/>
                <a:sym typeface="Arial"/>
              </a:rPr>
              <a:t>Alternatively, you can also disable the so-called </a:t>
            </a:r>
            <a:r>
              <a:rPr lang="en-IN" sz="1400">
                <a:solidFill>
                  <a:schemeClr val="dk1"/>
                </a:solidFill>
                <a:latin typeface="Courier New"/>
                <a:ea typeface="Courier New"/>
                <a:cs typeface="Courier New"/>
                <a:sym typeface="Courier New"/>
              </a:rPr>
              <a:t>autocommit</a:t>
            </a:r>
            <a:r>
              <a:rPr lang="en-IN" sz="1400">
                <a:solidFill>
                  <a:schemeClr val="dk1"/>
                </a:solidFill>
                <a:latin typeface="Arial"/>
                <a:ea typeface="Arial"/>
                <a:cs typeface="Arial"/>
                <a:sym typeface="Arial"/>
              </a:rPr>
              <a:t> mode, which is set by default and commit every single SQL statement.</a:t>
            </a:r>
            <a:endParaRPr/>
          </a:p>
          <a:p>
            <a:pPr indent="0" lvl="0" marL="0" marR="0" rtl="0" algn="l">
              <a:lnSpc>
                <a:spcPct val="115000"/>
              </a:lnSpc>
              <a:spcBef>
                <a:spcPts val="400"/>
              </a:spcBef>
              <a:spcAft>
                <a:spcPts val="0"/>
              </a:spcAft>
              <a:buNone/>
            </a:pPr>
            <a:r>
              <a:rPr lang="en-IN" sz="1400">
                <a:solidFill>
                  <a:srgbClr val="009900"/>
                </a:solidFill>
                <a:latin typeface="Courier New"/>
                <a:ea typeface="Courier New"/>
                <a:cs typeface="Courier New"/>
                <a:sym typeface="Courier New"/>
              </a:rPr>
              <a:t>-- Disable autocommit by setting it to false (0)</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lang="en-IN" sz="1400">
                <a:solidFill>
                  <a:srgbClr val="E31B23"/>
                </a:solidFill>
                <a:latin typeface="Courier New"/>
                <a:ea typeface="Courier New"/>
                <a:cs typeface="Courier New"/>
                <a:sym typeface="Courier New"/>
              </a:rPr>
              <a:t>SET autocommit = 0;</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UPDATE accounts SET balance = balance - 100 WHERE name = 'Paul';</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UPDATE accounts SET balance = balance + 100 WHERE name = 'Peter';</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lang="en-IN" sz="1400">
                <a:solidFill>
                  <a:srgbClr val="E31B23"/>
                </a:solidFill>
                <a:latin typeface="Courier New"/>
                <a:ea typeface="Courier New"/>
                <a:cs typeface="Courier New"/>
                <a:sym typeface="Courier New"/>
              </a:rPr>
              <a:t>COMMIT;</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SELECT * FROM accounts;</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name  | balance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Paul  |  800.00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Peter | 2200.00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UPDATE accounts SET balance = balance - 100 WHERE name = 'Paul';</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UPDATE accounts SET balance = balance + 100 WHERE name = 'Peter';</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lang="en-IN" sz="1400">
                <a:solidFill>
                  <a:srgbClr val="E31B23"/>
                </a:solidFill>
                <a:latin typeface="Courier New"/>
                <a:ea typeface="Courier New"/>
                <a:cs typeface="Courier New"/>
                <a:sym typeface="Courier New"/>
              </a:rPr>
              <a:t>ROLLBACK;</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SELECT * FROM accounts;</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name  | balance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Paul  |  800.00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Peter | 2200.00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8"/>
          <p:cNvSpPr/>
          <p:nvPr/>
        </p:nvSpPr>
        <p:spPr>
          <a:xfrm>
            <a:off x="0" y="656706"/>
            <a:ext cx="12249149" cy="5300554"/>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IN" sz="1800">
                <a:solidFill>
                  <a:srgbClr val="0A8464"/>
                </a:solidFill>
                <a:latin typeface="Verdana"/>
                <a:ea typeface="Verdana"/>
                <a:cs typeface="Verdana"/>
                <a:sym typeface="Verdana"/>
              </a:rPr>
              <a:t>2.1  Creating and Deleting a Database - </a:t>
            </a:r>
            <a:r>
              <a:rPr b="1" lang="en-IN" sz="1800">
                <a:solidFill>
                  <a:srgbClr val="0A8464"/>
                </a:solidFill>
                <a:latin typeface="Courier New"/>
                <a:ea typeface="Courier New"/>
                <a:cs typeface="Courier New"/>
                <a:sym typeface="Courier New"/>
              </a:rPr>
              <a:t>CREATE DATABASE</a:t>
            </a:r>
            <a:r>
              <a:rPr b="1" lang="en-IN" sz="1800">
                <a:solidFill>
                  <a:srgbClr val="0A8464"/>
                </a:solidFill>
                <a:latin typeface="Verdana"/>
                <a:ea typeface="Verdana"/>
                <a:cs typeface="Verdana"/>
                <a:sym typeface="Verdana"/>
              </a:rPr>
              <a:t> and </a:t>
            </a:r>
            <a:r>
              <a:rPr b="1" lang="en-IN" sz="1800">
                <a:solidFill>
                  <a:srgbClr val="0A8464"/>
                </a:solidFill>
                <a:latin typeface="Courier New"/>
                <a:ea typeface="Courier New"/>
                <a:cs typeface="Courier New"/>
                <a:sym typeface="Courier New"/>
              </a:rPr>
              <a:t>DROP DATABASE</a:t>
            </a:r>
            <a:endParaRPr b="1" sz="1800">
              <a:solidFill>
                <a:srgbClr val="666666"/>
              </a:solidFill>
              <a:latin typeface="Arial"/>
              <a:ea typeface="Arial"/>
              <a:cs typeface="Arial"/>
              <a:sym typeface="Arial"/>
            </a:endParaRPr>
          </a:p>
          <a:p>
            <a:pPr indent="0" lvl="0" marL="0" marR="0" rtl="0" algn="just">
              <a:lnSpc>
                <a:spcPct val="150000"/>
              </a:lnSpc>
              <a:spcBef>
                <a:spcPts val="600"/>
              </a:spcBef>
              <a:spcAft>
                <a:spcPts val="0"/>
              </a:spcAft>
              <a:buNone/>
            </a:pPr>
            <a:r>
              <a:rPr lang="en-IN" sz="1800">
                <a:solidFill>
                  <a:schemeClr val="dk1"/>
                </a:solidFill>
                <a:latin typeface="Arial"/>
                <a:ea typeface="Arial"/>
                <a:cs typeface="Arial"/>
                <a:sym typeface="Arial"/>
              </a:rPr>
              <a:t>You can create a new database using SQL command "</a:t>
            </a:r>
            <a:r>
              <a:rPr lang="en-IN" sz="1800">
                <a:solidFill>
                  <a:schemeClr val="dk1"/>
                </a:solidFill>
                <a:latin typeface="Courier New"/>
                <a:ea typeface="Courier New"/>
                <a:cs typeface="Courier New"/>
                <a:sym typeface="Courier New"/>
              </a:rPr>
              <a:t>CREATE DATABASE </a:t>
            </a:r>
            <a:r>
              <a:rPr i="1" lang="en-IN" sz="1800">
                <a:solidFill>
                  <a:schemeClr val="dk1"/>
                </a:solidFill>
                <a:latin typeface="Courier New"/>
                <a:ea typeface="Courier New"/>
                <a:cs typeface="Courier New"/>
                <a:sym typeface="Courier New"/>
              </a:rPr>
              <a:t>databaseName</a:t>
            </a:r>
            <a:r>
              <a:rPr lang="en-IN" sz="1800">
                <a:solidFill>
                  <a:schemeClr val="dk1"/>
                </a:solidFill>
                <a:latin typeface="Arial"/>
                <a:ea typeface="Arial"/>
                <a:cs typeface="Arial"/>
                <a:sym typeface="Arial"/>
              </a:rPr>
              <a:t>"; and delete a database using "</a:t>
            </a:r>
            <a:r>
              <a:rPr lang="en-IN" sz="1800">
                <a:solidFill>
                  <a:schemeClr val="dk1"/>
                </a:solidFill>
                <a:latin typeface="Courier New"/>
                <a:ea typeface="Courier New"/>
                <a:cs typeface="Courier New"/>
                <a:sym typeface="Courier New"/>
              </a:rPr>
              <a:t>DROP DATABASE </a:t>
            </a:r>
            <a:r>
              <a:rPr i="1" lang="en-IN" sz="1800">
                <a:solidFill>
                  <a:schemeClr val="dk1"/>
                </a:solidFill>
                <a:latin typeface="Courier New"/>
                <a:ea typeface="Courier New"/>
                <a:cs typeface="Courier New"/>
                <a:sym typeface="Courier New"/>
              </a:rPr>
              <a:t>databaseName</a:t>
            </a:r>
            <a:r>
              <a:rPr lang="en-IN" sz="1800">
                <a:solidFill>
                  <a:schemeClr val="dk1"/>
                </a:solidFill>
                <a:latin typeface="Arial"/>
                <a:ea typeface="Arial"/>
                <a:cs typeface="Arial"/>
                <a:sym typeface="Arial"/>
              </a:rPr>
              <a:t>". You could optionally apply condition "</a:t>
            </a:r>
            <a:r>
              <a:rPr lang="en-IN" sz="1800">
                <a:solidFill>
                  <a:schemeClr val="dk1"/>
                </a:solidFill>
                <a:latin typeface="Courier New"/>
                <a:ea typeface="Courier New"/>
                <a:cs typeface="Courier New"/>
                <a:sym typeface="Courier New"/>
              </a:rPr>
              <a:t>IF EXISTS</a:t>
            </a:r>
            <a:r>
              <a:rPr lang="en-IN" sz="1800">
                <a:solidFill>
                  <a:schemeClr val="dk1"/>
                </a:solidFill>
                <a:latin typeface="Arial"/>
                <a:ea typeface="Arial"/>
                <a:cs typeface="Arial"/>
                <a:sym typeface="Arial"/>
              </a:rPr>
              <a:t>" or "</a:t>
            </a:r>
            <a:r>
              <a:rPr lang="en-IN" sz="1800">
                <a:solidFill>
                  <a:schemeClr val="dk1"/>
                </a:solidFill>
                <a:latin typeface="Courier New"/>
                <a:ea typeface="Courier New"/>
                <a:cs typeface="Courier New"/>
                <a:sym typeface="Courier New"/>
              </a:rPr>
              <a:t>IF NOT EXISTS</a:t>
            </a:r>
            <a:r>
              <a:rPr lang="en-IN" sz="1800">
                <a:solidFill>
                  <a:schemeClr val="dk1"/>
                </a:solidFill>
                <a:latin typeface="Arial"/>
                <a:ea typeface="Arial"/>
                <a:cs typeface="Arial"/>
                <a:sym typeface="Arial"/>
              </a:rPr>
              <a:t>" to these commands. For example,</a:t>
            </a:r>
            <a:endParaRPr sz="2000">
              <a:solidFill>
                <a:schemeClr val="dk1"/>
              </a:solidFill>
              <a:latin typeface="Arial"/>
              <a:ea typeface="Arial"/>
              <a:cs typeface="Arial"/>
              <a:sym typeface="Arial"/>
            </a:endParaRPr>
          </a:p>
          <a:p>
            <a:pPr indent="0" lvl="0" marL="0" marR="0" rtl="0" algn="l">
              <a:lnSpc>
                <a:spcPct val="115000"/>
              </a:lnSpc>
              <a:spcBef>
                <a:spcPts val="400"/>
              </a:spcBef>
              <a:spcAft>
                <a:spcPts val="0"/>
              </a:spcAft>
              <a:buNone/>
            </a:pPr>
            <a:r>
              <a:rPr lang="en-IN" sz="1750">
                <a:solidFill>
                  <a:schemeClr val="dk1"/>
                </a:solidFill>
                <a:latin typeface="Courier New"/>
                <a:ea typeface="Courier New"/>
                <a:cs typeface="Courier New"/>
                <a:sym typeface="Courier New"/>
              </a:rPr>
              <a:t>MariaDB </a:t>
            </a:r>
            <a:r>
              <a:rPr lang="en-IN" sz="1750">
                <a:solidFill>
                  <a:schemeClr val="dk1"/>
                </a:solidFill>
                <a:latin typeface="Courier New"/>
                <a:ea typeface="Courier New"/>
                <a:cs typeface="Courier New"/>
                <a:sym typeface="Courier New"/>
              </a:rPr>
              <a:t>&gt; </a:t>
            </a:r>
            <a:r>
              <a:rPr b="1" lang="en-IN" sz="1750">
                <a:solidFill>
                  <a:schemeClr val="dk1"/>
                </a:solidFill>
                <a:latin typeface="Courier New"/>
                <a:ea typeface="Courier New"/>
                <a:cs typeface="Courier New"/>
                <a:sym typeface="Courier New"/>
              </a:rPr>
              <a:t>CREATE DATABASE </a:t>
            </a:r>
            <a:r>
              <a:rPr b="1" lang="en-IN" sz="1750">
                <a:solidFill>
                  <a:schemeClr val="dk1"/>
                </a:solidFill>
                <a:latin typeface="Courier New"/>
                <a:ea typeface="Courier New"/>
                <a:cs typeface="Courier New"/>
                <a:sym typeface="Courier New"/>
              </a:rPr>
              <a:t>geodb</a:t>
            </a:r>
            <a:r>
              <a:rPr b="1" lang="en-IN" sz="1750">
                <a:solidFill>
                  <a:schemeClr val="dk1"/>
                </a:solidFill>
                <a:latin typeface="Courier New"/>
                <a:ea typeface="Courier New"/>
                <a:cs typeface="Courier New"/>
                <a:sym typeface="Courier New"/>
              </a:rPr>
              <a:t>;</a:t>
            </a:r>
            <a:endParaRPr sz="175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750">
                <a:solidFill>
                  <a:schemeClr val="dk1"/>
                </a:solidFill>
                <a:latin typeface="Courier New"/>
                <a:ea typeface="Courier New"/>
                <a:cs typeface="Courier New"/>
                <a:sym typeface="Courier New"/>
              </a:rPr>
              <a:t>Query OK, 1 row affected (0.03 sec)</a:t>
            </a:r>
            <a:endParaRPr sz="175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750">
                <a:solidFill>
                  <a:schemeClr val="dk1"/>
                </a:solidFill>
                <a:latin typeface="Courier New"/>
                <a:ea typeface="Courier New"/>
                <a:cs typeface="Courier New"/>
                <a:sym typeface="Courier New"/>
              </a:rPr>
              <a:t>   </a:t>
            </a:r>
            <a:endParaRPr sz="175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750">
                <a:solidFill>
                  <a:schemeClr val="dk1"/>
                </a:solidFill>
                <a:latin typeface="Courier New"/>
                <a:ea typeface="Courier New"/>
                <a:cs typeface="Courier New"/>
                <a:sym typeface="Courier New"/>
              </a:rPr>
              <a:t>MariaDB </a:t>
            </a:r>
            <a:r>
              <a:rPr lang="en-IN" sz="1750">
                <a:solidFill>
                  <a:schemeClr val="dk1"/>
                </a:solidFill>
                <a:latin typeface="Courier New"/>
                <a:ea typeface="Courier New"/>
                <a:cs typeface="Courier New"/>
                <a:sym typeface="Courier New"/>
              </a:rPr>
              <a:t>&gt; </a:t>
            </a:r>
            <a:r>
              <a:rPr b="1" lang="en-IN" sz="1750">
                <a:solidFill>
                  <a:schemeClr val="dk1"/>
                </a:solidFill>
                <a:latin typeface="Courier New"/>
                <a:ea typeface="Courier New"/>
                <a:cs typeface="Courier New"/>
                <a:sym typeface="Courier New"/>
              </a:rPr>
              <a:t>DROP DATABASE </a:t>
            </a:r>
            <a:r>
              <a:rPr b="1" lang="en-IN" sz="1750">
                <a:solidFill>
                  <a:schemeClr val="dk1"/>
                </a:solidFill>
                <a:latin typeface="Courier New"/>
                <a:ea typeface="Courier New"/>
                <a:cs typeface="Courier New"/>
                <a:sym typeface="Courier New"/>
              </a:rPr>
              <a:t>geodb</a:t>
            </a:r>
            <a:r>
              <a:rPr b="1" lang="en-IN" sz="1750">
                <a:solidFill>
                  <a:schemeClr val="dk1"/>
                </a:solidFill>
                <a:latin typeface="Courier New"/>
                <a:ea typeface="Courier New"/>
                <a:cs typeface="Courier New"/>
                <a:sym typeface="Courier New"/>
              </a:rPr>
              <a:t>;</a:t>
            </a:r>
            <a:endParaRPr sz="175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750">
                <a:solidFill>
                  <a:schemeClr val="dk1"/>
                </a:solidFill>
                <a:latin typeface="Courier New"/>
                <a:ea typeface="Courier New"/>
                <a:cs typeface="Courier New"/>
                <a:sym typeface="Courier New"/>
              </a:rPr>
              <a:t>Query OK, 0 rows affected (0.11 sec)</a:t>
            </a:r>
            <a:endParaRPr sz="1750">
              <a:solidFill>
                <a:schemeClr val="dk1"/>
              </a:solidFill>
              <a:latin typeface="Arial"/>
              <a:ea typeface="Arial"/>
              <a:cs typeface="Arial"/>
              <a:sym typeface="Arial"/>
            </a:endParaRPr>
          </a:p>
          <a:p>
            <a:pPr indent="0" lvl="0" marL="457200" marR="0" rtl="0" algn="l">
              <a:lnSpc>
                <a:spcPct val="115000"/>
              </a:lnSpc>
              <a:spcBef>
                <a:spcPts val="0"/>
              </a:spcBef>
              <a:spcAft>
                <a:spcPts val="0"/>
              </a:spcAft>
              <a:buNone/>
            </a:pPr>
            <a:r>
              <a:rPr lang="en-IN" sz="1750">
                <a:solidFill>
                  <a:schemeClr val="dk1"/>
                </a:solidFill>
                <a:latin typeface="Courier New"/>
                <a:ea typeface="Courier New"/>
                <a:cs typeface="Courier New"/>
                <a:sym typeface="Courier New"/>
              </a:rPr>
              <a:t>   </a:t>
            </a:r>
            <a:endParaRPr sz="175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750">
                <a:solidFill>
                  <a:schemeClr val="dk1"/>
                </a:solidFill>
                <a:latin typeface="Courier New"/>
                <a:ea typeface="Courier New"/>
                <a:cs typeface="Courier New"/>
                <a:sym typeface="Courier New"/>
              </a:rPr>
              <a:t>MariaDB </a:t>
            </a:r>
            <a:r>
              <a:rPr lang="en-IN" sz="1750">
                <a:solidFill>
                  <a:schemeClr val="dk1"/>
                </a:solidFill>
                <a:latin typeface="Courier New"/>
                <a:ea typeface="Courier New"/>
                <a:cs typeface="Courier New"/>
                <a:sym typeface="Courier New"/>
              </a:rPr>
              <a:t>&gt; </a:t>
            </a:r>
            <a:r>
              <a:rPr b="1" lang="en-IN" sz="1750">
                <a:solidFill>
                  <a:schemeClr val="dk1"/>
                </a:solidFill>
                <a:latin typeface="Courier New"/>
                <a:ea typeface="Courier New"/>
                <a:cs typeface="Courier New"/>
                <a:sym typeface="Courier New"/>
              </a:rPr>
              <a:t>CREATE DATABASE IF NOT EXISTS </a:t>
            </a:r>
            <a:r>
              <a:rPr b="1" lang="en-IN" sz="1750">
                <a:solidFill>
                  <a:schemeClr val="dk1"/>
                </a:solidFill>
                <a:latin typeface="Courier New"/>
                <a:ea typeface="Courier New"/>
                <a:cs typeface="Courier New"/>
                <a:sym typeface="Courier New"/>
              </a:rPr>
              <a:t>geodb</a:t>
            </a:r>
            <a:r>
              <a:rPr b="1" lang="en-IN" sz="1750">
                <a:solidFill>
                  <a:schemeClr val="dk1"/>
                </a:solidFill>
                <a:latin typeface="Courier New"/>
                <a:ea typeface="Courier New"/>
                <a:cs typeface="Courier New"/>
                <a:sym typeface="Courier New"/>
              </a:rPr>
              <a:t>;</a:t>
            </a:r>
            <a:endParaRPr sz="175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750">
                <a:solidFill>
                  <a:schemeClr val="dk1"/>
                </a:solidFill>
                <a:latin typeface="Courier New"/>
                <a:ea typeface="Courier New"/>
                <a:cs typeface="Courier New"/>
                <a:sym typeface="Courier New"/>
              </a:rPr>
              <a:t>Query OK, 1 row affected (0.01 sec)</a:t>
            </a:r>
            <a:endParaRPr sz="175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750">
                <a:solidFill>
                  <a:schemeClr val="dk1"/>
                </a:solidFill>
                <a:latin typeface="Courier New"/>
                <a:ea typeface="Courier New"/>
                <a:cs typeface="Courier New"/>
                <a:sym typeface="Courier New"/>
              </a:rPr>
              <a:t>   </a:t>
            </a:r>
            <a:endParaRPr sz="175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750">
                <a:solidFill>
                  <a:schemeClr val="dk1"/>
                </a:solidFill>
                <a:latin typeface="Courier New"/>
                <a:ea typeface="Courier New"/>
                <a:cs typeface="Courier New"/>
                <a:sym typeface="Courier New"/>
              </a:rPr>
              <a:t>MariaDB </a:t>
            </a:r>
            <a:r>
              <a:rPr lang="en-IN" sz="1750">
                <a:solidFill>
                  <a:schemeClr val="dk1"/>
                </a:solidFill>
                <a:latin typeface="Courier New"/>
                <a:ea typeface="Courier New"/>
                <a:cs typeface="Courier New"/>
                <a:sym typeface="Courier New"/>
              </a:rPr>
              <a:t>&gt; </a:t>
            </a:r>
            <a:r>
              <a:rPr b="1" lang="en-IN" sz="1750">
                <a:solidFill>
                  <a:schemeClr val="dk1"/>
                </a:solidFill>
                <a:latin typeface="Courier New"/>
                <a:ea typeface="Courier New"/>
                <a:cs typeface="Courier New"/>
                <a:sym typeface="Courier New"/>
              </a:rPr>
              <a:t>DROP DATABASE IF EXISTS </a:t>
            </a:r>
            <a:r>
              <a:rPr b="1" lang="en-IN" sz="1750">
                <a:solidFill>
                  <a:schemeClr val="dk1"/>
                </a:solidFill>
                <a:latin typeface="Courier New"/>
                <a:ea typeface="Courier New"/>
                <a:cs typeface="Courier New"/>
                <a:sym typeface="Courier New"/>
              </a:rPr>
              <a:t>geodb</a:t>
            </a:r>
            <a:r>
              <a:rPr b="1" lang="en-IN" sz="1750">
                <a:solidFill>
                  <a:schemeClr val="dk1"/>
                </a:solidFill>
                <a:latin typeface="Courier New"/>
                <a:ea typeface="Courier New"/>
                <a:cs typeface="Courier New"/>
                <a:sym typeface="Courier New"/>
              </a:rPr>
              <a:t>;</a:t>
            </a:r>
            <a:endParaRPr sz="1750">
              <a:solidFill>
                <a:schemeClr val="dk1"/>
              </a:solidFill>
              <a:latin typeface="Arial"/>
              <a:ea typeface="Arial"/>
              <a:cs typeface="Arial"/>
              <a:sym typeface="Arial"/>
            </a:endParaRPr>
          </a:p>
          <a:p>
            <a:pPr indent="0" lvl="0" marL="0" marR="0" rtl="0" algn="just">
              <a:lnSpc>
                <a:spcPct val="131000"/>
              </a:lnSpc>
              <a:spcBef>
                <a:spcPts val="400"/>
              </a:spcBef>
              <a:spcAft>
                <a:spcPts val="0"/>
              </a:spcAft>
              <a:buNone/>
            </a:pPr>
            <a:r>
              <a:rPr lang="en-IN" sz="1750">
                <a:solidFill>
                  <a:schemeClr val="dk1"/>
                </a:solidFill>
                <a:latin typeface="Courier New"/>
                <a:ea typeface="Courier New"/>
                <a:cs typeface="Courier New"/>
                <a:sym typeface="Courier New"/>
              </a:rPr>
              <a:t>Query OK, 0 rows affected (0.00 sec)</a:t>
            </a:r>
            <a:endParaRPr sz="1750">
              <a:solidFill>
                <a:schemeClr val="dk1"/>
              </a:solidFill>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76"/>
          <p:cNvSpPr/>
          <p:nvPr/>
        </p:nvSpPr>
        <p:spPr>
          <a:xfrm>
            <a:off x="0" y="0"/>
            <a:ext cx="12192000" cy="6726713"/>
          </a:xfrm>
          <a:prstGeom prst="rect">
            <a:avLst/>
          </a:prstGeom>
          <a:noFill/>
          <a:ln>
            <a:noFill/>
          </a:ln>
        </p:spPr>
        <p:txBody>
          <a:bodyPr anchorCtr="0" anchor="t" bIns="45700" lIns="91425" spcFirstLastPara="1" rIns="91425" wrap="square" tIns="45700">
            <a:spAutoFit/>
          </a:bodyPr>
          <a:lstStyle/>
          <a:p>
            <a:pPr indent="0" lvl="0" marL="0" marR="0" rtl="0" algn="just">
              <a:lnSpc>
                <a:spcPct val="131000"/>
              </a:lnSpc>
              <a:spcBef>
                <a:spcPts val="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a:t>
            </a:r>
            <a:r>
              <a:rPr lang="en-IN" sz="1600">
                <a:solidFill>
                  <a:srgbClr val="E31B23"/>
                </a:solidFill>
                <a:latin typeface="Courier New"/>
                <a:ea typeface="Courier New"/>
                <a:cs typeface="Courier New"/>
                <a:sym typeface="Courier New"/>
              </a:rPr>
              <a:t>SET autocommit = 1;</a:t>
            </a:r>
            <a:r>
              <a:rPr lang="en-IN" sz="1600">
                <a:solidFill>
                  <a:schemeClr val="dk1"/>
                </a:solidFill>
                <a:latin typeface="Courier New"/>
                <a:ea typeface="Courier New"/>
                <a:cs typeface="Courier New"/>
                <a:sym typeface="Courier New"/>
              </a:rPr>
              <a:t>   </a:t>
            </a:r>
            <a:r>
              <a:rPr lang="en-IN" sz="1600">
                <a:solidFill>
                  <a:srgbClr val="009900"/>
                </a:solidFill>
                <a:latin typeface="Courier New"/>
                <a:ea typeface="Courier New"/>
                <a:cs typeface="Courier New"/>
                <a:sym typeface="Courier New"/>
              </a:rPr>
              <a:t>-- Enable autocommit</a:t>
            </a:r>
            <a:endParaRPr sz="2000">
              <a:solidFill>
                <a:schemeClr val="dk1"/>
              </a:solidFill>
              <a:latin typeface="Arial"/>
              <a:ea typeface="Arial"/>
              <a:cs typeface="Arial"/>
              <a:sym typeface="Arial"/>
            </a:endParaRPr>
          </a:p>
          <a:p>
            <a:pPr indent="0" lvl="0" marL="0" marR="0" rtl="0" algn="just">
              <a:lnSpc>
                <a:spcPct val="115000"/>
              </a:lnSpc>
              <a:spcBef>
                <a:spcPts val="1200"/>
              </a:spcBef>
              <a:spcAft>
                <a:spcPts val="0"/>
              </a:spcAft>
              <a:buNone/>
            </a:pPr>
            <a:r>
              <a:rPr lang="en-IN" sz="1800">
                <a:solidFill>
                  <a:schemeClr val="dk1"/>
                </a:solidFill>
                <a:latin typeface="Arial"/>
                <a:ea typeface="Arial"/>
                <a:cs typeface="Arial"/>
                <a:sym typeface="Arial"/>
              </a:rPr>
              <a:t>A </a:t>
            </a:r>
            <a:r>
              <a:rPr i="1" lang="en-IN" sz="1800">
                <a:solidFill>
                  <a:schemeClr val="dk1"/>
                </a:solidFill>
                <a:latin typeface="Arial"/>
                <a:ea typeface="Arial"/>
                <a:cs typeface="Arial"/>
                <a:sym typeface="Arial"/>
              </a:rPr>
              <a:t>transaction</a:t>
            </a:r>
            <a:r>
              <a:rPr lang="en-IN" sz="1800">
                <a:solidFill>
                  <a:schemeClr val="dk1"/>
                </a:solidFill>
                <a:latin typeface="Arial"/>
                <a:ea typeface="Arial"/>
                <a:cs typeface="Arial"/>
                <a:sym typeface="Arial"/>
              </a:rPr>
              <a:t> groups a set of operations into a unit that meets the ACID test:</a:t>
            </a:r>
            <a:endParaRPr sz="2000">
              <a:solidFill>
                <a:schemeClr val="dk1"/>
              </a:solidFill>
              <a:latin typeface="Arial"/>
              <a:ea typeface="Arial"/>
              <a:cs typeface="Arial"/>
              <a:sym typeface="Arial"/>
            </a:endParaRPr>
          </a:p>
          <a:p>
            <a:pPr indent="-342900" lvl="0" marL="342900" marR="0" rtl="0" algn="l">
              <a:lnSpc>
                <a:spcPct val="115000"/>
              </a:lnSpc>
              <a:spcBef>
                <a:spcPts val="1400"/>
              </a:spcBef>
              <a:spcAft>
                <a:spcPts val="0"/>
              </a:spcAft>
              <a:buClr>
                <a:schemeClr val="dk1"/>
              </a:buClr>
              <a:buSzPts val="1050"/>
              <a:buFont typeface="Calibri"/>
              <a:buAutoNum type="arabicPeriod"/>
            </a:pPr>
            <a:r>
              <a:rPr lang="en-IN" sz="1800">
                <a:solidFill>
                  <a:schemeClr val="dk1"/>
                </a:solidFill>
                <a:latin typeface="Arial"/>
                <a:ea typeface="Arial"/>
                <a:cs typeface="Arial"/>
                <a:sym typeface="Arial"/>
              </a:rPr>
              <a:t>Atomicity: If all the operations succeed, changes are </a:t>
            </a:r>
            <a:r>
              <a:rPr i="1" lang="en-IN" sz="1800">
                <a:solidFill>
                  <a:schemeClr val="dk1"/>
                </a:solidFill>
                <a:latin typeface="Arial"/>
                <a:ea typeface="Arial"/>
                <a:cs typeface="Arial"/>
                <a:sym typeface="Arial"/>
              </a:rPr>
              <a:t>committed</a:t>
            </a:r>
            <a:r>
              <a:rPr lang="en-IN" sz="1800">
                <a:solidFill>
                  <a:schemeClr val="dk1"/>
                </a:solidFill>
                <a:latin typeface="Arial"/>
                <a:ea typeface="Arial"/>
                <a:cs typeface="Arial"/>
                <a:sym typeface="Arial"/>
              </a:rPr>
              <a:t> to the database. If any of the operations fails, the entire transaction is </a:t>
            </a:r>
            <a:r>
              <a:rPr i="1" lang="en-IN" sz="1800">
                <a:solidFill>
                  <a:schemeClr val="dk1"/>
                </a:solidFill>
                <a:latin typeface="Arial"/>
                <a:ea typeface="Arial"/>
                <a:cs typeface="Arial"/>
                <a:sym typeface="Arial"/>
              </a:rPr>
              <a:t>rolled back</a:t>
            </a:r>
            <a:r>
              <a:rPr lang="en-IN" sz="1800">
                <a:solidFill>
                  <a:schemeClr val="dk1"/>
                </a:solidFill>
                <a:latin typeface="Arial"/>
                <a:ea typeface="Arial"/>
                <a:cs typeface="Arial"/>
                <a:sym typeface="Arial"/>
              </a:rPr>
              <a:t>, and no change is made to the database. In other words, there is no partial update.</a:t>
            </a:r>
            <a:endParaRPr sz="2000">
              <a:solidFill>
                <a:schemeClr val="dk1"/>
              </a:solidFill>
              <a:latin typeface="Arial"/>
              <a:ea typeface="Arial"/>
              <a:cs typeface="Arial"/>
              <a:sym typeface="Arial"/>
            </a:endParaRPr>
          </a:p>
          <a:p>
            <a:pPr indent="-342900" lvl="0" marL="342900" marR="0" rtl="0" algn="l">
              <a:lnSpc>
                <a:spcPct val="115000"/>
              </a:lnSpc>
              <a:spcBef>
                <a:spcPts val="0"/>
              </a:spcBef>
              <a:spcAft>
                <a:spcPts val="0"/>
              </a:spcAft>
              <a:buClr>
                <a:schemeClr val="dk1"/>
              </a:buClr>
              <a:buSzPts val="1050"/>
              <a:buFont typeface="Calibri"/>
              <a:buAutoNum type="arabicPeriod"/>
            </a:pPr>
            <a:r>
              <a:rPr lang="en-IN" sz="1800">
                <a:solidFill>
                  <a:schemeClr val="dk1"/>
                </a:solidFill>
                <a:latin typeface="Arial"/>
                <a:ea typeface="Arial"/>
                <a:cs typeface="Arial"/>
                <a:sym typeface="Arial"/>
              </a:rPr>
              <a:t>Consistency: A transaction transform the database from one consistent state to another consistent state.</a:t>
            </a:r>
            <a:endParaRPr sz="2000">
              <a:solidFill>
                <a:schemeClr val="dk1"/>
              </a:solidFill>
              <a:latin typeface="Arial"/>
              <a:ea typeface="Arial"/>
              <a:cs typeface="Arial"/>
              <a:sym typeface="Arial"/>
            </a:endParaRPr>
          </a:p>
          <a:p>
            <a:pPr indent="-342900" lvl="0" marL="342900" marR="0" rtl="0" algn="l">
              <a:lnSpc>
                <a:spcPct val="115000"/>
              </a:lnSpc>
              <a:spcBef>
                <a:spcPts val="0"/>
              </a:spcBef>
              <a:spcAft>
                <a:spcPts val="0"/>
              </a:spcAft>
              <a:buClr>
                <a:schemeClr val="dk1"/>
              </a:buClr>
              <a:buSzPts val="1050"/>
              <a:buFont typeface="Calibri"/>
              <a:buAutoNum type="arabicPeriod"/>
            </a:pPr>
            <a:r>
              <a:rPr lang="en-IN" sz="1800">
                <a:solidFill>
                  <a:schemeClr val="dk1"/>
                </a:solidFill>
                <a:latin typeface="Arial"/>
                <a:ea typeface="Arial"/>
                <a:cs typeface="Arial"/>
                <a:sym typeface="Arial"/>
              </a:rPr>
              <a:t>Isolation: Changes to a transaction are not visible to another transaction until they are committed.</a:t>
            </a:r>
            <a:endParaRPr sz="2000">
              <a:solidFill>
                <a:schemeClr val="dk1"/>
              </a:solidFill>
              <a:latin typeface="Arial"/>
              <a:ea typeface="Arial"/>
              <a:cs typeface="Arial"/>
              <a:sym typeface="Arial"/>
            </a:endParaRPr>
          </a:p>
          <a:p>
            <a:pPr indent="-342900" lvl="0" marL="342900" marR="0" rtl="0" algn="l">
              <a:lnSpc>
                <a:spcPct val="115000"/>
              </a:lnSpc>
              <a:spcBef>
                <a:spcPts val="0"/>
              </a:spcBef>
              <a:spcAft>
                <a:spcPts val="0"/>
              </a:spcAft>
              <a:buClr>
                <a:schemeClr val="dk1"/>
              </a:buClr>
              <a:buSzPts val="1050"/>
              <a:buFont typeface="Calibri"/>
              <a:buAutoNum type="arabicPeriod"/>
            </a:pPr>
            <a:r>
              <a:rPr lang="en-IN" sz="1800">
                <a:solidFill>
                  <a:schemeClr val="dk1"/>
                </a:solidFill>
                <a:latin typeface="Arial"/>
                <a:ea typeface="Arial"/>
                <a:cs typeface="Arial"/>
                <a:sym typeface="Arial"/>
              </a:rPr>
              <a:t>Durability: Committed changes are durable and never lost.</a:t>
            </a:r>
            <a:endParaRPr sz="2000">
              <a:solidFill>
                <a:schemeClr val="dk1"/>
              </a:solidFill>
              <a:latin typeface="Arial"/>
              <a:ea typeface="Arial"/>
              <a:cs typeface="Arial"/>
              <a:sym typeface="Arial"/>
            </a:endParaRPr>
          </a:p>
          <a:p>
            <a:pPr indent="0" lvl="0" marL="0" marR="0" rtl="0" algn="l">
              <a:lnSpc>
                <a:spcPct val="120000"/>
              </a:lnSpc>
              <a:spcBef>
                <a:spcPts val="2200"/>
              </a:spcBef>
              <a:spcAft>
                <a:spcPts val="0"/>
              </a:spcAft>
              <a:buNone/>
            </a:pPr>
            <a:r>
              <a:rPr b="1" lang="en-IN" sz="2800">
                <a:solidFill>
                  <a:srgbClr val="0A8464"/>
                </a:solidFill>
                <a:latin typeface="Verdana"/>
                <a:ea typeface="Verdana"/>
                <a:cs typeface="Verdana"/>
                <a:sym typeface="Verdana"/>
              </a:rPr>
              <a:t>5.5  User Variables</a:t>
            </a:r>
            <a:endParaRPr b="1" sz="2400">
              <a:solidFill>
                <a:srgbClr val="666666"/>
              </a:solidFill>
              <a:latin typeface="Arial"/>
              <a:ea typeface="Arial"/>
              <a:cs typeface="Arial"/>
              <a:sym typeface="Arial"/>
            </a:endParaRPr>
          </a:p>
          <a:p>
            <a:pPr indent="0" lvl="0" marL="0" marR="0" rtl="0" algn="just">
              <a:lnSpc>
                <a:spcPct val="115000"/>
              </a:lnSpc>
              <a:spcBef>
                <a:spcPts val="600"/>
              </a:spcBef>
              <a:spcAft>
                <a:spcPts val="0"/>
              </a:spcAft>
              <a:buNone/>
            </a:pPr>
            <a:r>
              <a:rPr lang="en-IN" sz="1800">
                <a:solidFill>
                  <a:schemeClr val="dk1"/>
                </a:solidFill>
                <a:latin typeface="Arial"/>
                <a:ea typeface="Arial"/>
                <a:cs typeface="Arial"/>
                <a:sym typeface="Arial"/>
              </a:rPr>
              <a:t>In </a:t>
            </a:r>
            <a:r>
              <a:rPr lang="en-IN" sz="1800">
                <a:solidFill>
                  <a:schemeClr val="dk1"/>
                </a:solidFill>
              </a:rPr>
              <a:t>MariaDB </a:t>
            </a:r>
            <a:r>
              <a:rPr lang="en-IN" sz="1800">
                <a:solidFill>
                  <a:schemeClr val="dk1"/>
                </a:solidFill>
                <a:latin typeface="Arial"/>
                <a:ea typeface="Arial"/>
                <a:cs typeface="Arial"/>
                <a:sym typeface="Arial"/>
              </a:rPr>
              <a:t>, you can define user variables via:</a:t>
            </a:r>
            <a:endParaRPr sz="2000">
              <a:solidFill>
                <a:schemeClr val="dk1"/>
              </a:solidFill>
              <a:latin typeface="Arial"/>
              <a:ea typeface="Arial"/>
              <a:cs typeface="Arial"/>
              <a:sym typeface="Arial"/>
            </a:endParaRPr>
          </a:p>
          <a:p>
            <a:pPr indent="-342900" lvl="0" marL="342900" marR="0" rtl="0" algn="l">
              <a:lnSpc>
                <a:spcPct val="115000"/>
              </a:lnSpc>
              <a:spcBef>
                <a:spcPts val="1400"/>
              </a:spcBef>
              <a:spcAft>
                <a:spcPts val="0"/>
              </a:spcAft>
              <a:buClr>
                <a:schemeClr val="dk1"/>
              </a:buClr>
              <a:buSzPts val="1050"/>
              <a:buFont typeface="Calibri"/>
              <a:buAutoNum type="arabicPeriod"/>
            </a:pPr>
            <a:r>
              <a:rPr lang="en-IN" sz="1800">
                <a:solidFill>
                  <a:schemeClr val="dk1"/>
                </a:solidFill>
                <a:latin typeface="Courier New"/>
                <a:ea typeface="Courier New"/>
                <a:cs typeface="Courier New"/>
                <a:sym typeface="Courier New"/>
              </a:rPr>
              <a:t>@varname :=value</a:t>
            </a:r>
            <a:r>
              <a:rPr lang="en-IN" sz="1800">
                <a:solidFill>
                  <a:schemeClr val="dk1"/>
                </a:solidFill>
                <a:latin typeface="Arial"/>
                <a:ea typeface="Arial"/>
                <a:cs typeface="Arial"/>
                <a:sym typeface="Arial"/>
              </a:rPr>
              <a:t> in a </a:t>
            </a:r>
            <a:r>
              <a:rPr lang="en-IN" sz="1800">
                <a:solidFill>
                  <a:schemeClr val="dk1"/>
                </a:solidFill>
                <a:latin typeface="Courier New"/>
                <a:ea typeface="Courier New"/>
                <a:cs typeface="Courier New"/>
                <a:sym typeface="Courier New"/>
              </a:rPr>
              <a:t>SELECT</a:t>
            </a:r>
            <a:r>
              <a:rPr lang="en-IN" sz="1800">
                <a:solidFill>
                  <a:schemeClr val="dk1"/>
                </a:solidFill>
                <a:latin typeface="Arial"/>
                <a:ea typeface="Arial"/>
                <a:cs typeface="Arial"/>
                <a:sym typeface="Arial"/>
              </a:rPr>
              <a:t> command, or</a:t>
            </a:r>
            <a:endParaRPr sz="2000">
              <a:solidFill>
                <a:schemeClr val="dk1"/>
              </a:solidFill>
              <a:latin typeface="Arial"/>
              <a:ea typeface="Arial"/>
              <a:cs typeface="Arial"/>
              <a:sym typeface="Arial"/>
            </a:endParaRPr>
          </a:p>
          <a:p>
            <a:pPr indent="-342900" lvl="0" marL="342900" marR="0" rtl="0" algn="l">
              <a:lnSpc>
                <a:spcPct val="115000"/>
              </a:lnSpc>
              <a:spcBef>
                <a:spcPts val="0"/>
              </a:spcBef>
              <a:spcAft>
                <a:spcPts val="0"/>
              </a:spcAft>
              <a:buClr>
                <a:schemeClr val="dk1"/>
              </a:buClr>
              <a:buSzPts val="1050"/>
              <a:buFont typeface="Calibri"/>
              <a:buAutoNum type="arabicPeriod"/>
            </a:pPr>
            <a:r>
              <a:rPr lang="en-IN" sz="1800">
                <a:solidFill>
                  <a:schemeClr val="dk1"/>
                </a:solidFill>
                <a:latin typeface="Courier New"/>
                <a:ea typeface="Courier New"/>
                <a:cs typeface="Courier New"/>
                <a:sym typeface="Courier New"/>
              </a:rPr>
              <a:t>SET @varname := value</a:t>
            </a:r>
            <a:r>
              <a:rPr lang="en-IN" sz="1800">
                <a:solidFill>
                  <a:schemeClr val="dk1"/>
                </a:solidFill>
                <a:latin typeface="Arial"/>
                <a:ea typeface="Arial"/>
                <a:cs typeface="Arial"/>
                <a:sym typeface="Arial"/>
              </a:rPr>
              <a:t> or </a:t>
            </a:r>
            <a:r>
              <a:rPr lang="en-IN" sz="1800">
                <a:solidFill>
                  <a:schemeClr val="dk1"/>
                </a:solidFill>
                <a:latin typeface="Courier New"/>
                <a:ea typeface="Courier New"/>
                <a:cs typeface="Courier New"/>
                <a:sym typeface="Courier New"/>
              </a:rPr>
              <a:t>SET @varname = value</a:t>
            </a:r>
            <a:r>
              <a:rPr lang="en-IN" sz="1800">
                <a:solidFill>
                  <a:schemeClr val="dk1"/>
                </a:solidFill>
                <a:latin typeface="Arial"/>
                <a:ea typeface="Arial"/>
                <a:cs typeface="Arial"/>
                <a:sym typeface="Arial"/>
              </a:rPr>
              <a:t> command.</a:t>
            </a:r>
            <a:endParaRPr sz="2000">
              <a:solidFill>
                <a:schemeClr val="dk1"/>
              </a:solidFill>
              <a:latin typeface="Arial"/>
              <a:ea typeface="Arial"/>
              <a:cs typeface="Arial"/>
              <a:sym typeface="Arial"/>
            </a:endParaRPr>
          </a:p>
          <a:p>
            <a:pPr indent="0" lvl="0" marL="0" marR="0" rtl="0" algn="just">
              <a:lnSpc>
                <a:spcPct val="115000"/>
              </a:lnSpc>
              <a:spcBef>
                <a:spcPts val="1400"/>
              </a:spcBef>
              <a:spcAft>
                <a:spcPts val="0"/>
              </a:spcAft>
              <a:buNone/>
            </a:pPr>
            <a:r>
              <a:rPr lang="en-IN" sz="1800">
                <a:solidFill>
                  <a:schemeClr val="dk1"/>
                </a:solidFill>
                <a:latin typeface="Arial"/>
                <a:ea typeface="Arial"/>
                <a:cs typeface="Arial"/>
                <a:sym typeface="Arial"/>
              </a:rPr>
              <a:t>For examples,</a:t>
            </a:r>
            <a:endParaRPr sz="2000">
              <a:solidFill>
                <a:schemeClr val="dk1"/>
              </a:solidFill>
              <a:latin typeface="Arial"/>
              <a:ea typeface="Arial"/>
              <a:cs typeface="Arial"/>
              <a:sym typeface="Arial"/>
            </a:endParaRPr>
          </a:p>
          <a:p>
            <a:pPr indent="0" lvl="0" marL="0" marR="0" rtl="0" algn="l">
              <a:lnSpc>
                <a:spcPct val="115000"/>
              </a:lnSpc>
              <a:spcBef>
                <a:spcPts val="40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SELECT </a:t>
            </a:r>
            <a:r>
              <a:rPr b="1" lang="en-IN" sz="1600">
                <a:solidFill>
                  <a:schemeClr val="dk1"/>
                </a:solidFill>
                <a:latin typeface="Courier New"/>
                <a:ea typeface="Courier New"/>
                <a:cs typeface="Courier New"/>
                <a:sym typeface="Courier New"/>
              </a:rPr>
              <a:t>@ali_dob := dateOfBirth</a:t>
            </a:r>
            <a:r>
              <a:rPr lang="en-IN" sz="1600">
                <a:solidFill>
                  <a:schemeClr val="dk1"/>
                </a:solidFill>
                <a:latin typeface="Courier New"/>
                <a:ea typeface="Courier New"/>
                <a:cs typeface="Courier New"/>
                <a:sym typeface="Courier New"/>
              </a:rPr>
              <a:t> FROM patients WHERE name = 'Ali';</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SELECT name WHERE dateOfBirth &lt; </a:t>
            </a:r>
            <a:r>
              <a:rPr b="1" lang="en-IN" sz="1600">
                <a:solidFill>
                  <a:schemeClr val="dk1"/>
                </a:solidFill>
                <a:latin typeface="Courier New"/>
                <a:ea typeface="Courier New"/>
                <a:cs typeface="Courier New"/>
                <a:sym typeface="Courier New"/>
              </a:rPr>
              <a:t>@ali_dob</a:t>
            </a: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endParaRPr sz="20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a:t>
            </a:r>
            <a:r>
              <a:rPr b="1" lang="en-IN" sz="1600">
                <a:solidFill>
                  <a:schemeClr val="dk1"/>
                </a:solidFill>
                <a:latin typeface="Courier New"/>
                <a:ea typeface="Courier New"/>
                <a:cs typeface="Courier New"/>
                <a:sym typeface="Courier New"/>
              </a:rPr>
              <a:t>SET @today := CURDATE()</a:t>
            </a: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indent="0" lvl="0" marL="0" marR="0" rtl="0" algn="just">
              <a:lnSpc>
                <a:spcPct val="131000"/>
              </a:lnSpc>
              <a:spcBef>
                <a:spcPts val="40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SELECT name FROM patients WHERE nextVisitDate = </a:t>
            </a:r>
            <a:r>
              <a:rPr b="1" lang="en-IN" sz="1600">
                <a:solidFill>
                  <a:schemeClr val="dk1"/>
                </a:solidFill>
                <a:latin typeface="Courier New"/>
                <a:ea typeface="Courier New"/>
                <a:cs typeface="Courier New"/>
                <a:sym typeface="Courier New"/>
              </a:rPr>
              <a:t>@today</a:t>
            </a: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77"/>
          <p:cNvSpPr/>
          <p:nvPr/>
        </p:nvSpPr>
        <p:spPr>
          <a:xfrm>
            <a:off x="0" y="0"/>
            <a:ext cx="12192000" cy="668465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IN" sz="1500">
                <a:solidFill>
                  <a:srgbClr val="0A8464"/>
                </a:solidFill>
                <a:latin typeface="Trebuchet MS"/>
                <a:ea typeface="Trebuchet MS"/>
                <a:cs typeface="Trebuchet MS"/>
                <a:sym typeface="Trebuchet MS"/>
              </a:rPr>
              <a:t>6.  More on </a:t>
            </a:r>
            <a:r>
              <a:rPr b="1" lang="en-IN" sz="1500">
                <a:solidFill>
                  <a:srgbClr val="0A8464"/>
                </a:solidFill>
                <a:latin typeface="Courier New"/>
                <a:ea typeface="Courier New"/>
                <a:cs typeface="Courier New"/>
                <a:sym typeface="Courier New"/>
              </a:rPr>
              <a:t>JOIN</a:t>
            </a:r>
            <a:endParaRPr b="1" sz="1500">
              <a:solidFill>
                <a:srgbClr val="434343"/>
              </a:solidFill>
              <a:latin typeface="Arial"/>
              <a:ea typeface="Arial"/>
              <a:cs typeface="Arial"/>
              <a:sym typeface="Arial"/>
            </a:endParaRPr>
          </a:p>
          <a:p>
            <a:pPr indent="0" lvl="0" marL="0" marR="0" rtl="0" algn="l">
              <a:lnSpc>
                <a:spcPct val="120000"/>
              </a:lnSpc>
              <a:spcBef>
                <a:spcPts val="1400"/>
              </a:spcBef>
              <a:spcAft>
                <a:spcPts val="0"/>
              </a:spcAft>
              <a:buNone/>
            </a:pPr>
            <a:r>
              <a:rPr b="1" lang="en-IN" sz="1500">
                <a:solidFill>
                  <a:srgbClr val="0A8464"/>
                </a:solidFill>
                <a:latin typeface="Verdana"/>
                <a:ea typeface="Verdana"/>
                <a:cs typeface="Verdana"/>
                <a:sym typeface="Verdana"/>
              </a:rPr>
              <a:t>6.1  </a:t>
            </a:r>
            <a:r>
              <a:rPr b="1" lang="en-IN" sz="1500">
                <a:solidFill>
                  <a:srgbClr val="0A8464"/>
                </a:solidFill>
                <a:latin typeface="Courier New"/>
                <a:ea typeface="Courier New"/>
                <a:cs typeface="Courier New"/>
                <a:sym typeface="Courier New"/>
              </a:rPr>
              <a:t>INNER JOIN</a:t>
            </a:r>
            <a:endParaRPr b="1" sz="1500">
              <a:solidFill>
                <a:srgbClr val="666666"/>
              </a:solidFill>
              <a:latin typeface="Arial"/>
              <a:ea typeface="Arial"/>
              <a:cs typeface="Arial"/>
              <a:sym typeface="Arial"/>
            </a:endParaRPr>
          </a:p>
          <a:p>
            <a:pPr indent="0" lvl="0" marL="0" marR="0" rtl="0" algn="just">
              <a:lnSpc>
                <a:spcPct val="115000"/>
              </a:lnSpc>
              <a:spcBef>
                <a:spcPts val="600"/>
              </a:spcBef>
              <a:spcAft>
                <a:spcPts val="0"/>
              </a:spcAft>
              <a:buNone/>
            </a:pPr>
            <a:r>
              <a:rPr lang="en-IN" sz="1500">
                <a:solidFill>
                  <a:schemeClr val="dk1"/>
                </a:solidFill>
                <a:latin typeface="Arial"/>
                <a:ea typeface="Arial"/>
                <a:cs typeface="Arial"/>
                <a:sym typeface="Arial"/>
              </a:rPr>
              <a:t>In an inner join of two tables, each row of the first table is combined (joined) with every row of second table. Suppose that there are </a:t>
            </a:r>
            <a:r>
              <a:rPr i="1" lang="en-IN" sz="1500">
                <a:solidFill>
                  <a:schemeClr val="dk1"/>
                </a:solidFill>
                <a:latin typeface="Arial"/>
                <a:ea typeface="Arial"/>
                <a:cs typeface="Arial"/>
                <a:sym typeface="Arial"/>
              </a:rPr>
              <a:t>n1</a:t>
            </a:r>
            <a:r>
              <a:rPr lang="en-IN" sz="1500">
                <a:solidFill>
                  <a:schemeClr val="dk1"/>
                </a:solidFill>
                <a:latin typeface="Arial"/>
                <a:ea typeface="Arial"/>
                <a:cs typeface="Arial"/>
                <a:sym typeface="Arial"/>
              </a:rPr>
              <a:t> rows in the first table and </a:t>
            </a:r>
            <a:r>
              <a:rPr i="1" lang="en-IN" sz="1500">
                <a:solidFill>
                  <a:schemeClr val="dk1"/>
                </a:solidFill>
                <a:latin typeface="Arial"/>
                <a:ea typeface="Arial"/>
                <a:cs typeface="Arial"/>
                <a:sym typeface="Arial"/>
              </a:rPr>
              <a:t>n2</a:t>
            </a:r>
            <a:r>
              <a:rPr lang="en-IN" sz="1500">
                <a:solidFill>
                  <a:schemeClr val="dk1"/>
                </a:solidFill>
                <a:latin typeface="Arial"/>
                <a:ea typeface="Arial"/>
                <a:cs typeface="Arial"/>
                <a:sym typeface="Arial"/>
              </a:rPr>
              <a:t> rows in the second table, </a:t>
            </a:r>
            <a:r>
              <a:rPr lang="en-IN" sz="1500">
                <a:solidFill>
                  <a:schemeClr val="dk1"/>
                </a:solidFill>
                <a:latin typeface="Courier New"/>
                <a:ea typeface="Courier New"/>
                <a:cs typeface="Courier New"/>
                <a:sym typeface="Courier New"/>
              </a:rPr>
              <a:t>INNER JOIN</a:t>
            </a:r>
            <a:r>
              <a:rPr lang="en-IN" sz="1500">
                <a:solidFill>
                  <a:schemeClr val="dk1"/>
                </a:solidFill>
                <a:latin typeface="Arial"/>
                <a:ea typeface="Arial"/>
                <a:cs typeface="Arial"/>
                <a:sym typeface="Arial"/>
              </a:rPr>
              <a:t> produces all combinations of </a:t>
            </a:r>
            <a:r>
              <a:rPr i="1" lang="en-IN" sz="1500">
                <a:solidFill>
                  <a:schemeClr val="dk1"/>
                </a:solidFill>
                <a:latin typeface="Arial"/>
                <a:ea typeface="Arial"/>
                <a:cs typeface="Arial"/>
                <a:sym typeface="Arial"/>
              </a:rPr>
              <a:t>n1</a:t>
            </a:r>
            <a:r>
              <a:rPr lang="en-IN" sz="1500">
                <a:solidFill>
                  <a:schemeClr val="dk1"/>
                </a:solidFill>
                <a:latin typeface="Arial"/>
                <a:ea typeface="Arial"/>
                <a:cs typeface="Arial"/>
                <a:sym typeface="Arial"/>
              </a:rPr>
              <a:t>×</a:t>
            </a:r>
            <a:r>
              <a:rPr i="1" lang="en-IN" sz="1500">
                <a:solidFill>
                  <a:schemeClr val="dk1"/>
                </a:solidFill>
                <a:latin typeface="Arial"/>
                <a:ea typeface="Arial"/>
                <a:cs typeface="Arial"/>
                <a:sym typeface="Arial"/>
              </a:rPr>
              <a:t>n2</a:t>
            </a:r>
            <a:r>
              <a:rPr lang="en-IN" sz="1500">
                <a:solidFill>
                  <a:schemeClr val="dk1"/>
                </a:solidFill>
                <a:latin typeface="Arial"/>
                <a:ea typeface="Arial"/>
                <a:cs typeface="Arial"/>
                <a:sym typeface="Arial"/>
              </a:rPr>
              <a:t> rows - it is known as </a:t>
            </a:r>
            <a:r>
              <a:rPr i="1" lang="en-IN" sz="1500">
                <a:solidFill>
                  <a:schemeClr val="dk1"/>
                </a:solidFill>
                <a:latin typeface="Arial"/>
                <a:ea typeface="Arial"/>
                <a:cs typeface="Arial"/>
                <a:sym typeface="Arial"/>
              </a:rPr>
              <a:t>Cartesian Product</a:t>
            </a:r>
            <a:r>
              <a:rPr lang="en-IN" sz="1500">
                <a:solidFill>
                  <a:schemeClr val="dk1"/>
                </a:solidFill>
                <a:latin typeface="Arial"/>
                <a:ea typeface="Arial"/>
                <a:cs typeface="Arial"/>
                <a:sym typeface="Arial"/>
              </a:rPr>
              <a:t> or </a:t>
            </a:r>
            <a:r>
              <a:rPr i="1" lang="en-IN" sz="1500">
                <a:solidFill>
                  <a:schemeClr val="dk1"/>
                </a:solidFill>
                <a:latin typeface="Arial"/>
                <a:ea typeface="Arial"/>
                <a:cs typeface="Arial"/>
                <a:sym typeface="Arial"/>
              </a:rPr>
              <a:t>Cross Product</a:t>
            </a:r>
            <a:r>
              <a:rPr lang="en-IN" sz="1500">
                <a:solidFill>
                  <a:schemeClr val="dk1"/>
                </a:solidFill>
                <a:latin typeface="Arial"/>
                <a:ea typeface="Arial"/>
                <a:cs typeface="Arial"/>
                <a:sym typeface="Arial"/>
              </a:rPr>
              <a:t>.</a:t>
            </a:r>
            <a:endParaRPr/>
          </a:p>
          <a:p>
            <a:pPr indent="0" lvl="0" marL="0" marR="0" rtl="0" algn="l">
              <a:lnSpc>
                <a:spcPct val="120000"/>
              </a:lnSpc>
              <a:spcBef>
                <a:spcPts val="1600"/>
              </a:spcBef>
              <a:spcAft>
                <a:spcPts val="0"/>
              </a:spcAft>
              <a:buNone/>
            </a:pPr>
            <a:r>
              <a:rPr b="1" lang="en-IN" sz="1500">
                <a:solidFill>
                  <a:srgbClr val="444444"/>
                </a:solidFill>
                <a:latin typeface="Verdana"/>
                <a:ea typeface="Verdana"/>
                <a:cs typeface="Verdana"/>
                <a:sym typeface="Verdana"/>
              </a:rPr>
              <a:t>Example</a:t>
            </a:r>
            <a:endParaRPr b="1" sz="1500">
              <a:solidFill>
                <a:srgbClr val="666666"/>
              </a:solidFill>
              <a:latin typeface="Arial"/>
              <a:ea typeface="Arial"/>
              <a:cs typeface="Arial"/>
              <a:sym typeface="Arial"/>
            </a:endParaRPr>
          </a:p>
          <a:p>
            <a:pPr indent="0" lvl="0" marL="0" marR="0" rtl="0" algn="l">
              <a:lnSpc>
                <a:spcPct val="115000"/>
              </a:lnSpc>
              <a:spcBef>
                <a:spcPts val="0"/>
              </a:spcBef>
              <a:spcAft>
                <a:spcPts val="0"/>
              </a:spcAft>
              <a:buNone/>
            </a:pPr>
            <a:r>
              <a:rPr lang="en-IN" sz="1500">
                <a:solidFill>
                  <a:schemeClr val="dk1"/>
                </a:solidFill>
                <a:latin typeface="Courier New"/>
                <a:ea typeface="Courier New"/>
                <a:cs typeface="Courier New"/>
                <a:sym typeface="Courier New"/>
              </a:rPr>
              <a:t>MariaDB </a:t>
            </a:r>
            <a:r>
              <a:rPr lang="en-IN" sz="1500">
                <a:solidFill>
                  <a:schemeClr val="dk1"/>
                </a:solidFill>
                <a:latin typeface="Courier New"/>
                <a:ea typeface="Courier New"/>
                <a:cs typeface="Courier New"/>
                <a:sym typeface="Courier New"/>
              </a:rPr>
              <a:t>&gt; </a:t>
            </a:r>
            <a:r>
              <a:rPr b="1" lang="en-IN" sz="1500">
                <a:solidFill>
                  <a:schemeClr val="dk1"/>
                </a:solidFill>
                <a:latin typeface="Courier New"/>
                <a:ea typeface="Courier New"/>
                <a:cs typeface="Courier New"/>
                <a:sym typeface="Courier New"/>
              </a:rPr>
              <a:t>DROP TABLE IF EXISTS t1, t2;</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500">
                <a:solidFill>
                  <a:schemeClr val="dk1"/>
                </a:solidFill>
                <a:latin typeface="Courier New"/>
                <a:ea typeface="Courier New"/>
                <a:cs typeface="Courier New"/>
                <a:sym typeface="Courier New"/>
              </a:rPr>
              <a:t> </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500">
                <a:solidFill>
                  <a:schemeClr val="dk1"/>
                </a:solidFill>
                <a:latin typeface="Courier New"/>
                <a:ea typeface="Courier New"/>
                <a:cs typeface="Courier New"/>
                <a:sym typeface="Courier New"/>
              </a:rPr>
              <a:t>MariaDB </a:t>
            </a:r>
            <a:r>
              <a:rPr lang="en-IN" sz="1500">
                <a:solidFill>
                  <a:schemeClr val="dk1"/>
                </a:solidFill>
                <a:latin typeface="Courier New"/>
                <a:ea typeface="Courier New"/>
                <a:cs typeface="Courier New"/>
                <a:sym typeface="Courier New"/>
              </a:rPr>
              <a:t>&gt; </a:t>
            </a:r>
            <a:r>
              <a:rPr b="1" lang="en-IN" sz="1500">
                <a:solidFill>
                  <a:schemeClr val="dk1"/>
                </a:solidFill>
                <a:latin typeface="Courier New"/>
                <a:ea typeface="Courier New"/>
                <a:cs typeface="Courier New"/>
                <a:sym typeface="Courier New"/>
              </a:rPr>
              <a:t>CREATE TABLE t1 (</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500">
                <a:solidFill>
                  <a:schemeClr val="dk1"/>
                </a:solidFill>
                <a:latin typeface="Courier New"/>
                <a:ea typeface="Courier New"/>
                <a:cs typeface="Courier New"/>
                <a:sym typeface="Courier New"/>
              </a:rPr>
              <a:t>          id      INT PRIMARY KEY,</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500">
                <a:solidFill>
                  <a:schemeClr val="dk1"/>
                </a:solidFill>
                <a:latin typeface="Courier New"/>
                <a:ea typeface="Courier New"/>
                <a:cs typeface="Courier New"/>
                <a:sym typeface="Courier New"/>
              </a:rPr>
              <a:t>          `desc`  VARCHAR(30)</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500">
                <a:solidFill>
                  <a:schemeClr val="dk1"/>
                </a:solidFill>
                <a:latin typeface="Courier New"/>
                <a:ea typeface="Courier New"/>
                <a:cs typeface="Courier New"/>
                <a:sym typeface="Courier New"/>
              </a:rPr>
              <a:t>       );</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500">
                <a:solidFill>
                  <a:srgbClr val="009900"/>
                </a:solidFill>
                <a:latin typeface="Courier New"/>
                <a:ea typeface="Courier New"/>
                <a:cs typeface="Courier New"/>
                <a:sym typeface="Courier New"/>
              </a:rPr>
              <a:t>-- `desc` is a reserved word - must be back-quoted</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500">
                <a:solidFill>
                  <a:schemeClr val="dk1"/>
                </a:solidFill>
                <a:latin typeface="Courier New"/>
                <a:ea typeface="Courier New"/>
                <a:cs typeface="Courier New"/>
                <a:sym typeface="Courier New"/>
              </a:rPr>
              <a:t> </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500">
                <a:solidFill>
                  <a:schemeClr val="dk1"/>
                </a:solidFill>
                <a:latin typeface="Courier New"/>
                <a:ea typeface="Courier New"/>
                <a:cs typeface="Courier New"/>
                <a:sym typeface="Courier New"/>
              </a:rPr>
              <a:t>MariaDB </a:t>
            </a:r>
            <a:r>
              <a:rPr lang="en-IN" sz="1500">
                <a:solidFill>
                  <a:schemeClr val="dk1"/>
                </a:solidFill>
                <a:latin typeface="Courier New"/>
                <a:ea typeface="Courier New"/>
                <a:cs typeface="Courier New"/>
                <a:sym typeface="Courier New"/>
              </a:rPr>
              <a:t>&gt; </a:t>
            </a:r>
            <a:r>
              <a:rPr b="1" lang="en-IN" sz="1500">
                <a:solidFill>
                  <a:schemeClr val="dk1"/>
                </a:solidFill>
                <a:latin typeface="Courier New"/>
                <a:ea typeface="Courier New"/>
                <a:cs typeface="Courier New"/>
                <a:sym typeface="Courier New"/>
              </a:rPr>
              <a:t>CREATE TABLE t2 (</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500">
                <a:solidFill>
                  <a:schemeClr val="dk1"/>
                </a:solidFill>
                <a:latin typeface="Courier New"/>
                <a:ea typeface="Courier New"/>
                <a:cs typeface="Courier New"/>
                <a:sym typeface="Courier New"/>
              </a:rPr>
              <a:t>          id      INT PRIMARY KEY,</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500">
                <a:solidFill>
                  <a:schemeClr val="dk1"/>
                </a:solidFill>
                <a:latin typeface="Courier New"/>
                <a:ea typeface="Courier New"/>
                <a:cs typeface="Courier New"/>
                <a:sym typeface="Courier New"/>
              </a:rPr>
              <a:t>          `desc`  VARCHAR(30)</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500">
                <a:solidFill>
                  <a:schemeClr val="dk1"/>
                </a:solidFill>
                <a:latin typeface="Courier New"/>
                <a:ea typeface="Courier New"/>
                <a:cs typeface="Courier New"/>
                <a:sym typeface="Courier New"/>
              </a:rPr>
              <a:t>       );</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500">
                <a:solidFill>
                  <a:schemeClr val="dk1"/>
                </a:solidFill>
                <a:latin typeface="Courier New"/>
                <a:ea typeface="Courier New"/>
                <a:cs typeface="Courier New"/>
                <a:sym typeface="Courier New"/>
              </a:rPr>
              <a:t> </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500">
                <a:solidFill>
                  <a:schemeClr val="dk1"/>
                </a:solidFill>
                <a:latin typeface="Courier New"/>
                <a:ea typeface="Courier New"/>
                <a:cs typeface="Courier New"/>
                <a:sym typeface="Courier New"/>
              </a:rPr>
              <a:t>MariaDB </a:t>
            </a:r>
            <a:r>
              <a:rPr lang="en-IN" sz="1500">
                <a:solidFill>
                  <a:schemeClr val="dk1"/>
                </a:solidFill>
                <a:latin typeface="Courier New"/>
                <a:ea typeface="Courier New"/>
                <a:cs typeface="Courier New"/>
                <a:sym typeface="Courier New"/>
              </a:rPr>
              <a:t>&gt; </a:t>
            </a:r>
            <a:r>
              <a:rPr b="1" lang="en-IN" sz="1500">
                <a:solidFill>
                  <a:schemeClr val="dk1"/>
                </a:solidFill>
                <a:latin typeface="Courier New"/>
                <a:ea typeface="Courier New"/>
                <a:cs typeface="Courier New"/>
                <a:sym typeface="Courier New"/>
              </a:rPr>
              <a:t>INSERT INTO t1 VALUES</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500">
                <a:solidFill>
                  <a:schemeClr val="dk1"/>
                </a:solidFill>
                <a:latin typeface="Courier New"/>
                <a:ea typeface="Courier New"/>
                <a:cs typeface="Courier New"/>
                <a:sym typeface="Courier New"/>
              </a:rPr>
              <a:t>         (1, 'ID 1 in t1'),</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500">
                <a:solidFill>
                  <a:schemeClr val="dk1"/>
                </a:solidFill>
                <a:latin typeface="Courier New"/>
                <a:ea typeface="Courier New"/>
                <a:cs typeface="Courier New"/>
                <a:sym typeface="Courier New"/>
              </a:rPr>
              <a:t>         (2, 'ID 2 in t1'),</a:t>
            </a:r>
            <a:endParaRPr sz="15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500">
                <a:solidFill>
                  <a:schemeClr val="dk1"/>
                </a:solidFill>
                <a:latin typeface="Courier New"/>
                <a:ea typeface="Courier New"/>
                <a:cs typeface="Courier New"/>
                <a:sym typeface="Courier New"/>
              </a:rPr>
              <a:t>         (3, 'ID 3 in t1');</a:t>
            </a:r>
            <a:endParaRPr sz="1500">
              <a:solidFill>
                <a:schemeClr val="dk1"/>
              </a:solidFill>
              <a:latin typeface="Arial"/>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78"/>
          <p:cNvSpPr/>
          <p:nvPr/>
        </p:nvSpPr>
        <p:spPr>
          <a:xfrm>
            <a:off x="1" y="1"/>
            <a:ext cx="12192000" cy="6773008"/>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b="1" lang="en-IN" sz="1400">
                <a:solidFill>
                  <a:schemeClr val="dk1"/>
                </a:solidFill>
                <a:latin typeface="Courier New"/>
                <a:ea typeface="Courier New"/>
                <a:cs typeface="Courier New"/>
                <a:sym typeface="Courier New"/>
              </a:rPr>
              <a:t>INSERT INTO t1 VALUES</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400">
                <a:solidFill>
                  <a:schemeClr val="dk1"/>
                </a:solidFill>
                <a:latin typeface="Courier New"/>
                <a:ea typeface="Courier New"/>
                <a:cs typeface="Courier New"/>
                <a:sym typeface="Courier New"/>
              </a:rPr>
              <a:t>         (1, 'ID 1 in t1'),</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400">
                <a:solidFill>
                  <a:schemeClr val="dk1"/>
                </a:solidFill>
                <a:latin typeface="Courier New"/>
                <a:ea typeface="Courier New"/>
                <a:cs typeface="Courier New"/>
                <a:sym typeface="Courier New"/>
              </a:rPr>
              <a:t>         (2, 'ID 2 in t1'),</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400">
                <a:solidFill>
                  <a:schemeClr val="dk1"/>
                </a:solidFill>
                <a:latin typeface="Courier New"/>
                <a:ea typeface="Courier New"/>
                <a:cs typeface="Courier New"/>
                <a:sym typeface="Courier New"/>
              </a:rPr>
              <a:t>         (3, 'ID 3 in t1');</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b="1" lang="en-IN" sz="1400">
                <a:solidFill>
                  <a:schemeClr val="dk1"/>
                </a:solidFill>
                <a:latin typeface="Courier New"/>
                <a:ea typeface="Courier New"/>
                <a:cs typeface="Courier New"/>
                <a:sym typeface="Courier New"/>
              </a:rPr>
              <a:t>INSERT INTO t2 VALUES</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400">
                <a:solidFill>
                  <a:schemeClr val="dk1"/>
                </a:solidFill>
                <a:latin typeface="Courier New"/>
                <a:ea typeface="Courier New"/>
                <a:cs typeface="Courier New"/>
                <a:sym typeface="Courier New"/>
              </a:rPr>
              <a:t>         (2, 'ID 2 in t2'),</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400">
                <a:solidFill>
                  <a:schemeClr val="dk1"/>
                </a:solidFill>
                <a:latin typeface="Courier New"/>
                <a:ea typeface="Courier New"/>
                <a:cs typeface="Courier New"/>
                <a:sym typeface="Courier New"/>
              </a:rPr>
              <a:t>         (3, 'ID 3 in t2'),</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400">
                <a:solidFill>
                  <a:schemeClr val="dk1"/>
                </a:solidFill>
                <a:latin typeface="Courier New"/>
                <a:ea typeface="Courier New"/>
                <a:cs typeface="Courier New"/>
                <a:sym typeface="Courier New"/>
              </a:rPr>
              <a:t>         (4, 'ID 4 in t2');</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b="1" lang="en-IN" sz="1400">
                <a:solidFill>
                  <a:schemeClr val="dk1"/>
                </a:solidFill>
                <a:latin typeface="Courier New"/>
                <a:ea typeface="Courier New"/>
                <a:cs typeface="Courier New"/>
                <a:sym typeface="Courier New"/>
              </a:rPr>
              <a:t>SELECT * FROM t1;</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id | desc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1 | ID 1 in t1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2 | ID 2 in t1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3 | ID 3 in t1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b="1" lang="en-IN" sz="1400">
                <a:solidFill>
                  <a:schemeClr val="dk1"/>
                </a:solidFill>
                <a:latin typeface="Courier New"/>
                <a:ea typeface="Courier New"/>
                <a:cs typeface="Courier New"/>
                <a:sym typeface="Courier New"/>
              </a:rPr>
              <a:t>SELECT * FROM t2;</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id | desc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2 | ID 2 in t2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3 | ID 3 in t2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4 | ID 4 in t2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79"/>
          <p:cNvSpPr/>
          <p:nvPr/>
        </p:nvSpPr>
        <p:spPr>
          <a:xfrm>
            <a:off x="0" y="0"/>
            <a:ext cx="12192000" cy="6748129"/>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b="1" lang="en-IN" sz="1400">
                <a:solidFill>
                  <a:schemeClr val="dk1"/>
                </a:solidFill>
                <a:latin typeface="Courier New"/>
                <a:ea typeface="Courier New"/>
                <a:cs typeface="Courier New"/>
                <a:sym typeface="Courier New"/>
              </a:rPr>
              <a:t>SELECT *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400">
                <a:solidFill>
                  <a:schemeClr val="dk1"/>
                </a:solidFill>
                <a:latin typeface="Courier New"/>
                <a:ea typeface="Courier New"/>
                <a:cs typeface="Courier New"/>
                <a:sym typeface="Courier New"/>
              </a:rPr>
              <a:t>       </a:t>
            </a:r>
            <a:r>
              <a:rPr b="1" lang="en-IN" sz="1400">
                <a:solidFill>
                  <a:srgbClr val="E31B23"/>
                </a:solidFill>
                <a:latin typeface="Courier New"/>
                <a:ea typeface="Courier New"/>
                <a:cs typeface="Courier New"/>
                <a:sym typeface="Courier New"/>
              </a:rPr>
              <a:t>FROM t1 INNER JOIN t2</a:t>
            </a:r>
            <a:r>
              <a:rPr b="1"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id | desc       | id | desc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1 | ID 1 in t1 |  2 | ID 2 in t2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2 | ID 2 in t1 |  2 | ID 2 in t2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3 | ID 3 in t1 |  2 | ID 2 in t2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1 | ID 1 in t1 |  3 | ID 3 in t2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2 | ID 2 in t1 |  3 | ID 3 in t2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3 | ID 3 in t1 |  3 | ID 3 in t2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1 | ID 1 in t1 |  4 | ID 4 in t2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2 | ID 2 in t1 |  4 | ID 4 in t2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3 | ID 3 in t1 |  4 | ID 4 in t2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rgbClr val="009900"/>
                </a:solidFill>
                <a:latin typeface="Courier New"/>
                <a:ea typeface="Courier New"/>
                <a:cs typeface="Courier New"/>
                <a:sym typeface="Courier New"/>
              </a:rPr>
              <a:t>-- SELECT all columns in t1 and t2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rgbClr val="009900"/>
                </a:solidFill>
                <a:latin typeface="Courier New"/>
                <a:ea typeface="Courier New"/>
                <a:cs typeface="Courier New"/>
                <a:sym typeface="Courier New"/>
              </a:rPr>
              <a:t>-- INNER JOIN produces ALL combinations of rows in t1 and t2</a:t>
            </a:r>
            <a:endParaRPr sz="1400">
              <a:solidFill>
                <a:schemeClr val="dk1"/>
              </a:solidFill>
              <a:latin typeface="Arial"/>
              <a:ea typeface="Arial"/>
              <a:cs typeface="Arial"/>
              <a:sym typeface="Arial"/>
            </a:endParaRPr>
          </a:p>
          <a:p>
            <a:pPr indent="0" lvl="0" marL="0" marR="0" rtl="0" algn="just">
              <a:lnSpc>
                <a:spcPct val="115000"/>
              </a:lnSpc>
              <a:spcBef>
                <a:spcPts val="600"/>
              </a:spcBef>
              <a:spcAft>
                <a:spcPts val="0"/>
              </a:spcAft>
              <a:buNone/>
            </a:pPr>
            <a:r>
              <a:rPr lang="en-IN" sz="1400">
                <a:solidFill>
                  <a:schemeClr val="dk1"/>
                </a:solidFill>
                <a:latin typeface="Arial"/>
                <a:ea typeface="Arial"/>
                <a:cs typeface="Arial"/>
                <a:sym typeface="Arial"/>
              </a:rPr>
              <a:t>You can impose constrain by using the </a:t>
            </a:r>
            <a:r>
              <a:rPr lang="en-IN" sz="1400">
                <a:solidFill>
                  <a:schemeClr val="dk1"/>
                </a:solidFill>
                <a:latin typeface="Courier New"/>
                <a:ea typeface="Courier New"/>
                <a:cs typeface="Courier New"/>
                <a:sym typeface="Courier New"/>
              </a:rPr>
              <a:t>ON</a:t>
            </a:r>
            <a:r>
              <a:rPr lang="en-IN" sz="1400">
                <a:solidFill>
                  <a:schemeClr val="dk1"/>
                </a:solidFill>
                <a:latin typeface="Arial"/>
                <a:ea typeface="Arial"/>
                <a:cs typeface="Arial"/>
                <a:sym typeface="Arial"/>
              </a:rPr>
              <a:t> clause, for example,</a:t>
            </a:r>
            <a:endParaRPr/>
          </a:p>
          <a:p>
            <a:pPr indent="0" lvl="0" marL="0" marR="0" rtl="0" algn="l">
              <a:lnSpc>
                <a:spcPct val="115000"/>
              </a:lnSpc>
              <a:spcBef>
                <a:spcPts val="40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b="1" lang="en-IN" sz="1400">
                <a:solidFill>
                  <a:schemeClr val="dk1"/>
                </a:solidFill>
                <a:latin typeface="Courier New"/>
                <a:ea typeface="Courier New"/>
                <a:cs typeface="Courier New"/>
                <a:sym typeface="Courier New"/>
              </a:rPr>
              <a:t>SELECT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400">
                <a:solidFill>
                  <a:schemeClr val="dk1"/>
                </a:solidFill>
                <a:latin typeface="Courier New"/>
                <a:ea typeface="Courier New"/>
                <a:cs typeface="Courier New"/>
                <a:sym typeface="Courier New"/>
              </a:rPr>
              <a:t>       FROM t1 INNER JOIN t2 ON t1.id = t2.id;</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id | desc       | id | desc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2 | ID 2 in t1 |  2 | ID 2 in t2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3 | ID 3 in t1 |  3 | ID 3 in t2 |</a:t>
            </a:r>
            <a:endParaRPr sz="1400">
              <a:solidFill>
                <a:schemeClr val="dk1"/>
              </a:solidFill>
              <a:latin typeface="Arial"/>
              <a:ea typeface="Arial"/>
              <a:cs typeface="Arial"/>
              <a:sym typeface="Arial"/>
            </a:endParaRPr>
          </a:p>
          <a:p>
            <a:pPr indent="0" lvl="0" marL="0" marR="0" rtl="0" algn="just">
              <a:lnSpc>
                <a:spcPct val="131000"/>
              </a:lnSpc>
              <a:spcBef>
                <a:spcPts val="40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80"/>
          <p:cNvSpPr/>
          <p:nvPr/>
        </p:nvSpPr>
        <p:spPr>
          <a:xfrm>
            <a:off x="0" y="0"/>
            <a:ext cx="12192000" cy="6746847"/>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lang="en-IN" sz="1600">
                <a:solidFill>
                  <a:schemeClr val="dk1"/>
                </a:solidFill>
                <a:latin typeface="Arial"/>
                <a:ea typeface="Arial"/>
                <a:cs typeface="Arial"/>
                <a:sym typeface="Arial"/>
              </a:rPr>
              <a:t>Take note that the following are equivalent:</a:t>
            </a:r>
            <a:endParaRPr/>
          </a:p>
          <a:p>
            <a:pPr indent="0" lvl="0" marL="0" marR="0" rtl="0" algn="l">
              <a:lnSpc>
                <a:spcPct val="115000"/>
              </a:lnSpc>
              <a:spcBef>
                <a:spcPts val="40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a:t>
            </a:r>
            <a:r>
              <a:rPr b="1" lang="en-IN" sz="1600">
                <a:solidFill>
                  <a:schemeClr val="dk1"/>
                </a:solidFill>
                <a:latin typeface="Courier New"/>
                <a:ea typeface="Courier New"/>
                <a:cs typeface="Courier New"/>
                <a:sym typeface="Courier New"/>
              </a:rPr>
              <a:t>SELECT *</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600">
                <a:solidFill>
                  <a:schemeClr val="dk1"/>
                </a:solidFill>
                <a:latin typeface="Courier New"/>
                <a:ea typeface="Courier New"/>
                <a:cs typeface="Courier New"/>
                <a:sym typeface="Courier New"/>
              </a:rPr>
              <a:t>       FROM t1 INNER JOIN t2 ON t1.id = t2.id;</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a:t>
            </a:r>
            <a:r>
              <a:rPr b="1" lang="en-IN" sz="1600">
                <a:solidFill>
                  <a:schemeClr val="dk1"/>
                </a:solidFill>
                <a:latin typeface="Courier New"/>
                <a:ea typeface="Courier New"/>
                <a:cs typeface="Courier New"/>
                <a:sym typeface="Courier New"/>
              </a:rPr>
              <a:t>SELECT *</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600">
                <a:solidFill>
                  <a:schemeClr val="dk1"/>
                </a:solidFill>
                <a:latin typeface="Courier New"/>
                <a:ea typeface="Courier New"/>
                <a:cs typeface="Courier New"/>
                <a:sym typeface="Courier New"/>
              </a:rPr>
              <a:t>       FROM t1 JOIN t2 ON t1.id = t2.id;</a:t>
            </a:r>
            <a:r>
              <a:rPr lang="en-IN" sz="1600">
                <a:solidFill>
                  <a:schemeClr val="dk1"/>
                </a:solidFill>
                <a:latin typeface="Courier New"/>
                <a:ea typeface="Courier New"/>
                <a:cs typeface="Courier New"/>
                <a:sym typeface="Courier New"/>
              </a:rPr>
              <a:t>        </a:t>
            </a:r>
            <a:r>
              <a:rPr lang="en-IN" sz="1600">
                <a:solidFill>
                  <a:srgbClr val="009900"/>
                </a:solidFill>
                <a:latin typeface="Courier New"/>
                <a:ea typeface="Courier New"/>
                <a:cs typeface="Courier New"/>
                <a:sym typeface="Courier New"/>
              </a:rPr>
              <a:t>-- default JOIN is INNER JOIN</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a:t>
            </a:r>
            <a:r>
              <a:rPr b="1" lang="en-IN" sz="1600">
                <a:solidFill>
                  <a:schemeClr val="dk1"/>
                </a:solidFill>
                <a:latin typeface="Courier New"/>
                <a:ea typeface="Courier New"/>
                <a:cs typeface="Courier New"/>
                <a:sym typeface="Courier New"/>
              </a:rPr>
              <a:t>SELECT *</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600">
                <a:solidFill>
                  <a:schemeClr val="dk1"/>
                </a:solidFill>
                <a:latin typeface="Courier New"/>
                <a:ea typeface="Courier New"/>
                <a:cs typeface="Courier New"/>
                <a:sym typeface="Courier New"/>
              </a:rPr>
              <a:t>       FROM t1 CROSS JOIN t2 ON t1.id = t2.id;</a:t>
            </a:r>
            <a:r>
              <a:rPr lang="en-IN" sz="1600">
                <a:solidFill>
                  <a:schemeClr val="dk1"/>
                </a:solidFill>
                <a:latin typeface="Courier New"/>
                <a:ea typeface="Courier New"/>
                <a:cs typeface="Courier New"/>
                <a:sym typeface="Courier New"/>
              </a:rPr>
              <a:t>  </a:t>
            </a:r>
            <a:r>
              <a:rPr lang="en-IN" sz="1600">
                <a:solidFill>
                  <a:srgbClr val="009900"/>
                </a:solidFill>
                <a:latin typeface="Courier New"/>
                <a:ea typeface="Courier New"/>
                <a:cs typeface="Courier New"/>
                <a:sym typeface="Courier New"/>
              </a:rPr>
              <a:t>-- Also called CROSS JOIN</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rgbClr val="009900"/>
                </a:solidFill>
                <a:latin typeface="Courier New"/>
                <a:ea typeface="Courier New"/>
                <a:cs typeface="Courier New"/>
                <a:sym typeface="Courier New"/>
              </a:rPr>
              <a:t>-- You can use USING clause if the join-columns have the same name</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a:t>
            </a:r>
            <a:r>
              <a:rPr b="1" lang="en-IN" sz="1600">
                <a:solidFill>
                  <a:schemeClr val="dk1"/>
                </a:solidFill>
                <a:latin typeface="Courier New"/>
                <a:ea typeface="Courier New"/>
                <a:cs typeface="Courier New"/>
                <a:sym typeface="Courier New"/>
              </a:rPr>
              <a:t>SELECT *</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600">
                <a:solidFill>
                  <a:schemeClr val="dk1"/>
                </a:solidFill>
                <a:latin typeface="Courier New"/>
                <a:ea typeface="Courier New"/>
                <a:cs typeface="Courier New"/>
                <a:sym typeface="Courier New"/>
              </a:rPr>
              <a:t>       FROM t1 INNER JOIN t2 USING (id);</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id | desc       | desc       |</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2 | ID 2 in t1 | ID 2 in t2 |</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3 | ID 3 in t1 | ID 3 in t2 |</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r>
              <a:rPr lang="en-IN" sz="1600">
                <a:solidFill>
                  <a:srgbClr val="009900"/>
                </a:solidFill>
                <a:latin typeface="Courier New"/>
                <a:ea typeface="Courier New"/>
                <a:cs typeface="Courier New"/>
                <a:sym typeface="Courier New"/>
              </a:rPr>
              <a:t>-- Only 3 columns in the result set, instead of 4 columns with ON clause</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a:t>
            </a:r>
            <a:r>
              <a:rPr b="1" lang="en-IN" sz="1600">
                <a:solidFill>
                  <a:schemeClr val="dk1"/>
                </a:solidFill>
                <a:latin typeface="Courier New"/>
                <a:ea typeface="Courier New"/>
                <a:cs typeface="Courier New"/>
                <a:sym typeface="Courier New"/>
              </a:rPr>
              <a:t>SELECT *</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600">
                <a:solidFill>
                  <a:schemeClr val="dk1"/>
                </a:solidFill>
                <a:latin typeface="Courier New"/>
                <a:ea typeface="Courier New"/>
                <a:cs typeface="Courier New"/>
                <a:sym typeface="Courier New"/>
              </a:rPr>
              <a:t>       FROM t1 INNER JOIN t2 WHERE t1.id = t2.id;</a:t>
            </a:r>
            <a:r>
              <a:rPr lang="en-IN" sz="1600">
                <a:solidFill>
                  <a:schemeClr val="dk1"/>
                </a:solidFill>
                <a:latin typeface="Courier New"/>
                <a:ea typeface="Courier New"/>
                <a:cs typeface="Courier New"/>
                <a:sym typeface="Courier New"/>
              </a:rPr>
              <a:t>  </a:t>
            </a:r>
            <a:r>
              <a:rPr lang="en-IN" sz="1600">
                <a:solidFill>
                  <a:srgbClr val="009900"/>
                </a:solidFill>
                <a:latin typeface="Courier New"/>
                <a:ea typeface="Courier New"/>
                <a:cs typeface="Courier New"/>
                <a:sym typeface="Courier New"/>
              </a:rPr>
              <a:t>-- Use WHERE instead of ON</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a:t>
            </a:r>
            <a:r>
              <a:rPr lang="en-IN" sz="1600">
                <a:solidFill>
                  <a:schemeClr val="dk1"/>
                </a:solidFill>
                <a:latin typeface="Courier New"/>
                <a:ea typeface="Courier New"/>
                <a:cs typeface="Courier New"/>
                <a:sym typeface="Courier New"/>
              </a:rPr>
              <a:t>&gt; </a:t>
            </a:r>
            <a:r>
              <a:rPr b="1" lang="en-IN" sz="1600">
                <a:solidFill>
                  <a:schemeClr val="dk1"/>
                </a:solidFill>
                <a:latin typeface="Courier New"/>
                <a:ea typeface="Courier New"/>
                <a:cs typeface="Courier New"/>
                <a:sym typeface="Courier New"/>
              </a:rPr>
              <a:t>SELECT *</a:t>
            </a:r>
            <a:endParaRPr sz="1600">
              <a:solidFill>
                <a:schemeClr val="dk1"/>
              </a:solidFill>
              <a:latin typeface="Arial"/>
              <a:ea typeface="Arial"/>
              <a:cs typeface="Arial"/>
              <a:sym typeface="Arial"/>
            </a:endParaRPr>
          </a:p>
          <a:p>
            <a:pPr indent="0" lvl="0" marL="0" marR="0" rtl="0" algn="just">
              <a:lnSpc>
                <a:spcPct val="131000"/>
              </a:lnSpc>
              <a:spcBef>
                <a:spcPts val="400"/>
              </a:spcBef>
              <a:spcAft>
                <a:spcPts val="0"/>
              </a:spcAft>
              <a:buNone/>
            </a:pPr>
            <a:r>
              <a:rPr b="1" lang="en-IN" sz="1600">
                <a:solidFill>
                  <a:schemeClr val="dk1"/>
                </a:solidFill>
                <a:latin typeface="Courier New"/>
                <a:ea typeface="Courier New"/>
                <a:cs typeface="Courier New"/>
                <a:sym typeface="Courier New"/>
              </a:rPr>
              <a:t>       FROM t1, t2 WHERE t1.id = t2.id;</a:t>
            </a:r>
            <a:r>
              <a:rPr lang="en-IN" sz="1600">
                <a:solidFill>
                  <a:schemeClr val="dk1"/>
                </a:solidFill>
                <a:latin typeface="Courier New"/>
                <a:ea typeface="Courier New"/>
                <a:cs typeface="Courier New"/>
                <a:sym typeface="Courier New"/>
              </a:rPr>
              <a:t>            </a:t>
            </a:r>
            <a:r>
              <a:rPr lang="en-IN" sz="1600">
                <a:solidFill>
                  <a:srgbClr val="009900"/>
                </a:solidFill>
                <a:latin typeface="Courier New"/>
                <a:ea typeface="Courier New"/>
                <a:cs typeface="Courier New"/>
                <a:sym typeface="Courier New"/>
              </a:rPr>
              <a:t>-- Use "commas" operator to join</a:t>
            </a:r>
            <a:endParaRPr sz="1600">
              <a:solidFill>
                <a:schemeClr val="dk1"/>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81"/>
          <p:cNvSpPr/>
          <p:nvPr/>
        </p:nvSpPr>
        <p:spPr>
          <a:xfrm>
            <a:off x="1" y="0"/>
            <a:ext cx="12192000" cy="654474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IN" sz="1400">
                <a:solidFill>
                  <a:srgbClr val="0A8464"/>
                </a:solidFill>
                <a:latin typeface="Courier New"/>
                <a:ea typeface="Courier New"/>
                <a:cs typeface="Courier New"/>
                <a:sym typeface="Courier New"/>
              </a:rPr>
              <a:t>OUTER JOIN - LEFT JOIN</a:t>
            </a:r>
            <a:r>
              <a:rPr b="1" lang="en-IN" sz="1400">
                <a:solidFill>
                  <a:srgbClr val="0A8464"/>
                </a:solidFill>
                <a:latin typeface="Verdana"/>
                <a:ea typeface="Verdana"/>
                <a:cs typeface="Verdana"/>
                <a:sym typeface="Verdana"/>
              </a:rPr>
              <a:t> and </a:t>
            </a:r>
            <a:r>
              <a:rPr b="1" lang="en-IN" sz="1400">
                <a:solidFill>
                  <a:srgbClr val="0A8464"/>
                </a:solidFill>
                <a:latin typeface="Courier New"/>
                <a:ea typeface="Courier New"/>
                <a:cs typeface="Courier New"/>
                <a:sym typeface="Courier New"/>
              </a:rPr>
              <a:t>RIGHT JOIN</a:t>
            </a:r>
            <a:endParaRPr b="1" sz="1400">
              <a:solidFill>
                <a:srgbClr val="666666"/>
              </a:solidFill>
              <a:latin typeface="Arial"/>
              <a:ea typeface="Arial"/>
              <a:cs typeface="Arial"/>
              <a:sym typeface="Arial"/>
            </a:endParaRPr>
          </a:p>
          <a:p>
            <a:pPr indent="0" lvl="0" marL="0" marR="0" rtl="0" algn="just">
              <a:lnSpc>
                <a:spcPct val="115000"/>
              </a:lnSpc>
              <a:spcBef>
                <a:spcPts val="600"/>
              </a:spcBef>
              <a:spcAft>
                <a:spcPts val="0"/>
              </a:spcAft>
              <a:buNone/>
            </a:pPr>
            <a:r>
              <a:rPr lang="en-IN" sz="1400">
                <a:solidFill>
                  <a:schemeClr val="dk1"/>
                </a:solidFill>
                <a:latin typeface="Courier New"/>
                <a:ea typeface="Courier New"/>
                <a:cs typeface="Courier New"/>
                <a:sym typeface="Courier New"/>
              </a:rPr>
              <a:t>INNER JOIN</a:t>
            </a:r>
            <a:r>
              <a:rPr lang="en-IN" sz="1400">
                <a:solidFill>
                  <a:schemeClr val="dk1"/>
                </a:solidFill>
                <a:latin typeface="Arial"/>
                <a:ea typeface="Arial"/>
                <a:cs typeface="Arial"/>
                <a:sym typeface="Arial"/>
              </a:rPr>
              <a:t> with constrain (</a:t>
            </a:r>
            <a:r>
              <a:rPr lang="en-IN" sz="1400">
                <a:solidFill>
                  <a:schemeClr val="dk1"/>
                </a:solidFill>
                <a:latin typeface="Courier New"/>
                <a:ea typeface="Courier New"/>
                <a:cs typeface="Courier New"/>
                <a:sym typeface="Courier New"/>
              </a:rPr>
              <a:t>ON</a:t>
            </a:r>
            <a:r>
              <a:rPr lang="en-IN" sz="1400">
                <a:solidFill>
                  <a:schemeClr val="dk1"/>
                </a:solidFill>
                <a:latin typeface="Arial"/>
                <a:ea typeface="Arial"/>
                <a:cs typeface="Arial"/>
                <a:sym typeface="Arial"/>
              </a:rPr>
              <a:t> or </a:t>
            </a:r>
            <a:r>
              <a:rPr lang="en-IN" sz="1400">
                <a:solidFill>
                  <a:schemeClr val="dk1"/>
                </a:solidFill>
                <a:latin typeface="Courier New"/>
                <a:ea typeface="Courier New"/>
                <a:cs typeface="Courier New"/>
                <a:sym typeface="Courier New"/>
              </a:rPr>
              <a:t>USING</a:t>
            </a:r>
            <a:r>
              <a:rPr lang="en-IN" sz="1400">
                <a:solidFill>
                  <a:schemeClr val="dk1"/>
                </a:solidFill>
                <a:latin typeface="Arial"/>
                <a:ea typeface="Arial"/>
                <a:cs typeface="Arial"/>
                <a:sym typeface="Arial"/>
              </a:rPr>
              <a:t>) produces rows that are found in both tables. On the other hand, </a:t>
            </a:r>
            <a:r>
              <a:rPr lang="en-IN" sz="1400">
                <a:solidFill>
                  <a:schemeClr val="dk1"/>
                </a:solidFill>
                <a:latin typeface="Courier New"/>
                <a:ea typeface="Courier New"/>
                <a:cs typeface="Courier New"/>
                <a:sym typeface="Courier New"/>
              </a:rPr>
              <a:t>OUTER JOIN</a:t>
            </a:r>
            <a:r>
              <a:rPr lang="en-IN" sz="1400">
                <a:solidFill>
                  <a:schemeClr val="dk1"/>
                </a:solidFill>
                <a:latin typeface="Arial"/>
                <a:ea typeface="Arial"/>
                <a:cs typeface="Arial"/>
                <a:sym typeface="Arial"/>
              </a:rPr>
              <a:t> can produce rows that are in one table, but not in another table. There are two kinds of </a:t>
            </a:r>
            <a:r>
              <a:rPr lang="en-IN" sz="1400">
                <a:solidFill>
                  <a:schemeClr val="dk1"/>
                </a:solidFill>
                <a:latin typeface="Courier New"/>
                <a:ea typeface="Courier New"/>
                <a:cs typeface="Courier New"/>
                <a:sym typeface="Courier New"/>
              </a:rPr>
              <a:t>OUTER JOIN</a:t>
            </a:r>
            <a:r>
              <a:rPr lang="en-IN" sz="1400">
                <a:solidFill>
                  <a:schemeClr val="dk1"/>
                </a:solidFill>
                <a:latin typeface="Arial"/>
                <a:ea typeface="Arial"/>
                <a:cs typeface="Arial"/>
                <a:sym typeface="Arial"/>
              </a:rPr>
              <a:t>s: </a:t>
            </a:r>
            <a:r>
              <a:rPr lang="en-IN" sz="1400">
                <a:solidFill>
                  <a:schemeClr val="dk1"/>
                </a:solidFill>
                <a:latin typeface="Courier New"/>
                <a:ea typeface="Courier New"/>
                <a:cs typeface="Courier New"/>
                <a:sym typeface="Courier New"/>
              </a:rPr>
              <a:t>LEFT JOIN</a:t>
            </a:r>
            <a:r>
              <a:rPr lang="en-IN" sz="1400">
                <a:solidFill>
                  <a:schemeClr val="dk1"/>
                </a:solidFill>
                <a:latin typeface="Arial"/>
                <a:ea typeface="Arial"/>
                <a:cs typeface="Arial"/>
                <a:sym typeface="Arial"/>
              </a:rPr>
              <a:t>produces rows that are in the left table, but may not in the right table; whereas </a:t>
            </a:r>
            <a:r>
              <a:rPr lang="en-IN" sz="1400">
                <a:solidFill>
                  <a:schemeClr val="dk1"/>
                </a:solidFill>
                <a:latin typeface="Courier New"/>
                <a:ea typeface="Courier New"/>
                <a:cs typeface="Courier New"/>
                <a:sym typeface="Courier New"/>
              </a:rPr>
              <a:t>RIGHT JOIN</a:t>
            </a:r>
            <a:r>
              <a:rPr lang="en-IN" sz="1400">
                <a:solidFill>
                  <a:schemeClr val="dk1"/>
                </a:solidFill>
                <a:latin typeface="Arial"/>
                <a:ea typeface="Arial"/>
                <a:cs typeface="Arial"/>
                <a:sym typeface="Arial"/>
              </a:rPr>
              <a:t> produces rows that are in the right table but may not in the left table.</a:t>
            </a:r>
            <a:endParaRPr/>
          </a:p>
          <a:p>
            <a:pPr indent="0" lvl="0" marL="0" marR="0" rtl="0" algn="just">
              <a:lnSpc>
                <a:spcPct val="115000"/>
              </a:lnSpc>
              <a:spcBef>
                <a:spcPts val="1000"/>
              </a:spcBef>
              <a:spcAft>
                <a:spcPts val="0"/>
              </a:spcAft>
              <a:buNone/>
            </a:pPr>
            <a:r>
              <a:rPr lang="en-IN" sz="1400">
                <a:solidFill>
                  <a:schemeClr val="dk1"/>
                </a:solidFill>
                <a:latin typeface="Arial"/>
                <a:ea typeface="Arial"/>
                <a:cs typeface="Arial"/>
                <a:sym typeface="Arial"/>
              </a:rPr>
              <a:t>In a </a:t>
            </a:r>
            <a:r>
              <a:rPr lang="en-IN" sz="1400">
                <a:solidFill>
                  <a:schemeClr val="dk1"/>
                </a:solidFill>
                <a:latin typeface="Courier New"/>
                <a:ea typeface="Courier New"/>
                <a:cs typeface="Courier New"/>
                <a:sym typeface="Courier New"/>
              </a:rPr>
              <a:t>LEFT JOIN</a:t>
            </a:r>
            <a:r>
              <a:rPr lang="en-IN" sz="1400">
                <a:solidFill>
                  <a:schemeClr val="dk1"/>
                </a:solidFill>
                <a:latin typeface="Arial"/>
                <a:ea typeface="Arial"/>
                <a:cs typeface="Arial"/>
                <a:sym typeface="Arial"/>
              </a:rPr>
              <a:t>, when a row in the left table does not match with the right table, it is still selected but by combining with a "fake" record of all </a:t>
            </a:r>
            <a:r>
              <a:rPr lang="en-IN" sz="1400">
                <a:solidFill>
                  <a:schemeClr val="dk1"/>
                </a:solidFill>
                <a:latin typeface="Courier New"/>
                <a:ea typeface="Courier New"/>
                <a:cs typeface="Courier New"/>
                <a:sym typeface="Courier New"/>
              </a:rPr>
              <a:t>NULL</a:t>
            </a:r>
            <a:r>
              <a:rPr lang="en-IN" sz="1400">
                <a:solidFill>
                  <a:schemeClr val="dk1"/>
                </a:solidFill>
                <a:latin typeface="Arial"/>
                <a:ea typeface="Arial"/>
                <a:cs typeface="Arial"/>
                <a:sym typeface="Arial"/>
              </a:rPr>
              <a:t>s for the right table.</a:t>
            </a:r>
            <a:endParaRPr/>
          </a:p>
          <a:p>
            <a:pPr indent="0" lvl="0" marL="0" marR="0" rtl="0" algn="l">
              <a:lnSpc>
                <a:spcPct val="115000"/>
              </a:lnSpc>
              <a:spcBef>
                <a:spcPts val="40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b="1" lang="en-IN" sz="1400">
                <a:solidFill>
                  <a:schemeClr val="dk1"/>
                </a:solidFill>
                <a:latin typeface="Courier New"/>
                <a:ea typeface="Courier New"/>
                <a:cs typeface="Courier New"/>
                <a:sym typeface="Courier New"/>
              </a:rPr>
              <a:t>SELECT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400">
                <a:solidFill>
                  <a:schemeClr val="dk1"/>
                </a:solidFill>
                <a:latin typeface="Courier New"/>
                <a:ea typeface="Courier New"/>
                <a:cs typeface="Courier New"/>
                <a:sym typeface="Courier New"/>
              </a:rPr>
              <a:t>       FROM t1 </a:t>
            </a:r>
            <a:r>
              <a:rPr b="1" lang="en-IN" sz="1400">
                <a:solidFill>
                  <a:srgbClr val="E31B23"/>
                </a:solidFill>
                <a:latin typeface="Courier New"/>
                <a:ea typeface="Courier New"/>
                <a:cs typeface="Courier New"/>
                <a:sym typeface="Courier New"/>
              </a:rPr>
              <a:t>LEFT JOIN</a:t>
            </a:r>
            <a:r>
              <a:rPr b="1" lang="en-IN" sz="1400">
                <a:solidFill>
                  <a:schemeClr val="dk1"/>
                </a:solidFill>
                <a:latin typeface="Courier New"/>
                <a:ea typeface="Courier New"/>
                <a:cs typeface="Courier New"/>
                <a:sym typeface="Courier New"/>
              </a:rPr>
              <a:t> t2 </a:t>
            </a:r>
            <a:r>
              <a:rPr b="1" lang="en-IN" sz="1400">
                <a:solidFill>
                  <a:srgbClr val="E31B23"/>
                </a:solidFill>
                <a:latin typeface="Courier New"/>
                <a:ea typeface="Courier New"/>
                <a:cs typeface="Courier New"/>
                <a:sym typeface="Courier New"/>
              </a:rPr>
              <a:t>ON</a:t>
            </a:r>
            <a:r>
              <a:rPr b="1" lang="en-IN" sz="1400">
                <a:solidFill>
                  <a:schemeClr val="dk1"/>
                </a:solidFill>
                <a:latin typeface="Courier New"/>
                <a:ea typeface="Courier New"/>
                <a:cs typeface="Courier New"/>
                <a:sym typeface="Courier New"/>
              </a:rPr>
              <a:t> t1.id = t2.id;</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id | desc       | id   | desc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a:t>
            </a:r>
            <a:r>
              <a:rPr lang="en-IN" sz="1400">
                <a:solidFill>
                  <a:srgbClr val="E31B23"/>
                </a:solidFill>
                <a:latin typeface="Courier New"/>
                <a:ea typeface="Courier New"/>
                <a:cs typeface="Courier New"/>
                <a:sym typeface="Courier New"/>
              </a:rPr>
              <a:t>1 | ID 1 in t1 | NULL | NULL</a:t>
            </a:r>
            <a:r>
              <a:rPr lang="en-IN" sz="1400">
                <a:solidFill>
                  <a:schemeClr val="dk1"/>
                </a:solidFill>
                <a:latin typeface="Courier New"/>
                <a:ea typeface="Courier New"/>
                <a:cs typeface="Courier New"/>
                <a:sym typeface="Courier New"/>
              </a:rPr>
              <a:t>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2 | ID 2 in t1 |    2 | ID 2 in t2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3 | ID 3 in t1 |    3 | ID 3 in t2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b="1" lang="en-IN" sz="1400">
                <a:solidFill>
                  <a:schemeClr val="dk1"/>
                </a:solidFill>
                <a:latin typeface="Courier New"/>
                <a:ea typeface="Courier New"/>
                <a:cs typeface="Courier New"/>
                <a:sym typeface="Courier New"/>
              </a:rPr>
              <a:t>SELECT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400">
                <a:solidFill>
                  <a:schemeClr val="dk1"/>
                </a:solidFill>
                <a:latin typeface="Courier New"/>
                <a:ea typeface="Courier New"/>
                <a:cs typeface="Courier New"/>
                <a:sym typeface="Courier New"/>
              </a:rPr>
              <a:t>       FROM t1 </a:t>
            </a:r>
            <a:r>
              <a:rPr b="1" lang="en-IN" sz="1400">
                <a:solidFill>
                  <a:srgbClr val="E31B23"/>
                </a:solidFill>
                <a:latin typeface="Courier New"/>
                <a:ea typeface="Courier New"/>
                <a:cs typeface="Courier New"/>
                <a:sym typeface="Courier New"/>
              </a:rPr>
              <a:t>LEFT JOIN</a:t>
            </a:r>
            <a:r>
              <a:rPr b="1" lang="en-IN" sz="1400">
                <a:solidFill>
                  <a:schemeClr val="dk1"/>
                </a:solidFill>
                <a:latin typeface="Courier New"/>
                <a:ea typeface="Courier New"/>
                <a:cs typeface="Courier New"/>
                <a:sym typeface="Courier New"/>
              </a:rPr>
              <a:t> t2 </a:t>
            </a:r>
            <a:r>
              <a:rPr b="1" lang="en-IN" sz="1400">
                <a:solidFill>
                  <a:srgbClr val="E31B23"/>
                </a:solidFill>
                <a:latin typeface="Courier New"/>
                <a:ea typeface="Courier New"/>
                <a:cs typeface="Courier New"/>
                <a:sym typeface="Courier New"/>
              </a:rPr>
              <a:t>USING</a:t>
            </a:r>
            <a:r>
              <a:rPr b="1" lang="en-IN" sz="1400">
                <a:solidFill>
                  <a:schemeClr val="dk1"/>
                </a:solidFill>
                <a:latin typeface="Courier New"/>
                <a:ea typeface="Courier New"/>
                <a:cs typeface="Courier New"/>
                <a:sym typeface="Courier New"/>
              </a:rPr>
              <a:t> (id);</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id | desc       | desc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a:t>
            </a:r>
            <a:r>
              <a:rPr lang="en-IN" sz="1400">
                <a:solidFill>
                  <a:srgbClr val="E31B23"/>
                </a:solidFill>
                <a:latin typeface="Courier New"/>
                <a:ea typeface="Courier New"/>
                <a:cs typeface="Courier New"/>
                <a:sym typeface="Courier New"/>
              </a:rPr>
              <a:t>1 | ID 1 in t1 | NULL</a:t>
            </a:r>
            <a:r>
              <a:rPr lang="en-IN" sz="1400">
                <a:solidFill>
                  <a:schemeClr val="dk1"/>
                </a:solidFill>
                <a:latin typeface="Courier New"/>
                <a:ea typeface="Courier New"/>
                <a:cs typeface="Courier New"/>
                <a:sym typeface="Courier New"/>
              </a:rPr>
              <a:t>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2 | ID 2 in t1 | ID 2 in t2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3 | ID 3 in t1 | ID 3 in t2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82"/>
          <p:cNvSpPr/>
          <p:nvPr/>
        </p:nvSpPr>
        <p:spPr>
          <a:xfrm>
            <a:off x="0" y="1"/>
            <a:ext cx="12192000" cy="6389908"/>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a:t>
            </a:r>
            <a:r>
              <a:rPr lang="en-IN" sz="1800">
                <a:solidFill>
                  <a:schemeClr val="dk1"/>
                </a:solidFill>
                <a:latin typeface="Courier New"/>
                <a:ea typeface="Courier New"/>
                <a:cs typeface="Courier New"/>
                <a:sym typeface="Courier New"/>
              </a:rPr>
              <a:t>&gt; </a:t>
            </a:r>
            <a:r>
              <a:rPr b="1" lang="en-IN" sz="1800">
                <a:solidFill>
                  <a:schemeClr val="dk1"/>
                </a:solidFill>
                <a:latin typeface="Courier New"/>
                <a:ea typeface="Courier New"/>
                <a:cs typeface="Courier New"/>
                <a:sym typeface="Courier New"/>
              </a:rPr>
              <a:t>SELECT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800">
                <a:solidFill>
                  <a:schemeClr val="dk1"/>
                </a:solidFill>
                <a:latin typeface="Courier New"/>
                <a:ea typeface="Courier New"/>
                <a:cs typeface="Courier New"/>
                <a:sym typeface="Courier New"/>
              </a:rPr>
              <a:t>       FROM t1 </a:t>
            </a:r>
            <a:r>
              <a:rPr b="1" lang="en-IN" sz="1800">
                <a:solidFill>
                  <a:srgbClr val="E31B23"/>
                </a:solidFill>
                <a:latin typeface="Courier New"/>
                <a:ea typeface="Courier New"/>
                <a:cs typeface="Courier New"/>
                <a:sym typeface="Courier New"/>
              </a:rPr>
              <a:t>RIGHT JOIN</a:t>
            </a:r>
            <a:r>
              <a:rPr b="1" lang="en-IN" sz="1800">
                <a:solidFill>
                  <a:schemeClr val="dk1"/>
                </a:solidFill>
                <a:latin typeface="Courier New"/>
                <a:ea typeface="Courier New"/>
                <a:cs typeface="Courier New"/>
                <a:sym typeface="Courier New"/>
              </a:rPr>
              <a:t> t2 ON t1.id = t2.id;</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id   | desc       | id | desc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2 | ID 2 in t1 |  2 | ID 2 in t2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3 | ID 3 in t1 |  3 | ID 3 in t2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r>
              <a:rPr lang="en-IN" sz="1800">
                <a:solidFill>
                  <a:srgbClr val="E31B23"/>
                </a:solidFill>
                <a:latin typeface="Courier New"/>
                <a:ea typeface="Courier New"/>
                <a:cs typeface="Courier New"/>
                <a:sym typeface="Courier New"/>
              </a:rPr>
              <a:t>NULL | NULL       |  4 | ID 4 in t2</a:t>
            </a: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a:t>
            </a:r>
            <a:r>
              <a:rPr lang="en-IN" sz="1800">
                <a:solidFill>
                  <a:schemeClr val="dk1"/>
                </a:solidFill>
                <a:latin typeface="Courier New"/>
                <a:ea typeface="Courier New"/>
                <a:cs typeface="Courier New"/>
                <a:sym typeface="Courier New"/>
              </a:rPr>
              <a:t>&gt; </a:t>
            </a:r>
            <a:r>
              <a:rPr b="1" lang="en-IN" sz="1800">
                <a:solidFill>
                  <a:schemeClr val="dk1"/>
                </a:solidFill>
                <a:latin typeface="Courier New"/>
                <a:ea typeface="Courier New"/>
                <a:cs typeface="Courier New"/>
                <a:sym typeface="Courier New"/>
              </a:rPr>
              <a:t>SELECT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800">
                <a:solidFill>
                  <a:schemeClr val="dk1"/>
                </a:solidFill>
                <a:latin typeface="Courier New"/>
                <a:ea typeface="Courier New"/>
                <a:cs typeface="Courier New"/>
                <a:sym typeface="Courier New"/>
              </a:rPr>
              <a:t>       FROM t1 </a:t>
            </a:r>
            <a:r>
              <a:rPr b="1" lang="en-IN" sz="1800">
                <a:solidFill>
                  <a:srgbClr val="E31B23"/>
                </a:solidFill>
                <a:latin typeface="Courier New"/>
                <a:ea typeface="Courier New"/>
                <a:cs typeface="Courier New"/>
                <a:sym typeface="Courier New"/>
              </a:rPr>
              <a:t>RIGHT JOIN</a:t>
            </a:r>
            <a:r>
              <a:rPr b="1" lang="en-IN" sz="1800">
                <a:solidFill>
                  <a:schemeClr val="dk1"/>
                </a:solidFill>
                <a:latin typeface="Courier New"/>
                <a:ea typeface="Courier New"/>
                <a:cs typeface="Courier New"/>
                <a:sym typeface="Courier New"/>
              </a:rPr>
              <a:t> t2 USING (id);</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id | desc       | desc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2 | ID 2 in t2 | ID 2 in t1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3 | ID 3 in t2 | ID 3 in t1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r>
              <a:rPr lang="en-IN" sz="1800">
                <a:solidFill>
                  <a:srgbClr val="E31B23"/>
                </a:solidFill>
                <a:latin typeface="Courier New"/>
                <a:ea typeface="Courier New"/>
                <a:cs typeface="Courier New"/>
                <a:sym typeface="Courier New"/>
              </a:rPr>
              <a:t>4 | ID 4 in t2 | NULL</a:t>
            </a: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indent="0" lvl="0" marL="0" marR="0" rtl="0" algn="just">
              <a:lnSpc>
                <a:spcPct val="131000"/>
              </a:lnSpc>
              <a:spcBef>
                <a:spcPts val="40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Google Shape;534;p83"/>
          <p:cNvSpPr/>
          <p:nvPr/>
        </p:nvSpPr>
        <p:spPr>
          <a:xfrm>
            <a:off x="0" y="0"/>
            <a:ext cx="12192000" cy="6628609"/>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lang="en-IN" sz="1400">
                <a:solidFill>
                  <a:schemeClr val="dk1"/>
                </a:solidFill>
                <a:latin typeface="Arial"/>
                <a:ea typeface="Arial"/>
                <a:cs typeface="Arial"/>
                <a:sym typeface="Arial"/>
              </a:rPr>
              <a:t>As the result, </a:t>
            </a:r>
            <a:r>
              <a:rPr lang="en-IN" sz="1400">
                <a:solidFill>
                  <a:schemeClr val="dk1"/>
                </a:solidFill>
                <a:latin typeface="Courier New"/>
                <a:ea typeface="Courier New"/>
                <a:cs typeface="Courier New"/>
                <a:sym typeface="Courier New"/>
              </a:rPr>
              <a:t>LEFT JOIN</a:t>
            </a:r>
            <a:r>
              <a:rPr lang="en-IN" sz="1400">
                <a:solidFill>
                  <a:schemeClr val="dk1"/>
                </a:solidFill>
                <a:latin typeface="Arial"/>
                <a:ea typeface="Arial"/>
                <a:cs typeface="Arial"/>
                <a:sym typeface="Arial"/>
              </a:rPr>
              <a:t> ensures that the result set contains every row on the left table. This is important, as in some queries, you are interested to have result on every row on the left table, with no match in the right table, e.g., searching for items without supplier. For example,</a:t>
            </a:r>
            <a:endParaRPr/>
          </a:p>
          <a:p>
            <a:pPr indent="0" lvl="0" marL="0" marR="0" rtl="0" algn="l">
              <a:lnSpc>
                <a:spcPct val="115000"/>
              </a:lnSpc>
              <a:spcBef>
                <a:spcPts val="40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b="1" lang="en-IN" sz="1400">
                <a:solidFill>
                  <a:schemeClr val="dk1"/>
                </a:solidFill>
                <a:latin typeface="Courier New"/>
                <a:ea typeface="Courier New"/>
                <a:cs typeface="Courier New"/>
                <a:sym typeface="Courier New"/>
              </a:rPr>
              <a:t>SELECT t1.id, t1.desc</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400">
                <a:solidFill>
                  <a:schemeClr val="dk1"/>
                </a:solidFill>
                <a:latin typeface="Courier New"/>
                <a:ea typeface="Courier New"/>
                <a:cs typeface="Courier New"/>
                <a:sym typeface="Courier New"/>
              </a:rPr>
              <a:t>       FROM t1 LEFT JOIN t2 USING (id)</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400">
                <a:solidFill>
                  <a:schemeClr val="dk1"/>
                </a:solidFill>
                <a:latin typeface="Courier New"/>
                <a:ea typeface="Courier New"/>
                <a:cs typeface="Courier New"/>
                <a:sym typeface="Courier New"/>
              </a:rPr>
              <a:t>       WHERE </a:t>
            </a:r>
            <a:r>
              <a:rPr b="1" lang="en-IN" sz="1400">
                <a:solidFill>
                  <a:srgbClr val="E31B23"/>
                </a:solidFill>
                <a:latin typeface="Courier New"/>
                <a:ea typeface="Courier New"/>
                <a:cs typeface="Courier New"/>
                <a:sym typeface="Courier New"/>
              </a:rPr>
              <a:t>t2.id IS NULL</a:t>
            </a:r>
            <a:r>
              <a:rPr b="1"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id | desc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1 | ID 1 in t1 |</a:t>
            </a:r>
            <a:endParaRPr sz="1400">
              <a:solidFill>
                <a:schemeClr val="dk1"/>
              </a:solidFill>
              <a:latin typeface="Arial"/>
              <a:ea typeface="Arial"/>
              <a:cs typeface="Arial"/>
              <a:sym typeface="Arial"/>
            </a:endParaRPr>
          </a:p>
          <a:p>
            <a:pPr indent="0" lvl="0" marL="0" marR="0" rtl="0" algn="just">
              <a:lnSpc>
                <a:spcPct val="131000"/>
              </a:lnSpc>
              <a:spcBef>
                <a:spcPts val="40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indent="0" lvl="0" marL="0" marR="0" rtl="0" algn="just">
              <a:lnSpc>
                <a:spcPct val="115000"/>
              </a:lnSpc>
              <a:spcBef>
                <a:spcPts val="1200"/>
              </a:spcBef>
              <a:spcAft>
                <a:spcPts val="0"/>
              </a:spcAft>
              <a:buNone/>
            </a:pPr>
            <a:r>
              <a:rPr lang="en-IN" sz="1400">
                <a:solidFill>
                  <a:schemeClr val="dk1"/>
                </a:solidFill>
                <a:latin typeface="Arial"/>
                <a:ea typeface="Arial"/>
                <a:cs typeface="Arial"/>
                <a:sym typeface="Arial"/>
              </a:rPr>
              <a:t>Take note that the followings are equivalent:</a:t>
            </a:r>
            <a:endParaRPr/>
          </a:p>
          <a:p>
            <a:pPr indent="0" lvl="0" marL="0" marR="0" rtl="0" algn="l">
              <a:lnSpc>
                <a:spcPct val="115000"/>
              </a:lnSpc>
              <a:spcBef>
                <a:spcPts val="40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b="1" lang="en-IN" sz="1400">
                <a:solidFill>
                  <a:schemeClr val="dk1"/>
                </a:solidFill>
                <a:latin typeface="Courier New"/>
                <a:ea typeface="Courier New"/>
                <a:cs typeface="Courier New"/>
                <a:sym typeface="Courier New"/>
              </a:rPr>
              <a:t>SELECT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400">
                <a:solidFill>
                  <a:schemeClr val="dk1"/>
                </a:solidFill>
                <a:latin typeface="Courier New"/>
                <a:ea typeface="Courier New"/>
                <a:cs typeface="Courier New"/>
                <a:sym typeface="Courier New"/>
              </a:rPr>
              <a:t>       FROM t1 </a:t>
            </a:r>
            <a:r>
              <a:rPr b="1" lang="en-IN" sz="1400">
                <a:solidFill>
                  <a:srgbClr val="E31B23"/>
                </a:solidFill>
                <a:latin typeface="Courier New"/>
                <a:ea typeface="Courier New"/>
                <a:cs typeface="Courier New"/>
                <a:sym typeface="Courier New"/>
              </a:rPr>
              <a:t>LEFT JOIN</a:t>
            </a:r>
            <a:r>
              <a:rPr b="1" lang="en-IN" sz="1400">
                <a:solidFill>
                  <a:schemeClr val="dk1"/>
                </a:solidFill>
                <a:latin typeface="Courier New"/>
                <a:ea typeface="Courier New"/>
                <a:cs typeface="Courier New"/>
                <a:sym typeface="Courier New"/>
              </a:rPr>
              <a:t> t2 ON t1.id = t2.id;</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b="1" lang="en-IN" sz="1400">
                <a:solidFill>
                  <a:schemeClr val="dk1"/>
                </a:solidFill>
                <a:latin typeface="Courier New"/>
                <a:ea typeface="Courier New"/>
                <a:cs typeface="Courier New"/>
                <a:sym typeface="Courier New"/>
              </a:rPr>
              <a:t>SELECT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400">
                <a:solidFill>
                  <a:schemeClr val="dk1"/>
                </a:solidFill>
                <a:latin typeface="Courier New"/>
                <a:ea typeface="Courier New"/>
                <a:cs typeface="Courier New"/>
                <a:sym typeface="Courier New"/>
              </a:rPr>
              <a:t>       FROM t1 </a:t>
            </a:r>
            <a:r>
              <a:rPr b="1" lang="en-IN" sz="1400">
                <a:solidFill>
                  <a:srgbClr val="E31B23"/>
                </a:solidFill>
                <a:latin typeface="Courier New"/>
                <a:ea typeface="Courier New"/>
                <a:cs typeface="Courier New"/>
                <a:sym typeface="Courier New"/>
              </a:rPr>
              <a:t>LEFT OUTER JOIN</a:t>
            </a:r>
            <a:r>
              <a:rPr b="1" lang="en-IN" sz="1400">
                <a:solidFill>
                  <a:schemeClr val="dk1"/>
                </a:solidFill>
                <a:latin typeface="Courier New"/>
                <a:ea typeface="Courier New"/>
                <a:cs typeface="Courier New"/>
                <a:sym typeface="Courier New"/>
              </a:rPr>
              <a:t> t2 ON t1.id = t2.id;</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b="1" lang="en-IN" sz="1400">
                <a:solidFill>
                  <a:schemeClr val="dk1"/>
                </a:solidFill>
                <a:latin typeface="Courier New"/>
                <a:ea typeface="Courier New"/>
                <a:cs typeface="Courier New"/>
                <a:sym typeface="Courier New"/>
              </a:rPr>
              <a:t>SELECT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n-IN" sz="1400">
                <a:solidFill>
                  <a:schemeClr val="dk1"/>
                </a:solidFill>
                <a:latin typeface="Courier New"/>
                <a:ea typeface="Courier New"/>
                <a:cs typeface="Courier New"/>
                <a:sym typeface="Courier New"/>
              </a:rPr>
              <a:t>       FROM t1 </a:t>
            </a:r>
            <a:r>
              <a:rPr b="1" lang="en-IN" sz="1400">
                <a:solidFill>
                  <a:srgbClr val="E31B23"/>
                </a:solidFill>
                <a:latin typeface="Courier New"/>
                <a:ea typeface="Courier New"/>
                <a:cs typeface="Courier New"/>
                <a:sym typeface="Courier New"/>
              </a:rPr>
              <a:t>LEFT JOIN</a:t>
            </a:r>
            <a:r>
              <a:rPr b="1" lang="en-IN" sz="1400">
                <a:solidFill>
                  <a:schemeClr val="dk1"/>
                </a:solidFill>
                <a:latin typeface="Courier New"/>
                <a:ea typeface="Courier New"/>
                <a:cs typeface="Courier New"/>
                <a:sym typeface="Courier New"/>
              </a:rPr>
              <a:t> t2 </a:t>
            </a:r>
            <a:r>
              <a:rPr b="1" lang="en-IN" sz="1400">
                <a:solidFill>
                  <a:srgbClr val="E31B23"/>
                </a:solidFill>
                <a:latin typeface="Courier New"/>
                <a:ea typeface="Courier New"/>
                <a:cs typeface="Courier New"/>
                <a:sym typeface="Courier New"/>
              </a:rPr>
              <a:t>USING (id)</a:t>
            </a:r>
            <a:r>
              <a:rPr b="1" lang="en-IN" sz="1400">
                <a:solidFill>
                  <a:schemeClr val="dk1"/>
                </a:solidFill>
                <a:latin typeface="Courier New"/>
                <a:ea typeface="Courier New"/>
                <a:cs typeface="Courier New"/>
                <a:sym typeface="Courier New"/>
              </a:rPr>
              <a:t>;</a:t>
            </a:r>
            <a:r>
              <a:rPr lang="en-IN" sz="1400">
                <a:solidFill>
                  <a:schemeClr val="dk1"/>
                </a:solidFill>
                <a:latin typeface="Courier New"/>
                <a:ea typeface="Courier New"/>
                <a:cs typeface="Courier New"/>
                <a:sym typeface="Courier New"/>
              </a:rPr>
              <a:t>  </a:t>
            </a:r>
            <a:r>
              <a:rPr lang="en-IN" sz="1400">
                <a:solidFill>
                  <a:srgbClr val="009900"/>
                </a:solidFill>
                <a:latin typeface="Courier New"/>
                <a:ea typeface="Courier New"/>
                <a:cs typeface="Courier New"/>
                <a:sym typeface="Courier New"/>
              </a:rPr>
              <a:t>-- join-columns have same name</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id | desc       | desc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1 | ID 1 in t1 | NULL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2 | ID 2 in t1 | ID 2 in t2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3 | ID 3 in t1 | ID 3 in t2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84"/>
          <p:cNvSpPr/>
          <p:nvPr/>
        </p:nvSpPr>
        <p:spPr>
          <a:xfrm>
            <a:off x="0" y="0"/>
            <a:ext cx="12192000" cy="4934171"/>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IN" sz="2800">
                <a:solidFill>
                  <a:srgbClr val="0A8464"/>
                </a:solidFill>
                <a:latin typeface="Verdana"/>
                <a:ea typeface="Verdana"/>
                <a:cs typeface="Verdana"/>
                <a:sym typeface="Verdana"/>
              </a:rPr>
              <a:t>Rental System</a:t>
            </a:r>
            <a:endParaRPr b="1" sz="2400">
              <a:solidFill>
                <a:srgbClr val="666666"/>
              </a:solidFill>
              <a:latin typeface="Arial"/>
              <a:ea typeface="Arial"/>
              <a:cs typeface="Arial"/>
              <a:sym typeface="Arial"/>
            </a:endParaRPr>
          </a:p>
          <a:p>
            <a:pPr indent="0" lvl="0" marL="0" marR="0" rtl="0" algn="just">
              <a:lnSpc>
                <a:spcPct val="115000"/>
              </a:lnSpc>
              <a:spcBef>
                <a:spcPts val="600"/>
              </a:spcBef>
              <a:spcAft>
                <a:spcPts val="0"/>
              </a:spcAft>
              <a:buNone/>
            </a:pPr>
            <a:r>
              <a:rPr lang="en-IN" sz="1800">
                <a:solidFill>
                  <a:schemeClr val="dk1"/>
                </a:solidFill>
                <a:latin typeface="Arial"/>
                <a:ea typeface="Arial"/>
                <a:cs typeface="Arial"/>
                <a:sym typeface="Arial"/>
              </a:rPr>
              <a:t>Peter runs a small car rental company with 10 cars and 5 trucks. He engages you to design a web portal to put his operation online.</a:t>
            </a:r>
            <a:endParaRPr sz="2000">
              <a:solidFill>
                <a:schemeClr val="dk1"/>
              </a:solidFill>
              <a:latin typeface="Arial"/>
              <a:ea typeface="Arial"/>
              <a:cs typeface="Arial"/>
              <a:sym typeface="Arial"/>
            </a:endParaRPr>
          </a:p>
          <a:p>
            <a:pPr indent="0" lvl="0" marL="0" marR="0" rtl="0" algn="just">
              <a:lnSpc>
                <a:spcPct val="115000"/>
              </a:lnSpc>
              <a:spcBef>
                <a:spcPts val="1000"/>
              </a:spcBef>
              <a:spcAft>
                <a:spcPts val="0"/>
              </a:spcAft>
              <a:buNone/>
            </a:pPr>
            <a:r>
              <a:rPr lang="en-IN" sz="1800">
                <a:solidFill>
                  <a:schemeClr val="dk1"/>
                </a:solidFill>
                <a:latin typeface="Arial"/>
                <a:ea typeface="Arial"/>
                <a:cs typeface="Arial"/>
                <a:sym typeface="Arial"/>
              </a:rPr>
              <a:t>For the initial phase, the web portal shall provide these basic functions:</a:t>
            </a:r>
            <a:endParaRPr sz="2000">
              <a:solidFill>
                <a:schemeClr val="dk1"/>
              </a:solidFill>
              <a:latin typeface="Arial"/>
              <a:ea typeface="Arial"/>
              <a:cs typeface="Arial"/>
              <a:sym typeface="Arial"/>
            </a:endParaRPr>
          </a:p>
          <a:p>
            <a:pPr indent="-342900" lvl="0" marL="342900" marR="0" rtl="0" algn="l">
              <a:lnSpc>
                <a:spcPct val="115000"/>
              </a:lnSpc>
              <a:spcBef>
                <a:spcPts val="1400"/>
              </a:spcBef>
              <a:spcAft>
                <a:spcPts val="0"/>
              </a:spcAft>
              <a:buClr>
                <a:schemeClr val="dk1"/>
              </a:buClr>
              <a:buSzPts val="1050"/>
              <a:buFont typeface="Calibri"/>
              <a:buAutoNum type="arabicPeriod"/>
            </a:pPr>
            <a:r>
              <a:rPr lang="en-IN" sz="1800">
                <a:solidFill>
                  <a:schemeClr val="dk1"/>
                </a:solidFill>
                <a:latin typeface="Arial"/>
                <a:ea typeface="Arial"/>
                <a:cs typeface="Arial"/>
                <a:sym typeface="Arial"/>
              </a:rPr>
              <a:t>Maintaining the records of the vehicles and customers.</a:t>
            </a:r>
            <a:endParaRPr sz="2000">
              <a:solidFill>
                <a:schemeClr val="dk1"/>
              </a:solidFill>
              <a:latin typeface="Arial"/>
              <a:ea typeface="Arial"/>
              <a:cs typeface="Arial"/>
              <a:sym typeface="Arial"/>
            </a:endParaRPr>
          </a:p>
          <a:p>
            <a:pPr indent="-342900" lvl="0" marL="342900" marR="0" rtl="0" algn="l">
              <a:lnSpc>
                <a:spcPct val="115000"/>
              </a:lnSpc>
              <a:spcBef>
                <a:spcPts val="0"/>
              </a:spcBef>
              <a:spcAft>
                <a:spcPts val="0"/>
              </a:spcAft>
              <a:buClr>
                <a:schemeClr val="dk1"/>
              </a:buClr>
              <a:buSzPts val="1050"/>
              <a:buFont typeface="Calibri"/>
              <a:buAutoNum type="arabicPeriod"/>
            </a:pPr>
            <a:r>
              <a:rPr lang="en-IN" sz="1800">
                <a:solidFill>
                  <a:schemeClr val="dk1"/>
                </a:solidFill>
                <a:latin typeface="Arial"/>
                <a:ea typeface="Arial"/>
                <a:cs typeface="Arial"/>
                <a:sym typeface="Arial"/>
              </a:rPr>
              <a:t>Inquiring about the availability of vehicle, and</a:t>
            </a:r>
            <a:endParaRPr sz="2000">
              <a:solidFill>
                <a:schemeClr val="dk1"/>
              </a:solidFill>
              <a:latin typeface="Arial"/>
              <a:ea typeface="Arial"/>
              <a:cs typeface="Arial"/>
              <a:sym typeface="Arial"/>
            </a:endParaRPr>
          </a:p>
          <a:p>
            <a:pPr indent="-342900" lvl="0" marL="342900" marR="0" rtl="0" algn="l">
              <a:lnSpc>
                <a:spcPct val="115000"/>
              </a:lnSpc>
              <a:spcBef>
                <a:spcPts val="0"/>
              </a:spcBef>
              <a:spcAft>
                <a:spcPts val="0"/>
              </a:spcAft>
              <a:buClr>
                <a:schemeClr val="dk1"/>
              </a:buClr>
              <a:buSzPts val="1050"/>
              <a:buFont typeface="Calibri"/>
              <a:buAutoNum type="arabicPeriod"/>
            </a:pPr>
            <a:r>
              <a:rPr lang="en-IN" sz="1800">
                <a:solidFill>
                  <a:schemeClr val="dk1"/>
                </a:solidFill>
                <a:latin typeface="Arial"/>
                <a:ea typeface="Arial"/>
                <a:cs typeface="Arial"/>
                <a:sym typeface="Arial"/>
              </a:rPr>
              <a:t>Reserving a vehicle for rental.</a:t>
            </a:r>
            <a:endParaRPr sz="2000">
              <a:solidFill>
                <a:schemeClr val="dk1"/>
              </a:solidFill>
              <a:latin typeface="Arial"/>
              <a:ea typeface="Arial"/>
              <a:cs typeface="Arial"/>
              <a:sym typeface="Arial"/>
            </a:endParaRPr>
          </a:p>
          <a:p>
            <a:pPr indent="0" lvl="0" marL="0" marR="0" rtl="0" algn="just">
              <a:lnSpc>
                <a:spcPct val="115000"/>
              </a:lnSpc>
              <a:spcBef>
                <a:spcPts val="1400"/>
              </a:spcBef>
              <a:spcAft>
                <a:spcPts val="0"/>
              </a:spcAft>
              <a:buNone/>
            </a:pPr>
            <a:r>
              <a:rPr lang="en-IN" sz="1800">
                <a:solidFill>
                  <a:schemeClr val="dk1"/>
                </a:solidFill>
                <a:latin typeface="Arial"/>
                <a:ea typeface="Arial"/>
                <a:cs typeface="Arial"/>
                <a:sym typeface="Arial"/>
              </a:rPr>
              <a:t>A customer record contains his/her name, address and phone number.</a:t>
            </a:r>
            <a:endParaRPr sz="2000">
              <a:solidFill>
                <a:schemeClr val="dk1"/>
              </a:solidFill>
              <a:latin typeface="Arial"/>
              <a:ea typeface="Arial"/>
              <a:cs typeface="Arial"/>
              <a:sym typeface="Arial"/>
            </a:endParaRPr>
          </a:p>
          <a:p>
            <a:pPr indent="0" lvl="0" marL="0" marR="0" rtl="0" algn="just">
              <a:lnSpc>
                <a:spcPct val="115000"/>
              </a:lnSpc>
              <a:spcBef>
                <a:spcPts val="1000"/>
              </a:spcBef>
              <a:spcAft>
                <a:spcPts val="0"/>
              </a:spcAft>
              <a:buNone/>
            </a:pPr>
            <a:r>
              <a:rPr lang="en-IN" sz="1800">
                <a:solidFill>
                  <a:schemeClr val="dk1"/>
                </a:solidFill>
                <a:latin typeface="Arial"/>
                <a:ea typeface="Arial"/>
                <a:cs typeface="Arial"/>
                <a:sym typeface="Arial"/>
              </a:rPr>
              <a:t>A vehicle, identified by the vehicle registration number, can be rented on a daily basis. The rental rate is different for different vehicles. There is a discount of 20% for rental of 7 days or more.</a:t>
            </a:r>
            <a:endParaRPr sz="2000">
              <a:solidFill>
                <a:schemeClr val="dk1"/>
              </a:solidFill>
              <a:latin typeface="Arial"/>
              <a:ea typeface="Arial"/>
              <a:cs typeface="Arial"/>
              <a:sym typeface="Arial"/>
            </a:endParaRPr>
          </a:p>
          <a:p>
            <a:pPr indent="0" lvl="0" marL="0" marR="0" rtl="0" algn="just">
              <a:lnSpc>
                <a:spcPct val="115000"/>
              </a:lnSpc>
              <a:spcBef>
                <a:spcPts val="1000"/>
              </a:spcBef>
              <a:spcAft>
                <a:spcPts val="0"/>
              </a:spcAft>
              <a:buNone/>
            </a:pPr>
            <a:r>
              <a:rPr lang="en-IN" sz="1800">
                <a:solidFill>
                  <a:schemeClr val="dk1"/>
                </a:solidFill>
                <a:latin typeface="Arial"/>
                <a:ea typeface="Arial"/>
                <a:cs typeface="Arial"/>
                <a:sym typeface="Arial"/>
              </a:rPr>
              <a:t>A customer can rental a vehicle from a start date to an end date. A special customer discount, ranging from 0-50%, can be given to preferred customers.</a:t>
            </a:r>
            <a:endParaRPr sz="2000">
              <a:solidFill>
                <a:schemeClr val="dk1"/>
              </a:solidFill>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Google Shape;544;p85"/>
          <p:cNvSpPr/>
          <p:nvPr/>
        </p:nvSpPr>
        <p:spPr>
          <a:xfrm>
            <a:off x="1" y="0"/>
            <a:ext cx="12192000" cy="64165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IN" sz="1400">
                <a:solidFill>
                  <a:srgbClr val="444444"/>
                </a:solidFill>
                <a:latin typeface="Verdana"/>
                <a:ea typeface="Verdana"/>
                <a:cs typeface="Verdana"/>
                <a:sym typeface="Verdana"/>
              </a:rPr>
              <a:t>Database</a:t>
            </a:r>
            <a:endParaRPr b="1" sz="1400">
              <a:solidFill>
                <a:srgbClr val="666666"/>
              </a:solidFill>
              <a:latin typeface="Arial"/>
              <a:ea typeface="Arial"/>
              <a:cs typeface="Arial"/>
              <a:sym typeface="Arial"/>
            </a:endParaRPr>
          </a:p>
          <a:p>
            <a:pPr indent="0" lvl="0" marL="0" marR="0" rtl="0" algn="just">
              <a:lnSpc>
                <a:spcPct val="115000"/>
              </a:lnSpc>
              <a:spcBef>
                <a:spcPts val="600"/>
              </a:spcBef>
              <a:spcAft>
                <a:spcPts val="0"/>
              </a:spcAft>
              <a:buNone/>
            </a:pPr>
            <a:r>
              <a:rPr lang="en-IN" sz="1400">
                <a:solidFill>
                  <a:schemeClr val="dk1"/>
                </a:solidFill>
                <a:latin typeface="Arial"/>
                <a:ea typeface="Arial"/>
                <a:cs typeface="Arial"/>
                <a:sym typeface="Arial"/>
              </a:rPr>
              <a:t>The initial database contains 3 tables: </a:t>
            </a:r>
            <a:r>
              <a:rPr lang="en-IN" sz="1400">
                <a:solidFill>
                  <a:schemeClr val="dk1"/>
                </a:solidFill>
                <a:latin typeface="Courier New"/>
                <a:ea typeface="Courier New"/>
                <a:cs typeface="Courier New"/>
                <a:sym typeface="Courier New"/>
              </a:rPr>
              <a:t>vehicles</a:t>
            </a:r>
            <a:r>
              <a:rPr lang="en-IN" sz="1400">
                <a:solidFill>
                  <a:schemeClr val="dk1"/>
                </a:solidFill>
                <a:latin typeface="Arial"/>
                <a:ea typeface="Arial"/>
                <a:cs typeface="Arial"/>
                <a:sym typeface="Arial"/>
              </a:rPr>
              <a:t>, </a:t>
            </a:r>
            <a:r>
              <a:rPr lang="en-IN" sz="1400">
                <a:solidFill>
                  <a:schemeClr val="dk1"/>
                </a:solidFill>
                <a:latin typeface="Courier New"/>
                <a:ea typeface="Courier New"/>
                <a:cs typeface="Courier New"/>
                <a:sym typeface="Courier New"/>
              </a:rPr>
              <a:t>customers</a:t>
            </a:r>
            <a:r>
              <a:rPr lang="en-IN" sz="1400">
                <a:solidFill>
                  <a:schemeClr val="dk1"/>
                </a:solidFill>
                <a:latin typeface="Arial"/>
                <a:ea typeface="Arial"/>
                <a:cs typeface="Arial"/>
                <a:sym typeface="Arial"/>
              </a:rPr>
              <a:t>, and </a:t>
            </a:r>
            <a:r>
              <a:rPr lang="en-IN" sz="1400">
                <a:solidFill>
                  <a:schemeClr val="dk1"/>
                </a:solidFill>
                <a:latin typeface="Courier New"/>
                <a:ea typeface="Courier New"/>
                <a:cs typeface="Courier New"/>
                <a:sym typeface="Courier New"/>
              </a:rPr>
              <a:t>rental_records</a:t>
            </a:r>
            <a:r>
              <a:rPr lang="en-IN" sz="1400">
                <a:solidFill>
                  <a:schemeClr val="dk1"/>
                </a:solidFill>
                <a:latin typeface="Arial"/>
                <a:ea typeface="Arial"/>
                <a:cs typeface="Arial"/>
                <a:sym typeface="Arial"/>
              </a:rPr>
              <a:t>. The </a:t>
            </a:r>
            <a:r>
              <a:rPr lang="en-IN" sz="1400">
                <a:solidFill>
                  <a:schemeClr val="dk1"/>
                </a:solidFill>
                <a:latin typeface="Courier New"/>
                <a:ea typeface="Courier New"/>
                <a:cs typeface="Courier New"/>
                <a:sym typeface="Courier New"/>
              </a:rPr>
              <a:t>rental_records</a:t>
            </a:r>
            <a:r>
              <a:rPr lang="en-IN" sz="1400">
                <a:solidFill>
                  <a:schemeClr val="dk1"/>
                </a:solidFill>
                <a:latin typeface="Arial"/>
                <a:ea typeface="Arial"/>
                <a:cs typeface="Arial"/>
                <a:sym typeface="Arial"/>
              </a:rPr>
              <a:t> is a </a:t>
            </a:r>
            <a:r>
              <a:rPr i="1" lang="en-IN" sz="1400">
                <a:solidFill>
                  <a:schemeClr val="dk1"/>
                </a:solidFill>
                <a:latin typeface="Arial"/>
                <a:ea typeface="Arial"/>
                <a:cs typeface="Arial"/>
                <a:sym typeface="Arial"/>
              </a:rPr>
              <a:t>junction table</a:t>
            </a:r>
            <a:r>
              <a:rPr lang="en-IN" sz="1400">
                <a:solidFill>
                  <a:schemeClr val="dk1"/>
                </a:solidFill>
                <a:latin typeface="Arial"/>
                <a:ea typeface="Arial"/>
                <a:cs typeface="Arial"/>
                <a:sym typeface="Arial"/>
              </a:rPr>
              <a:t> supporting many-to-many relationship between </a:t>
            </a:r>
            <a:r>
              <a:rPr lang="en-IN" sz="1400">
                <a:solidFill>
                  <a:schemeClr val="dk1"/>
                </a:solidFill>
                <a:latin typeface="Courier New"/>
                <a:ea typeface="Courier New"/>
                <a:cs typeface="Courier New"/>
                <a:sym typeface="Courier New"/>
              </a:rPr>
              <a:t>vehicles</a:t>
            </a:r>
            <a:r>
              <a:rPr lang="en-IN" sz="1400">
                <a:solidFill>
                  <a:schemeClr val="dk1"/>
                </a:solidFill>
                <a:latin typeface="Arial"/>
                <a:ea typeface="Arial"/>
                <a:cs typeface="Arial"/>
                <a:sym typeface="Arial"/>
              </a:rPr>
              <a:t> and </a:t>
            </a:r>
            <a:r>
              <a:rPr lang="en-IN" sz="1400">
                <a:solidFill>
                  <a:schemeClr val="dk1"/>
                </a:solidFill>
                <a:latin typeface="Courier New"/>
                <a:ea typeface="Courier New"/>
                <a:cs typeface="Courier New"/>
                <a:sym typeface="Courier New"/>
              </a:rPr>
              <a:t>customers</a:t>
            </a:r>
            <a:r>
              <a:rPr lang="en-IN" sz="1400">
                <a:solidFill>
                  <a:schemeClr val="dk1"/>
                </a:solidFill>
                <a:latin typeface="Arial"/>
                <a:ea typeface="Arial"/>
                <a:cs typeface="Arial"/>
                <a:sym typeface="Arial"/>
              </a:rPr>
              <a:t>.</a:t>
            </a:r>
            <a:endParaRPr/>
          </a:p>
          <a:p>
            <a:pPr indent="0" lvl="0" marL="0" marR="0" rtl="0" algn="l">
              <a:lnSpc>
                <a:spcPct val="115000"/>
              </a:lnSpc>
              <a:spcBef>
                <a:spcPts val="400"/>
              </a:spcBef>
              <a:spcAft>
                <a:spcPts val="0"/>
              </a:spcAft>
              <a:buNone/>
            </a:pPr>
            <a:r>
              <a:rPr lang="en-IN" sz="1400">
                <a:solidFill>
                  <a:schemeClr val="dk1"/>
                </a:solidFill>
                <a:latin typeface="Courier New"/>
                <a:ea typeface="Courier New"/>
                <a:cs typeface="Courier New"/>
                <a:sym typeface="Courier New"/>
              </a:rPr>
              <a:t>DROP DATABASE IF EXISTS `rental_db`;</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CREATE DATABASE `rental_db`;</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USE `rental_db`;</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rgbClr val="009900"/>
                </a:solidFill>
                <a:latin typeface="Courier New"/>
                <a:ea typeface="Courier New"/>
                <a:cs typeface="Courier New"/>
                <a:sym typeface="Courier New"/>
              </a:rPr>
              <a:t>-- Create `vehicles` table</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DROP TABLE IF EXISTS `vehicles`;</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CREATE TABLE `vehicles`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`veh_reg_no`  VARCHAR(8)    NOT NULL,</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`category`    ENUM('car', 'truck')  NOT NULL DEFAULT 'car',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rgbClr val="009900"/>
                </a:solidFill>
                <a:latin typeface="Courier New"/>
                <a:ea typeface="Courier New"/>
                <a:cs typeface="Courier New"/>
                <a:sym typeface="Courier New"/>
              </a:rPr>
              <a:t>                 -- Enumeration of one of the items in the list</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`brand`       VARCHAR(30)   NOT NULL DEFAULT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`desc`        VARCHAR(256)  NOT NULL DEFAULT '',</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a:t>
            </a:r>
            <a:r>
              <a:rPr lang="en-IN" sz="1400">
                <a:solidFill>
                  <a:srgbClr val="009900"/>
                </a:solidFill>
                <a:latin typeface="Courier New"/>
                <a:ea typeface="Courier New"/>
                <a:cs typeface="Courier New"/>
                <a:sym typeface="Courier New"/>
              </a:rPr>
              <a:t>-- desc is a keyword (for descending) and must be back-quoted</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`photo`       BLOB          NULL,   </a:t>
            </a:r>
            <a:r>
              <a:rPr lang="en-IN" sz="1400">
                <a:solidFill>
                  <a:srgbClr val="009900"/>
                </a:solidFill>
                <a:latin typeface="Courier New"/>
                <a:ea typeface="Courier New"/>
                <a:cs typeface="Courier New"/>
                <a:sym typeface="Courier New"/>
              </a:rPr>
              <a:t>-- binary large object of up to 64KB</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a:t>
            </a:r>
            <a:r>
              <a:rPr lang="en-IN" sz="1400">
                <a:solidFill>
                  <a:srgbClr val="009900"/>
                </a:solidFill>
                <a:latin typeface="Courier New"/>
                <a:ea typeface="Courier New"/>
                <a:cs typeface="Courier New"/>
                <a:sym typeface="Courier New"/>
              </a:rPr>
              <a:t>-- to be implemented later</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`daily_rate`  DECIMAL(6,2)  NOT NULL DEFAULT 9999.99,</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a:t>
            </a:r>
            <a:r>
              <a:rPr lang="en-IN" sz="1400">
                <a:solidFill>
                  <a:srgbClr val="009900"/>
                </a:solidFill>
                <a:latin typeface="Courier New"/>
                <a:ea typeface="Courier New"/>
                <a:cs typeface="Courier New"/>
                <a:sym typeface="Courier New"/>
              </a:rPr>
              <a:t>-- set default to max value</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PRIMARY KEY (`veh_reg_no`),</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INDEX (`category`)  </a:t>
            </a:r>
            <a:r>
              <a:rPr lang="en-IN" sz="1400">
                <a:solidFill>
                  <a:srgbClr val="009900"/>
                </a:solidFill>
                <a:latin typeface="Courier New"/>
                <a:ea typeface="Courier New"/>
                <a:cs typeface="Courier New"/>
                <a:sym typeface="Courier New"/>
              </a:rPr>
              <a:t>-- Build index on this column for fast search</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ENGINE=InnoDB;</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ourier New"/>
                <a:ea typeface="Courier New"/>
                <a:cs typeface="Courier New"/>
                <a:sym typeface="Courier New"/>
              </a:rPr>
              <a:t>   </a:t>
            </a:r>
            <a:r>
              <a:rPr lang="en-IN" sz="1400">
                <a:solidFill>
                  <a:srgbClr val="009900"/>
                </a:solidFill>
                <a:latin typeface="Courier New"/>
                <a:ea typeface="Courier New"/>
                <a:cs typeface="Courier New"/>
                <a:sym typeface="Courier New"/>
              </a:rPr>
              <a:t>-- </a:t>
            </a:r>
            <a:r>
              <a:rPr lang="en-IN">
                <a:solidFill>
                  <a:srgbClr val="009900"/>
                </a:solidFill>
                <a:latin typeface="Courier New"/>
                <a:ea typeface="Courier New"/>
                <a:cs typeface="Courier New"/>
                <a:sym typeface="Courier New"/>
              </a:rPr>
              <a:t>MariaDB </a:t>
            </a:r>
            <a:r>
              <a:rPr lang="en-IN" sz="1400">
                <a:solidFill>
                  <a:srgbClr val="009900"/>
                </a:solidFill>
                <a:latin typeface="Courier New"/>
                <a:ea typeface="Courier New"/>
                <a:cs typeface="Courier New"/>
                <a:sym typeface="Courier New"/>
              </a:rPr>
              <a:t> provides a few ENGINEs.</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rgbClr val="009900"/>
                </a:solidFill>
                <a:latin typeface="Courier New"/>
                <a:ea typeface="Courier New"/>
                <a:cs typeface="Courier New"/>
                <a:sym typeface="Courier New"/>
              </a:rPr>
              <a:t>   -- The InnoDB Engine supports foreign keys and transactions</a:t>
            </a:r>
            <a:endParaRPr sz="14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g5e0b3fad8b_0_26"/>
          <p:cNvSpPr txBox="1"/>
          <p:nvPr/>
        </p:nvSpPr>
        <p:spPr>
          <a:xfrm>
            <a:off x="0" y="745425"/>
            <a:ext cx="12030000" cy="5942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400"/>
              </a:spcBef>
              <a:spcAft>
                <a:spcPts val="0"/>
              </a:spcAft>
              <a:buNone/>
            </a:pPr>
            <a:r>
              <a:t/>
            </a:r>
            <a:endParaRPr sz="1800">
              <a:solidFill>
                <a:srgbClr val="009900"/>
              </a:solidFill>
              <a:latin typeface="Courier New"/>
              <a:ea typeface="Courier New"/>
              <a:cs typeface="Courier New"/>
              <a:sym typeface="Courier New"/>
            </a:endParaRPr>
          </a:p>
          <a:p>
            <a:pPr indent="0" lvl="0" marL="0" rtl="0" algn="l">
              <a:lnSpc>
                <a:spcPct val="150000"/>
              </a:lnSpc>
              <a:spcBef>
                <a:spcPts val="400"/>
              </a:spcBef>
              <a:spcAft>
                <a:spcPts val="0"/>
              </a:spcAft>
              <a:buNone/>
            </a:pPr>
            <a:r>
              <a:t/>
            </a:r>
            <a:endParaRPr sz="1800">
              <a:solidFill>
                <a:srgbClr val="009900"/>
              </a:solidFill>
              <a:latin typeface="Courier New"/>
              <a:ea typeface="Courier New"/>
              <a:cs typeface="Courier New"/>
              <a:sym typeface="Courier New"/>
            </a:endParaRPr>
          </a:p>
          <a:p>
            <a:pPr indent="0" lvl="0" marL="0" rtl="0" algn="l">
              <a:lnSpc>
                <a:spcPct val="150000"/>
              </a:lnSpc>
              <a:spcBef>
                <a:spcPts val="400"/>
              </a:spcBef>
              <a:spcAft>
                <a:spcPts val="0"/>
              </a:spcAft>
              <a:buNone/>
            </a:pPr>
            <a:r>
              <a:t/>
            </a:r>
            <a:endParaRPr sz="1800">
              <a:solidFill>
                <a:srgbClr val="009900"/>
              </a:solidFill>
              <a:latin typeface="Courier New"/>
              <a:ea typeface="Courier New"/>
              <a:cs typeface="Courier New"/>
              <a:sym typeface="Courier New"/>
            </a:endParaRPr>
          </a:p>
          <a:p>
            <a:pPr indent="0" lvl="0" marL="0" rtl="0" algn="l">
              <a:lnSpc>
                <a:spcPct val="150000"/>
              </a:lnSpc>
              <a:spcBef>
                <a:spcPts val="400"/>
              </a:spcBef>
              <a:spcAft>
                <a:spcPts val="0"/>
              </a:spcAft>
              <a:buNone/>
            </a:pPr>
            <a:r>
              <a:rPr lang="en-IN" sz="1800">
                <a:solidFill>
                  <a:srgbClr val="009900"/>
                </a:solidFill>
                <a:latin typeface="Courier New"/>
                <a:ea typeface="Courier New"/>
                <a:cs typeface="Courier New"/>
                <a:sym typeface="Courier New"/>
              </a:rPr>
              <a:t>-- Remove the database "geodb", if it exists.</a:t>
            </a:r>
            <a:endParaRPr sz="1800">
              <a:solidFill>
                <a:schemeClr val="dk1"/>
              </a:solidFill>
            </a:endParaRPr>
          </a:p>
          <a:p>
            <a:pPr indent="0" lvl="0" marL="0" rtl="0" algn="l">
              <a:lnSpc>
                <a:spcPct val="150000"/>
              </a:lnSpc>
              <a:spcBef>
                <a:spcPts val="0"/>
              </a:spcBef>
              <a:spcAft>
                <a:spcPts val="0"/>
              </a:spcAft>
              <a:buNone/>
            </a:pPr>
            <a:r>
              <a:rPr lang="en-IN" sz="1800">
                <a:solidFill>
                  <a:srgbClr val="009900"/>
                </a:solidFill>
                <a:latin typeface="Courier New"/>
                <a:ea typeface="Courier New"/>
                <a:cs typeface="Courier New"/>
                <a:sym typeface="Courier New"/>
              </a:rPr>
              <a:t>-- Beware that DROP (and DELETE) actions are irreversible and not recoverable!</a:t>
            </a:r>
            <a:endParaRPr sz="1800">
              <a:solidFill>
                <a:schemeClr val="dk1"/>
              </a:solidFill>
            </a:endParaRPr>
          </a:p>
          <a:p>
            <a:pPr indent="0" lvl="0" marL="0" rtl="0" algn="l">
              <a:lnSpc>
                <a:spcPct val="150000"/>
              </a:lnSpc>
              <a:spcBef>
                <a:spcPts val="0"/>
              </a:spcBef>
              <a:spcAft>
                <a:spcPts val="0"/>
              </a:spcAft>
              <a:buNone/>
            </a:pPr>
            <a:r>
              <a:rPr lang="en-IN" sz="1800">
                <a:solidFill>
                  <a:schemeClr val="dk1"/>
                </a:solidFill>
                <a:latin typeface="Courier New"/>
                <a:ea typeface="Courier New"/>
                <a:cs typeface="Courier New"/>
                <a:sym typeface="Courier New"/>
              </a:rPr>
              <a:t>MariaDB &gt; </a:t>
            </a:r>
            <a:r>
              <a:rPr b="1" lang="en-IN" sz="1800">
                <a:solidFill>
                  <a:schemeClr val="dk1"/>
                </a:solidFill>
                <a:latin typeface="Courier New"/>
                <a:ea typeface="Courier New"/>
                <a:cs typeface="Courier New"/>
                <a:sym typeface="Courier New"/>
              </a:rPr>
              <a:t>DROP DATABASE IF EXISTS geodb;</a:t>
            </a:r>
            <a:endParaRPr sz="1800">
              <a:solidFill>
                <a:schemeClr val="dk1"/>
              </a:solidFill>
            </a:endParaRPr>
          </a:p>
          <a:p>
            <a:pPr indent="0" lvl="0" marL="0" rtl="0" algn="l">
              <a:lnSpc>
                <a:spcPct val="150000"/>
              </a:lnSpc>
              <a:spcBef>
                <a:spcPts val="0"/>
              </a:spcBef>
              <a:spcAft>
                <a:spcPts val="0"/>
              </a:spcAft>
              <a:buNone/>
            </a:pPr>
            <a:r>
              <a:rPr lang="en-IN" sz="1800">
                <a:solidFill>
                  <a:schemeClr val="dk1"/>
                </a:solidFill>
                <a:latin typeface="Courier New"/>
                <a:ea typeface="Courier New"/>
                <a:cs typeface="Courier New"/>
                <a:sym typeface="Courier New"/>
              </a:rPr>
              <a:t>Query OK, 1 rows affected (0.31 sec)</a:t>
            </a:r>
            <a:endParaRPr sz="1800">
              <a:solidFill>
                <a:schemeClr val="dk1"/>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Google Shape;549;p86"/>
          <p:cNvSpPr/>
          <p:nvPr/>
        </p:nvSpPr>
        <p:spPr>
          <a:xfrm>
            <a:off x="1" y="12879"/>
            <a:ext cx="12192000" cy="6463308"/>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DESC `vehicles`;</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SHOW CREATE TABLE `vehicles` \G</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SHOW INDEX FROM `vehicles` \G</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rgbClr val="009900"/>
                </a:solidFill>
                <a:latin typeface="Courier New"/>
                <a:ea typeface="Courier New"/>
                <a:cs typeface="Courier New"/>
                <a:sym typeface="Courier New"/>
              </a:rPr>
              <a:t>-- Create `customers` table</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DROP TABLE IF EXISTS `customers`;</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CREATE TABLE `customers`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`customer_id`  INT UNSIGNED  NOT NULL AUTO_INCREMENT,</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r>
              <a:rPr lang="en-IN" sz="1800">
                <a:solidFill>
                  <a:srgbClr val="009900"/>
                </a:solidFill>
                <a:latin typeface="Courier New"/>
                <a:ea typeface="Courier New"/>
                <a:cs typeface="Courier New"/>
                <a:sym typeface="Courier New"/>
              </a:rPr>
              <a:t>-- Always use INT for AUTO_INCREMENT column to avoid run-over</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`name`         VARCHAR(30)   NOT NULL DEFAULT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`address`      VARCHAR(80)   NOT NULL DEFAULT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`phone`        VARCHAR(15)   NOT NULL DEFAULT '',</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`discount`     DOUBLE        NOT NULL DEFAULT 0.0,</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PRIMARY KEY (`customer_id`),</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UNIQUE INDEX (`phone`),  </a:t>
            </a:r>
            <a:r>
              <a:rPr lang="en-IN" sz="1800">
                <a:solidFill>
                  <a:srgbClr val="009900"/>
                </a:solidFill>
                <a:latin typeface="Courier New"/>
                <a:ea typeface="Courier New"/>
                <a:cs typeface="Courier New"/>
                <a:sym typeface="Courier New"/>
              </a:rPr>
              <a:t>-- Build index on this unique-value column</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INDEX (`name`)           </a:t>
            </a:r>
            <a:r>
              <a:rPr lang="en-IN" sz="1800">
                <a:solidFill>
                  <a:srgbClr val="009900"/>
                </a:solidFill>
                <a:latin typeface="Courier New"/>
                <a:ea typeface="Courier New"/>
                <a:cs typeface="Courier New"/>
                <a:sym typeface="Courier New"/>
              </a:rPr>
              <a:t>-- Build index on this column</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 ENGINE=InnoDB;</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DESC `customers`;</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SHOW CREATE TABLE `customers` \G</a:t>
            </a:r>
            <a:endParaRPr sz="2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800">
                <a:solidFill>
                  <a:schemeClr val="dk1"/>
                </a:solidFill>
                <a:latin typeface="Courier New"/>
                <a:ea typeface="Courier New"/>
                <a:cs typeface="Courier New"/>
                <a:sym typeface="Courier New"/>
              </a:rPr>
              <a:t>SHOW INDEX FROM `customers` \G</a:t>
            </a:r>
            <a:endParaRPr sz="2400">
              <a:solidFill>
                <a:schemeClr val="dk1"/>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87"/>
          <p:cNvSpPr/>
          <p:nvPr/>
        </p:nvSpPr>
        <p:spPr>
          <a:xfrm>
            <a:off x="1" y="0"/>
            <a:ext cx="12192000" cy="6700296"/>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IN" sz="1700">
                <a:solidFill>
                  <a:srgbClr val="009900"/>
                </a:solidFill>
                <a:latin typeface="Courier New"/>
                <a:ea typeface="Courier New"/>
                <a:cs typeface="Courier New"/>
                <a:sym typeface="Courier New"/>
              </a:rPr>
              <a:t>-- Create `rental_records` table</a:t>
            </a:r>
            <a:endParaRPr sz="17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700">
                <a:solidFill>
                  <a:schemeClr val="dk1"/>
                </a:solidFill>
                <a:latin typeface="Courier New"/>
                <a:ea typeface="Courier New"/>
                <a:cs typeface="Courier New"/>
                <a:sym typeface="Courier New"/>
              </a:rPr>
              <a:t>DROP TABLE IF EXISTS `rental_records`;</a:t>
            </a:r>
            <a:endParaRPr sz="17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700">
                <a:solidFill>
                  <a:schemeClr val="dk1"/>
                </a:solidFill>
                <a:latin typeface="Courier New"/>
                <a:ea typeface="Courier New"/>
                <a:cs typeface="Courier New"/>
                <a:sym typeface="Courier New"/>
              </a:rPr>
              <a:t>CREATE TABLE `rental_records` (</a:t>
            </a:r>
            <a:endParaRPr sz="17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700">
                <a:solidFill>
                  <a:schemeClr val="dk1"/>
                </a:solidFill>
                <a:latin typeface="Courier New"/>
                <a:ea typeface="Courier New"/>
                <a:cs typeface="Courier New"/>
                <a:sym typeface="Courier New"/>
              </a:rPr>
              <a:t>   `rental_id`    INT UNSIGNED  NOT NULL AUTO_INCREMENT,</a:t>
            </a:r>
            <a:endParaRPr sz="17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700">
                <a:solidFill>
                  <a:schemeClr val="dk1"/>
                </a:solidFill>
                <a:latin typeface="Courier New"/>
                <a:ea typeface="Courier New"/>
                <a:cs typeface="Courier New"/>
                <a:sym typeface="Courier New"/>
              </a:rPr>
              <a:t>   `veh_reg_no`   VARCHAR(8)    NOT NULL, </a:t>
            </a:r>
            <a:endParaRPr sz="17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700">
                <a:solidFill>
                  <a:schemeClr val="dk1"/>
                </a:solidFill>
                <a:latin typeface="Courier New"/>
                <a:ea typeface="Courier New"/>
                <a:cs typeface="Courier New"/>
                <a:sym typeface="Courier New"/>
              </a:rPr>
              <a:t>   `customer_id`  INT UNSIGNED  NOT NULL,</a:t>
            </a:r>
            <a:endParaRPr sz="17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700">
                <a:solidFill>
                  <a:schemeClr val="dk1"/>
                </a:solidFill>
                <a:latin typeface="Courier New"/>
                <a:ea typeface="Courier New"/>
                <a:cs typeface="Courier New"/>
                <a:sym typeface="Courier New"/>
              </a:rPr>
              <a:t>   `start_date`   DATE          NOT NULL DEFAULT '0000-00-00',</a:t>
            </a:r>
            <a:endParaRPr sz="17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700">
                <a:solidFill>
                  <a:schemeClr val="dk1"/>
                </a:solidFill>
                <a:latin typeface="Courier New"/>
                <a:ea typeface="Courier New"/>
                <a:cs typeface="Courier New"/>
                <a:sym typeface="Courier New"/>
              </a:rPr>
              <a:t>   `end_date`     DATE          NOT NULL DEFAULT '0000-00-00',</a:t>
            </a:r>
            <a:endParaRPr sz="17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700">
                <a:solidFill>
                  <a:schemeClr val="dk1"/>
                </a:solidFill>
                <a:latin typeface="Courier New"/>
                <a:ea typeface="Courier New"/>
                <a:cs typeface="Courier New"/>
                <a:sym typeface="Courier New"/>
              </a:rPr>
              <a:t>   `lastUpdated`  TIMESTAMP     NOT NULL DEFAULT CURRENT_TIMESTAMP ON UPDATE CURRENT_TIMESTAMP,</a:t>
            </a:r>
            <a:endParaRPr sz="17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700">
                <a:solidFill>
                  <a:schemeClr val="dk1"/>
                </a:solidFill>
                <a:latin typeface="Courier New"/>
                <a:ea typeface="Courier New"/>
                <a:cs typeface="Courier New"/>
                <a:sym typeface="Courier New"/>
              </a:rPr>
              <a:t>      </a:t>
            </a:r>
            <a:r>
              <a:rPr lang="en-IN" sz="1700">
                <a:solidFill>
                  <a:srgbClr val="009900"/>
                </a:solidFill>
                <a:latin typeface="Courier New"/>
                <a:ea typeface="Courier New"/>
                <a:cs typeface="Courier New"/>
                <a:sym typeface="Courier New"/>
              </a:rPr>
              <a:t>-- Keep the created and last updated timestamp for auditing and security</a:t>
            </a:r>
            <a:endParaRPr sz="17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700">
                <a:solidFill>
                  <a:schemeClr val="dk1"/>
                </a:solidFill>
                <a:latin typeface="Courier New"/>
                <a:ea typeface="Courier New"/>
                <a:cs typeface="Courier New"/>
                <a:sym typeface="Courier New"/>
              </a:rPr>
              <a:t>   PRIMARY KEY (`rental_id`),</a:t>
            </a:r>
            <a:endParaRPr sz="17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700">
                <a:solidFill>
                  <a:schemeClr val="dk1"/>
                </a:solidFill>
                <a:latin typeface="Courier New"/>
                <a:ea typeface="Courier New"/>
                <a:cs typeface="Courier New"/>
                <a:sym typeface="Courier New"/>
              </a:rPr>
              <a:t>   FOREIGN KEY (`customer_id`) REFERENCES `customers` (`customer_id`)</a:t>
            </a:r>
            <a:endParaRPr sz="17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700">
                <a:solidFill>
                  <a:schemeClr val="dk1"/>
                </a:solidFill>
                <a:latin typeface="Courier New"/>
                <a:ea typeface="Courier New"/>
                <a:cs typeface="Courier New"/>
                <a:sym typeface="Courier New"/>
              </a:rPr>
              <a:t>      ON DELETE RESTRICT ON UPDATE CASCADE,</a:t>
            </a:r>
            <a:endParaRPr sz="17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700">
                <a:solidFill>
                  <a:schemeClr val="dk1"/>
                </a:solidFill>
                <a:latin typeface="Courier New"/>
                <a:ea typeface="Courier New"/>
                <a:cs typeface="Courier New"/>
                <a:sym typeface="Courier New"/>
              </a:rPr>
              <a:t>      </a:t>
            </a:r>
            <a:r>
              <a:rPr lang="en-IN" sz="1700">
                <a:solidFill>
                  <a:srgbClr val="009900"/>
                </a:solidFill>
                <a:latin typeface="Courier New"/>
                <a:ea typeface="Courier New"/>
                <a:cs typeface="Courier New"/>
                <a:sym typeface="Courier New"/>
              </a:rPr>
              <a:t>-- Disallow deletion of parent record if there are matching records here</a:t>
            </a:r>
            <a:endParaRPr sz="17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700">
                <a:solidFill>
                  <a:srgbClr val="009900"/>
                </a:solidFill>
                <a:latin typeface="Courier New"/>
                <a:ea typeface="Courier New"/>
                <a:cs typeface="Courier New"/>
                <a:sym typeface="Courier New"/>
              </a:rPr>
              <a:t>      -- If parent record (customer_id) changes, update the matching records here</a:t>
            </a:r>
            <a:endParaRPr sz="17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700">
                <a:solidFill>
                  <a:schemeClr val="dk1"/>
                </a:solidFill>
                <a:latin typeface="Courier New"/>
                <a:ea typeface="Courier New"/>
                <a:cs typeface="Courier New"/>
                <a:sym typeface="Courier New"/>
              </a:rPr>
              <a:t>   FOREIGN KEY (`veh_reg_no`) REFERENCES `vehicles` (`veh_reg_no`)</a:t>
            </a:r>
            <a:endParaRPr sz="17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700">
                <a:solidFill>
                  <a:schemeClr val="dk1"/>
                </a:solidFill>
                <a:latin typeface="Courier New"/>
                <a:ea typeface="Courier New"/>
                <a:cs typeface="Courier New"/>
                <a:sym typeface="Courier New"/>
              </a:rPr>
              <a:t>      ON DELETE RESTRICT ON UPDATE CASCADE</a:t>
            </a:r>
            <a:endParaRPr sz="17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700">
                <a:solidFill>
                  <a:schemeClr val="dk1"/>
                </a:solidFill>
                <a:latin typeface="Courier New"/>
                <a:ea typeface="Courier New"/>
                <a:cs typeface="Courier New"/>
                <a:sym typeface="Courier New"/>
              </a:rPr>
              <a:t>) ENGINE=InnoDB;</a:t>
            </a:r>
            <a:endParaRPr sz="17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700">
                <a:solidFill>
                  <a:schemeClr val="dk1"/>
                </a:solidFill>
                <a:latin typeface="Courier New"/>
                <a:ea typeface="Courier New"/>
                <a:cs typeface="Courier New"/>
                <a:sym typeface="Courier New"/>
              </a:rPr>
              <a:t>DESC `rental_records`;</a:t>
            </a:r>
            <a:endParaRPr sz="17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700">
                <a:solidFill>
                  <a:schemeClr val="dk1"/>
                </a:solidFill>
                <a:latin typeface="Courier New"/>
                <a:ea typeface="Courier New"/>
                <a:cs typeface="Courier New"/>
                <a:sym typeface="Courier New"/>
              </a:rPr>
              <a:t>SHOW CREATE TABLE `rental_records` \G</a:t>
            </a:r>
            <a:endParaRPr sz="17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700">
                <a:solidFill>
                  <a:schemeClr val="dk1"/>
                </a:solidFill>
                <a:latin typeface="Courier New"/>
                <a:ea typeface="Courier New"/>
                <a:cs typeface="Courier New"/>
                <a:sym typeface="Courier New"/>
              </a:rPr>
              <a:t>SHOW INDEX FROM `rental_records` \G</a:t>
            </a:r>
            <a:endParaRPr sz="1700">
              <a:solidFill>
                <a:schemeClr val="dk1"/>
              </a:solidFill>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Google Shape;559;p88"/>
          <p:cNvSpPr/>
          <p:nvPr/>
        </p:nvSpPr>
        <p:spPr>
          <a:xfrm>
            <a:off x="0" y="0"/>
            <a:ext cx="12192000" cy="6675674"/>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IN" sz="1600">
                <a:solidFill>
                  <a:srgbClr val="009900"/>
                </a:solidFill>
                <a:latin typeface="Courier New"/>
                <a:ea typeface="Courier New"/>
                <a:cs typeface="Courier New"/>
                <a:sym typeface="Courier New"/>
              </a:rPr>
              <a:t>-- Inserting test records</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INSERT INTO `vehicles` VALUES</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('SBA1111A', 'car', 'NISSAN SUNNY 1.6L', '4 Door Saloon, Automatic', NULL, 99.99),</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('SBB2222B', 'car', 'TOYOTA ALTIS 1.6L', '4 Door Saloon, Automatic', NULL, 99.99),</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('SBC3333C', 'car', 'HONDA CIVIC 1.8L',  '4 Door Saloon, Automatic', NULL, 119.99),</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('GA5555E', 'truck', 'NISSAN CABSTAR 3.0L',  'Lorry, Manual ', NULL, 89.99),</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('GA6666F', 'truck', 'OPEL COMBO 1.6L',  'Van, Manual', NULL, 69.99);</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r>
              <a:rPr lang="en-IN" sz="1600">
                <a:solidFill>
                  <a:srgbClr val="009900"/>
                </a:solidFill>
                <a:latin typeface="Courier New"/>
                <a:ea typeface="Courier New"/>
                <a:cs typeface="Courier New"/>
                <a:sym typeface="Courier New"/>
              </a:rPr>
              <a:t>-- No photo yet, set to NULL</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SELECT * FROM `vehicles`;</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INSERT INTO `customers` VALUES</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(1001, 'Tan Ah Teck', '8 Happy Ave', '88888888', 0.1),</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(NULL, 'Mohammed Ali', '1 Kg Java', '99999999', 0.15),</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(NULL, 'Kumar', '5 Serangoon Road', '55555555', 0),</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(NULL, 'Kevin Jones', '2 Sunset boulevard', '22222222', 0.2);</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SELECT * FROM `customers`;</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INSERT INTO `rental_records` VALUES</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(NULL, 'SBA1111A', 1001, '2012-01-01', '2012-01-21', NULL),</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(NULL, 'SBA1111A', 1001, '2012-02-01', '2012-02-05', NULL),</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(NULL, 'GA5555E',  1003, '2012-01-05', '2012-01-31', NULL),</a:t>
            </a:r>
            <a:endParaRPr sz="16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IN" sz="1600">
                <a:solidFill>
                  <a:schemeClr val="dk1"/>
                </a:solidFill>
                <a:latin typeface="Courier New"/>
                <a:ea typeface="Courier New"/>
                <a:cs typeface="Courier New"/>
                <a:sym typeface="Courier New"/>
              </a:rPr>
              <a:t>  (NULL, 'GA6666F',  1004, '2012-01-20', '2012-02-20', NULL);</a:t>
            </a:r>
            <a:endParaRPr sz="1600">
              <a:solidFill>
                <a:schemeClr val="dk1"/>
              </a:solidFill>
              <a:latin typeface="Arial"/>
              <a:ea typeface="Arial"/>
              <a:cs typeface="Arial"/>
              <a:sym typeface="Arial"/>
            </a:endParaRPr>
          </a:p>
          <a:p>
            <a:pPr indent="0" lvl="0" marL="0" marR="0" rtl="0" algn="just">
              <a:lnSpc>
                <a:spcPct val="131000"/>
              </a:lnSpc>
              <a:spcBef>
                <a:spcPts val="400"/>
              </a:spcBef>
              <a:spcAft>
                <a:spcPts val="0"/>
              </a:spcAft>
              <a:buNone/>
            </a:pPr>
            <a:r>
              <a:rPr lang="en-IN" sz="1600">
                <a:solidFill>
                  <a:schemeClr val="dk1"/>
                </a:solidFill>
                <a:latin typeface="Courier New"/>
                <a:ea typeface="Courier New"/>
                <a:cs typeface="Courier New"/>
                <a:sym typeface="Courier New"/>
              </a:rPr>
              <a:t>SELECT * FROM `rental_records`;</a:t>
            </a:r>
            <a:endParaRPr sz="1600">
              <a:solidFill>
                <a:schemeClr val="dk1"/>
              </a:solidFill>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pic>
        <p:nvPicPr>
          <p:cNvPr descr="Database diagram" id="564" name="Google Shape;564;p89"/>
          <p:cNvPicPr preferRelativeResize="0"/>
          <p:nvPr/>
        </p:nvPicPr>
        <p:blipFill rotWithShape="1">
          <a:blip r:embed="rId3">
            <a:alphaModFix/>
          </a:blip>
          <a:srcRect b="0" l="0" r="0" t="0"/>
          <a:stretch/>
        </p:blipFill>
        <p:spPr>
          <a:xfrm>
            <a:off x="0" y="424732"/>
            <a:ext cx="12192000" cy="6433268"/>
          </a:xfrm>
          <a:prstGeom prst="rect">
            <a:avLst/>
          </a:prstGeom>
          <a:noFill/>
          <a:ln>
            <a:noFill/>
          </a:ln>
        </p:spPr>
      </p:pic>
      <p:sp>
        <p:nvSpPr>
          <p:cNvPr id="565" name="Google Shape;565;p89"/>
          <p:cNvSpPr/>
          <p:nvPr/>
        </p:nvSpPr>
        <p:spPr>
          <a:xfrm>
            <a:off x="0" y="0"/>
            <a:ext cx="4013687" cy="424732"/>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IN" sz="1800">
                <a:solidFill>
                  <a:srgbClr val="0A8464"/>
                </a:solidFill>
                <a:latin typeface="Verdana"/>
                <a:ea typeface="Verdana"/>
                <a:cs typeface="Verdana"/>
                <a:sym typeface="Verdana"/>
              </a:rPr>
              <a:t>Product Sales Database</a:t>
            </a:r>
            <a:endParaRPr b="1" sz="1600">
              <a:solidFill>
                <a:srgbClr val="666666"/>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2019-07-25T11:30:02Z</dcterms:created>
  <dc:creator>sanjai le</dc:creator>
</cp:coreProperties>
</file>