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12" r:id="rId3"/>
    <p:sldId id="313" r:id="rId4"/>
    <p:sldId id="258" r:id="rId5"/>
    <p:sldId id="260" r:id="rId6"/>
    <p:sldId id="265" r:id="rId7"/>
    <p:sldId id="261" r:id="rId8"/>
    <p:sldId id="263" r:id="rId9"/>
    <p:sldId id="267" r:id="rId10"/>
    <p:sldId id="266" r:id="rId11"/>
    <p:sldId id="268" r:id="rId12"/>
    <p:sldId id="271" r:id="rId13"/>
    <p:sldId id="278" r:id="rId14"/>
    <p:sldId id="279" r:id="rId15"/>
    <p:sldId id="283" r:id="rId16"/>
    <p:sldId id="282" r:id="rId17"/>
    <p:sldId id="284" r:id="rId18"/>
    <p:sldId id="281" r:id="rId19"/>
    <p:sldId id="287" r:id="rId20"/>
    <p:sldId id="291" r:id="rId21"/>
    <p:sldId id="295" r:id="rId22"/>
    <p:sldId id="292" r:id="rId23"/>
    <p:sldId id="297" r:id="rId24"/>
    <p:sldId id="298" r:id="rId25"/>
    <p:sldId id="309" r:id="rId26"/>
    <p:sldId id="314" r:id="rId27"/>
    <p:sldId id="315" r:id="rId28"/>
    <p:sldId id="310" r:id="rId29"/>
    <p:sldId id="300" r:id="rId30"/>
    <p:sldId id="301" r:id="rId31"/>
    <p:sldId id="302" r:id="rId32"/>
    <p:sldId id="303" r:id="rId33"/>
    <p:sldId id="305" r:id="rId34"/>
    <p:sldId id="306" r:id="rId35"/>
    <p:sldId id="307" r:id="rId36"/>
    <p:sldId id="308" r:id="rId37"/>
    <p:sldId id="304" r:id="rId38"/>
    <p:sldId id="311" r:id="rId39"/>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66FF"/>
    <a:srgbClr val="0080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88" autoAdjust="0"/>
    <p:restoredTop sz="92365" autoAdjust="0"/>
  </p:normalViewPr>
  <p:slideViewPr>
    <p:cSldViewPr>
      <p:cViewPr>
        <p:scale>
          <a:sx n="66" d="100"/>
          <a:sy n="66" d="100"/>
        </p:scale>
        <p:origin x="-1212"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Arial" charset="0"/>
                <a:cs typeface="+mn-cs"/>
              </a:defRPr>
            </a:lvl1pPr>
          </a:lstStyle>
          <a:p>
            <a:pPr>
              <a:defRPr/>
            </a:pPr>
            <a:fld id="{D9546C29-3DB2-4E2A-A2C7-B6152C6B4F66}" type="datetimeFigureOut">
              <a:rPr lang="en-US"/>
              <a:pPr>
                <a:defRPr/>
              </a:pPr>
              <a:t>10/6/2020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Arial" charset="0"/>
                <a:cs typeface="+mn-cs"/>
              </a:defRPr>
            </a:lvl1pPr>
          </a:lstStyle>
          <a:p>
            <a:pPr>
              <a:defRPr/>
            </a:pPr>
            <a:fld id="{77CE15D8-AD35-48A0-8AD3-323EBADFD561}" type="slidenum">
              <a:rPr lang="en-US"/>
              <a:pPr>
                <a:defRPr/>
              </a:pPr>
              <a:t>‹#›</a:t>
            </a:fld>
            <a:endParaRPr lang="en-US"/>
          </a:p>
        </p:txBody>
      </p:sp>
    </p:spTree>
    <p:extLst>
      <p:ext uri="{BB962C8B-B14F-4D97-AF65-F5344CB8AC3E}">
        <p14:creationId xmlns:p14="http://schemas.microsoft.com/office/powerpoint/2010/main" xmlns="" val="2241978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092200" y="933450"/>
            <a:ext cx="4354513" cy="3363913"/>
          </a:xfrm>
          <a:prstGeom prst="rect">
            <a:avLst/>
          </a:prstGeom>
          <a:solidFill>
            <a:srgbClr val="FFFFFF"/>
          </a:solidFill>
          <a:ln w="9360">
            <a:solidFill>
              <a:srgbClr val="000000"/>
            </a:solidFill>
            <a:miter lim="800000"/>
            <a:headEnd/>
            <a:tailEnd/>
          </a:ln>
        </p:spPr>
        <p:txBody>
          <a:bodyPr wrap="none" lIns="82058" tIns="41029" rIns="82058" bIns="41029" anchor="ctr"/>
          <a:lstStyle/>
          <a:p>
            <a:pPr algn="l" rtl="0"/>
            <a:endParaRPr lang="en-US"/>
          </a:p>
        </p:txBody>
      </p:sp>
      <p:sp>
        <p:nvSpPr>
          <p:cNvPr id="49155" name="Rectangle 2"/>
          <p:cNvSpPr>
            <a:spLocks noGrp="1" noChangeArrowheads="1"/>
          </p:cNvSpPr>
          <p:nvPr>
            <p:ph type="body"/>
          </p:nvPr>
        </p:nvSpPr>
        <p:spPr bwMode="auto">
          <a:xfrm>
            <a:off x="1031875" y="4624388"/>
            <a:ext cx="4608513" cy="3732212"/>
          </a:xfrm>
          <a:noFill/>
        </p:spPr>
        <p:txBody>
          <a:bodyPr wrap="none" numCol="1" anchor="ctr"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BFDD454-3D43-4598-80BC-6963FFCD30AD}" type="datetimeFigureOut">
              <a:rPr lang="en-US"/>
              <a:pPr>
                <a:defRPr/>
              </a:pPr>
              <a:t>10/6/2020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D87F18-E793-4600-A626-814088F4E92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AEB774-62DB-4314-A9F0-0D601CC86823}" type="datetimeFigureOut">
              <a:rPr lang="en-US"/>
              <a:pPr>
                <a:defRPr/>
              </a:pPr>
              <a:t>10/6/2020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30AA61-8CB6-4ACB-AE3B-357AB202A8F9}"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7B06EF-E14B-47E7-8746-755EF4F1FE41}" type="datetimeFigureOut">
              <a:rPr lang="en-US"/>
              <a:pPr>
                <a:defRPr/>
              </a:pPr>
              <a:t>10/6/2020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DE7DC5-E5B3-4365-8D95-784D29D631BE}"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CA1FEC-154A-4F85-861B-2A181A740E35}" type="datetimeFigureOut">
              <a:rPr lang="en-US"/>
              <a:pPr>
                <a:defRPr/>
              </a:pPr>
              <a:t>10/6/2020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C20C1A-7216-4CF3-A340-C164074EDB40}"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DF3380E-91CA-48D4-8D9B-B4B088255C27}" type="datetimeFigureOut">
              <a:rPr lang="en-US"/>
              <a:pPr>
                <a:defRPr/>
              </a:pPr>
              <a:t>10/6/2020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DB0732-D032-48B6-BA7C-6B86D38702C1}"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6749F1-6922-4D49-B1FB-0BDB3BE56945}" type="datetimeFigureOut">
              <a:rPr lang="en-US"/>
              <a:pPr>
                <a:defRPr/>
              </a:pPr>
              <a:t>10/6/2020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7FFBFD9-2A08-4187-80F4-DC8AF948ABFD}"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C700B1D-79E9-4188-A23A-3F0CEA3BDF6F}" type="datetimeFigureOut">
              <a:rPr lang="en-US"/>
              <a:pPr>
                <a:defRPr/>
              </a:pPr>
              <a:t>10/6/2020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D1BA206-76F9-41D3-92B2-D3E5E3FDCE9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8DFD57C-DBD5-42A4-B818-CF5D69CD691C}" type="datetimeFigureOut">
              <a:rPr lang="en-US"/>
              <a:pPr>
                <a:defRPr/>
              </a:pPr>
              <a:t>10/6/2020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F5A2C2-EFF9-4D9A-BBDF-1BB3A8C69F23}"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73E127-180F-49EE-AB7F-7B7255B7DE52}" type="datetimeFigureOut">
              <a:rPr lang="en-US"/>
              <a:pPr>
                <a:defRPr/>
              </a:pPr>
              <a:t>10/6/2020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B019887-CB45-466F-B7BA-6A23537C751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86C416-1775-4536-B62D-A332E3B9C1FF}" type="datetimeFigureOut">
              <a:rPr lang="en-US"/>
              <a:pPr>
                <a:defRPr/>
              </a:pPr>
              <a:t>10/6/2020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7F9E00-C834-45D0-9FFA-0A9966324C96}"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4A88F3-E568-4F32-AA39-DB28D1DE814E}" type="datetimeFigureOut">
              <a:rPr lang="en-US"/>
              <a:pPr>
                <a:defRPr/>
              </a:pPr>
              <a:t>10/6/2020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1FF0D9-B2D6-4D4F-A16C-23B8688D1909}"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40A28222-899C-482A-86B7-6A5AB992103D}" type="datetimeFigureOut">
              <a:rPr lang="en-US"/>
              <a:pPr>
                <a:defRPr/>
              </a:pPr>
              <a:t>10/6/2020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0" fontAlgn="auto">
              <a:spcBef>
                <a:spcPts val="0"/>
              </a:spcBef>
              <a:spcAft>
                <a:spcPts val="0"/>
              </a:spcAft>
              <a:defRPr sz="1200">
                <a:solidFill>
                  <a:schemeClr val="tx1">
                    <a:tint val="75000"/>
                  </a:schemeClr>
                </a:solidFill>
                <a:latin typeface="+mn-lt"/>
                <a:cs typeface="+mn-cs"/>
              </a:defRPr>
            </a:lvl1pPr>
          </a:lstStyle>
          <a:p>
            <a:pPr>
              <a:defRPr/>
            </a:pPr>
            <a:fld id="{46390ECC-8D12-4FAA-AD9C-09FE8597BE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rtlCol="0">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fontAlgn="auto" hangingPunct="1">
              <a:spcAft>
                <a:spcPts val="0"/>
              </a:spcAft>
              <a:defRPr/>
            </a:pPr>
            <a:r>
              <a:rPr lang="en-US" sz="9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0000" endA="300" endPos="50000" dist="29997" dir="5400000" sy="-100000" algn="bl" rotWithShape="0"/>
                </a:effectLst>
                <a:latin typeface="Harrington" pitchFamily="82" charset="0"/>
              </a:rPr>
              <a:t>Linux – An Introduction</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0000" endA="300" endPos="50000" dist="29997" dir="5400000" sy="-100000" algn="bl" rotWithShape="0"/>
                </a:effectLst>
              </a:rPr>
              <a:t> </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0000" endA="300" endPos="50000" dist="29997" dir="5400000" sy="-100000" algn="bl" rotWithShape="0"/>
              </a:effectLst>
            </a:endParaRPr>
          </a:p>
        </p:txBody>
      </p:sp>
      <p:pic>
        <p:nvPicPr>
          <p:cNvPr id="3075" name="Picture 2" descr="D:\april29\Linux - Wikipedia, the free encyclopedia_files\120px-Tux.svg.png"/>
          <p:cNvPicPr>
            <a:picLocks noChangeAspect="1" noChangeArrowheads="1"/>
          </p:cNvPicPr>
          <p:nvPr/>
        </p:nvPicPr>
        <p:blipFill>
          <a:blip r:embed="rId2"/>
          <a:srcRect/>
          <a:stretch>
            <a:fillRect/>
          </a:stretch>
        </p:blipFill>
        <p:spPr bwMode="auto">
          <a:xfrm>
            <a:off x="6819900" y="4127500"/>
            <a:ext cx="2324100" cy="2730500"/>
          </a:xfrm>
          <a:prstGeom prst="rect">
            <a:avLst/>
          </a:prstGeom>
          <a:noFill/>
          <a:ln w="9525">
            <a:noFill/>
            <a:miter lim="800000"/>
            <a:headEnd/>
            <a:tailEnd/>
          </a:ln>
        </p:spPr>
      </p:pic>
      <p:sp>
        <p:nvSpPr>
          <p:cNvPr id="3076" name="TextBox 4"/>
          <p:cNvSpPr txBox="1">
            <a:spLocks noChangeArrowheads="1"/>
          </p:cNvSpPr>
          <p:nvPr/>
        </p:nvSpPr>
        <p:spPr bwMode="auto">
          <a:xfrm>
            <a:off x="228600" y="4414838"/>
            <a:ext cx="7086600" cy="1569660"/>
          </a:xfrm>
          <a:prstGeom prst="rect">
            <a:avLst/>
          </a:prstGeom>
          <a:noFill/>
          <a:ln w="9525">
            <a:noFill/>
            <a:miter lim="800000"/>
            <a:headEnd/>
            <a:tailEnd/>
          </a:ln>
        </p:spPr>
        <p:txBody>
          <a:bodyPr>
            <a:spAutoFit/>
          </a:bodyPr>
          <a:lstStyle/>
          <a:p>
            <a:pPr algn="l" rtl="0"/>
            <a:r>
              <a:rPr lang="en-US" sz="3200" dirty="0" err="1" smtClean="0"/>
              <a:t>Subir</a:t>
            </a:r>
            <a:r>
              <a:rPr lang="en-US" sz="3200" dirty="0" smtClean="0"/>
              <a:t> </a:t>
            </a:r>
            <a:r>
              <a:rPr lang="en-US" sz="3200" dirty="0" err="1" smtClean="0"/>
              <a:t>Panja</a:t>
            </a:r>
            <a:endParaRPr lang="en-US" sz="3200" dirty="0" smtClean="0"/>
          </a:p>
          <a:p>
            <a:pPr algn="l" rtl="0"/>
            <a:r>
              <a:rPr lang="en-US" sz="3200" dirty="0" smtClean="0"/>
              <a:t>Dept. of IT</a:t>
            </a:r>
          </a:p>
          <a:p>
            <a:pPr algn="l" rtl="0"/>
            <a:r>
              <a:rPr lang="en-US" sz="3200" dirty="0" smtClean="0"/>
              <a:t>Academy of Technology</a:t>
            </a:r>
            <a:endParaRPr lang="en-US" sz="3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Disadvantages</a:t>
            </a:r>
          </a:p>
        </p:txBody>
      </p:sp>
      <p:sp>
        <p:nvSpPr>
          <p:cNvPr id="16387" name="Content Placeholder 2"/>
          <p:cNvSpPr>
            <a:spLocks noGrp="1"/>
          </p:cNvSpPr>
          <p:nvPr>
            <p:ph idx="1"/>
          </p:nvPr>
        </p:nvSpPr>
        <p:spPr/>
        <p:txBody>
          <a:bodyPr/>
          <a:lstStyle/>
          <a:p>
            <a:pPr eaLnBrk="1" hangingPunct="1"/>
            <a:r>
              <a:rPr lang="en-US" dirty="0" smtClean="0"/>
              <a:t>Lack of support for certain hardware and application programs designed for </a:t>
            </a:r>
            <a:r>
              <a:rPr lang="en-US" dirty="0" smtClean="0">
                <a:solidFill>
                  <a:srgbClr val="0000FF"/>
                </a:solidFill>
              </a:rPr>
              <a:t>Microsoft </a:t>
            </a:r>
            <a:r>
              <a:rPr lang="en-US" dirty="0" smtClean="0">
                <a:solidFill>
                  <a:srgbClr val="0000FF"/>
                </a:solidFill>
              </a:rPr>
              <a:t>Windows</a:t>
            </a:r>
            <a:endParaRPr lang="en-US" dirty="0" smtClean="0">
              <a:solidFill>
                <a:srgbClr val="0000FF"/>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Other Facts</a:t>
            </a:r>
          </a:p>
        </p:txBody>
      </p:sp>
      <p:sp>
        <p:nvSpPr>
          <p:cNvPr id="3" name="Content Placeholder 2"/>
          <p:cNvSpPr>
            <a:spLocks noGrp="1"/>
          </p:cNvSpPr>
          <p:nvPr>
            <p:ph idx="1"/>
          </p:nvPr>
        </p:nvSpPr>
        <p:spPr/>
        <p:txBody>
          <a:bodyPr rtlCol="0">
            <a:normAutofit fontScale="92500" lnSpcReduction="10000"/>
          </a:bodyPr>
          <a:lstStyle/>
          <a:p>
            <a:pPr algn="just" eaLnBrk="1" fontAlgn="auto" hangingPunct="1">
              <a:spcAft>
                <a:spcPts val="0"/>
              </a:spcAft>
              <a:defRPr/>
            </a:pPr>
            <a:r>
              <a:rPr lang="en-US" dirty="0" smtClean="0"/>
              <a:t>A 2001 study of Red Hat Linux 7.1 found that this distribution contained 30 million source lines of code.</a:t>
            </a:r>
          </a:p>
          <a:p>
            <a:pPr algn="just" eaLnBrk="1" fontAlgn="auto" hangingPunct="1">
              <a:spcAft>
                <a:spcPts val="0"/>
              </a:spcAft>
              <a:defRPr/>
            </a:pPr>
            <a:r>
              <a:rPr lang="en-US" dirty="0" smtClean="0"/>
              <a:t>Using the </a:t>
            </a:r>
            <a:r>
              <a:rPr lang="en-US" dirty="0" smtClean="0">
                <a:solidFill>
                  <a:srgbClr val="0000FF"/>
                </a:solidFill>
              </a:rPr>
              <a:t>Constructive Cost Model</a:t>
            </a:r>
            <a:r>
              <a:rPr lang="en-US" dirty="0" smtClean="0"/>
              <a:t>, the study estimated that this distribution required about eight thousand man-years of development time.</a:t>
            </a:r>
          </a:p>
          <a:p>
            <a:pPr algn="just" eaLnBrk="1" fontAlgn="auto" hangingPunct="1">
              <a:spcAft>
                <a:spcPts val="0"/>
              </a:spcAft>
              <a:defRPr/>
            </a:pPr>
            <a:r>
              <a:rPr lang="en-US" dirty="0" smtClean="0"/>
              <a:t>If all this software had been developed by conventional proprietary means, it would have cost about 1.08 billion dollars (year 2000 U.S. dollars) to develop in the United States.</a:t>
            </a:r>
          </a:p>
          <a:p>
            <a:pPr algn="just" eaLnBrk="1" fontAlgn="auto" hangingPunct="1">
              <a:spcAft>
                <a:spcPts val="0"/>
              </a:spcAft>
              <a:defRPr/>
            </a:pP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09600" y="576328"/>
            <a:ext cx="7807325" cy="722057"/>
          </a:xfrm>
        </p:spPr>
        <p:txBody>
          <a:bodyPr>
            <a:spAutoFit/>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GB" dirty="0">
                <a:solidFill>
                  <a:srgbClr val="FF0000"/>
                </a:solidFill>
              </a:rPr>
              <a:t>Desktop applications</a:t>
            </a:r>
          </a:p>
        </p:txBody>
      </p:sp>
      <p:sp>
        <p:nvSpPr>
          <p:cNvPr id="18435" name="Rectangle 2"/>
          <p:cNvSpPr>
            <a:spLocks noGrp="1" noChangeArrowheads="1"/>
          </p:cNvSpPr>
          <p:nvPr>
            <p:ph type="body" idx="1"/>
          </p:nvPr>
        </p:nvSpPr>
        <p:spPr>
          <a:xfrm>
            <a:off x="671513" y="1906588"/>
            <a:ext cx="7807325" cy="4346575"/>
          </a:xfrm>
        </p:spPr>
        <p:txBody>
          <a:bodyPr>
            <a:spAutoFit/>
          </a:bodyPr>
          <a:lstStyle/>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Word processing (</a:t>
            </a:r>
            <a:r>
              <a:rPr lang="en-GB" dirty="0" err="1" smtClean="0"/>
              <a:t>OpenOffice</a:t>
            </a:r>
            <a:r>
              <a:rPr lang="en-GB" dirty="0" smtClean="0"/>
              <a:t>, </a:t>
            </a:r>
            <a:r>
              <a:rPr lang="en-GB" dirty="0" err="1" smtClean="0"/>
              <a:t>Koffice</a:t>
            </a:r>
            <a:r>
              <a:rPr lang="en-GB" dirty="0" smtClean="0"/>
              <a:t>)</a:t>
            </a:r>
          </a:p>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Programming (C, C++, Perl, Python, Java, PHP)</a:t>
            </a:r>
          </a:p>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Graphics (GIMP)</a:t>
            </a:r>
          </a:p>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Web browsers (Mozilla Firefox, </a:t>
            </a:r>
            <a:r>
              <a:rPr lang="en-GB" dirty="0" err="1" smtClean="0"/>
              <a:t>Konquerer</a:t>
            </a:r>
            <a:r>
              <a:rPr lang="en-GB" dirty="0" smtClean="0"/>
              <a:t>)</a:t>
            </a:r>
          </a:p>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Email (Evolution, Mozilla, </a:t>
            </a:r>
            <a:r>
              <a:rPr lang="en-GB" dirty="0" err="1" smtClean="0"/>
              <a:t>KMail</a:t>
            </a:r>
            <a:r>
              <a:rPr lang="en-GB" dirty="0" smtClean="0"/>
              <a:t>)</a:t>
            </a:r>
          </a:p>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Audio (</a:t>
            </a:r>
            <a:r>
              <a:rPr lang="en-GB" dirty="0" err="1" smtClean="0"/>
              <a:t>amarok</a:t>
            </a:r>
            <a:r>
              <a:rPr lang="en-GB" dirty="0" smtClean="0"/>
              <a:t>)</a:t>
            </a:r>
          </a:p>
          <a:p>
            <a:pPr eaLnBrk="1" hangingPunct="1">
              <a:lnSpc>
                <a:spcPct val="93000"/>
              </a:lnSpc>
              <a:tabLst>
                <a:tab pos="411163" algn="l"/>
                <a:tab pos="825500" algn="l"/>
                <a:tab pos="1239838" algn="l"/>
                <a:tab pos="1655763" algn="l"/>
                <a:tab pos="2070100" algn="l"/>
                <a:tab pos="2484438" algn="l"/>
                <a:tab pos="2898775" algn="l"/>
                <a:tab pos="3314700" algn="l"/>
                <a:tab pos="3729038" algn="l"/>
                <a:tab pos="4143375" algn="l"/>
                <a:tab pos="4557713" algn="l"/>
                <a:tab pos="4973638" algn="l"/>
                <a:tab pos="5387975" algn="l"/>
                <a:tab pos="5802313" algn="l"/>
                <a:tab pos="6216650" algn="l"/>
                <a:tab pos="6632575" algn="l"/>
                <a:tab pos="7046913" algn="l"/>
                <a:tab pos="7461250" algn="l"/>
                <a:tab pos="7875588" algn="l"/>
                <a:tab pos="8291513" algn="l"/>
              </a:tabLst>
            </a:pPr>
            <a:r>
              <a:rPr lang="en-GB" dirty="0" smtClean="0"/>
              <a:t>Games (MAME)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srcRect/>
          <a:stretch>
            <a:fillRect/>
          </a:stretch>
        </p:blipFill>
        <p:spPr>
          <a:xfrm>
            <a:off x="0" y="0"/>
            <a:ext cx="9144000" cy="6553200"/>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25603" name="Content Placeholder 2"/>
          <p:cNvSpPr>
            <a:spLocks noGrp="1"/>
          </p:cNvSpPr>
          <p:nvPr>
            <p:ph idx="1"/>
          </p:nvPr>
        </p:nvSpPr>
        <p:spPr>
          <a:xfrm>
            <a:off x="457200" y="1600200"/>
            <a:ext cx="8229600" cy="5029200"/>
          </a:xfrm>
        </p:spPr>
        <p:txBody>
          <a:bodyPr/>
          <a:lstStyle/>
          <a:p>
            <a:pPr eaLnBrk="1" hangingPunct="1"/>
            <a:r>
              <a:rPr lang="en-US" b="1" smtClean="0"/>
              <a:t> /</a:t>
            </a:r>
          </a:p>
          <a:p>
            <a:pPr lvl="1" eaLnBrk="1" hangingPunct="1"/>
            <a:r>
              <a:rPr lang="en-US" smtClean="0"/>
              <a:t>The root directory. The starting point of your directory structure. This is where the Linux system begins. Every other file and directory on your system is under the root directory. Usually the root directory contains only subdirectories, so it's a bad idea to store single files directly under root.</a:t>
            </a:r>
          </a:p>
          <a:p>
            <a:pPr lvl="1" eaLnBrk="1" hangingPunct="1"/>
            <a:r>
              <a:rPr lang="en-US" smtClean="0"/>
              <a:t>Don't confuse the </a:t>
            </a:r>
            <a:r>
              <a:rPr lang="en-US" i="1" smtClean="0"/>
              <a:t>root directory</a:t>
            </a:r>
            <a:r>
              <a:rPr lang="en-US" smtClean="0"/>
              <a:t> with the root user account, root password (which obviously is the root user's password) or root user's home directory.</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26627" name="Content Placeholder 2"/>
          <p:cNvSpPr>
            <a:spLocks noGrp="1"/>
          </p:cNvSpPr>
          <p:nvPr>
            <p:ph idx="1"/>
          </p:nvPr>
        </p:nvSpPr>
        <p:spPr/>
        <p:txBody>
          <a:bodyPr/>
          <a:lstStyle/>
          <a:p>
            <a:pPr eaLnBrk="1" hangingPunct="1"/>
            <a:r>
              <a:rPr lang="en-US" b="1" smtClean="0"/>
              <a:t>/boot </a:t>
            </a:r>
          </a:p>
          <a:p>
            <a:pPr lvl="1" eaLnBrk="1" hangingPunct="1"/>
            <a:r>
              <a:rPr lang="en-US" smtClean="0"/>
              <a:t>As the name suggests, this is the place where Linux keeps information that it needs when booting up. For example, this is where the Linux kernel is kept. If you list the contents of /boot, you'll see a file called vmlinuz - that's the kernel.</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27651" name="Content Placeholder 2"/>
          <p:cNvSpPr>
            <a:spLocks noGrp="1"/>
          </p:cNvSpPr>
          <p:nvPr>
            <p:ph idx="1"/>
          </p:nvPr>
        </p:nvSpPr>
        <p:spPr/>
        <p:txBody>
          <a:bodyPr/>
          <a:lstStyle/>
          <a:p>
            <a:pPr eaLnBrk="1" hangingPunct="1"/>
            <a:r>
              <a:rPr lang="en-US" b="1" dirty="0" smtClean="0"/>
              <a:t>/etc</a:t>
            </a:r>
          </a:p>
          <a:p>
            <a:pPr lvl="1" eaLnBrk="1" hangingPunct="1"/>
            <a:r>
              <a:rPr lang="en-US" dirty="0" smtClean="0"/>
              <a:t>The configuration files for the Linux system. Most of these files are text files and can be edited by hand. Some interesting stuff in this directory:</a:t>
            </a:r>
          </a:p>
          <a:p>
            <a:pPr lvl="1" eaLnBrk="1" hangingPunct="1">
              <a:buNone/>
            </a:pPr>
            <a:endParaRPr lang="en-US" dirty="0" smtClean="0"/>
          </a:p>
          <a:p>
            <a:pPr eaLnBrk="1" hangingPunct="1">
              <a:buFont typeface="Arial" pitchFamily="34" charset="0"/>
              <a:buNone/>
            </a:pPr>
            <a:endParaRPr lang="en-US" b="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29699" name="Content Placeholder 2"/>
          <p:cNvSpPr>
            <a:spLocks noGrp="1"/>
          </p:cNvSpPr>
          <p:nvPr>
            <p:ph idx="1"/>
          </p:nvPr>
        </p:nvSpPr>
        <p:spPr/>
        <p:txBody>
          <a:bodyPr/>
          <a:lstStyle/>
          <a:p>
            <a:pPr algn="just">
              <a:buClr>
                <a:srgbClr val="DF0587"/>
              </a:buClr>
              <a:buNone/>
            </a:pPr>
            <a:r>
              <a:rPr lang="en-US" sz="2800" b="1" i="1" dirty="0" smtClean="0">
                <a:solidFill>
                  <a:srgbClr val="000066"/>
                </a:solidFill>
              </a:rPr>
              <a:t>etc/</a:t>
            </a:r>
            <a:r>
              <a:rPr lang="en-US" sz="2800" b="1" i="1" dirty="0" err="1" smtClean="0">
                <a:solidFill>
                  <a:srgbClr val="000066"/>
                </a:solidFill>
              </a:rPr>
              <a:t>passwd</a:t>
            </a:r>
            <a:r>
              <a:rPr lang="en-US" sz="2800" b="1" i="1" dirty="0" smtClean="0">
                <a:solidFill>
                  <a:srgbClr val="000066"/>
                </a:solidFill>
              </a:rPr>
              <a:t> </a:t>
            </a:r>
            <a:r>
              <a:rPr lang="en-US" sz="2800" dirty="0" smtClean="0">
                <a:solidFill>
                  <a:srgbClr val="000066"/>
                </a:solidFill>
              </a:rPr>
              <a:t>Holds user account info</a:t>
            </a:r>
          </a:p>
          <a:p>
            <a:pPr algn="just">
              <a:buClr>
                <a:srgbClr val="DF0587"/>
              </a:buClr>
              <a:buFont typeface="Wingdings" pitchFamily="2" charset="2"/>
              <a:buNone/>
            </a:pPr>
            <a:r>
              <a:rPr lang="en-US" sz="2800" dirty="0" smtClean="0">
                <a:solidFill>
                  <a:srgbClr val="000066"/>
                </a:solidFill>
              </a:rPr>
              <a:t>	 Included fields are:</a:t>
            </a:r>
            <a:r>
              <a:rPr lang="en-US" sz="3600" dirty="0" smtClean="0">
                <a:solidFill>
                  <a:srgbClr val="000066"/>
                </a:solidFill>
              </a:rPr>
              <a:t> </a:t>
            </a:r>
          </a:p>
          <a:p>
            <a:pPr lvl="1" algn="just">
              <a:buClr>
                <a:srgbClr val="DF0587"/>
              </a:buClr>
              <a:buFont typeface="Wingdings" pitchFamily="2" charset="2"/>
              <a:buBlip>
                <a:blip r:embed="rId2"/>
              </a:buBlip>
            </a:pPr>
            <a:r>
              <a:rPr lang="en-US" sz="2400" dirty="0" smtClean="0">
                <a:solidFill>
                  <a:srgbClr val="000066"/>
                </a:solidFill>
              </a:rPr>
              <a:t>Login name </a:t>
            </a:r>
          </a:p>
          <a:p>
            <a:pPr lvl="1" algn="just">
              <a:buClr>
                <a:srgbClr val="DF0587"/>
              </a:buClr>
              <a:buFont typeface="Wingdings" pitchFamily="2" charset="2"/>
              <a:buBlip>
                <a:blip r:embed="rId2"/>
              </a:buBlip>
            </a:pPr>
            <a:r>
              <a:rPr lang="en-US" sz="2400" dirty="0" smtClean="0">
                <a:solidFill>
                  <a:srgbClr val="000066"/>
                </a:solidFill>
              </a:rPr>
              <a:t>User Id (</a:t>
            </a:r>
            <a:r>
              <a:rPr lang="en-US" sz="2400" dirty="0" err="1" smtClean="0">
                <a:solidFill>
                  <a:srgbClr val="000066"/>
                </a:solidFill>
              </a:rPr>
              <a:t>uid</a:t>
            </a:r>
            <a:r>
              <a:rPr lang="en-US" sz="2400" dirty="0" smtClean="0">
                <a:solidFill>
                  <a:srgbClr val="000066"/>
                </a:solidFill>
              </a:rPr>
              <a:t>) </a:t>
            </a:r>
          </a:p>
          <a:p>
            <a:pPr lvl="1" algn="just">
              <a:buClr>
                <a:srgbClr val="DF0587"/>
              </a:buClr>
              <a:buFont typeface="Wingdings" pitchFamily="2" charset="2"/>
              <a:buBlip>
                <a:blip r:embed="rId2"/>
              </a:buBlip>
            </a:pPr>
            <a:r>
              <a:rPr lang="en-US" sz="2400" dirty="0" smtClean="0">
                <a:solidFill>
                  <a:srgbClr val="000066"/>
                </a:solidFill>
              </a:rPr>
              <a:t>Group Id (</a:t>
            </a:r>
            <a:r>
              <a:rPr lang="en-US" sz="2400" dirty="0" err="1" smtClean="0">
                <a:solidFill>
                  <a:srgbClr val="000066"/>
                </a:solidFill>
              </a:rPr>
              <a:t>gid</a:t>
            </a:r>
            <a:r>
              <a:rPr lang="en-US" sz="2400" dirty="0" smtClean="0">
                <a:solidFill>
                  <a:srgbClr val="000066"/>
                </a:solidFill>
              </a:rPr>
              <a:t>) </a:t>
            </a:r>
          </a:p>
          <a:p>
            <a:pPr lvl="1" algn="just">
              <a:buClr>
                <a:srgbClr val="DF0587"/>
              </a:buClr>
              <a:buFont typeface="Wingdings" pitchFamily="2" charset="2"/>
              <a:buBlip>
                <a:blip r:embed="rId2"/>
              </a:buBlip>
            </a:pPr>
            <a:r>
              <a:rPr lang="en-US" sz="2400" dirty="0" smtClean="0">
                <a:solidFill>
                  <a:srgbClr val="000066"/>
                </a:solidFill>
              </a:rPr>
              <a:t>General Comment about the user</a:t>
            </a:r>
          </a:p>
          <a:p>
            <a:pPr lvl="1" algn="just">
              <a:buClr>
                <a:srgbClr val="DF0587"/>
              </a:buClr>
              <a:buFont typeface="Wingdings" pitchFamily="2" charset="2"/>
              <a:buBlip>
                <a:blip r:embed="rId2"/>
              </a:buBlip>
            </a:pPr>
            <a:r>
              <a:rPr lang="en-US" sz="2400" dirty="0" smtClean="0">
                <a:solidFill>
                  <a:srgbClr val="000066"/>
                </a:solidFill>
              </a:rPr>
              <a:t>Home Directory</a:t>
            </a:r>
          </a:p>
          <a:p>
            <a:pPr lvl="1" algn="just">
              <a:buClr>
                <a:srgbClr val="DF0587"/>
              </a:buClr>
              <a:buFont typeface="Wingdings" pitchFamily="2" charset="2"/>
              <a:buBlip>
                <a:blip r:embed="rId2"/>
              </a:buBlip>
            </a:pPr>
            <a:r>
              <a:rPr lang="en-US" sz="2400" dirty="0" smtClean="0">
                <a:solidFill>
                  <a:srgbClr val="000066"/>
                </a:solidFill>
              </a:rPr>
              <a:t>Shell</a:t>
            </a:r>
            <a:r>
              <a:rPr lang="en-US" sz="3600" dirty="0" smtClean="0">
                <a:solidFill>
                  <a:srgbClr val="000066"/>
                </a:solidFill>
              </a:rPr>
              <a:t>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30723" name="Content Placeholder 2"/>
          <p:cNvSpPr>
            <a:spLocks noGrp="1"/>
          </p:cNvSpPr>
          <p:nvPr>
            <p:ph idx="1"/>
          </p:nvPr>
        </p:nvSpPr>
        <p:spPr/>
        <p:txBody>
          <a:bodyPr/>
          <a:lstStyle/>
          <a:p>
            <a:pPr eaLnBrk="1" hangingPunct="1"/>
            <a:r>
              <a:rPr lang="en-US" b="1" smtClean="0"/>
              <a:t>/bin, /usr/bin</a:t>
            </a:r>
          </a:p>
          <a:p>
            <a:pPr lvl="1" eaLnBrk="1" hangingPunct="1"/>
            <a:r>
              <a:rPr lang="en-US" smtClean="0"/>
              <a:t>These two directories contain a lot of programs (binaries, hence the directory's name) for the system. The /bin directory contains the most important programs that the system needs to operate, such as the shells, ls, grep, and other essential things. /usr/bin in turn contains applications for the system's users. However, in some cases it really doesn't make much difference if you put the program in /bin or /usr/bin.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32771" name="Content Placeholder 2"/>
          <p:cNvSpPr>
            <a:spLocks noGrp="1"/>
          </p:cNvSpPr>
          <p:nvPr>
            <p:ph idx="1"/>
          </p:nvPr>
        </p:nvSpPr>
        <p:spPr/>
        <p:txBody>
          <a:bodyPr/>
          <a:lstStyle/>
          <a:p>
            <a:pPr eaLnBrk="1" hangingPunct="1"/>
            <a:r>
              <a:rPr lang="en-US" b="1" smtClean="0"/>
              <a:t>/usr</a:t>
            </a:r>
          </a:p>
          <a:p>
            <a:pPr lvl="1" eaLnBrk="1" hangingPunct="1"/>
            <a:r>
              <a:rPr lang="en-US" smtClean="0"/>
              <a:t>This directory contains user applications and a variety of other things for them, like their source codes, and pictures, docs, or config files they use. /usr is the largest directory on a Linux system, and some people like to have it on a separate partition. Some interesting stuff in /usr:</a:t>
            </a:r>
          </a:p>
          <a:p>
            <a:pPr lvl="1" eaLnBrk="1" hangingPunct="1"/>
            <a:r>
              <a:rPr lang="en-US" smtClean="0"/>
              <a:t>/usr/doc</a:t>
            </a:r>
            <a:br>
              <a:rPr lang="en-US" smtClean="0"/>
            </a:br>
            <a:r>
              <a:rPr lang="en-US" smtClean="0"/>
              <a:t>Documentation for the user apps, in many file formats.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History of Unix</a:t>
            </a:r>
            <a:r>
              <a:rPr lang="en-US" dirty="0" smtClean="0"/>
              <a:t> </a:t>
            </a:r>
            <a:endParaRPr lang="en-US" dirty="0"/>
          </a:p>
        </p:txBody>
      </p:sp>
      <p:sp>
        <p:nvSpPr>
          <p:cNvPr id="3" name="Content Placeholder 2"/>
          <p:cNvSpPr>
            <a:spLocks noGrp="1"/>
          </p:cNvSpPr>
          <p:nvPr>
            <p:ph idx="1"/>
          </p:nvPr>
        </p:nvSpPr>
        <p:spPr/>
        <p:txBody>
          <a:bodyPr/>
          <a:lstStyle/>
          <a:p>
            <a:r>
              <a:rPr lang="en-US" dirty="0" smtClean="0">
                <a:solidFill>
                  <a:srgbClr val="0000FF"/>
                </a:solidFill>
              </a:rPr>
              <a:t>Unix is an Operating System</a:t>
            </a:r>
          </a:p>
          <a:p>
            <a:r>
              <a:rPr lang="en-US" dirty="0">
                <a:solidFill>
                  <a:srgbClr val="0000FF"/>
                </a:solidFill>
              </a:rPr>
              <a:t>Unix was the predecessor of </a:t>
            </a:r>
            <a:r>
              <a:rPr lang="en-US" dirty="0" smtClean="0">
                <a:solidFill>
                  <a:srgbClr val="0000FF"/>
                </a:solidFill>
              </a:rPr>
              <a:t>Linux</a:t>
            </a:r>
          </a:p>
          <a:p>
            <a:r>
              <a:rPr lang="en-US" dirty="0" smtClean="0">
                <a:solidFill>
                  <a:srgbClr val="0000FF"/>
                </a:solidFill>
              </a:rPr>
              <a:t>It was developed about </a:t>
            </a:r>
            <a:r>
              <a:rPr lang="en-US" dirty="0" smtClean="0">
                <a:solidFill>
                  <a:srgbClr val="0000FF"/>
                </a:solidFill>
              </a:rPr>
              <a:t>50 years </a:t>
            </a:r>
            <a:r>
              <a:rPr lang="en-US" dirty="0" smtClean="0">
                <a:solidFill>
                  <a:srgbClr val="0000FF"/>
                </a:solidFill>
              </a:rPr>
              <a:t>ago i.e., 1969 at AT&amp;T Bell Labs by Ken Thompson and Dennis </a:t>
            </a:r>
            <a:r>
              <a:rPr lang="en-US" dirty="0" err="1" smtClean="0">
                <a:solidFill>
                  <a:srgbClr val="0000FF"/>
                </a:solidFill>
              </a:rPr>
              <a:t>Ritche</a:t>
            </a:r>
            <a:endParaRPr lang="en-US" dirty="0" smtClean="0">
              <a:solidFill>
                <a:srgbClr val="0000FF"/>
              </a:solidFill>
            </a:endParaRPr>
          </a:p>
          <a:p>
            <a:r>
              <a:rPr lang="en-US" dirty="0" smtClean="0">
                <a:solidFill>
                  <a:srgbClr val="0000FF"/>
                </a:solidFill>
              </a:rPr>
              <a:t>It is a command Line Interpreter </a:t>
            </a:r>
          </a:p>
          <a:p>
            <a:r>
              <a:rPr lang="en-US" dirty="0" smtClean="0">
                <a:solidFill>
                  <a:srgbClr val="0000FF"/>
                </a:solidFill>
              </a:rPr>
              <a:t>It was developed for Mini-Computer as a time sharing system </a:t>
            </a:r>
            <a:endParaRPr lang="en-US" dirty="0">
              <a:solidFill>
                <a:srgbClr val="0000FF"/>
              </a:solidFill>
            </a:endParaRPr>
          </a:p>
        </p:txBody>
      </p:sp>
    </p:spTree>
    <p:extLst>
      <p:ext uri="{BB962C8B-B14F-4D97-AF65-F5344CB8AC3E}">
        <p14:creationId xmlns:p14="http://schemas.microsoft.com/office/powerpoint/2010/main" xmlns="" val="20843164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37891" name="Content Placeholder 2"/>
          <p:cNvSpPr>
            <a:spLocks noGrp="1"/>
          </p:cNvSpPr>
          <p:nvPr>
            <p:ph idx="1"/>
          </p:nvPr>
        </p:nvSpPr>
        <p:spPr/>
        <p:txBody>
          <a:bodyPr/>
          <a:lstStyle/>
          <a:p>
            <a:pPr eaLnBrk="1" hangingPunct="1"/>
            <a:r>
              <a:rPr lang="en-US" b="1" smtClean="0"/>
              <a:t>/lib</a:t>
            </a:r>
          </a:p>
          <a:p>
            <a:pPr lvl="1" eaLnBrk="1" hangingPunct="1"/>
            <a:r>
              <a:rPr lang="en-US" smtClean="0"/>
              <a:t>The shared libraries for programs that are dynamically linked. The shared libraries are similar to DLL's on Winblows.</a:t>
            </a:r>
          </a:p>
          <a:p>
            <a:pPr eaLnBrk="1" hangingPunct="1"/>
            <a:r>
              <a:rPr lang="en-US" b="1" smtClean="0"/>
              <a:t>/root</a:t>
            </a:r>
          </a:p>
          <a:p>
            <a:pPr lvl="1" eaLnBrk="1" hangingPunct="1"/>
            <a:r>
              <a:rPr lang="en-US" smtClean="0"/>
              <a:t>The superuser's (root's) home directory. Don't confuse this with the root directory (/) of a Linux system.</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38915" name="Content Placeholder 2"/>
          <p:cNvSpPr>
            <a:spLocks noGrp="1"/>
          </p:cNvSpPr>
          <p:nvPr>
            <p:ph idx="1"/>
          </p:nvPr>
        </p:nvSpPr>
        <p:spPr/>
        <p:txBody>
          <a:bodyPr/>
          <a:lstStyle/>
          <a:p>
            <a:pPr eaLnBrk="1" hangingPunct="1"/>
            <a:r>
              <a:rPr lang="en-US" b="1" smtClean="0"/>
              <a:t>/home</a:t>
            </a:r>
          </a:p>
          <a:p>
            <a:pPr lvl="1" eaLnBrk="1" hangingPunct="1"/>
            <a:r>
              <a:rPr lang="en-US" smtClean="0"/>
              <a:t>This is where users keep their personal files. Every user has their own directory under /home, and usually it's the only place where normal users are allowed to write files. You can configure a Linux system so that normal users can't even list the contents of other users' home directories. This means that if your family members have their own user accounts on your Linux system, they won't see all the w4r3z you keep in your home directory.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nSpc>
                <a:spcPct val="93000"/>
              </a:lnSpc>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a:pPr>
            <a:r>
              <a:rPr lang="en-US" dirty="0">
                <a:solidFill>
                  <a:srgbClr val="FF0000"/>
                </a:solidFill>
              </a:rPr>
              <a:t>Linux Directory Structure </a:t>
            </a:r>
          </a:p>
        </p:txBody>
      </p:sp>
      <p:sp>
        <p:nvSpPr>
          <p:cNvPr id="41987" name="Content Placeholder 2"/>
          <p:cNvSpPr>
            <a:spLocks noGrp="1"/>
          </p:cNvSpPr>
          <p:nvPr>
            <p:ph idx="1"/>
          </p:nvPr>
        </p:nvSpPr>
        <p:spPr/>
        <p:txBody>
          <a:bodyPr/>
          <a:lstStyle/>
          <a:p>
            <a:pPr eaLnBrk="1" hangingPunct="1"/>
            <a:r>
              <a:rPr lang="en-US" b="1" smtClean="0"/>
              <a:t>/dev</a:t>
            </a:r>
          </a:p>
          <a:p>
            <a:pPr lvl="1" eaLnBrk="1" hangingPunct="1"/>
            <a:r>
              <a:rPr lang="en-US" smtClean="0"/>
              <a:t>The devices that are available to a Linux system. Remember that in Linux, devices are treated like files and you can read and write devices like they were files. For example, /dev/fd0 is your first floppy drive, /dev/cdrom is your CD drive, /dev/hda is the first IDE hard drive, and so on. All the devices that a Linux kernel can understand are located under /dev, and that's why it contains hundreds of entries.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dirty="0" smtClean="0">
                <a:solidFill>
                  <a:srgbClr val="FF0000"/>
                </a:solidFill>
              </a:rPr>
              <a:t>Linux Directory Structure </a:t>
            </a:r>
          </a:p>
        </p:txBody>
      </p:sp>
      <p:sp>
        <p:nvSpPr>
          <p:cNvPr id="43011" name="Content Placeholder 2"/>
          <p:cNvSpPr>
            <a:spLocks noGrp="1"/>
          </p:cNvSpPr>
          <p:nvPr>
            <p:ph idx="1"/>
          </p:nvPr>
        </p:nvSpPr>
        <p:spPr/>
        <p:txBody>
          <a:bodyPr/>
          <a:lstStyle/>
          <a:p>
            <a:pPr eaLnBrk="1" hangingPunct="1"/>
            <a:r>
              <a:rPr lang="en-US" b="1" smtClean="0"/>
              <a:t>/mnt</a:t>
            </a:r>
          </a:p>
          <a:p>
            <a:pPr lvl="1" eaLnBrk="1" hangingPunct="1"/>
            <a:r>
              <a:rPr lang="en-US" smtClean="0"/>
              <a:t>This directory is used for mount points. The different physical storage devices (like the hard disk drives, floppies, CD-ROM's) must be attached to some directory in the file system tree before they can be accessed. This attaching is called </a:t>
            </a:r>
            <a:r>
              <a:rPr lang="en-US" i="1" smtClean="0"/>
              <a:t>mounting</a:t>
            </a:r>
            <a:r>
              <a:rPr lang="en-US" smtClean="0"/>
              <a:t>, and the directory where the device is attached is called the </a:t>
            </a:r>
            <a:r>
              <a:rPr lang="en-US" i="1" smtClean="0"/>
              <a:t>mount point</a:t>
            </a:r>
            <a:r>
              <a:rPr lang="en-US" smtClean="0"/>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dirty="0" smtClean="0">
                <a:solidFill>
                  <a:srgbClr val="FF0000"/>
                </a:solidFill>
              </a:rPr>
              <a:t>Linux Directory Structure </a:t>
            </a:r>
          </a:p>
        </p:txBody>
      </p:sp>
      <p:sp>
        <p:nvSpPr>
          <p:cNvPr id="44035" name="Content Placeholder 2"/>
          <p:cNvSpPr>
            <a:spLocks noGrp="1"/>
          </p:cNvSpPr>
          <p:nvPr>
            <p:ph idx="1"/>
          </p:nvPr>
        </p:nvSpPr>
        <p:spPr/>
        <p:txBody>
          <a:bodyPr/>
          <a:lstStyle/>
          <a:p>
            <a:pPr marL="342900" lvl="1" indent="-342900" eaLnBrk="1" hangingPunct="1">
              <a:buFont typeface="Arial" pitchFamily="34" charset="0"/>
              <a:buChar char="•"/>
            </a:pPr>
            <a:r>
              <a:rPr lang="en-US" smtClean="0"/>
              <a:t>The /mnt directory contains mount points for different devices, like /mnt/floppy for the floppy drive, /mnt/cdrom for the CD-ROM, and so on. However, you're not forced to use the /mnt directory for this purpose, you can use whatever directory you wish. Actually in some distros, like Debian and SuSE, the default is to use /floppy and /cdrom as mount points instead of directories under /mnt.</a:t>
            </a:r>
          </a:p>
          <a:p>
            <a:pPr eaLnBrk="1" hangingPunct="1"/>
            <a:endParaRPr lang="en-US"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Unix Architecture</a:t>
            </a:r>
          </a:p>
        </p:txBody>
      </p:sp>
      <p:pic>
        <p:nvPicPr>
          <p:cNvPr id="4" name="Content Placeholder 3" descr="unix_architecture-300x300.jpg"/>
          <p:cNvPicPr>
            <a:picLocks noGrp="1" noChangeAspect="1"/>
          </p:cNvPicPr>
          <p:nvPr>
            <p:ph idx="1"/>
          </p:nvPr>
        </p:nvPicPr>
        <p:blipFill>
          <a:blip r:embed="rId2"/>
          <a:stretch>
            <a:fillRect/>
          </a:stretch>
        </p:blipFill>
        <p:spPr>
          <a:xfrm>
            <a:off x="2133600" y="1828800"/>
            <a:ext cx="4572000" cy="4572000"/>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Kernel</a:t>
            </a:r>
          </a:p>
        </p:txBody>
      </p:sp>
      <p:sp>
        <p:nvSpPr>
          <p:cNvPr id="3" name="Content Placeholder 2"/>
          <p:cNvSpPr>
            <a:spLocks noGrp="1"/>
          </p:cNvSpPr>
          <p:nvPr>
            <p:ph idx="1"/>
          </p:nvPr>
        </p:nvSpPr>
        <p:spPr/>
        <p:txBody>
          <a:bodyPr/>
          <a:lstStyle/>
          <a:p>
            <a:r>
              <a:rPr lang="en-US" dirty="0" smtClean="0"/>
              <a:t>Kernel is the heart of the operating system</a:t>
            </a:r>
          </a:p>
          <a:p>
            <a:r>
              <a:rPr lang="en-US" dirty="0" smtClean="0"/>
              <a:t>It is the interface between applications and Hardware</a:t>
            </a:r>
          </a:p>
          <a:p>
            <a:r>
              <a:rPr lang="en-US" dirty="0" smtClean="0"/>
              <a:t>Function: Manage memory, I/O devices, allocates the time between user and process, </a:t>
            </a:r>
            <a:r>
              <a:rPr lang="en-US" dirty="0" err="1" smtClean="0"/>
              <a:t>interprocess</a:t>
            </a:r>
            <a:r>
              <a:rPr lang="en-US" dirty="0" smtClean="0"/>
              <a:t> communication, sets process priority</a:t>
            </a:r>
            <a:endParaRPr lang="en-US" dirty="0"/>
          </a:p>
        </p:txBody>
      </p:sp>
    </p:spTree>
    <p:extLst>
      <p:ext uri="{BB962C8B-B14F-4D97-AF65-F5344CB8AC3E}">
        <p14:creationId xmlns:p14="http://schemas.microsoft.com/office/powerpoint/2010/main" xmlns="" val="18846149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Shell</a:t>
            </a:r>
          </a:p>
        </p:txBody>
      </p:sp>
      <p:sp>
        <p:nvSpPr>
          <p:cNvPr id="3" name="Content Placeholder 2"/>
          <p:cNvSpPr>
            <a:spLocks noGrp="1"/>
          </p:cNvSpPr>
          <p:nvPr>
            <p:ph idx="1"/>
          </p:nvPr>
        </p:nvSpPr>
        <p:spPr/>
        <p:txBody>
          <a:bodyPr/>
          <a:lstStyle/>
          <a:p>
            <a:r>
              <a:rPr lang="en-US" sz="2800" dirty="0"/>
              <a:t>The </a:t>
            </a:r>
            <a:r>
              <a:rPr lang="en-US" sz="2800" dirty="0">
                <a:solidFill>
                  <a:srgbClr val="FF0000"/>
                </a:solidFill>
              </a:rPr>
              <a:t>shell</a:t>
            </a:r>
            <a:r>
              <a:rPr lang="en-US" sz="2800" dirty="0"/>
              <a:t> </a:t>
            </a:r>
            <a:r>
              <a:rPr lang="en-US" sz="2800" dirty="0" smtClean="0"/>
              <a:t>which acts </a:t>
            </a:r>
            <a:r>
              <a:rPr lang="en-US" sz="2800" dirty="0"/>
              <a:t>as an interface between the user and the kernel. </a:t>
            </a:r>
            <a:endParaRPr lang="en-US" sz="2800" dirty="0" smtClean="0"/>
          </a:p>
          <a:p>
            <a:r>
              <a:rPr lang="en-US" sz="2800" dirty="0" smtClean="0"/>
              <a:t>When </a:t>
            </a:r>
            <a:r>
              <a:rPr lang="en-US" sz="2800" dirty="0"/>
              <a:t>a user logs in, the login program checks the username and password, and then starts another program called the shell. </a:t>
            </a:r>
            <a:endParaRPr lang="en-US" sz="2800" dirty="0" smtClean="0"/>
          </a:p>
          <a:p>
            <a:r>
              <a:rPr lang="en-US" sz="2800" dirty="0" smtClean="0"/>
              <a:t>It is a command interpreter and also has programming capability of its own</a:t>
            </a:r>
          </a:p>
          <a:p>
            <a:r>
              <a:rPr lang="en-US" sz="2800" dirty="0" smtClean="0"/>
              <a:t>Types: Bourne Shell(</a:t>
            </a:r>
            <a:r>
              <a:rPr lang="en-US" sz="2800" dirty="0" err="1" smtClean="0"/>
              <a:t>sh</a:t>
            </a:r>
            <a:r>
              <a:rPr lang="en-US" sz="2800" dirty="0" smtClean="0"/>
              <a:t>) – First shell by Stephen Bourne, C Shell(</a:t>
            </a:r>
            <a:r>
              <a:rPr lang="en-US" sz="2800" dirty="0" err="1" smtClean="0"/>
              <a:t>csh</a:t>
            </a:r>
            <a:r>
              <a:rPr lang="en-US" sz="2800" dirty="0" smtClean="0"/>
              <a:t>),</a:t>
            </a:r>
            <a:r>
              <a:rPr lang="en-US" sz="2800" dirty="0" err="1" smtClean="0"/>
              <a:t>Korn</a:t>
            </a:r>
            <a:r>
              <a:rPr lang="en-US" sz="2800" dirty="0" smtClean="0"/>
              <a:t> Shell(</a:t>
            </a:r>
            <a:r>
              <a:rPr lang="en-US" sz="2800" dirty="0" err="1" smtClean="0"/>
              <a:t>ksh</a:t>
            </a:r>
            <a:r>
              <a:rPr lang="en-US" sz="2800" dirty="0" smtClean="0"/>
              <a:t>),</a:t>
            </a:r>
            <a:r>
              <a:rPr lang="en-US" sz="2800" dirty="0"/>
              <a:t> Bourne </a:t>
            </a:r>
            <a:r>
              <a:rPr lang="en-US" sz="2800" dirty="0" smtClean="0"/>
              <a:t>Again Shell(bash).</a:t>
            </a:r>
            <a:endParaRPr lang="en-US" sz="2800" dirty="0"/>
          </a:p>
          <a:p>
            <a:pPr marL="0" indent="0">
              <a:buNone/>
            </a:pPr>
            <a:endParaRPr lang="en-US" dirty="0"/>
          </a:p>
        </p:txBody>
      </p:sp>
    </p:spTree>
    <p:extLst>
      <p:ext uri="{BB962C8B-B14F-4D97-AF65-F5344CB8AC3E}">
        <p14:creationId xmlns:p14="http://schemas.microsoft.com/office/powerpoint/2010/main" xmlns="" val="34675677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Unix Architecture</a:t>
            </a:r>
          </a:p>
        </p:txBody>
      </p:sp>
      <p:sp>
        <p:nvSpPr>
          <p:cNvPr id="3" name="Content Placeholder 2"/>
          <p:cNvSpPr>
            <a:spLocks noGrp="1"/>
          </p:cNvSpPr>
          <p:nvPr>
            <p:ph idx="1"/>
          </p:nvPr>
        </p:nvSpPr>
        <p:spPr/>
        <p:txBody>
          <a:bodyPr/>
          <a:lstStyle/>
          <a:p>
            <a:pPr marL="0" indent="0">
              <a:buNone/>
            </a:pPr>
            <a:r>
              <a:rPr lang="en-US" sz="2400" dirty="0" smtClean="0"/>
              <a:t>As an illustration of the way that the shell and the kernel work together, suppose a user types </a:t>
            </a:r>
            <a:r>
              <a:rPr lang="en-US" sz="2400" dirty="0" err="1" smtClean="0"/>
              <a:t>rm</a:t>
            </a:r>
            <a:r>
              <a:rPr lang="en-US" sz="2400" dirty="0" smtClean="0"/>
              <a:t> </a:t>
            </a:r>
            <a:r>
              <a:rPr lang="en-US" sz="2400" dirty="0" err="1" smtClean="0"/>
              <a:t>myfile</a:t>
            </a:r>
            <a:r>
              <a:rPr lang="en-US" sz="2400" dirty="0" smtClean="0"/>
              <a:t> (which has the effect of removing the file </a:t>
            </a:r>
            <a:r>
              <a:rPr lang="en-US" sz="2400" b="1" dirty="0" err="1" smtClean="0"/>
              <a:t>myfile</a:t>
            </a:r>
            <a:r>
              <a:rPr lang="en-US" sz="2400" dirty="0" smtClean="0"/>
              <a:t>). The shell searches the </a:t>
            </a:r>
            <a:r>
              <a:rPr lang="en-US" sz="2400" dirty="0" err="1" smtClean="0"/>
              <a:t>filestore</a:t>
            </a:r>
            <a:r>
              <a:rPr lang="en-US" sz="2400" dirty="0" smtClean="0"/>
              <a:t> for the file containing the program </a:t>
            </a:r>
            <a:r>
              <a:rPr lang="en-US" sz="2400" dirty="0" err="1" smtClean="0"/>
              <a:t>rm</a:t>
            </a:r>
            <a:r>
              <a:rPr lang="en-US" sz="2400" dirty="0" smtClean="0"/>
              <a:t>, and then requests the kernel, through system calls, to execute the program </a:t>
            </a:r>
            <a:r>
              <a:rPr lang="en-US" sz="2400" dirty="0" err="1" smtClean="0"/>
              <a:t>rm</a:t>
            </a:r>
            <a:r>
              <a:rPr lang="en-US" sz="2400" dirty="0" smtClean="0"/>
              <a:t> on </a:t>
            </a:r>
            <a:r>
              <a:rPr lang="en-US" sz="2400" b="1" dirty="0" err="1" smtClean="0"/>
              <a:t>myfile</a:t>
            </a:r>
            <a:r>
              <a:rPr lang="en-US" sz="2400" dirty="0" smtClean="0"/>
              <a:t>. When the process </a:t>
            </a:r>
            <a:r>
              <a:rPr lang="en-US" sz="2400" dirty="0" err="1" smtClean="0"/>
              <a:t>rm</a:t>
            </a:r>
            <a:r>
              <a:rPr lang="en-US" sz="2400" dirty="0" smtClean="0"/>
              <a:t> </a:t>
            </a:r>
            <a:r>
              <a:rPr lang="en-US" sz="2400" dirty="0" err="1" smtClean="0"/>
              <a:t>myfile</a:t>
            </a:r>
            <a:r>
              <a:rPr lang="en-US" sz="2400" dirty="0" smtClean="0"/>
              <a:t> has finished running, the shell then returns the UNIX prompt % to the user, indicating that it is waiting for further commands. </a:t>
            </a:r>
            <a:endParaRPr lang="en-US" sz="24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eaLnBrk="1" hangingPunct="1"/>
            <a:r>
              <a:rPr lang="en-US" dirty="0">
                <a:solidFill>
                  <a:srgbClr val="FF0000"/>
                </a:solidFill>
              </a:rPr>
              <a:t>Basic Linux Commands</a:t>
            </a:r>
          </a:p>
        </p:txBody>
      </p:sp>
      <p:sp>
        <p:nvSpPr>
          <p:cNvPr id="3" name="Content Placeholder 2"/>
          <p:cNvSpPr>
            <a:spLocks noGrp="1"/>
          </p:cNvSpPr>
          <p:nvPr>
            <p:ph idx="1"/>
          </p:nvPr>
        </p:nvSpPr>
        <p:spPr>
          <a:xfrm>
            <a:off x="533400" y="1752600"/>
            <a:ext cx="8229600" cy="4525963"/>
          </a:xfrm>
        </p:spPr>
        <p:txBody>
          <a:bodyPr/>
          <a:lstStyle/>
          <a:p>
            <a:r>
              <a:rPr lang="en-US" dirty="0" smtClean="0"/>
              <a:t>File Handling</a:t>
            </a:r>
          </a:p>
          <a:p>
            <a:r>
              <a:rPr lang="en-US" dirty="0" smtClean="0"/>
              <a:t>Text Processing</a:t>
            </a:r>
          </a:p>
          <a:p>
            <a:r>
              <a:rPr lang="en-US" dirty="0" smtClean="0"/>
              <a:t>System Administration</a:t>
            </a:r>
          </a:p>
          <a:p>
            <a:r>
              <a:rPr lang="en-US" dirty="0" smtClean="0"/>
              <a:t>Process Management</a:t>
            </a:r>
          </a:p>
          <a:p>
            <a:r>
              <a:rPr lang="en-US" dirty="0" smtClean="0"/>
              <a:t>Network</a:t>
            </a:r>
          </a:p>
          <a:p>
            <a:r>
              <a:rPr lang="en-US" dirty="0" smtClean="0"/>
              <a:t>File Systems</a:t>
            </a:r>
          </a:p>
          <a:p>
            <a:r>
              <a:rPr lang="en-US" dirty="0" smtClean="0"/>
              <a:t>Advanced Commands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What is Linux</a:t>
            </a:r>
          </a:p>
        </p:txBody>
      </p:sp>
      <p:sp>
        <p:nvSpPr>
          <p:cNvPr id="4099" name="Content Placeholder 2"/>
          <p:cNvSpPr>
            <a:spLocks noGrp="1"/>
          </p:cNvSpPr>
          <p:nvPr>
            <p:ph idx="1"/>
          </p:nvPr>
        </p:nvSpPr>
        <p:spPr>
          <a:xfrm>
            <a:off x="457200" y="1600200"/>
            <a:ext cx="8229600" cy="4724400"/>
          </a:xfrm>
        </p:spPr>
        <p:txBody>
          <a:bodyPr/>
          <a:lstStyle/>
          <a:p>
            <a:pPr algn="just" eaLnBrk="1" hangingPunct="1"/>
            <a:r>
              <a:rPr lang="en-US" sz="2400" dirty="0" smtClean="0"/>
              <a:t>The name "</a:t>
            </a:r>
            <a:r>
              <a:rPr lang="en-US" sz="2400" dirty="0" smtClean="0">
                <a:solidFill>
                  <a:srgbClr val="0000FF"/>
                </a:solidFill>
              </a:rPr>
              <a:t>Linux</a:t>
            </a:r>
            <a:r>
              <a:rPr lang="en-US" sz="2400" dirty="0" smtClean="0"/>
              <a:t>" comes from the Linux kernel, started in 1991 by </a:t>
            </a:r>
            <a:r>
              <a:rPr lang="en-US" sz="2400" dirty="0" smtClean="0">
                <a:solidFill>
                  <a:srgbClr val="0000FF"/>
                </a:solidFill>
              </a:rPr>
              <a:t>Linus Torvalds</a:t>
            </a:r>
          </a:p>
          <a:p>
            <a:pPr algn="just" eaLnBrk="1" hangingPunct="1"/>
            <a:r>
              <a:rPr lang="en-US" sz="2400" dirty="0"/>
              <a:t>A fully-networked 32/64-bit Unix-like Operating System</a:t>
            </a:r>
          </a:p>
          <a:p>
            <a:pPr lvl="1" algn="just" eaLnBrk="1" hangingPunct="1"/>
            <a:r>
              <a:rPr lang="en-US" sz="2000" dirty="0">
                <a:solidFill>
                  <a:srgbClr val="008000"/>
                </a:solidFill>
              </a:rPr>
              <a:t>Unix Tools Like </a:t>
            </a:r>
            <a:r>
              <a:rPr lang="en-US" sz="2000" dirty="0" err="1">
                <a:solidFill>
                  <a:srgbClr val="008000"/>
                </a:solidFill>
              </a:rPr>
              <a:t>awk,grep</a:t>
            </a:r>
            <a:r>
              <a:rPr lang="en-US" sz="2000" dirty="0">
                <a:solidFill>
                  <a:srgbClr val="008000"/>
                </a:solidFill>
              </a:rPr>
              <a:t> etc.(explained later)</a:t>
            </a:r>
          </a:p>
          <a:p>
            <a:pPr lvl="1" algn="just" eaLnBrk="1" hangingPunct="1"/>
            <a:r>
              <a:rPr lang="en-US" sz="2000" dirty="0">
                <a:solidFill>
                  <a:srgbClr val="008000"/>
                </a:solidFill>
              </a:rPr>
              <a:t>Compilers Like C,C++,Fortran etc.</a:t>
            </a:r>
          </a:p>
          <a:p>
            <a:pPr lvl="1" algn="just" eaLnBrk="1" hangingPunct="1"/>
            <a:r>
              <a:rPr lang="en-US" sz="2000" dirty="0">
                <a:solidFill>
                  <a:srgbClr val="008000"/>
                </a:solidFill>
              </a:rPr>
              <a:t>Network Tools Like telnet</a:t>
            </a:r>
            <a:r>
              <a:rPr lang="en-US" sz="2000" dirty="0" smtClean="0">
                <a:solidFill>
                  <a:srgbClr val="008000"/>
                </a:solidFill>
              </a:rPr>
              <a:t>, ftp, ping, </a:t>
            </a:r>
            <a:r>
              <a:rPr lang="en-US" sz="2000" dirty="0" err="1" smtClean="0">
                <a:solidFill>
                  <a:srgbClr val="008000"/>
                </a:solidFill>
              </a:rPr>
              <a:t>traceroute</a:t>
            </a:r>
            <a:endParaRPr lang="en-US" sz="2000" dirty="0">
              <a:solidFill>
                <a:srgbClr val="008000"/>
              </a:solidFill>
            </a:endParaRPr>
          </a:p>
          <a:p>
            <a:pPr lvl="1" algn="just" eaLnBrk="1" hangingPunct="1"/>
            <a:r>
              <a:rPr lang="en-US" sz="2000" dirty="0">
                <a:solidFill>
                  <a:srgbClr val="008000"/>
                </a:solidFill>
              </a:rPr>
              <a:t>Multi-user, Multitasking, Multiprocessor</a:t>
            </a:r>
          </a:p>
          <a:p>
            <a:pPr algn="just" eaLnBrk="1" hangingPunct="1"/>
            <a:r>
              <a:rPr lang="en-US" sz="2400" dirty="0" smtClean="0"/>
              <a:t>Linux is free and open source</a:t>
            </a:r>
          </a:p>
          <a:p>
            <a:pPr lvl="1" algn="just" eaLnBrk="1" hangingPunct="1"/>
            <a:r>
              <a:rPr lang="en-US" sz="2000" dirty="0" smtClean="0">
                <a:solidFill>
                  <a:srgbClr val="008000"/>
                </a:solidFill>
              </a:rPr>
              <a:t>Can view and edit the source code of OS</a:t>
            </a:r>
          </a:p>
          <a:p>
            <a:pPr algn="just" eaLnBrk="1" hangingPunct="1"/>
            <a:r>
              <a:rPr lang="en-US" sz="2400" dirty="0" smtClean="0"/>
              <a:t>Open Source – source code is available which can be used by any person in the world.</a:t>
            </a:r>
          </a:p>
          <a:p>
            <a:pPr algn="just" eaLnBrk="1" hangingPunct="1"/>
            <a:r>
              <a:rPr lang="en-US" sz="2400" dirty="0" smtClean="0"/>
              <a:t>Free – No payment. Direct download and install</a:t>
            </a:r>
          </a:p>
        </p:txBody>
      </p:sp>
    </p:spTree>
    <p:extLst>
      <p:ext uri="{BB962C8B-B14F-4D97-AF65-F5344CB8AC3E}">
        <p14:creationId xmlns:p14="http://schemas.microsoft.com/office/powerpoint/2010/main" xmlns="" val="124034663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Sources to learn commands??</a:t>
            </a:r>
          </a:p>
        </p:txBody>
      </p:sp>
      <p:sp>
        <p:nvSpPr>
          <p:cNvPr id="3" name="Content Placeholder 2"/>
          <p:cNvSpPr>
            <a:spLocks noGrp="1"/>
          </p:cNvSpPr>
          <p:nvPr>
            <p:ph idx="1"/>
          </p:nvPr>
        </p:nvSpPr>
        <p:spPr/>
        <p:txBody>
          <a:bodyPr/>
          <a:lstStyle/>
          <a:p>
            <a:r>
              <a:rPr lang="en-US" dirty="0" smtClean="0"/>
              <a:t>Primary – man(manual) pages.</a:t>
            </a:r>
          </a:p>
          <a:p>
            <a:pPr lvl="1">
              <a:buFont typeface="Wingdings" pitchFamily="2" charset="2"/>
              <a:buChar char="ü"/>
            </a:pPr>
            <a:r>
              <a:rPr lang="en-US" dirty="0" smtClean="0"/>
              <a:t>	 man  &lt;command&gt;  shows all information about the command</a:t>
            </a:r>
          </a:p>
          <a:p>
            <a:pPr lvl="1">
              <a:buFont typeface="Wingdings" pitchFamily="2" charset="2"/>
              <a:buChar char="ü"/>
            </a:pPr>
            <a:r>
              <a:rPr lang="en-US" dirty="0" smtClean="0"/>
              <a:t>   &lt;command&gt; - help  shows the available options for that command</a:t>
            </a:r>
          </a:p>
          <a:p>
            <a:r>
              <a:rPr lang="en-US" dirty="0" smtClean="0"/>
              <a:t>Secondary – Books and Internet</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Commands : Directories</a:t>
            </a:r>
          </a:p>
        </p:txBody>
      </p:sp>
      <p:graphicFrame>
        <p:nvGraphicFramePr>
          <p:cNvPr id="4" name="Content Placeholder 3"/>
          <p:cNvGraphicFramePr>
            <a:graphicFrameLocks noGrp="1"/>
          </p:cNvGraphicFramePr>
          <p:nvPr>
            <p:ph idx="1"/>
          </p:nvPr>
        </p:nvGraphicFramePr>
        <p:xfrm>
          <a:off x="457200" y="1600200"/>
          <a:ext cx="8229600" cy="3733800"/>
        </p:xfrm>
        <a:graphic>
          <a:graphicData uri="http://schemas.openxmlformats.org/drawingml/2006/table">
            <a:tbl>
              <a:tblPr firstRow="1" bandRow="1">
                <a:tableStyleId>{5C22544A-7EE6-4342-B048-85BDC9FD1C3A}</a:tableStyleId>
              </a:tblPr>
              <a:tblGrid>
                <a:gridCol w="1828800"/>
                <a:gridCol w="6400800"/>
              </a:tblGrid>
              <a:tr h="370840">
                <a:tc>
                  <a:txBody>
                    <a:bodyPr/>
                    <a:lstStyle/>
                    <a:p>
                      <a:pPr algn="just"/>
                      <a:r>
                        <a:rPr lang="en-US" sz="2000" b="0" kern="1200" dirty="0" smtClean="0">
                          <a:solidFill>
                            <a:schemeClr val="bg1"/>
                          </a:solidFill>
                          <a:latin typeface="Times New Roman"/>
                          <a:ea typeface="Times New Roman"/>
                          <a:cs typeface="Times New Roman"/>
                        </a:rPr>
                        <a:t>Commands</a:t>
                      </a:r>
                      <a:endParaRPr lang="en-US" sz="2000" b="0" kern="1200" dirty="0">
                        <a:solidFill>
                          <a:schemeClr val="bg1"/>
                        </a:solidFill>
                        <a:latin typeface="Times New Roman"/>
                        <a:ea typeface="Times New Roman"/>
                        <a:cs typeface="Times New Roman"/>
                      </a:endParaRPr>
                    </a:p>
                  </a:txBody>
                  <a:tcPr/>
                </a:tc>
                <a:tc>
                  <a:txBody>
                    <a:bodyPr/>
                    <a:lstStyle/>
                    <a:p>
                      <a:pPr algn="just"/>
                      <a:r>
                        <a:rPr lang="en-US" dirty="0" smtClean="0"/>
                        <a:t>Meaning</a:t>
                      </a:r>
                      <a:endParaRPr lang="en-US" dirty="0"/>
                    </a:p>
                  </a:txBody>
                  <a:tcPr/>
                </a:tc>
              </a:tr>
              <a:tr h="370840">
                <a:tc>
                  <a:txBody>
                    <a:bodyPr/>
                    <a:lstStyle/>
                    <a:p>
                      <a:pPr marL="0" marR="0" algn="just">
                        <a:lnSpc>
                          <a:spcPct val="115000"/>
                        </a:lnSpc>
                        <a:spcBef>
                          <a:spcPts val="0"/>
                        </a:spcBef>
                        <a:spcAft>
                          <a:spcPts val="0"/>
                        </a:spcAft>
                      </a:pPr>
                      <a:r>
                        <a:rPr lang="en-US" sz="2000" dirty="0" err="1">
                          <a:latin typeface="Times New Roman"/>
                          <a:ea typeface="Times New Roman"/>
                          <a:cs typeface="Times New Roman"/>
                        </a:rPr>
                        <a:t>mkdir</a:t>
                      </a:r>
                      <a:r>
                        <a:rPr lang="en-US" sz="2000" dirty="0">
                          <a:latin typeface="Times New Roman"/>
                          <a:ea typeface="Times New Roman"/>
                          <a:cs typeface="Times New Roman"/>
                        </a:rPr>
                        <a:t> </a:t>
                      </a:r>
                      <a:r>
                        <a:rPr lang="en-US" sz="2000" i="1" dirty="0">
                          <a:latin typeface="Times New Roman"/>
                          <a:ea typeface="Times New Roman"/>
                          <a:cs typeface="Times New Roman"/>
                        </a:rPr>
                        <a:t>xyz</a:t>
                      </a:r>
                      <a:endParaRPr lang="en-US" sz="2000" dirty="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make the directory xyz</a:t>
                      </a:r>
                      <a:endParaRPr lang="en-US" sz="2000" dirty="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cd xyz</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change directory, down into xyz</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cd ..</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go up one directory level</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cd ~</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go to your home directory</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cd ~dannellys2</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go to dannelly's home directory</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ls</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list the contents of current directory</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ls -a</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directory listing, including all hidden files</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ls -l</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a:latin typeface="Times New Roman"/>
                          <a:ea typeface="Times New Roman"/>
                          <a:cs typeface="Times New Roman"/>
                        </a:rPr>
                        <a:t>directory listing, show permission, edits dates, etc.</a:t>
                      </a:r>
                      <a:endParaRPr lang="en-US" sz="2000">
                        <a:latin typeface="Calibri"/>
                        <a:ea typeface="Calibri"/>
                        <a:cs typeface="Times New Roman"/>
                      </a:endParaRPr>
                    </a:p>
                  </a:txBody>
                  <a:tcPr marL="9525" marR="9525" marT="9525" marB="9525" anchor="ctr"/>
                </a:tc>
              </a:tr>
              <a:tr h="370840">
                <a:tc>
                  <a:txBody>
                    <a:bodyPr/>
                    <a:lstStyle/>
                    <a:p>
                      <a:pPr marL="0" marR="0" algn="just">
                        <a:lnSpc>
                          <a:spcPct val="115000"/>
                        </a:lnSpc>
                        <a:spcBef>
                          <a:spcPts val="0"/>
                        </a:spcBef>
                        <a:spcAft>
                          <a:spcPts val="0"/>
                        </a:spcAft>
                      </a:pPr>
                      <a:r>
                        <a:rPr lang="en-US" sz="2000">
                          <a:latin typeface="Times New Roman"/>
                          <a:ea typeface="Times New Roman"/>
                          <a:cs typeface="Times New Roman"/>
                        </a:rPr>
                        <a:t>ls -al</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really long directory listing</a:t>
                      </a:r>
                      <a:endParaRPr lang="en-US" sz="2000" dirty="0">
                        <a:latin typeface="Calibri"/>
                        <a:ea typeface="Calibri"/>
                        <a:cs typeface="Times New Roman"/>
                      </a:endParaRPr>
                    </a:p>
                  </a:txBody>
                  <a:tcPr marL="9525" marR="9525" marT="9525" marB="9525" anchor="ct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Commands : File Manipulation</a:t>
            </a:r>
          </a:p>
        </p:txBody>
      </p:sp>
      <p:graphicFrame>
        <p:nvGraphicFramePr>
          <p:cNvPr id="4" name="Content Placeholder 3"/>
          <p:cNvGraphicFramePr>
            <a:graphicFrameLocks noGrp="1"/>
          </p:cNvGraphicFramePr>
          <p:nvPr>
            <p:ph idx="1"/>
          </p:nvPr>
        </p:nvGraphicFramePr>
        <p:xfrm>
          <a:off x="533400" y="1905000"/>
          <a:ext cx="8229600" cy="2992120"/>
        </p:xfrm>
        <a:graphic>
          <a:graphicData uri="http://schemas.openxmlformats.org/drawingml/2006/table">
            <a:tbl>
              <a:tblPr firstRow="1" bandRow="1">
                <a:tableStyleId>{5C22544A-7EE6-4342-B048-85BDC9FD1C3A}</a:tableStyleId>
              </a:tblPr>
              <a:tblGrid>
                <a:gridCol w="1676400"/>
                <a:gridCol w="6553200"/>
              </a:tblGrid>
              <a:tr h="370840">
                <a:tc>
                  <a:txBody>
                    <a:bodyPr/>
                    <a:lstStyle/>
                    <a:p>
                      <a:pPr algn="just"/>
                      <a:r>
                        <a:rPr lang="en-US" sz="2000" b="0" kern="1200" dirty="0" smtClean="0">
                          <a:solidFill>
                            <a:schemeClr val="bg1"/>
                          </a:solidFill>
                          <a:latin typeface="Times New Roman"/>
                          <a:ea typeface="Times New Roman"/>
                          <a:cs typeface="Times New Roman"/>
                        </a:rPr>
                        <a:t>Commands</a:t>
                      </a:r>
                      <a:endParaRPr lang="en-US" sz="2000" b="0" kern="1200" dirty="0">
                        <a:solidFill>
                          <a:schemeClr val="bg1"/>
                        </a:solidFill>
                        <a:latin typeface="Times New Roman"/>
                        <a:ea typeface="Times New Roman"/>
                        <a:cs typeface="Times New Roman"/>
                      </a:endParaRPr>
                    </a:p>
                  </a:txBody>
                  <a:tcPr/>
                </a:tc>
                <a:tc>
                  <a:txBody>
                    <a:bodyPr/>
                    <a:lstStyle/>
                    <a:p>
                      <a:pPr algn="just"/>
                      <a:r>
                        <a:rPr lang="en-US" dirty="0" smtClean="0"/>
                        <a:t>Meaning</a:t>
                      </a:r>
                      <a:endParaRPr lang="en-US" dirty="0"/>
                    </a:p>
                  </a:txBody>
                  <a:tcPr/>
                </a:tc>
              </a:tr>
              <a:tr h="370840">
                <a:tc>
                  <a:txBody>
                    <a:bodyPr/>
                    <a:lstStyle/>
                    <a:p>
                      <a:pPr marL="0" marR="0">
                        <a:lnSpc>
                          <a:spcPct val="115000"/>
                        </a:lnSpc>
                        <a:spcBef>
                          <a:spcPts val="0"/>
                        </a:spcBef>
                        <a:spcAft>
                          <a:spcPts val="0"/>
                        </a:spcAft>
                      </a:pPr>
                      <a:r>
                        <a:rPr lang="en-US" sz="2000" dirty="0">
                          <a:latin typeface="Times New Roman"/>
                          <a:ea typeface="Times New Roman"/>
                          <a:cs typeface="Times New Roman"/>
                        </a:rPr>
                        <a:t>cp file1 file2</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make a copy of file1 named file2</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dirty="0">
                          <a:latin typeface="Times New Roman"/>
                          <a:ea typeface="Times New Roman"/>
                          <a:cs typeface="Times New Roman"/>
                        </a:rPr>
                        <a:t>cat </a:t>
                      </a:r>
                      <a:r>
                        <a:rPr lang="en-US" sz="2000" dirty="0" err="1">
                          <a:latin typeface="Times New Roman"/>
                          <a:ea typeface="Times New Roman"/>
                          <a:cs typeface="Times New Roman"/>
                        </a:rPr>
                        <a:t>myfile</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show contents of myfile</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more myfile</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show contents of myfile one screen at a time</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head myfile</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show the top 10 lines of myfile</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rm myfile</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remove myfile (delete it permanently)</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rm *</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remove all files in current directory</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rm -i *</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interactive removal - ask yes/no for each file</a:t>
                      </a:r>
                      <a:endParaRPr lang="en-US" sz="2000" dirty="0">
                        <a:latin typeface="Calibri"/>
                        <a:ea typeface="Calibri"/>
                        <a:cs typeface="Times New Roman"/>
                      </a:endParaRPr>
                    </a:p>
                  </a:txBody>
                  <a:tcPr marL="9525" marR="9525" marT="9525" marB="9525" anchor="ct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Commands : Text Processing</a:t>
            </a:r>
          </a:p>
        </p:txBody>
      </p:sp>
      <p:graphicFrame>
        <p:nvGraphicFramePr>
          <p:cNvPr id="4" name="Content Placeholder 3"/>
          <p:cNvGraphicFramePr>
            <a:graphicFrameLocks noGrp="1"/>
          </p:cNvGraphicFramePr>
          <p:nvPr>
            <p:ph idx="1"/>
          </p:nvPr>
        </p:nvGraphicFramePr>
        <p:xfrm>
          <a:off x="457200" y="2057400"/>
          <a:ext cx="8229600" cy="229108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a:p>
                  </a:txBody>
                  <a:tcPr/>
                </a:tc>
              </a:tr>
              <a:tr h="370840">
                <a:tc>
                  <a:txBody>
                    <a:bodyPr/>
                    <a:lstStyle/>
                    <a:p>
                      <a:r>
                        <a:rPr lang="en-US" sz="1800" kern="1200" baseline="0" dirty="0" smtClean="0">
                          <a:solidFill>
                            <a:schemeClr val="dk1"/>
                          </a:solidFill>
                          <a:latin typeface="+mn-lt"/>
                          <a:ea typeface="+mn-ea"/>
                          <a:cs typeface="+mn-cs"/>
                        </a:rPr>
                        <a:t>echo [OPTION] [string]</a:t>
                      </a:r>
                    </a:p>
                    <a:p>
                      <a:r>
                        <a:rPr lang="en-US" sz="1800" kern="1200" baseline="0" dirty="0" smtClean="0">
                          <a:solidFill>
                            <a:schemeClr val="dk1"/>
                          </a:solidFill>
                          <a:latin typeface="+mn-lt"/>
                          <a:ea typeface="+mn-ea"/>
                          <a:cs typeface="+mn-cs"/>
                        </a:rPr>
                        <a:t>echo I love Linux</a:t>
                      </a:r>
                      <a:endParaRPr lang="en-US" dirty="0"/>
                    </a:p>
                  </a:txBody>
                  <a:tcPr/>
                </a:tc>
                <a:tc>
                  <a:txBody>
                    <a:bodyPr/>
                    <a:lstStyle/>
                    <a:p>
                      <a:r>
                        <a:rPr lang="en-US" sz="1800" kern="1200" baseline="0" dirty="0" smtClean="0">
                          <a:solidFill>
                            <a:schemeClr val="dk1"/>
                          </a:solidFill>
                          <a:latin typeface="+mn-lt"/>
                          <a:ea typeface="+mn-ea"/>
                          <a:cs typeface="+mn-cs"/>
                        </a:rPr>
                        <a:t> display a line of text</a:t>
                      </a:r>
                      <a:endParaRPr lang="en-US" dirty="0"/>
                    </a:p>
                  </a:txBody>
                  <a:tcPr/>
                </a:tc>
              </a:tr>
              <a:tr h="370840">
                <a:tc>
                  <a:txBody>
                    <a:bodyPr/>
                    <a:lstStyle/>
                    <a:p>
                      <a:r>
                        <a:rPr lang="en-US" sz="1800" kern="1200" baseline="0" dirty="0" err="1" smtClean="0">
                          <a:solidFill>
                            <a:schemeClr val="dk1"/>
                          </a:solidFill>
                          <a:latin typeface="+mn-lt"/>
                          <a:ea typeface="+mn-ea"/>
                          <a:cs typeface="+mn-cs"/>
                        </a:rPr>
                        <a:t>grep</a:t>
                      </a:r>
                      <a:r>
                        <a:rPr lang="en-US" sz="1800" kern="1200" baseline="0" dirty="0" smtClean="0">
                          <a:solidFill>
                            <a:schemeClr val="dk1"/>
                          </a:solidFill>
                          <a:latin typeface="+mn-lt"/>
                          <a:ea typeface="+mn-ea"/>
                          <a:cs typeface="+mn-cs"/>
                        </a:rPr>
                        <a:t> [OPTION] PATTERN [FILE]</a:t>
                      </a:r>
                    </a:p>
                    <a:p>
                      <a:r>
                        <a:rPr lang="en-US" sz="1800" kern="1200" baseline="0" dirty="0" err="1" smtClean="0">
                          <a:solidFill>
                            <a:schemeClr val="dk1"/>
                          </a:solidFill>
                          <a:latin typeface="+mn-lt"/>
                          <a:ea typeface="+mn-ea"/>
                          <a:cs typeface="+mn-cs"/>
                        </a:rPr>
                        <a:t>eg</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Grep</a:t>
                      </a:r>
                      <a:r>
                        <a:rPr lang="en-US" sz="1800" kern="1200" baseline="0" dirty="0" smtClean="0">
                          <a:solidFill>
                            <a:schemeClr val="dk1"/>
                          </a:solidFill>
                          <a:latin typeface="+mn-lt"/>
                          <a:ea typeface="+mn-ea"/>
                          <a:cs typeface="+mn-cs"/>
                        </a:rPr>
                        <a:t> apple sample.txt</a:t>
                      </a:r>
                      <a:endParaRPr lang="en-US" dirty="0"/>
                    </a:p>
                  </a:txBody>
                  <a:tcPr/>
                </a:tc>
                <a:tc>
                  <a:txBody>
                    <a:bodyPr/>
                    <a:lstStyle/>
                    <a:p>
                      <a:r>
                        <a:rPr lang="en-US" sz="1800" kern="1200" baseline="0" dirty="0" smtClean="0">
                          <a:solidFill>
                            <a:schemeClr val="dk1"/>
                          </a:solidFill>
                          <a:latin typeface="+mn-lt"/>
                          <a:ea typeface="+mn-ea"/>
                          <a:cs typeface="+mn-cs"/>
                        </a:rPr>
                        <a:t>Print lines matching a pattern</a:t>
                      </a:r>
                      <a:endParaRPr lang="en-US" dirty="0" smtClean="0"/>
                    </a:p>
                  </a:txBody>
                  <a:tcPr/>
                </a:tc>
              </a:tr>
              <a:tr h="370840">
                <a:tc>
                  <a:txBody>
                    <a:bodyPr/>
                    <a:lstStyle/>
                    <a:p>
                      <a:r>
                        <a:rPr lang="en-US" sz="1800" kern="1200" baseline="0" dirty="0" err="1" smtClean="0">
                          <a:solidFill>
                            <a:schemeClr val="dk1"/>
                          </a:solidFill>
                          <a:latin typeface="+mn-lt"/>
                          <a:ea typeface="+mn-ea"/>
                          <a:cs typeface="+mn-cs"/>
                        </a:rPr>
                        <a:t>wc</a:t>
                      </a:r>
                      <a:r>
                        <a:rPr lang="en-US" sz="1800" kern="1200" baseline="0" dirty="0" smtClean="0">
                          <a:solidFill>
                            <a:schemeClr val="dk1"/>
                          </a:solidFill>
                          <a:latin typeface="+mn-lt"/>
                          <a:ea typeface="+mn-ea"/>
                          <a:cs typeface="+mn-cs"/>
                        </a:rPr>
                        <a:t> file1.txt</a:t>
                      </a:r>
                      <a:endParaRPr lang="en-US" dirty="0"/>
                    </a:p>
                  </a:txBody>
                  <a:tcPr/>
                </a:tc>
                <a:tc>
                  <a:txBody>
                    <a:bodyPr/>
                    <a:lstStyle/>
                    <a:p>
                      <a:r>
                        <a:rPr lang="en-US" sz="1800" kern="1200" baseline="0" dirty="0" smtClean="0">
                          <a:solidFill>
                            <a:schemeClr val="dk1"/>
                          </a:solidFill>
                          <a:latin typeface="+mn-lt"/>
                          <a:ea typeface="+mn-ea"/>
                          <a:cs typeface="+mn-cs"/>
                        </a:rPr>
                        <a:t>Print the number of newlines, words, and bytes in files</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Commands : Linux File Permissions</a:t>
            </a:r>
          </a:p>
        </p:txBody>
      </p:sp>
      <p:sp>
        <p:nvSpPr>
          <p:cNvPr id="3" name="Content Placeholder 2"/>
          <p:cNvSpPr>
            <a:spLocks noGrp="1"/>
          </p:cNvSpPr>
          <p:nvPr>
            <p:ph idx="1"/>
          </p:nvPr>
        </p:nvSpPr>
        <p:spPr>
          <a:xfrm>
            <a:off x="457200" y="1600200"/>
            <a:ext cx="8229600" cy="4953000"/>
          </a:xfrm>
        </p:spPr>
        <p:txBody>
          <a:bodyPr/>
          <a:lstStyle/>
          <a:p>
            <a:r>
              <a:rPr lang="en-US" sz="2800" dirty="0" smtClean="0"/>
              <a:t>3 types of file permissions – read, write, execute</a:t>
            </a:r>
          </a:p>
          <a:p>
            <a:r>
              <a:rPr lang="en-US" sz="2800" dirty="0" smtClean="0"/>
              <a:t>10 bit format from '</a:t>
            </a:r>
            <a:r>
              <a:rPr lang="en-US" sz="2800" dirty="0" err="1" smtClean="0"/>
              <a:t>ls</a:t>
            </a:r>
            <a:r>
              <a:rPr lang="en-US" sz="2800" dirty="0" smtClean="0"/>
              <a:t> - l‘ command </a:t>
            </a:r>
          </a:p>
          <a:p>
            <a:pPr>
              <a:buNone/>
            </a:pPr>
            <a:r>
              <a:rPr lang="en-US" sz="2800" dirty="0" smtClean="0"/>
              <a:t>		</a:t>
            </a:r>
            <a:r>
              <a:rPr lang="en-US" sz="2800" dirty="0" smtClean="0">
                <a:solidFill>
                  <a:srgbClr val="008000"/>
                </a:solidFill>
              </a:rPr>
              <a:t>1</a:t>
            </a:r>
            <a:r>
              <a:rPr lang="en-US" sz="2800" dirty="0" smtClean="0"/>
              <a:t>  	    </a:t>
            </a:r>
            <a:r>
              <a:rPr lang="en-US" sz="2800" dirty="0" smtClean="0">
                <a:solidFill>
                  <a:srgbClr val="0000FF"/>
                </a:solidFill>
              </a:rPr>
              <a:t>2 3 4</a:t>
            </a:r>
            <a:r>
              <a:rPr lang="en-US" sz="2800" dirty="0" smtClean="0"/>
              <a:t> 	</a:t>
            </a:r>
            <a:r>
              <a:rPr lang="en-US" sz="2800" dirty="0" smtClean="0">
                <a:solidFill>
                  <a:srgbClr val="C00000"/>
                </a:solidFill>
              </a:rPr>
              <a:t>5 6 7</a:t>
            </a:r>
            <a:r>
              <a:rPr lang="en-US" sz="2800" dirty="0" smtClean="0"/>
              <a:t> 		</a:t>
            </a:r>
            <a:r>
              <a:rPr lang="en-US" sz="2800" dirty="0" smtClean="0">
                <a:solidFill>
                  <a:srgbClr val="FFC000"/>
                </a:solidFill>
              </a:rPr>
              <a:t>8 9 10</a:t>
            </a:r>
          </a:p>
          <a:p>
            <a:pPr>
              <a:buNone/>
            </a:pPr>
            <a:r>
              <a:rPr lang="en-US" sz="2800" dirty="0" smtClean="0"/>
              <a:t>     </a:t>
            </a:r>
            <a:r>
              <a:rPr lang="en-US" sz="2800" dirty="0" smtClean="0">
                <a:solidFill>
                  <a:srgbClr val="008000"/>
                </a:solidFill>
              </a:rPr>
              <a:t>file type 	   </a:t>
            </a:r>
            <a:r>
              <a:rPr lang="en-US" sz="2800" dirty="0" smtClean="0">
                <a:solidFill>
                  <a:srgbClr val="0000FF"/>
                </a:solidFill>
              </a:rPr>
              <a:t>owner</a:t>
            </a:r>
            <a:r>
              <a:rPr lang="en-US" sz="2800" dirty="0" smtClean="0"/>
              <a:t> 	</a:t>
            </a:r>
            <a:r>
              <a:rPr lang="en-US" sz="2800" dirty="0" smtClean="0">
                <a:solidFill>
                  <a:srgbClr val="C00000"/>
                </a:solidFill>
              </a:rPr>
              <a:t>group</a:t>
            </a:r>
            <a:r>
              <a:rPr lang="en-US" sz="2800" dirty="0" smtClean="0"/>
              <a:t> 	</a:t>
            </a:r>
            <a:r>
              <a:rPr lang="en-US" sz="2800" dirty="0" smtClean="0">
                <a:solidFill>
                  <a:srgbClr val="FFC000"/>
                </a:solidFill>
              </a:rPr>
              <a:t>others</a:t>
            </a:r>
          </a:p>
          <a:p>
            <a:pPr>
              <a:buNone/>
            </a:pPr>
            <a:r>
              <a:rPr lang="en-US" sz="2800" dirty="0" smtClean="0"/>
              <a:t>  </a:t>
            </a:r>
            <a:r>
              <a:rPr lang="en-US" sz="2800" dirty="0" err="1" smtClean="0"/>
              <a:t>eg</a:t>
            </a:r>
            <a:r>
              <a:rPr lang="en-US" sz="2800" dirty="0" smtClean="0"/>
              <a:t>. </a:t>
            </a:r>
            <a:r>
              <a:rPr lang="en-US" sz="2800" dirty="0" err="1" smtClean="0">
                <a:solidFill>
                  <a:srgbClr val="008000"/>
                </a:solidFill>
              </a:rPr>
              <a:t>d</a:t>
            </a:r>
            <a:r>
              <a:rPr lang="en-US" sz="2800" dirty="0" err="1" smtClean="0">
                <a:solidFill>
                  <a:srgbClr val="0000FF"/>
                </a:solidFill>
              </a:rPr>
              <a:t>rwx</a:t>
            </a:r>
            <a:r>
              <a:rPr lang="en-US" sz="2800" dirty="0" err="1" smtClean="0">
                <a:solidFill>
                  <a:srgbClr val="C00000"/>
                </a:solidFill>
              </a:rPr>
              <a:t>rw</a:t>
            </a:r>
            <a:r>
              <a:rPr lang="en-US" sz="2800" dirty="0" smtClean="0">
                <a:solidFill>
                  <a:srgbClr val="C00000"/>
                </a:solidFill>
              </a:rPr>
              <a:t>-</a:t>
            </a:r>
            <a:r>
              <a:rPr lang="en-US" sz="2800" dirty="0" smtClean="0">
                <a:solidFill>
                  <a:srgbClr val="FFC000"/>
                </a:solidFill>
              </a:rPr>
              <a:t>r– </a:t>
            </a:r>
            <a:r>
              <a:rPr lang="en-US" sz="2800" dirty="0" smtClean="0"/>
              <a:t>means owner has all three permissions, group has read and write, others have only read permission</a:t>
            </a:r>
          </a:p>
          <a:p>
            <a:r>
              <a:rPr lang="en-US" sz="2800" dirty="0" smtClean="0"/>
              <a:t>read permission – 4, write – 2, execute 1</a:t>
            </a:r>
          </a:p>
          <a:p>
            <a:pPr>
              <a:buNone/>
            </a:pPr>
            <a:r>
              <a:rPr lang="en-US" sz="2800" dirty="0" smtClean="0"/>
              <a:t>	</a:t>
            </a:r>
            <a:r>
              <a:rPr lang="en-US" sz="2800" dirty="0" err="1" smtClean="0"/>
              <a:t>eg</a:t>
            </a:r>
            <a:r>
              <a:rPr lang="en-US" sz="2800" dirty="0" smtClean="0"/>
              <a:t>. </a:t>
            </a:r>
            <a:r>
              <a:rPr lang="en-US" sz="2800" dirty="0" err="1" smtClean="0"/>
              <a:t>rwxrw</a:t>
            </a:r>
            <a:r>
              <a:rPr lang="en-US" sz="2800" dirty="0" smtClean="0"/>
              <a:t>-r-- = 764</a:t>
            </a:r>
          </a:p>
          <a:p>
            <a:pPr>
              <a:buNone/>
            </a:pPr>
            <a:r>
              <a:rPr lang="en-US" sz="2800" dirty="0" smtClean="0"/>
              <a:t>	673 = </a:t>
            </a:r>
            <a:r>
              <a:rPr lang="en-US" sz="2800" dirty="0" err="1" smtClean="0"/>
              <a:t>rw-rwx-wx</a:t>
            </a:r>
            <a:endParaRPr lang="en-US" sz="28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pPr eaLnBrk="1" hangingPunct="1"/>
            <a:r>
              <a:rPr lang="en-US" dirty="0">
                <a:solidFill>
                  <a:srgbClr val="FF0000"/>
                </a:solidFill>
              </a:rPr>
              <a:t>Commands : System Administration</a:t>
            </a:r>
          </a:p>
        </p:txBody>
      </p:sp>
      <p:sp>
        <p:nvSpPr>
          <p:cNvPr id="3" name="Content Placeholder 2"/>
          <p:cNvSpPr>
            <a:spLocks noGrp="1"/>
          </p:cNvSpPr>
          <p:nvPr>
            <p:ph idx="1"/>
          </p:nvPr>
        </p:nvSpPr>
        <p:spPr/>
        <p:txBody>
          <a:bodyPr/>
          <a:lstStyle/>
          <a:p>
            <a:r>
              <a:rPr lang="en-US" sz="2800" dirty="0" err="1" smtClean="0"/>
              <a:t>chmod</a:t>
            </a:r>
            <a:r>
              <a:rPr lang="en-US" sz="2800" dirty="0" smtClean="0"/>
              <a:t> – change file access permissions</a:t>
            </a:r>
          </a:p>
          <a:p>
            <a:pPr>
              <a:buNone/>
            </a:pPr>
            <a:r>
              <a:rPr lang="fr-FR" sz="2800" dirty="0" smtClean="0"/>
              <a:t>    Usage: chmod [OPTION] [MODE] [FILE]</a:t>
            </a:r>
          </a:p>
          <a:p>
            <a:pPr>
              <a:buNone/>
            </a:pPr>
            <a:r>
              <a:rPr lang="en-US" sz="2800" dirty="0" smtClean="0"/>
              <a:t>   </a:t>
            </a:r>
            <a:r>
              <a:rPr lang="en-US" sz="2800" dirty="0" err="1" smtClean="0"/>
              <a:t>eg</a:t>
            </a:r>
            <a:r>
              <a:rPr lang="en-US" sz="2800" dirty="0" smtClean="0"/>
              <a:t>. </a:t>
            </a:r>
            <a:r>
              <a:rPr lang="en-US" sz="2800" dirty="0" err="1" smtClean="0"/>
              <a:t>chmod</a:t>
            </a:r>
            <a:r>
              <a:rPr lang="en-US" sz="2800" dirty="0" smtClean="0"/>
              <a:t> 744 calculate.sh</a:t>
            </a:r>
          </a:p>
          <a:p>
            <a:r>
              <a:rPr lang="en-US" sz="2800" b="1" dirty="0" err="1" smtClean="0"/>
              <a:t>su</a:t>
            </a:r>
            <a:r>
              <a:rPr lang="en-US" sz="2800" b="1" dirty="0" smtClean="0"/>
              <a:t> – change user ID or become </a:t>
            </a:r>
            <a:r>
              <a:rPr lang="en-US" sz="2800" b="1" dirty="0" err="1" smtClean="0"/>
              <a:t>superuser</a:t>
            </a:r>
            <a:endParaRPr lang="en-US" sz="2800" b="1" dirty="0" smtClean="0"/>
          </a:p>
          <a:p>
            <a:pPr>
              <a:buNone/>
            </a:pPr>
            <a:r>
              <a:rPr lang="en-US" sz="2800" dirty="0" smtClean="0"/>
              <a:t>    Usage: </a:t>
            </a:r>
            <a:r>
              <a:rPr lang="en-US" sz="2800" dirty="0" err="1" smtClean="0"/>
              <a:t>su</a:t>
            </a:r>
            <a:r>
              <a:rPr lang="en-US" sz="2800" dirty="0" smtClean="0"/>
              <a:t> [OPTION] [LOGIN]</a:t>
            </a:r>
          </a:p>
          <a:p>
            <a:pPr>
              <a:buNone/>
            </a:pPr>
            <a:r>
              <a:rPr lang="en-US" sz="2800" dirty="0" smtClean="0"/>
              <a:t>    </a:t>
            </a:r>
            <a:r>
              <a:rPr lang="en-US" sz="2800" dirty="0" err="1" smtClean="0"/>
              <a:t>eg</a:t>
            </a:r>
            <a:r>
              <a:rPr lang="en-US" sz="2800" dirty="0" smtClean="0"/>
              <a:t>. </a:t>
            </a:r>
            <a:r>
              <a:rPr lang="en-US" sz="2800" dirty="0" err="1" smtClean="0"/>
              <a:t>su</a:t>
            </a:r>
            <a:r>
              <a:rPr lang="en-US" sz="2800" dirty="0" smtClean="0"/>
              <a:t> </a:t>
            </a:r>
            <a:r>
              <a:rPr lang="en-US" sz="2800" dirty="0" err="1" smtClean="0"/>
              <a:t>remo</a:t>
            </a:r>
            <a:r>
              <a:rPr lang="en-US" sz="2800" dirty="0" smtClean="0"/>
              <a:t>, </a:t>
            </a:r>
            <a:r>
              <a:rPr lang="en-US" sz="2800" dirty="0" err="1" smtClean="0"/>
              <a:t>su</a:t>
            </a:r>
            <a:endParaRPr lang="en-US" sz="2800" dirty="0" smtClean="0"/>
          </a:p>
          <a:p>
            <a:r>
              <a:rPr lang="en-US" sz="2800" b="1" dirty="0" err="1" smtClean="0"/>
              <a:t>passwd</a:t>
            </a:r>
            <a:r>
              <a:rPr lang="en-US" sz="2800" b="1" dirty="0" smtClean="0"/>
              <a:t> – update a user’s authentication tokens(s)</a:t>
            </a:r>
          </a:p>
          <a:p>
            <a:pPr>
              <a:buNone/>
            </a:pPr>
            <a:r>
              <a:rPr lang="en-US" sz="2800" dirty="0" smtClean="0"/>
              <a:t>    Usage: </a:t>
            </a:r>
            <a:r>
              <a:rPr lang="en-US" sz="2800" dirty="0" err="1" smtClean="0"/>
              <a:t>passwd</a:t>
            </a:r>
            <a:r>
              <a:rPr lang="en-US" sz="2800" dirty="0" smtClean="0"/>
              <a:t> [OPTION]</a:t>
            </a:r>
          </a:p>
          <a:p>
            <a:pPr>
              <a:buNone/>
            </a:pPr>
            <a:r>
              <a:rPr lang="en-US" sz="2800" dirty="0" smtClean="0"/>
              <a:t>    </a:t>
            </a:r>
            <a:r>
              <a:rPr lang="en-US" sz="2800" dirty="0" err="1" smtClean="0"/>
              <a:t>eg</a:t>
            </a:r>
            <a:r>
              <a:rPr lang="en-US" sz="2800" dirty="0" smtClean="0"/>
              <a:t>. </a:t>
            </a:r>
            <a:r>
              <a:rPr lang="en-US" sz="2800" dirty="0" err="1" smtClean="0"/>
              <a:t>passwd</a:t>
            </a:r>
            <a:endParaRPr lang="en-US" sz="28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Commands : Process Management</a:t>
            </a:r>
          </a:p>
        </p:txBody>
      </p:sp>
      <p:sp>
        <p:nvSpPr>
          <p:cNvPr id="3" name="Content Placeholder 2"/>
          <p:cNvSpPr>
            <a:spLocks noGrp="1"/>
          </p:cNvSpPr>
          <p:nvPr>
            <p:ph idx="1"/>
          </p:nvPr>
        </p:nvSpPr>
        <p:spPr/>
        <p:txBody>
          <a:bodyPr/>
          <a:lstStyle/>
          <a:p>
            <a:r>
              <a:rPr lang="en-US" dirty="0" err="1" smtClean="0"/>
              <a:t>ps</a:t>
            </a:r>
            <a:r>
              <a:rPr lang="en-US" dirty="0" smtClean="0"/>
              <a:t> – report a snapshot of the current </a:t>
            </a:r>
            <a:r>
              <a:rPr lang="en-US" dirty="0" err="1" smtClean="0"/>
              <a:t>rocesses</a:t>
            </a:r>
            <a:endParaRPr lang="en-US" dirty="0" smtClean="0"/>
          </a:p>
          <a:p>
            <a:pPr>
              <a:buNone/>
            </a:pPr>
            <a:r>
              <a:rPr lang="en-US" dirty="0" smtClean="0"/>
              <a:t>    Usage: </a:t>
            </a:r>
            <a:r>
              <a:rPr lang="en-US" dirty="0" err="1" smtClean="0"/>
              <a:t>ps</a:t>
            </a:r>
            <a:r>
              <a:rPr lang="en-US" dirty="0" smtClean="0"/>
              <a:t> [OPTION]</a:t>
            </a:r>
          </a:p>
          <a:p>
            <a:pPr>
              <a:buNone/>
            </a:pPr>
            <a:r>
              <a:rPr lang="en-US" dirty="0" smtClean="0"/>
              <a:t>   </a:t>
            </a:r>
            <a:r>
              <a:rPr lang="en-US" dirty="0" err="1" smtClean="0"/>
              <a:t>eg</a:t>
            </a:r>
            <a:r>
              <a:rPr lang="en-US" dirty="0" smtClean="0"/>
              <a:t>. </a:t>
            </a:r>
            <a:r>
              <a:rPr lang="en-US" dirty="0" err="1" smtClean="0"/>
              <a:t>ps</a:t>
            </a:r>
            <a:r>
              <a:rPr lang="en-US" dirty="0" smtClean="0"/>
              <a:t>, </a:t>
            </a:r>
            <a:r>
              <a:rPr lang="en-US" dirty="0" err="1" smtClean="0"/>
              <a:t>ps</a:t>
            </a:r>
            <a:r>
              <a:rPr lang="en-US" dirty="0" smtClean="0"/>
              <a:t> -el</a:t>
            </a:r>
          </a:p>
          <a:p>
            <a:r>
              <a:rPr lang="en-US" dirty="0" smtClean="0"/>
              <a:t>kill – to kill a process(using signal mechanism)</a:t>
            </a:r>
          </a:p>
          <a:p>
            <a:pPr>
              <a:buNone/>
            </a:pPr>
            <a:r>
              <a:rPr lang="en-US" dirty="0" smtClean="0"/>
              <a:t>   Usage: kill [OPTION] </a:t>
            </a:r>
            <a:r>
              <a:rPr lang="en-US" dirty="0" err="1" smtClean="0"/>
              <a:t>pid</a:t>
            </a:r>
            <a:endParaRPr lang="en-US" dirty="0" smtClean="0"/>
          </a:p>
          <a:p>
            <a:r>
              <a:rPr lang="en-US" dirty="0" err="1" smtClean="0"/>
              <a:t>eg</a:t>
            </a:r>
            <a:r>
              <a:rPr lang="en-US" dirty="0" smtClean="0"/>
              <a:t>. kill -9 2275</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Commands : Others</a:t>
            </a:r>
          </a:p>
        </p:txBody>
      </p:sp>
      <p:graphicFrame>
        <p:nvGraphicFramePr>
          <p:cNvPr id="4" name="Content Placeholder 3"/>
          <p:cNvGraphicFramePr>
            <a:graphicFrameLocks noGrp="1"/>
          </p:cNvGraphicFramePr>
          <p:nvPr>
            <p:ph idx="1"/>
          </p:nvPr>
        </p:nvGraphicFramePr>
        <p:xfrm>
          <a:off x="457200" y="1981200"/>
          <a:ext cx="8229600" cy="3733800"/>
        </p:xfrm>
        <a:graphic>
          <a:graphicData uri="http://schemas.openxmlformats.org/drawingml/2006/table">
            <a:tbl>
              <a:tblPr firstRow="1" bandRow="1">
                <a:tableStyleId>{5C22544A-7EE6-4342-B048-85BDC9FD1C3A}</a:tableStyleId>
              </a:tblPr>
              <a:tblGrid>
                <a:gridCol w="1828800"/>
                <a:gridCol w="6400800"/>
              </a:tblGrid>
              <a:tr h="370840">
                <a:tc>
                  <a:txBody>
                    <a:bodyPr/>
                    <a:lstStyle/>
                    <a:p>
                      <a:pPr algn="just"/>
                      <a:r>
                        <a:rPr lang="en-US" sz="2000" b="0" kern="1200" dirty="0" smtClean="0">
                          <a:solidFill>
                            <a:schemeClr val="bg1"/>
                          </a:solidFill>
                          <a:latin typeface="Times New Roman"/>
                          <a:ea typeface="Times New Roman"/>
                          <a:cs typeface="Times New Roman"/>
                        </a:rPr>
                        <a:t>Commands</a:t>
                      </a:r>
                      <a:endParaRPr lang="en-US" sz="2000" b="0" kern="1200" dirty="0">
                        <a:solidFill>
                          <a:schemeClr val="bg1"/>
                        </a:solidFill>
                        <a:latin typeface="Times New Roman"/>
                        <a:ea typeface="Times New Roman"/>
                        <a:cs typeface="Times New Roman"/>
                      </a:endParaRPr>
                    </a:p>
                  </a:txBody>
                  <a:tcPr/>
                </a:tc>
                <a:tc>
                  <a:txBody>
                    <a:bodyPr/>
                    <a:lstStyle/>
                    <a:p>
                      <a:pPr algn="just"/>
                      <a:r>
                        <a:rPr lang="en-US" dirty="0" smtClean="0"/>
                        <a:t>Meaning</a:t>
                      </a:r>
                      <a:endParaRPr lang="en-US" dirty="0"/>
                    </a:p>
                  </a:txBody>
                  <a:tcPr/>
                </a:tc>
              </a:tr>
              <a:tr h="370840">
                <a:tc>
                  <a:txBody>
                    <a:bodyPr/>
                    <a:lstStyle/>
                    <a:p>
                      <a:pPr marL="0" marR="0">
                        <a:lnSpc>
                          <a:spcPct val="115000"/>
                        </a:lnSpc>
                        <a:spcBef>
                          <a:spcPts val="0"/>
                        </a:spcBef>
                        <a:spcAft>
                          <a:spcPts val="0"/>
                        </a:spcAft>
                      </a:pPr>
                      <a:r>
                        <a:rPr lang="en-US" sz="2000" dirty="0">
                          <a:latin typeface="Times New Roman"/>
                          <a:ea typeface="Times New Roman"/>
                          <a:cs typeface="Times New Roman"/>
                        </a:rPr>
                        <a:t>who</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users logged into this machine</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dirty="0">
                          <a:latin typeface="Times New Roman"/>
                          <a:ea typeface="Times New Roman"/>
                          <a:cs typeface="Times New Roman"/>
                        </a:rPr>
                        <a:t>date</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latin typeface="Times New Roman"/>
                          <a:ea typeface="Times New Roman"/>
                          <a:cs typeface="Times New Roman"/>
                        </a:rPr>
                        <a:t>today's date</a:t>
                      </a:r>
                      <a:endParaRPr lang="en-US" sz="200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dirty="0">
                          <a:latin typeface="Times New Roman"/>
                          <a:ea typeface="Times New Roman"/>
                          <a:cs typeface="Times New Roman"/>
                        </a:rPr>
                        <a:t>cal</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calendar (many options)</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man -k calendar</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list manual pages related to calendar</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dirty="0">
                          <a:latin typeface="Times New Roman"/>
                          <a:ea typeface="Times New Roman"/>
                          <a:cs typeface="Times New Roman"/>
                        </a:rPr>
                        <a:t>man cal</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manual page for the "cal" command</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exit</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logout of system</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logout</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logout of system</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ctrl-d</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logout of system</a:t>
                      </a:r>
                      <a:endParaRPr lang="en-US" sz="2000" dirty="0">
                        <a:latin typeface="Calibri"/>
                        <a:ea typeface="Calibri"/>
                        <a:cs typeface="Times New Roman"/>
                      </a:endParaRPr>
                    </a:p>
                  </a:txBody>
                  <a:tcPr marL="9525" marR="9525" marT="9525" marB="9525" anchor="ctr"/>
                </a:tc>
              </a:tr>
              <a:tr h="370840">
                <a:tc>
                  <a:txBody>
                    <a:bodyPr/>
                    <a:lstStyle/>
                    <a:p>
                      <a:pPr marL="0" marR="0">
                        <a:lnSpc>
                          <a:spcPct val="115000"/>
                        </a:lnSpc>
                        <a:spcBef>
                          <a:spcPts val="0"/>
                        </a:spcBef>
                        <a:spcAft>
                          <a:spcPts val="0"/>
                        </a:spcAft>
                      </a:pPr>
                      <a:r>
                        <a:rPr lang="en-US" sz="2000">
                          <a:latin typeface="Times New Roman"/>
                          <a:ea typeface="Times New Roman"/>
                          <a:cs typeface="Times New Roman"/>
                        </a:rPr>
                        <a:t>ctrl-c</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latin typeface="Times New Roman"/>
                          <a:ea typeface="Times New Roman"/>
                          <a:cs typeface="Times New Roman"/>
                        </a:rPr>
                        <a:t>kill the running program</a:t>
                      </a:r>
                      <a:endParaRPr lang="en-US" sz="2000" dirty="0">
                        <a:latin typeface="Calibri"/>
                        <a:ea typeface="Calibri"/>
                        <a:cs typeface="Times New Roman"/>
                      </a:endParaRPr>
                    </a:p>
                  </a:txBody>
                  <a:tcPr marL="9525" marR="9525" marT="9525" marB="9525" anchor="ct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a:solidFill>
                  <a:srgbClr val="FF0000"/>
                </a:solidFill>
              </a:rPr>
              <a:t>Creating a new User Account</a:t>
            </a:r>
          </a:p>
        </p:txBody>
      </p:sp>
      <p:sp>
        <p:nvSpPr>
          <p:cNvPr id="3" name="Content Placeholder 2"/>
          <p:cNvSpPr>
            <a:spLocks noGrp="1"/>
          </p:cNvSpPr>
          <p:nvPr>
            <p:ph idx="1"/>
          </p:nvPr>
        </p:nvSpPr>
        <p:spPr/>
        <p:txBody>
          <a:bodyPr/>
          <a:lstStyle/>
          <a:p>
            <a:pPr algn="just">
              <a:spcBef>
                <a:spcPct val="50000"/>
              </a:spcBef>
              <a:buClr>
                <a:srgbClr val="DF0587"/>
              </a:buClr>
            </a:pPr>
            <a:r>
              <a:rPr lang="en-US" sz="2400" dirty="0" smtClean="0"/>
              <a:t>Add an entry in /etc/</a:t>
            </a:r>
            <a:r>
              <a:rPr lang="en-US" sz="2400" dirty="0" err="1" smtClean="0"/>
              <a:t>passwd</a:t>
            </a:r>
            <a:r>
              <a:rPr lang="en-US" sz="2400" dirty="0" smtClean="0"/>
              <a:t> and /etc/shadow file (use next </a:t>
            </a:r>
            <a:r>
              <a:rPr lang="en-US" sz="2400" dirty="0" err="1" smtClean="0"/>
              <a:t>uid</a:t>
            </a:r>
            <a:r>
              <a:rPr lang="en-US" sz="2400" dirty="0" smtClean="0"/>
              <a:t> and suitable </a:t>
            </a:r>
            <a:r>
              <a:rPr lang="en-US" sz="2400" dirty="0" err="1" smtClean="0"/>
              <a:t>gid</a:t>
            </a:r>
            <a:r>
              <a:rPr lang="en-US" sz="2400" dirty="0" smtClean="0"/>
              <a:t>). You will have to create the user directory and assign a password to the user</a:t>
            </a:r>
          </a:p>
          <a:p>
            <a:pPr algn="just">
              <a:spcBef>
                <a:spcPct val="50000"/>
              </a:spcBef>
              <a:buClr>
                <a:srgbClr val="DF0587"/>
              </a:buClr>
            </a:pPr>
            <a:r>
              <a:rPr lang="en-US" sz="2400" dirty="0" smtClean="0"/>
              <a:t>Use </a:t>
            </a:r>
            <a:r>
              <a:rPr lang="en-US" sz="2400" dirty="0" err="1" smtClean="0"/>
              <a:t>useradd</a:t>
            </a:r>
            <a:r>
              <a:rPr lang="en-US" sz="2400" dirty="0" smtClean="0"/>
              <a:t> or </a:t>
            </a:r>
            <a:r>
              <a:rPr lang="en-US" sz="2400" dirty="0" err="1" smtClean="0"/>
              <a:t>adduser</a:t>
            </a:r>
            <a:r>
              <a:rPr lang="en-US" sz="2400" dirty="0" smtClean="0"/>
              <a:t> command to create a new user (</a:t>
            </a:r>
            <a:r>
              <a:rPr lang="en-US" sz="2400" dirty="0" err="1" smtClean="0"/>
              <a:t>useradd</a:t>
            </a:r>
            <a:r>
              <a:rPr lang="en-US" sz="2400" dirty="0" smtClean="0"/>
              <a:t> –g &lt;group&gt; -d &lt;home directory&gt; -c &lt;comment&gt; -s &lt;shell&gt; login-name) and </a:t>
            </a:r>
            <a:r>
              <a:rPr lang="en-US" sz="2400" dirty="0" err="1" smtClean="0"/>
              <a:t>groupadd</a:t>
            </a:r>
            <a:r>
              <a:rPr lang="en-US" sz="2400" dirty="0" smtClean="0"/>
              <a:t> to create a new group (</a:t>
            </a:r>
            <a:r>
              <a:rPr lang="en-US" sz="2400" dirty="0" err="1" smtClean="0"/>
              <a:t>groupadd</a:t>
            </a:r>
            <a:r>
              <a:rPr lang="en-US" sz="2400" dirty="0" smtClean="0"/>
              <a:t> group-name). You will have to assign a password (</a:t>
            </a:r>
            <a:r>
              <a:rPr lang="en-US" sz="2400" dirty="0" err="1" smtClean="0"/>
              <a:t>passwd</a:t>
            </a:r>
            <a:r>
              <a:rPr lang="en-US" sz="2400" dirty="0" smtClean="0"/>
              <a:t> login-name)</a:t>
            </a:r>
          </a:p>
          <a:p>
            <a:pPr algn="just">
              <a:spcBef>
                <a:spcPct val="50000"/>
              </a:spcBef>
              <a:buClr>
                <a:srgbClr val="DF0587"/>
              </a:buClr>
            </a:pPr>
            <a:r>
              <a:rPr lang="en-US" sz="2400" dirty="0" smtClean="0"/>
              <a:t>In GUI: Applications </a:t>
            </a:r>
            <a:r>
              <a:rPr lang="en-US" sz="2400" dirty="0" smtClean="0">
                <a:sym typeface="Wingdings" pitchFamily="2" charset="2"/>
              </a:rPr>
              <a:t> System Settings  Users and Groups</a:t>
            </a:r>
            <a:endParaRPr lang="en-US" sz="2400" dirty="0" smtClean="0"/>
          </a:p>
          <a:p>
            <a:pPr>
              <a:buNone/>
            </a:pP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306763"/>
          </a:xfrm>
        </p:spPr>
        <p:txBody>
          <a:bodyPr rtlCol="0">
            <a:normAutofit/>
          </a:bodyPr>
          <a:lstStyle/>
          <a:p>
            <a:pPr algn="just" eaLnBrk="1" fontAlgn="auto" hangingPunct="1">
              <a:spcAft>
                <a:spcPts val="0"/>
              </a:spcAft>
              <a:defRPr/>
            </a:pPr>
            <a:r>
              <a:rPr lang="en-US" dirty="0" smtClean="0"/>
              <a:t>Predominantly known for its use in servers</a:t>
            </a:r>
          </a:p>
          <a:p>
            <a:pPr algn="just" eaLnBrk="1" fontAlgn="auto" hangingPunct="1">
              <a:spcAft>
                <a:spcPts val="0"/>
              </a:spcAft>
              <a:defRPr/>
            </a:pPr>
            <a:r>
              <a:rPr lang="en-US" dirty="0" smtClean="0"/>
              <a:t>supported by corporations such as </a:t>
            </a:r>
            <a:r>
              <a:rPr lang="en-US" dirty="0" smtClean="0">
                <a:solidFill>
                  <a:srgbClr val="0000FF"/>
                </a:solidFill>
              </a:rPr>
              <a:t>Dell</a:t>
            </a:r>
            <a:r>
              <a:rPr lang="en-US" dirty="0" smtClean="0"/>
              <a:t>, </a:t>
            </a:r>
            <a:r>
              <a:rPr lang="en-US" dirty="0" smtClean="0">
                <a:solidFill>
                  <a:srgbClr val="0000FF"/>
                </a:solidFill>
              </a:rPr>
              <a:t>Hewlett-Packard</a:t>
            </a:r>
            <a:r>
              <a:rPr lang="en-US" dirty="0" smtClean="0"/>
              <a:t>, </a:t>
            </a:r>
            <a:r>
              <a:rPr lang="en-US" dirty="0" smtClean="0">
                <a:solidFill>
                  <a:srgbClr val="0000FF"/>
                </a:solidFill>
              </a:rPr>
              <a:t>IBM</a:t>
            </a:r>
            <a:r>
              <a:rPr lang="en-US" dirty="0" smtClean="0"/>
              <a:t>, </a:t>
            </a:r>
            <a:r>
              <a:rPr lang="en-US" dirty="0" smtClean="0">
                <a:solidFill>
                  <a:srgbClr val="0000FF"/>
                </a:solidFill>
              </a:rPr>
              <a:t>Novell</a:t>
            </a:r>
            <a:r>
              <a:rPr lang="en-US" dirty="0" smtClean="0"/>
              <a:t>, </a:t>
            </a:r>
            <a:r>
              <a:rPr lang="en-US" dirty="0" smtClean="0">
                <a:solidFill>
                  <a:srgbClr val="0000FF"/>
                </a:solidFill>
              </a:rPr>
              <a:t>Oracle</a:t>
            </a:r>
            <a:r>
              <a:rPr lang="en-US" dirty="0" smtClean="0"/>
              <a:t> </a:t>
            </a:r>
            <a:r>
              <a:rPr lang="en-US" dirty="0" smtClean="0">
                <a:solidFill>
                  <a:srgbClr val="0000FF"/>
                </a:solidFill>
              </a:rPr>
              <a:t>Corporation</a:t>
            </a:r>
            <a:r>
              <a:rPr lang="en-US" dirty="0" smtClean="0"/>
              <a:t>, </a:t>
            </a:r>
            <a:r>
              <a:rPr lang="en-US" dirty="0" smtClean="0">
                <a:solidFill>
                  <a:srgbClr val="0000FF"/>
                </a:solidFill>
              </a:rPr>
              <a:t>Red</a:t>
            </a:r>
            <a:r>
              <a:rPr lang="en-US" dirty="0" smtClean="0">
                <a:solidFill>
                  <a:srgbClr val="0066FF"/>
                </a:solidFill>
              </a:rPr>
              <a:t> </a:t>
            </a:r>
            <a:r>
              <a:rPr lang="en-US" dirty="0" smtClean="0">
                <a:solidFill>
                  <a:srgbClr val="0000FF"/>
                </a:solidFill>
              </a:rPr>
              <a:t>Hat</a:t>
            </a:r>
            <a:r>
              <a:rPr lang="en-US" dirty="0" smtClean="0"/>
              <a:t>, and </a:t>
            </a:r>
            <a:r>
              <a:rPr lang="en-US" dirty="0" smtClean="0">
                <a:solidFill>
                  <a:srgbClr val="0000FF"/>
                </a:solidFill>
              </a:rPr>
              <a:t>Sun</a:t>
            </a:r>
            <a:r>
              <a:rPr lang="en-US" dirty="0" smtClean="0">
                <a:solidFill>
                  <a:srgbClr val="0066FF"/>
                </a:solidFill>
              </a:rPr>
              <a:t> </a:t>
            </a:r>
            <a:r>
              <a:rPr lang="en-US" dirty="0" smtClean="0">
                <a:solidFill>
                  <a:srgbClr val="0000FF"/>
                </a:solidFill>
              </a:rPr>
              <a:t>Microsystems</a:t>
            </a:r>
          </a:p>
          <a:p>
            <a:pPr algn="just" eaLnBrk="1" fontAlgn="auto" hangingPunct="1">
              <a:spcAft>
                <a:spcPts val="0"/>
              </a:spcAft>
              <a:defRPr/>
            </a:pPr>
            <a:r>
              <a:rPr lang="en-US" dirty="0" smtClean="0"/>
              <a:t>More than 90% super computers use Linux</a:t>
            </a:r>
            <a:endParaRPr lang="en-US" dirty="0"/>
          </a:p>
        </p:txBody>
      </p:sp>
      <p:sp>
        <p:nvSpPr>
          <p:cNvPr id="4" name="Title 1"/>
          <p:cNvSpPr>
            <a:spLocks noGrp="1"/>
          </p:cNvSpPr>
          <p:nvPr>
            <p:ph type="title"/>
          </p:nvPr>
        </p:nvSpPr>
        <p:spPr>
          <a:xfrm>
            <a:off x="457200" y="274638"/>
            <a:ext cx="8229600" cy="1143000"/>
          </a:xfrm>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Who uses Linux</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159514"/>
          </a:xfrm>
        </p:spPr>
        <p:txBody>
          <a:bodyPr rtlCol="0">
            <a:normAutofit/>
          </a:bodyPr>
          <a:lstStyle/>
          <a:p>
            <a:pPr algn="just" eaLnBrk="1" fontAlgn="auto" hangingPunct="1">
              <a:spcAft>
                <a:spcPts val="0"/>
              </a:spcAft>
              <a:defRPr/>
            </a:pPr>
            <a:r>
              <a:rPr lang="en-US" sz="2800" dirty="0" smtClean="0">
                <a:solidFill>
                  <a:srgbClr val="0000FF"/>
                </a:solidFill>
              </a:rPr>
              <a:t>MINIX</a:t>
            </a:r>
            <a:r>
              <a:rPr lang="en-US" sz="2800" dirty="0" smtClean="0"/>
              <a:t>, a Unix-like system intended for academic use, was released by </a:t>
            </a:r>
            <a:r>
              <a:rPr lang="en-US" sz="2800" dirty="0" smtClean="0">
                <a:solidFill>
                  <a:srgbClr val="0000FF"/>
                </a:solidFill>
              </a:rPr>
              <a:t>Andrew S. </a:t>
            </a:r>
            <a:r>
              <a:rPr lang="en-US" sz="2800" dirty="0" err="1" smtClean="0">
                <a:solidFill>
                  <a:srgbClr val="0000FF"/>
                </a:solidFill>
              </a:rPr>
              <a:t>Tanenbaum</a:t>
            </a:r>
            <a:r>
              <a:rPr lang="en-US" sz="2800" dirty="0" smtClean="0"/>
              <a:t> in 1987</a:t>
            </a:r>
          </a:p>
          <a:p>
            <a:pPr algn="just" eaLnBrk="1" fontAlgn="auto" hangingPunct="1">
              <a:spcAft>
                <a:spcPts val="0"/>
              </a:spcAft>
              <a:defRPr/>
            </a:pPr>
            <a:r>
              <a:rPr lang="en-US" sz="2800" dirty="0" smtClean="0"/>
              <a:t>In 1991, </a:t>
            </a:r>
            <a:r>
              <a:rPr lang="en-US" sz="2800" dirty="0" err="1" smtClean="0">
                <a:solidFill>
                  <a:srgbClr val="0000FF"/>
                </a:solidFill>
              </a:rPr>
              <a:t>Linus</a:t>
            </a:r>
            <a:r>
              <a:rPr lang="en-US" sz="2800" dirty="0" smtClean="0">
                <a:solidFill>
                  <a:srgbClr val="0000FF"/>
                </a:solidFill>
              </a:rPr>
              <a:t> Torvalds</a:t>
            </a:r>
            <a:r>
              <a:rPr lang="en-US" sz="2800" dirty="0" smtClean="0"/>
              <a:t> began to work on a non-commercial replacement for MINIX while he was attending the University of Helsinki</a:t>
            </a:r>
          </a:p>
          <a:p>
            <a:pPr algn="just" eaLnBrk="1" fontAlgn="auto" hangingPunct="1">
              <a:spcAft>
                <a:spcPts val="0"/>
              </a:spcAft>
              <a:defRPr/>
            </a:pPr>
            <a:r>
              <a:rPr lang="en-US" sz="2800" dirty="0" smtClean="0"/>
              <a:t>This eventually became the Linux kernel</a:t>
            </a:r>
          </a:p>
          <a:p>
            <a:pPr algn="just" eaLnBrk="1" fontAlgn="auto" hangingPunct="1">
              <a:spcAft>
                <a:spcPts val="0"/>
              </a:spcAft>
              <a:defRPr/>
            </a:pPr>
            <a:r>
              <a:rPr lang="en-US" sz="2800" dirty="0" smtClean="0"/>
              <a:t>Linux vendors and communities combine and distribute the kernel, GNU components, and non-GNU components, with additional package management software in the form of Linux distributions</a:t>
            </a:r>
            <a:endParaRPr lang="en-US" sz="2800" dirty="0"/>
          </a:p>
        </p:txBody>
      </p:sp>
      <p:sp>
        <p:nvSpPr>
          <p:cNvPr id="2" name="Rectangle 1"/>
          <p:cNvSpPr/>
          <p:nvPr/>
        </p:nvSpPr>
        <p:spPr>
          <a:xfrm>
            <a:off x="1905000" y="228600"/>
            <a:ext cx="5181600" cy="707886"/>
          </a:xfrm>
          <a:prstGeom prst="rect">
            <a:avLst/>
          </a:prstGeom>
        </p:spPr>
        <p:txBody>
          <a:bodyPr wrap="square">
            <a:spAutoFit/>
          </a:bodyPr>
          <a:lstStyle/>
          <a:p>
            <a:pPr algn="ctr"/>
            <a:r>
              <a:rPr lang="en-US" sz="4000" dirty="0">
                <a:solidFill>
                  <a:srgbClr val="FF0000"/>
                </a:solidFill>
              </a:rPr>
              <a:t>History of Linux</a:t>
            </a:r>
            <a:endParaRPr lang="en-US" sz="4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pril29\Linux - Wikipedia, the free encyclopedia_files\140px-Linus_Torvalds.jpg"/>
          <p:cNvPicPr>
            <a:picLocks noChangeAspect="1" noChangeArrowheads="1"/>
          </p:cNvPicPr>
          <p:nvPr/>
        </p:nvPicPr>
        <p:blipFill>
          <a:blip r:embed="rId2" cstate="print"/>
          <a:srcRect/>
          <a:stretch>
            <a:fillRect/>
          </a:stretch>
        </p:blipFill>
        <p:spPr bwMode="auto">
          <a:xfrm>
            <a:off x="3784600" y="1066800"/>
            <a:ext cx="1778000" cy="2730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3276600" y="4495800"/>
            <a:ext cx="2743200" cy="600164"/>
          </a:xfrm>
          <a:prstGeom prst="rect">
            <a:avLst/>
          </a:prstGeom>
          <a:noFill/>
        </p:spPr>
        <p:txBody>
          <a:bodyPr>
            <a:spAutoFit/>
          </a:bodyPr>
          <a:lstStyle/>
          <a:p>
            <a:pPr algn="ctr" rtl="0" fontAlgn="auto">
              <a:spcBef>
                <a:spcPts val="0"/>
              </a:spcBef>
              <a:spcAft>
                <a:spcPts val="0"/>
              </a:spcAft>
              <a:defRPr/>
            </a:pPr>
            <a:r>
              <a:rPr lang="en-US" sz="33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Linus</a:t>
            </a:r>
            <a:r>
              <a:rPr lang="en-US" sz="33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 </a:t>
            </a:r>
            <a:r>
              <a:rPr lang="en-US" sz="33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rPr>
              <a:t>Torvalds</a:t>
            </a:r>
            <a:endParaRPr lang="en-US" sz="33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n-lt"/>
              <a:cs typeface="+mn-cs"/>
            </a:endParaRPr>
          </a:p>
        </p:txBody>
      </p:sp>
      <p:sp>
        <p:nvSpPr>
          <p:cNvPr id="7" name="TextBox 6"/>
          <p:cNvSpPr txBox="1">
            <a:spLocks noChangeArrowheads="1"/>
          </p:cNvSpPr>
          <p:nvPr/>
        </p:nvSpPr>
        <p:spPr bwMode="auto">
          <a:xfrm>
            <a:off x="609600" y="5562600"/>
            <a:ext cx="7848600" cy="461963"/>
          </a:xfrm>
          <a:prstGeom prst="rect">
            <a:avLst/>
          </a:prstGeom>
          <a:noFill/>
          <a:ln w="9525">
            <a:noFill/>
            <a:miter lim="800000"/>
            <a:headEnd/>
            <a:tailEnd/>
          </a:ln>
        </p:spPr>
        <p:txBody>
          <a:bodyPr>
            <a:spAutoFit/>
          </a:bodyPr>
          <a:lstStyle/>
          <a:p>
            <a:pPr algn="ctr" rtl="0"/>
            <a:r>
              <a:rPr lang="en-US" sz="2400">
                <a:latin typeface="Calibri" pitchFamily="34" charset="0"/>
              </a:rPr>
              <a:t>Developed the linux kernel in 1991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7"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7"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Commercial and </a:t>
            </a:r>
            <a:r>
              <a:rPr lang="en-US" dirty="0" smtClean="0">
                <a:solidFill>
                  <a:srgbClr val="FF0000"/>
                </a:solidFill>
              </a:rPr>
              <a:t>Popular </a:t>
            </a:r>
            <a:r>
              <a:rPr lang="en-US" dirty="0">
                <a:solidFill>
                  <a:srgbClr val="FF0000"/>
                </a:solidFill>
              </a:rPr>
              <a:t>Uptake</a:t>
            </a:r>
          </a:p>
        </p:txBody>
      </p:sp>
      <p:sp>
        <p:nvSpPr>
          <p:cNvPr id="9219" name="Content Placeholder 2"/>
          <p:cNvSpPr>
            <a:spLocks noGrp="1"/>
          </p:cNvSpPr>
          <p:nvPr>
            <p:ph idx="1"/>
          </p:nvPr>
        </p:nvSpPr>
        <p:spPr/>
        <p:txBody>
          <a:bodyPr/>
          <a:lstStyle/>
          <a:p>
            <a:pPr algn="just" eaLnBrk="1" hangingPunct="1"/>
            <a:r>
              <a:rPr lang="en-US" smtClean="0"/>
              <a:t>Today Linux is used in numerous domains, from embedded systems to supercomputers, and has secured a place in server installations with the popular </a:t>
            </a:r>
            <a:r>
              <a:rPr lang="en-US" smtClean="0">
                <a:solidFill>
                  <a:srgbClr val="0000FF"/>
                </a:solidFill>
              </a:rPr>
              <a:t>LAMP</a:t>
            </a:r>
            <a:r>
              <a:rPr lang="en-US" smtClean="0"/>
              <a:t> application stack</a:t>
            </a:r>
          </a:p>
          <a:p>
            <a:pPr algn="just" eaLnBrk="1" hangingPunct="1"/>
            <a:endParaRPr lang="en-US" smtClean="0"/>
          </a:p>
          <a:p>
            <a:pPr algn="just" eaLnBrk="1" hangingPunct="1"/>
            <a:r>
              <a:rPr lang="en-US" smtClean="0">
                <a:solidFill>
                  <a:srgbClr val="0000FF"/>
                </a:solidFill>
              </a:rPr>
              <a:t>LAMP</a:t>
            </a:r>
          </a:p>
          <a:p>
            <a:pPr algn="just" eaLnBrk="1" hangingPunct="1">
              <a:buFont typeface="Arial" pitchFamily="34" charset="0"/>
              <a:buNone/>
            </a:pPr>
            <a:r>
              <a:rPr lang="en-US" smtClean="0"/>
              <a:t>		(</a:t>
            </a:r>
            <a:r>
              <a:rPr lang="en-US" smtClean="0">
                <a:solidFill>
                  <a:srgbClr val="0000FF"/>
                </a:solidFill>
              </a:rPr>
              <a:t>L</a:t>
            </a:r>
            <a:r>
              <a:rPr lang="en-US" smtClean="0"/>
              <a:t>inux, </a:t>
            </a:r>
            <a:r>
              <a:rPr lang="en-US" smtClean="0">
                <a:solidFill>
                  <a:srgbClr val="0000FF"/>
                </a:solidFill>
              </a:rPr>
              <a:t>A</a:t>
            </a:r>
            <a:r>
              <a:rPr lang="en-US" smtClean="0"/>
              <a:t>pache, </a:t>
            </a:r>
            <a:r>
              <a:rPr lang="en-US" smtClean="0">
                <a:solidFill>
                  <a:srgbClr val="0000FF"/>
                </a:solidFill>
              </a:rPr>
              <a:t>M</a:t>
            </a:r>
            <a:r>
              <a:rPr lang="en-US" smtClean="0"/>
              <a:t>ySQL, </a:t>
            </a:r>
            <a:r>
              <a:rPr lang="en-US" smtClean="0">
                <a:solidFill>
                  <a:srgbClr val="0000FF"/>
                </a:solidFill>
              </a:rPr>
              <a:t>P</a:t>
            </a:r>
            <a:r>
              <a:rPr lang="en-US" smtClean="0"/>
              <a:t>erl/</a:t>
            </a:r>
            <a:r>
              <a:rPr lang="en-US" smtClean="0">
                <a:solidFill>
                  <a:srgbClr val="0000FF"/>
                </a:solidFill>
              </a:rPr>
              <a:t>P</a:t>
            </a:r>
            <a:r>
              <a:rPr lang="en-US" smtClean="0"/>
              <a:t>HP/</a:t>
            </a:r>
            <a:r>
              <a:rPr lang="en-US" smtClean="0">
                <a:solidFill>
                  <a:srgbClr val="0000FF"/>
                </a:solidFill>
              </a:rPr>
              <a:t>P</a:t>
            </a:r>
            <a:r>
              <a:rPr lang="en-US" smtClean="0"/>
              <a:t>ython)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User Interface</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Linux can be controlled by</a:t>
            </a:r>
          </a:p>
          <a:p>
            <a:pPr lvl="1" eaLnBrk="1" fontAlgn="auto" hangingPunct="1">
              <a:spcAft>
                <a:spcPts val="0"/>
              </a:spcAft>
              <a:defRPr/>
            </a:pPr>
            <a:r>
              <a:rPr lang="en-US" dirty="0" smtClean="0"/>
              <a:t>text-based </a:t>
            </a:r>
            <a:r>
              <a:rPr lang="en-US" dirty="0" smtClean="0">
                <a:solidFill>
                  <a:srgbClr val="0000FF"/>
                </a:solidFill>
              </a:rPr>
              <a:t>command line interface </a:t>
            </a:r>
            <a:r>
              <a:rPr lang="en-US" dirty="0" smtClean="0"/>
              <a:t>(CLI)</a:t>
            </a:r>
          </a:p>
          <a:p>
            <a:pPr lvl="1" eaLnBrk="1" fontAlgn="auto" hangingPunct="1">
              <a:spcAft>
                <a:spcPts val="0"/>
              </a:spcAft>
              <a:defRPr/>
            </a:pPr>
            <a:r>
              <a:rPr lang="en-US" dirty="0" smtClean="0"/>
              <a:t> </a:t>
            </a:r>
            <a:r>
              <a:rPr lang="en-US" dirty="0" smtClean="0">
                <a:solidFill>
                  <a:srgbClr val="0000FF"/>
                </a:solidFill>
              </a:rPr>
              <a:t>graphical user interface </a:t>
            </a:r>
            <a:r>
              <a:rPr lang="en-US" dirty="0" smtClean="0"/>
              <a:t>(GUI) (usually the default for desktop)</a:t>
            </a:r>
          </a:p>
          <a:p>
            <a:pPr marL="0" lvl="1" indent="0" eaLnBrk="1" fontAlgn="auto" hangingPunct="1">
              <a:spcAft>
                <a:spcPts val="0"/>
              </a:spcAft>
              <a:buFont typeface="Arial" pitchFamily="34" charset="0"/>
              <a:buChar char="•"/>
              <a:defRPr/>
            </a:pPr>
            <a:r>
              <a:rPr lang="en-US" dirty="0" smtClean="0"/>
              <a:t> </a:t>
            </a:r>
            <a:r>
              <a:rPr lang="en-US" sz="3200" dirty="0" smtClean="0"/>
              <a:t>On desktop machines, </a:t>
            </a:r>
            <a:r>
              <a:rPr lang="en-US" sz="3200" dirty="0" smtClean="0">
                <a:solidFill>
                  <a:srgbClr val="0000FF"/>
                </a:solidFill>
              </a:rPr>
              <a:t>KDE</a:t>
            </a:r>
            <a:r>
              <a:rPr lang="en-US" sz="3200" dirty="0" smtClean="0"/>
              <a:t>, </a:t>
            </a:r>
            <a:r>
              <a:rPr lang="en-US" sz="3200" dirty="0" smtClean="0">
                <a:solidFill>
                  <a:srgbClr val="0000FF"/>
                </a:solidFill>
              </a:rPr>
              <a:t>GNOME</a:t>
            </a:r>
            <a:r>
              <a:rPr lang="en-US" sz="3200" dirty="0" smtClean="0"/>
              <a:t> </a:t>
            </a:r>
            <a:r>
              <a:rPr lang="en-US" sz="3200" dirty="0" smtClean="0"/>
              <a:t>are </a:t>
            </a:r>
            <a:r>
              <a:rPr lang="en-US" sz="3200" dirty="0" smtClean="0"/>
              <a:t>the most popular </a:t>
            </a:r>
            <a:r>
              <a:rPr lang="en-US" sz="3200" dirty="0" smtClean="0">
                <a:solidFill>
                  <a:srgbClr val="0000FF"/>
                </a:solidFill>
              </a:rPr>
              <a:t>graphical user interfaces </a:t>
            </a:r>
            <a:r>
              <a:rPr lang="en-US" sz="3200" dirty="0" smtClean="0"/>
              <a:t>(GUI)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dirty="0">
                <a:solidFill>
                  <a:srgbClr val="FF0000"/>
                </a:solidFill>
              </a:rPr>
              <a:t>Advantages</a:t>
            </a:r>
          </a:p>
        </p:txBody>
      </p:sp>
      <p:sp>
        <p:nvSpPr>
          <p:cNvPr id="15363" name="Content Placeholder 2"/>
          <p:cNvSpPr>
            <a:spLocks noGrp="1"/>
          </p:cNvSpPr>
          <p:nvPr>
            <p:ph idx="1"/>
          </p:nvPr>
        </p:nvSpPr>
        <p:spPr/>
        <p:txBody>
          <a:bodyPr/>
          <a:lstStyle/>
          <a:p>
            <a:pPr eaLnBrk="1" hangingPunct="1"/>
            <a:r>
              <a:rPr lang="en-US" smtClean="0"/>
              <a:t>Proponents and analysts attribute the relative success of Linux to its:</a:t>
            </a:r>
          </a:p>
          <a:p>
            <a:pPr lvl="1" eaLnBrk="1" hangingPunct="1"/>
            <a:r>
              <a:rPr lang="en-US" smtClean="0"/>
              <a:t> </a:t>
            </a:r>
            <a:r>
              <a:rPr lang="en-US" smtClean="0">
                <a:solidFill>
                  <a:srgbClr val="0000FF"/>
                </a:solidFill>
              </a:rPr>
              <a:t>security</a:t>
            </a:r>
          </a:p>
          <a:p>
            <a:pPr lvl="1" eaLnBrk="1" hangingPunct="1"/>
            <a:r>
              <a:rPr lang="en-US" smtClean="0"/>
              <a:t> </a:t>
            </a:r>
            <a:r>
              <a:rPr lang="en-US" smtClean="0">
                <a:solidFill>
                  <a:srgbClr val="0000FF"/>
                </a:solidFill>
              </a:rPr>
              <a:t>reliability</a:t>
            </a:r>
          </a:p>
          <a:p>
            <a:pPr lvl="1" eaLnBrk="1" hangingPunct="1"/>
            <a:r>
              <a:rPr lang="en-US" smtClean="0"/>
              <a:t> </a:t>
            </a:r>
            <a:r>
              <a:rPr lang="en-US" smtClean="0">
                <a:solidFill>
                  <a:srgbClr val="0000FF"/>
                </a:solidFill>
              </a:rPr>
              <a:t>low cost</a:t>
            </a:r>
          </a:p>
          <a:p>
            <a:pPr lvl="1" eaLnBrk="1" hangingPunct="1"/>
            <a:r>
              <a:rPr lang="en-US" smtClean="0"/>
              <a:t> </a:t>
            </a:r>
            <a:r>
              <a:rPr lang="en-US" smtClean="0">
                <a:solidFill>
                  <a:srgbClr val="0000FF"/>
                </a:solidFill>
              </a:rPr>
              <a:t>and freedom from vendor lock-in</a:t>
            </a:r>
          </a:p>
          <a:p>
            <a:pPr eaLnBrk="1" hangingPunct="1"/>
            <a:endParaRPr 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902</TotalTime>
  <Words>2015</Words>
  <Application>Microsoft Office PowerPoint</Application>
  <PresentationFormat>On-screen Show (4:3)</PresentationFormat>
  <Paragraphs>227</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Linux – An Introduction </vt:lpstr>
      <vt:lpstr>History of Unix </vt:lpstr>
      <vt:lpstr>What is Linux</vt:lpstr>
      <vt:lpstr>Who uses Linux</vt:lpstr>
      <vt:lpstr>Slide 5</vt:lpstr>
      <vt:lpstr>Slide 6</vt:lpstr>
      <vt:lpstr>Commercial and Popular Uptake</vt:lpstr>
      <vt:lpstr>User Interface</vt:lpstr>
      <vt:lpstr>Advantages</vt:lpstr>
      <vt:lpstr>Disadvantages</vt:lpstr>
      <vt:lpstr>Other Facts</vt:lpstr>
      <vt:lpstr>Desktop applications</vt:lpstr>
      <vt:lpstr>Slide 13</vt:lpstr>
      <vt:lpstr>Linux Directory Structure </vt:lpstr>
      <vt:lpstr>Linux Directory Structure </vt:lpstr>
      <vt:lpstr>Linux Directory Structure </vt:lpstr>
      <vt:lpstr>Linux Directory Structure </vt:lpstr>
      <vt:lpstr>Linux Directory Structure </vt:lpstr>
      <vt:lpstr>Linux Directory Structure </vt:lpstr>
      <vt:lpstr>Linux Directory Structure </vt:lpstr>
      <vt:lpstr>Linux Directory Structure </vt:lpstr>
      <vt:lpstr>Linux Directory Structure </vt:lpstr>
      <vt:lpstr>Linux Directory Structure </vt:lpstr>
      <vt:lpstr>Linux Directory Structure </vt:lpstr>
      <vt:lpstr>Unix Architecture</vt:lpstr>
      <vt:lpstr>Kernel</vt:lpstr>
      <vt:lpstr>Shell</vt:lpstr>
      <vt:lpstr>Unix Architecture</vt:lpstr>
      <vt:lpstr>Basic Linux Commands</vt:lpstr>
      <vt:lpstr>Sources to learn commands??</vt:lpstr>
      <vt:lpstr>Commands : Directories</vt:lpstr>
      <vt:lpstr>Commands : File Manipulation</vt:lpstr>
      <vt:lpstr>Commands : Text Processing</vt:lpstr>
      <vt:lpstr>Commands : Linux File Permissions</vt:lpstr>
      <vt:lpstr>Commands : System Administration</vt:lpstr>
      <vt:lpstr>Commands : Process Management</vt:lpstr>
      <vt:lpstr>Commands : Others</vt:lpstr>
      <vt:lpstr>Creating a new User Account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Motaz K. Saad</dc:creator>
  <cp:lastModifiedBy>SP</cp:lastModifiedBy>
  <cp:revision>82</cp:revision>
  <dcterms:created xsi:type="dcterms:W3CDTF">2008-04-30T11:50:53Z</dcterms:created>
  <dcterms:modified xsi:type="dcterms:W3CDTF">2020-10-06T05:09:02Z</dcterms:modified>
</cp:coreProperties>
</file>