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handoutMasterIdLst>
    <p:handoutMasterId r:id="rId28"/>
  </p:handoutMasterIdLst>
  <p:sldIdLst>
    <p:sldId id="269" r:id="rId2"/>
    <p:sldId id="279" r:id="rId3"/>
    <p:sldId id="280" r:id="rId4"/>
    <p:sldId id="270" r:id="rId5"/>
    <p:sldId id="304" r:id="rId6"/>
    <p:sldId id="282" r:id="rId7"/>
    <p:sldId id="284" r:id="rId8"/>
    <p:sldId id="285" r:id="rId9"/>
    <p:sldId id="281" r:id="rId10"/>
    <p:sldId id="297" r:id="rId11"/>
    <p:sldId id="296" r:id="rId12"/>
    <p:sldId id="298" r:id="rId13"/>
    <p:sldId id="289" r:id="rId14"/>
    <p:sldId id="287" r:id="rId15"/>
    <p:sldId id="288" r:id="rId16"/>
    <p:sldId id="303" r:id="rId17"/>
    <p:sldId id="290" r:id="rId18"/>
    <p:sldId id="305" r:id="rId19"/>
    <p:sldId id="299" r:id="rId20"/>
    <p:sldId id="300" r:id="rId21"/>
    <p:sldId id="301" r:id="rId22"/>
    <p:sldId id="302" r:id="rId23"/>
    <p:sldId id="293" r:id="rId24"/>
    <p:sldId id="294" r:id="rId25"/>
    <p:sldId id="295" r:id="rId2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765595-CA0B-448F-A641-CD955924A358}">
          <p14:sldIdLst>
            <p14:sldId id="269"/>
            <p14:sldId id="279"/>
            <p14:sldId id="280"/>
            <p14:sldId id="270"/>
            <p14:sldId id="304"/>
            <p14:sldId id="282"/>
            <p14:sldId id="284"/>
            <p14:sldId id="285"/>
            <p14:sldId id="281"/>
            <p14:sldId id="297"/>
            <p14:sldId id="296"/>
            <p14:sldId id="298"/>
            <p14:sldId id="289"/>
            <p14:sldId id="287"/>
            <p14:sldId id="288"/>
            <p14:sldId id="303"/>
            <p14:sldId id="290"/>
            <p14:sldId id="305"/>
            <p14:sldId id="299"/>
            <p14:sldId id="300"/>
            <p14:sldId id="301"/>
            <p14:sldId id="302"/>
            <p14:sldId id="293"/>
            <p14:sldId id="294"/>
            <p14:sldId id="295"/>
          </p14:sldIdLst>
        </p14:section>
      </p14:sectionLst>
    </p:ex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0819" autoAdjust="0"/>
  </p:normalViewPr>
  <p:slideViewPr>
    <p:cSldViewPr>
      <p:cViewPr varScale="1">
        <p:scale>
          <a:sx n="42" d="100"/>
          <a:sy n="42" d="100"/>
        </p:scale>
        <p:origin x="72" y="402"/>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21-Oct-19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21-Oct-19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Education is necessary for everyone. Everyone should have access to this. We would like to see if governments are making efforts in providing education to people.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would like to see which countries invest the highest amount of money on education and which countries spend the least. We can also see if countries spending more or spending less overtime.</a:t>
            </a:r>
            <a:endParaRPr lang="en-NZ" dirty="0"/>
          </a:p>
        </p:txBody>
      </p:sp>
      <p:sp>
        <p:nvSpPr>
          <p:cNvPr id="4" name="Slide Number Placeholder 3"/>
          <p:cNvSpPr>
            <a:spLocks noGrp="1"/>
          </p:cNvSpPr>
          <p:nvPr>
            <p:ph type="sldNum" sz="quarter" idx="5"/>
          </p:nvPr>
        </p:nvSpPr>
        <p:spPr/>
        <p:txBody>
          <a:bodyPr/>
          <a:lstStyle/>
          <a:p>
            <a:fld id="{69C971FF-EF28-4195-A575-329446EFAA55}" type="slidenum">
              <a:rPr lang="en-NZ" smtClean="0"/>
              <a:t>3</a:t>
            </a:fld>
            <a:endParaRPr lang="en-NZ"/>
          </a:p>
        </p:txBody>
      </p:sp>
    </p:spTree>
    <p:extLst>
      <p:ext uri="{BB962C8B-B14F-4D97-AF65-F5344CB8AC3E}">
        <p14:creationId xmlns:p14="http://schemas.microsoft.com/office/powerpoint/2010/main" val="1342890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Insert a map of your country.</a:t>
            </a:r>
          </a:p>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why and how you wrangled</a:t>
            </a:r>
            <a:endParaRPr lang="en-NZ" dirty="0"/>
          </a:p>
        </p:txBody>
      </p:sp>
      <p:sp>
        <p:nvSpPr>
          <p:cNvPr id="4" name="Slide Number Placeholder 3"/>
          <p:cNvSpPr>
            <a:spLocks noGrp="1"/>
          </p:cNvSpPr>
          <p:nvPr>
            <p:ph type="sldNum" sz="quarter" idx="5"/>
          </p:nvPr>
        </p:nvSpPr>
        <p:spPr/>
        <p:txBody>
          <a:bodyPr/>
          <a:lstStyle/>
          <a:p>
            <a:fld id="{69C971FF-EF28-4195-A575-329446EFAA55}" type="slidenum">
              <a:rPr lang="en-NZ" smtClean="0"/>
              <a:t>9</a:t>
            </a:fld>
            <a:endParaRPr lang="en-NZ"/>
          </a:p>
        </p:txBody>
      </p:sp>
    </p:spTree>
    <p:extLst>
      <p:ext uri="{BB962C8B-B14F-4D97-AF65-F5344CB8AC3E}">
        <p14:creationId xmlns:p14="http://schemas.microsoft.com/office/powerpoint/2010/main" val="3542581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why and how you wrangled</a:t>
            </a:r>
            <a:endParaRPr lang="en-NZ" dirty="0"/>
          </a:p>
        </p:txBody>
      </p:sp>
      <p:sp>
        <p:nvSpPr>
          <p:cNvPr id="4" name="Slide Number Placeholder 3"/>
          <p:cNvSpPr>
            <a:spLocks noGrp="1"/>
          </p:cNvSpPr>
          <p:nvPr>
            <p:ph type="sldNum" sz="quarter" idx="5"/>
          </p:nvPr>
        </p:nvSpPr>
        <p:spPr/>
        <p:txBody>
          <a:bodyPr/>
          <a:lstStyle/>
          <a:p>
            <a:fld id="{69C971FF-EF28-4195-A575-329446EFAA55}" type="slidenum">
              <a:rPr lang="en-NZ" smtClean="0"/>
              <a:t>11</a:t>
            </a:fld>
            <a:endParaRPr lang="en-NZ"/>
          </a:p>
        </p:txBody>
      </p:sp>
    </p:spTree>
    <p:extLst>
      <p:ext uri="{BB962C8B-B14F-4D97-AF65-F5344CB8AC3E}">
        <p14:creationId xmlns:p14="http://schemas.microsoft.com/office/powerpoint/2010/main" val="1547512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lumMod val="50000"/>
                  </a:schemeClr>
                </a:solidFill>
                <a:effectLst/>
                <a:latin typeface="+mn-lt"/>
                <a:ea typeface="+mn-ea"/>
                <a:cs typeface="+mn-cs"/>
              </a:rPr>
              <a:t>We accessed resource data via a web API.</a:t>
            </a:r>
          </a:p>
          <a:p>
            <a:r>
              <a:rPr lang="en-US" sz="1200" b="0" i="0" u="none" strike="noStrike" kern="1200" dirty="0">
                <a:solidFill>
                  <a:schemeClr val="tx1">
                    <a:lumMod val="50000"/>
                  </a:schemeClr>
                </a:solidFill>
                <a:effectLst/>
                <a:latin typeface="+mn-lt"/>
                <a:ea typeface="+mn-ea"/>
                <a:cs typeface="+mn-cs"/>
              </a:rPr>
              <a:t>Make a "GET" request to the API to pull raw data  containing the list of NZ </a:t>
            </a:r>
            <a:r>
              <a:rPr lang="en-US" sz="1200" b="0" i="0" u="none" strike="noStrike" kern="1200" dirty="0" err="1">
                <a:solidFill>
                  <a:schemeClr val="tx1">
                    <a:lumMod val="50000"/>
                  </a:schemeClr>
                </a:solidFill>
                <a:effectLst/>
                <a:latin typeface="+mn-lt"/>
                <a:ea typeface="+mn-ea"/>
                <a:cs typeface="+mn-cs"/>
              </a:rPr>
              <a:t>scools</a:t>
            </a:r>
            <a:r>
              <a:rPr lang="en-US" sz="1200" b="0" i="0" u="none" strike="noStrike" kern="1200" dirty="0">
                <a:solidFill>
                  <a:schemeClr val="tx1">
                    <a:lumMod val="50000"/>
                  </a:schemeClr>
                </a:solidFill>
                <a:effectLst/>
                <a:latin typeface="+mn-lt"/>
                <a:ea typeface="+mn-ea"/>
                <a:cs typeface="+mn-cs"/>
              </a:rPr>
              <a:t> , their information, address, students enrolled.</a:t>
            </a:r>
            <a:endParaRPr lang="en-IN" dirty="0"/>
          </a:p>
        </p:txBody>
      </p:sp>
      <p:sp>
        <p:nvSpPr>
          <p:cNvPr id="4" name="Slide Number Placeholder 3"/>
          <p:cNvSpPr>
            <a:spLocks noGrp="1"/>
          </p:cNvSpPr>
          <p:nvPr>
            <p:ph type="sldNum" sz="quarter" idx="5"/>
          </p:nvPr>
        </p:nvSpPr>
        <p:spPr/>
        <p:txBody>
          <a:bodyPr/>
          <a:lstStyle/>
          <a:p>
            <a:fld id="{69C971FF-EF28-4195-A575-329446EFAA55}" type="slidenum">
              <a:rPr lang="en-IN" smtClean="0"/>
              <a:t>19</a:t>
            </a:fld>
            <a:endParaRPr lang="en-IN"/>
          </a:p>
        </p:txBody>
      </p:sp>
    </p:spTree>
    <p:extLst>
      <p:ext uri="{BB962C8B-B14F-4D97-AF65-F5344CB8AC3E}">
        <p14:creationId xmlns:p14="http://schemas.microsoft.com/office/powerpoint/2010/main" val="3751760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effectLst/>
              </a:rPr>
              <a:t>1Auckland Region 550</a:t>
            </a:r>
          </a:p>
          <a:p>
            <a:r>
              <a:rPr lang="en-IN" sz="1200" b="1" kern="1200" dirty="0">
                <a:solidFill>
                  <a:schemeClr val="tx1">
                    <a:lumMod val="50000"/>
                  </a:schemeClr>
                </a:solidFill>
                <a:effectLst/>
                <a:latin typeface="+mn-lt"/>
                <a:ea typeface="+mn-ea"/>
                <a:cs typeface="+mn-cs"/>
              </a:rPr>
              <a:t>2</a:t>
            </a:r>
            <a:r>
              <a:rPr lang="en-IN" dirty="0">
                <a:effectLst/>
              </a:rPr>
              <a:t>Waikato Region 309-</a:t>
            </a:r>
          </a:p>
          <a:p>
            <a:r>
              <a:rPr lang="en-IN" sz="1200" b="1" kern="1200" dirty="0">
                <a:solidFill>
                  <a:schemeClr val="tx1">
                    <a:lumMod val="50000"/>
                  </a:schemeClr>
                </a:solidFill>
                <a:effectLst/>
                <a:latin typeface="+mn-lt"/>
                <a:ea typeface="+mn-ea"/>
                <a:cs typeface="+mn-cs"/>
              </a:rPr>
              <a:t>3</a:t>
            </a:r>
            <a:r>
              <a:rPr lang="en-IN" dirty="0">
                <a:effectLst/>
              </a:rPr>
              <a:t>Canterbury Region 291</a:t>
            </a:r>
          </a:p>
          <a:p>
            <a:r>
              <a:rPr lang="en-IN" sz="1200" b="1" kern="1200" dirty="0">
                <a:solidFill>
                  <a:schemeClr val="tx1">
                    <a:lumMod val="50000"/>
                  </a:schemeClr>
                </a:solidFill>
                <a:effectLst/>
                <a:latin typeface="+mn-lt"/>
                <a:ea typeface="+mn-ea"/>
                <a:cs typeface="+mn-cs"/>
              </a:rPr>
              <a:t>4</a:t>
            </a:r>
            <a:r>
              <a:rPr lang="en-IN" dirty="0">
                <a:effectLst/>
              </a:rPr>
              <a:t>Wellington Region 247</a:t>
            </a:r>
          </a:p>
          <a:p>
            <a:r>
              <a:rPr lang="en-IN" sz="1200" b="1" kern="1200" dirty="0">
                <a:solidFill>
                  <a:schemeClr val="tx1">
                    <a:lumMod val="50000"/>
                  </a:schemeClr>
                </a:solidFill>
                <a:effectLst/>
                <a:latin typeface="+mn-lt"/>
                <a:ea typeface="+mn-ea"/>
                <a:cs typeface="+mn-cs"/>
              </a:rPr>
              <a:t>5</a:t>
            </a:r>
            <a:r>
              <a:rPr lang="en-IN" dirty="0">
                <a:effectLst/>
              </a:rPr>
              <a:t>Manawatu-Wanganui Region197</a:t>
            </a:r>
          </a:p>
          <a:p>
            <a:r>
              <a:rPr lang="en-IN" dirty="0" err="1">
                <a:effectLst/>
              </a:rPr>
              <a:t>Ggmap</a:t>
            </a:r>
            <a:r>
              <a:rPr lang="en-IN" dirty="0">
                <a:effectLst/>
              </a:rPr>
              <a:t> is used for the spatial visualisation along with </a:t>
            </a:r>
            <a:r>
              <a:rPr lang="en-IN" dirty="0" err="1">
                <a:effectLst/>
              </a:rPr>
              <a:t>ggplot</a:t>
            </a:r>
            <a:r>
              <a:rPr lang="en-IN" dirty="0">
                <a:effectLst/>
              </a:rPr>
              <a:t>  from data taken from Google maps to plot the graph of NZ along with these points.</a:t>
            </a:r>
            <a:endParaRPr lang="en-IN" dirty="0"/>
          </a:p>
        </p:txBody>
      </p:sp>
      <p:sp>
        <p:nvSpPr>
          <p:cNvPr id="4" name="Slide Number Placeholder 3"/>
          <p:cNvSpPr>
            <a:spLocks noGrp="1"/>
          </p:cNvSpPr>
          <p:nvPr>
            <p:ph type="sldNum" sz="quarter" idx="5"/>
          </p:nvPr>
        </p:nvSpPr>
        <p:spPr/>
        <p:txBody>
          <a:bodyPr/>
          <a:lstStyle/>
          <a:p>
            <a:fld id="{69C971FF-EF28-4195-A575-329446EFAA55}" type="slidenum">
              <a:rPr lang="en-IN" smtClean="0"/>
              <a:t>21</a:t>
            </a:fld>
            <a:endParaRPr lang="en-IN"/>
          </a:p>
        </p:txBody>
      </p:sp>
    </p:spTree>
    <p:extLst>
      <p:ext uri="{BB962C8B-B14F-4D97-AF65-F5344CB8AC3E}">
        <p14:creationId xmlns:p14="http://schemas.microsoft.com/office/powerpoint/2010/main" val="95294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dirty="0">
                <a:solidFill>
                  <a:schemeClr val="tx1">
                    <a:lumMod val="50000"/>
                  </a:schemeClr>
                </a:solidFill>
                <a:effectLst/>
                <a:latin typeface="+mn-lt"/>
                <a:ea typeface="+mn-ea"/>
                <a:cs typeface="+mn-cs"/>
              </a:rPr>
              <a:t>Auckland Region</a:t>
            </a:r>
            <a:r>
              <a:rPr lang="en-IN" dirty="0"/>
              <a:t> </a:t>
            </a:r>
          </a:p>
          <a:p>
            <a:r>
              <a:rPr lang="en-IN" sz="1200" b="0" i="0" u="none" strike="noStrike" kern="1200" dirty="0">
                <a:solidFill>
                  <a:schemeClr val="tx1">
                    <a:lumMod val="50000"/>
                  </a:schemeClr>
                </a:solidFill>
                <a:effectLst/>
                <a:latin typeface="+mn-lt"/>
                <a:ea typeface="+mn-ea"/>
                <a:cs typeface="+mn-cs"/>
              </a:rPr>
              <a:t>Canterbury Region</a:t>
            </a:r>
            <a:r>
              <a:rPr lang="en-IN" dirty="0"/>
              <a:t> </a:t>
            </a:r>
          </a:p>
          <a:p>
            <a:r>
              <a:rPr lang="en-IN" sz="1200" b="0" i="0" u="none" strike="noStrike" kern="1200" dirty="0">
                <a:solidFill>
                  <a:schemeClr val="tx1">
                    <a:lumMod val="50000"/>
                  </a:schemeClr>
                </a:solidFill>
                <a:effectLst/>
                <a:latin typeface="+mn-lt"/>
                <a:ea typeface="+mn-ea"/>
                <a:cs typeface="+mn-cs"/>
              </a:rPr>
              <a:t>Wellington Region</a:t>
            </a:r>
          </a:p>
          <a:p>
            <a:r>
              <a:rPr lang="en-IN" dirty="0"/>
              <a:t> </a:t>
            </a:r>
            <a:r>
              <a:rPr lang="en-IN" sz="1200" b="0" i="0" u="none" strike="noStrike" kern="1200" dirty="0">
                <a:solidFill>
                  <a:schemeClr val="tx1">
                    <a:lumMod val="50000"/>
                  </a:schemeClr>
                </a:solidFill>
                <a:effectLst/>
                <a:latin typeface="+mn-lt"/>
                <a:ea typeface="+mn-ea"/>
                <a:cs typeface="+mn-cs"/>
              </a:rPr>
              <a:t>Bay of Plenty Region</a:t>
            </a:r>
            <a:r>
              <a:rPr lang="en-IN" dirty="0"/>
              <a:t> </a:t>
            </a:r>
          </a:p>
          <a:p>
            <a:r>
              <a:rPr lang="en-IN" sz="1200" b="0" i="0" u="none" strike="noStrike" kern="1200" dirty="0">
                <a:solidFill>
                  <a:schemeClr val="tx1">
                    <a:lumMod val="50000"/>
                  </a:schemeClr>
                </a:solidFill>
                <a:effectLst/>
                <a:latin typeface="+mn-lt"/>
                <a:ea typeface="+mn-ea"/>
                <a:cs typeface="+mn-cs"/>
              </a:rPr>
              <a:t>Waikato Region</a:t>
            </a:r>
            <a:r>
              <a:rPr lang="en-IN" dirty="0"/>
              <a:t> </a:t>
            </a:r>
          </a:p>
          <a:p>
            <a:endParaRPr lang="en-IN" sz="1200" b="0" i="0" u="none" strike="noStrike" kern="1200" dirty="0">
              <a:solidFill>
                <a:schemeClr val="tx1">
                  <a:lumMod val="50000"/>
                </a:schemeClr>
              </a:solidFill>
              <a:effectLst/>
              <a:latin typeface="+mn-lt"/>
              <a:ea typeface="+mn-ea"/>
              <a:cs typeface="+mn-cs"/>
            </a:endParaRPr>
          </a:p>
          <a:p>
            <a:r>
              <a:rPr lang="en-IN" sz="1200" b="0" i="0" u="none" strike="noStrike" kern="1200" dirty="0">
                <a:solidFill>
                  <a:schemeClr val="tx1">
                    <a:lumMod val="50000"/>
                  </a:schemeClr>
                </a:solidFill>
                <a:effectLst/>
                <a:latin typeface="+mn-lt"/>
                <a:ea typeface="+mn-ea"/>
                <a:cs typeface="+mn-cs"/>
              </a:rPr>
              <a:t>Otago Region</a:t>
            </a:r>
            <a:r>
              <a:rPr lang="en-IN" dirty="0"/>
              <a:t> </a:t>
            </a:r>
            <a:r>
              <a:rPr lang="en-IN" sz="1200" b="0" i="0" u="none" strike="noStrike" kern="1200" dirty="0">
                <a:solidFill>
                  <a:schemeClr val="tx1">
                    <a:lumMod val="50000"/>
                  </a:schemeClr>
                </a:solidFill>
                <a:effectLst/>
                <a:latin typeface="+mn-lt"/>
                <a:ea typeface="+mn-ea"/>
                <a:cs typeface="+mn-cs"/>
              </a:rPr>
              <a:t>Manawatu-Wanganui Region</a:t>
            </a:r>
            <a:r>
              <a:rPr lang="en-IN" dirty="0"/>
              <a:t> </a:t>
            </a:r>
            <a:r>
              <a:rPr lang="en-IN" sz="1200" b="0" i="0" u="none" strike="noStrike" kern="1200" dirty="0">
                <a:solidFill>
                  <a:schemeClr val="tx1">
                    <a:lumMod val="50000"/>
                  </a:schemeClr>
                </a:solidFill>
                <a:effectLst/>
                <a:latin typeface="+mn-lt"/>
                <a:ea typeface="+mn-ea"/>
                <a:cs typeface="+mn-cs"/>
              </a:rPr>
              <a:t>Hawke's Bay Region</a:t>
            </a:r>
            <a:r>
              <a:rPr lang="en-IN" dirty="0"/>
              <a:t> </a:t>
            </a:r>
            <a:r>
              <a:rPr lang="en-IN" sz="1200" b="0" i="0" u="none" strike="noStrike" kern="1200" dirty="0">
                <a:solidFill>
                  <a:schemeClr val="tx1">
                    <a:lumMod val="50000"/>
                  </a:schemeClr>
                </a:solidFill>
                <a:effectLst/>
                <a:latin typeface="+mn-lt"/>
                <a:ea typeface="+mn-ea"/>
                <a:cs typeface="+mn-cs"/>
              </a:rPr>
              <a:t>Nelson Region</a:t>
            </a:r>
            <a:r>
              <a:rPr lang="en-IN" dirty="0"/>
              <a:t> </a:t>
            </a:r>
            <a:r>
              <a:rPr lang="en-IN" sz="1200" b="0" i="0" u="none" strike="noStrike" kern="1200" dirty="0">
                <a:solidFill>
                  <a:schemeClr val="tx1">
                    <a:lumMod val="50000"/>
                  </a:schemeClr>
                </a:solidFill>
                <a:effectLst/>
                <a:latin typeface="+mn-lt"/>
                <a:ea typeface="+mn-ea"/>
                <a:cs typeface="+mn-cs"/>
              </a:rPr>
              <a:t>Northland Region</a:t>
            </a:r>
            <a:r>
              <a:rPr lang="en-IN" dirty="0"/>
              <a:t> </a:t>
            </a:r>
            <a:r>
              <a:rPr lang="en-IN" sz="1200" b="0" i="0" u="none" strike="noStrike" kern="1200" dirty="0">
                <a:solidFill>
                  <a:schemeClr val="tx1">
                    <a:lumMod val="50000"/>
                  </a:schemeClr>
                </a:solidFill>
                <a:effectLst/>
                <a:latin typeface="+mn-lt"/>
                <a:ea typeface="+mn-ea"/>
                <a:cs typeface="+mn-cs"/>
              </a:rPr>
              <a:t>Southland Region</a:t>
            </a:r>
            <a:r>
              <a:rPr lang="en-IN" dirty="0"/>
              <a:t> </a:t>
            </a:r>
            <a:r>
              <a:rPr lang="en-IN" sz="1200" b="0" i="0" u="none" strike="noStrike" kern="1200" dirty="0">
                <a:solidFill>
                  <a:schemeClr val="tx1">
                    <a:lumMod val="50000"/>
                  </a:schemeClr>
                </a:solidFill>
                <a:effectLst/>
                <a:latin typeface="+mn-lt"/>
                <a:ea typeface="+mn-ea"/>
                <a:cs typeface="+mn-cs"/>
              </a:rPr>
              <a:t>Tasman Region</a:t>
            </a:r>
            <a:r>
              <a:rPr lang="en-IN" dirty="0"/>
              <a:t> </a:t>
            </a:r>
            <a:r>
              <a:rPr lang="en-IN" sz="1200" b="0" i="0" u="none" strike="noStrike" kern="1200" dirty="0">
                <a:solidFill>
                  <a:schemeClr val="tx1">
                    <a:lumMod val="50000"/>
                  </a:schemeClr>
                </a:solidFill>
                <a:effectLst/>
                <a:latin typeface="+mn-lt"/>
                <a:ea typeface="+mn-ea"/>
                <a:cs typeface="+mn-cs"/>
              </a:rPr>
              <a:t>Taranaki Region</a:t>
            </a:r>
            <a:r>
              <a:rPr lang="en-IN" dirty="0"/>
              <a:t> </a:t>
            </a:r>
            <a:r>
              <a:rPr lang="en-IN" sz="1200" b="0" i="0" u="none" strike="noStrike" kern="1200" dirty="0">
                <a:solidFill>
                  <a:schemeClr val="tx1">
                    <a:lumMod val="50000"/>
                  </a:schemeClr>
                </a:solidFill>
                <a:effectLst/>
                <a:latin typeface="+mn-lt"/>
                <a:ea typeface="+mn-ea"/>
                <a:cs typeface="+mn-cs"/>
              </a:rPr>
              <a:t>Marlborough Region</a:t>
            </a:r>
            <a:r>
              <a:rPr lang="en-IN" dirty="0"/>
              <a:t> </a:t>
            </a:r>
            <a:r>
              <a:rPr lang="en-IN" sz="1200" b="0" i="0" u="none" strike="noStrike" kern="1200" dirty="0">
                <a:solidFill>
                  <a:schemeClr val="tx1">
                    <a:lumMod val="50000"/>
                  </a:schemeClr>
                </a:solidFill>
                <a:effectLst/>
                <a:latin typeface="+mn-lt"/>
                <a:ea typeface="+mn-ea"/>
                <a:cs typeface="+mn-cs"/>
              </a:rPr>
              <a:t>Gisborne Region</a:t>
            </a:r>
            <a:r>
              <a:rPr lang="en-IN" dirty="0"/>
              <a:t> </a:t>
            </a:r>
            <a:r>
              <a:rPr lang="en-IN" sz="1200" b="0" i="0" u="none" strike="noStrike" kern="1200" dirty="0">
                <a:solidFill>
                  <a:schemeClr val="tx1">
                    <a:lumMod val="50000"/>
                  </a:schemeClr>
                </a:solidFill>
                <a:effectLst/>
                <a:latin typeface="+mn-lt"/>
                <a:ea typeface="+mn-ea"/>
                <a:cs typeface="+mn-cs"/>
              </a:rPr>
              <a:t>West Coast Region</a:t>
            </a:r>
            <a:r>
              <a:rPr lang="en-IN" dirty="0"/>
              <a:t> </a:t>
            </a:r>
            <a:r>
              <a:rPr lang="en-IN" sz="1200" b="0" i="0" u="none" strike="noStrike" kern="1200" dirty="0">
                <a:solidFill>
                  <a:schemeClr val="tx1">
                    <a:lumMod val="50000"/>
                  </a:schemeClr>
                </a:solidFill>
                <a:effectLst/>
                <a:latin typeface="+mn-lt"/>
                <a:ea typeface="+mn-ea"/>
                <a:cs typeface="+mn-cs"/>
              </a:rPr>
              <a:t>Area Outside Region</a:t>
            </a:r>
            <a:r>
              <a:rPr lang="en-IN" dirty="0"/>
              <a:t> </a:t>
            </a:r>
          </a:p>
        </p:txBody>
      </p:sp>
      <p:sp>
        <p:nvSpPr>
          <p:cNvPr id="4" name="Slide Number Placeholder 3"/>
          <p:cNvSpPr>
            <a:spLocks noGrp="1"/>
          </p:cNvSpPr>
          <p:nvPr>
            <p:ph type="sldNum" sz="quarter" idx="5"/>
          </p:nvPr>
        </p:nvSpPr>
        <p:spPr/>
        <p:txBody>
          <a:bodyPr/>
          <a:lstStyle/>
          <a:p>
            <a:fld id="{69C971FF-EF28-4195-A575-329446EFAA55}" type="slidenum">
              <a:rPr lang="en-IN" smtClean="0"/>
              <a:t>22</a:t>
            </a:fld>
            <a:endParaRPr lang="en-IN"/>
          </a:p>
        </p:txBody>
      </p:sp>
    </p:spTree>
    <p:extLst>
      <p:ext uri="{BB962C8B-B14F-4D97-AF65-F5344CB8AC3E}">
        <p14:creationId xmlns:p14="http://schemas.microsoft.com/office/powerpoint/2010/main" val="4230954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21-Oct-19</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21-Oct-19</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21-Oct-19</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21-Oct-19</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21-Oct-19</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21-Oct-19</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21-Oct-19</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21-Oct-19</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21-Oct-19</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21-Oct-19</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21-Oct-19</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21-Oct-19</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data.uis.unesco.or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catalogue.data.govt.nz/" TargetMode="External"/><Relationship Id="rId5" Type="http://schemas.openxmlformats.org/officeDocument/2006/relationships/hyperlink" Target="https://databank.worldbank.org/source/education-statistics-%5e-all-indicators" TargetMode="External"/><Relationship Id="rId4" Type="http://schemas.openxmlformats.org/officeDocument/2006/relationships/hyperlink" Target="http://data.un.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17613" y="381000"/>
            <a:ext cx="9753600" cy="3048001"/>
          </a:xfrm>
        </p:spPr>
        <p:txBody>
          <a:bodyPr/>
          <a:lstStyle/>
          <a:p>
            <a:r>
              <a:rPr lang="en-US" dirty="0"/>
              <a:t>Education in new Zealand</a:t>
            </a:r>
          </a:p>
        </p:txBody>
      </p:sp>
      <p:sp>
        <p:nvSpPr>
          <p:cNvPr id="5" name="Subtitle 4"/>
          <p:cNvSpPr>
            <a:spLocks noGrp="1"/>
          </p:cNvSpPr>
          <p:nvPr>
            <p:ph type="subTitle" idx="1"/>
          </p:nvPr>
        </p:nvSpPr>
        <p:spPr>
          <a:xfrm>
            <a:off x="1217614" y="3733800"/>
            <a:ext cx="7848600" cy="2438400"/>
          </a:xfrm>
        </p:spPr>
        <p:txBody>
          <a:bodyPr>
            <a:normAutofit/>
          </a:bodyPr>
          <a:lstStyle/>
          <a:p>
            <a:pPr>
              <a:lnSpc>
                <a:spcPct val="160000"/>
              </a:lnSpc>
            </a:pPr>
            <a:r>
              <a:rPr lang="en-US" dirty="0"/>
              <a:t>Kim Van Nguyen</a:t>
            </a:r>
          </a:p>
          <a:p>
            <a:pPr>
              <a:lnSpc>
                <a:spcPct val="160000"/>
              </a:lnSpc>
            </a:pPr>
            <a:r>
              <a:rPr lang="en-US" dirty="0"/>
              <a:t>Swapna</a:t>
            </a:r>
          </a:p>
          <a:p>
            <a:pPr>
              <a:lnSpc>
                <a:spcPct val="160000"/>
              </a:lnSpc>
            </a:pPr>
            <a:r>
              <a:rPr lang="en-US" dirty="0" err="1"/>
              <a:t>Ancy</a:t>
            </a:r>
            <a:r>
              <a:rPr lang="en-US" dirty="0"/>
              <a:t> John</a:t>
            </a:r>
          </a:p>
          <a:p>
            <a:pPr>
              <a:lnSpc>
                <a:spcPct val="160000"/>
              </a:lnSpc>
            </a:pPr>
            <a:r>
              <a:rPr lang="en-US" dirty="0"/>
              <a:t>Landy Liu</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AF388-0220-4FA8-ABF1-AD4FC7CCD7FB}"/>
              </a:ext>
            </a:extLst>
          </p:cNvPr>
          <p:cNvSpPr>
            <a:spLocks noGrp="1"/>
          </p:cNvSpPr>
          <p:nvPr>
            <p:ph type="title"/>
          </p:nvPr>
        </p:nvSpPr>
        <p:spPr/>
        <p:txBody>
          <a:bodyPr/>
          <a:lstStyle/>
          <a:p>
            <a:endParaRPr lang="en-NZ"/>
          </a:p>
        </p:txBody>
      </p:sp>
      <p:sp>
        <p:nvSpPr>
          <p:cNvPr id="3" name="Content Placeholder 2">
            <a:extLst>
              <a:ext uri="{FF2B5EF4-FFF2-40B4-BE49-F238E27FC236}">
                <a16:creationId xmlns:a16="http://schemas.microsoft.com/office/drawing/2014/main" id="{32773BF1-746B-4160-A0BA-9F8746104BF2}"/>
              </a:ext>
            </a:extLst>
          </p:cNvPr>
          <p:cNvSpPr>
            <a:spLocks noGrp="1"/>
          </p:cNvSpPr>
          <p:nvPr>
            <p:ph idx="1"/>
          </p:nvPr>
        </p:nvSpPr>
        <p:spPr/>
        <p:txBody>
          <a:bodyPr/>
          <a:lstStyle/>
          <a:p>
            <a:endParaRPr lang="en-NZ"/>
          </a:p>
        </p:txBody>
      </p:sp>
      <p:pic>
        <p:nvPicPr>
          <p:cNvPr id="4" name="Picture 3">
            <a:extLst>
              <a:ext uri="{FF2B5EF4-FFF2-40B4-BE49-F238E27FC236}">
                <a16:creationId xmlns:a16="http://schemas.microsoft.com/office/drawing/2014/main" id="{1D8BF458-A79C-4657-ACC1-1B4F36FC9138}"/>
              </a:ext>
            </a:extLst>
          </p:cNvPr>
          <p:cNvPicPr>
            <a:picLocks noChangeAspect="1"/>
          </p:cNvPicPr>
          <p:nvPr/>
        </p:nvPicPr>
        <p:blipFill>
          <a:blip r:embed="rId2"/>
          <a:stretch>
            <a:fillRect/>
          </a:stretch>
        </p:blipFill>
        <p:spPr>
          <a:xfrm>
            <a:off x="1903412" y="17721"/>
            <a:ext cx="8382000" cy="6822558"/>
          </a:xfrm>
          <a:prstGeom prst="rect">
            <a:avLst/>
          </a:prstGeom>
        </p:spPr>
      </p:pic>
    </p:spTree>
    <p:extLst>
      <p:ext uri="{BB962C8B-B14F-4D97-AF65-F5344CB8AC3E}">
        <p14:creationId xmlns:p14="http://schemas.microsoft.com/office/powerpoint/2010/main" val="17687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CB2B-3C0A-465A-A6BA-84A4E4888935}"/>
              </a:ext>
            </a:extLst>
          </p:cNvPr>
          <p:cNvSpPr>
            <a:spLocks noGrp="1"/>
          </p:cNvSpPr>
          <p:nvPr>
            <p:ph type="title"/>
          </p:nvPr>
        </p:nvSpPr>
        <p:spPr/>
        <p:txBody>
          <a:bodyPr/>
          <a:lstStyle/>
          <a:p>
            <a:r>
              <a:rPr lang="en-US" dirty="0"/>
              <a:t>3. Wrangling</a:t>
            </a:r>
            <a:br>
              <a:rPr lang="en-US" dirty="0"/>
            </a:br>
            <a:r>
              <a:rPr lang="en-US" sz="3000" dirty="0"/>
              <a:t>enrollment</a:t>
            </a:r>
            <a:endParaRPr lang="en-NZ" dirty="0"/>
          </a:p>
        </p:txBody>
      </p:sp>
      <p:sp>
        <p:nvSpPr>
          <p:cNvPr id="6" name="Text Placeholder 5">
            <a:extLst>
              <a:ext uri="{FF2B5EF4-FFF2-40B4-BE49-F238E27FC236}">
                <a16:creationId xmlns:a16="http://schemas.microsoft.com/office/drawing/2014/main" id="{D6E112BF-A9E0-443B-A8E0-96CF9D2E929C}"/>
              </a:ext>
            </a:extLst>
          </p:cNvPr>
          <p:cNvSpPr>
            <a:spLocks noGrp="1"/>
          </p:cNvSpPr>
          <p:nvPr>
            <p:ph type="body" sz="quarter" idx="3"/>
          </p:nvPr>
        </p:nvSpPr>
        <p:spPr/>
        <p:txBody>
          <a:bodyPr/>
          <a:lstStyle/>
          <a:p>
            <a:endParaRPr lang="en-NZ" dirty="0"/>
          </a:p>
        </p:txBody>
      </p:sp>
      <p:sp>
        <p:nvSpPr>
          <p:cNvPr id="7" name="Content Placeholder 6">
            <a:extLst>
              <a:ext uri="{FF2B5EF4-FFF2-40B4-BE49-F238E27FC236}">
                <a16:creationId xmlns:a16="http://schemas.microsoft.com/office/drawing/2014/main" id="{04823F95-E8E6-44EB-B174-21633443B6A6}"/>
              </a:ext>
            </a:extLst>
          </p:cNvPr>
          <p:cNvSpPr>
            <a:spLocks noGrp="1"/>
          </p:cNvSpPr>
          <p:nvPr>
            <p:ph sz="quarter" idx="4"/>
          </p:nvPr>
        </p:nvSpPr>
        <p:spPr/>
        <p:txBody>
          <a:bodyPr/>
          <a:lstStyle/>
          <a:p>
            <a:endParaRPr lang="en-NZ"/>
          </a:p>
        </p:txBody>
      </p:sp>
      <p:sp>
        <p:nvSpPr>
          <p:cNvPr id="5" name="Content Placeholder 4">
            <a:extLst>
              <a:ext uri="{FF2B5EF4-FFF2-40B4-BE49-F238E27FC236}">
                <a16:creationId xmlns:a16="http://schemas.microsoft.com/office/drawing/2014/main" id="{72BA21E0-7127-4DA6-8FAA-F7272F04A49A}"/>
              </a:ext>
            </a:extLst>
          </p:cNvPr>
          <p:cNvSpPr>
            <a:spLocks noGrp="1"/>
          </p:cNvSpPr>
          <p:nvPr>
            <p:ph sz="half" idx="2"/>
          </p:nvPr>
        </p:nvSpPr>
        <p:spPr/>
        <p:txBody>
          <a:bodyPr/>
          <a:lstStyle/>
          <a:p>
            <a:endParaRPr lang="en-NZ" dirty="0"/>
          </a:p>
        </p:txBody>
      </p:sp>
      <p:pic>
        <p:nvPicPr>
          <p:cNvPr id="9" name="Picture 8">
            <a:extLst>
              <a:ext uri="{FF2B5EF4-FFF2-40B4-BE49-F238E27FC236}">
                <a16:creationId xmlns:a16="http://schemas.microsoft.com/office/drawing/2014/main" id="{A4D20CBA-17B9-46B0-8443-CA416984A966}"/>
              </a:ext>
            </a:extLst>
          </p:cNvPr>
          <p:cNvPicPr>
            <a:picLocks noChangeAspect="1"/>
          </p:cNvPicPr>
          <p:nvPr/>
        </p:nvPicPr>
        <p:blipFill>
          <a:blip r:embed="rId3"/>
          <a:stretch>
            <a:fillRect/>
          </a:stretch>
        </p:blipFill>
        <p:spPr>
          <a:xfrm>
            <a:off x="5103812" y="1600200"/>
            <a:ext cx="5181600" cy="5022777"/>
          </a:xfrm>
          <a:prstGeom prst="rect">
            <a:avLst/>
          </a:prstGeom>
        </p:spPr>
      </p:pic>
      <p:sp>
        <p:nvSpPr>
          <p:cNvPr id="11" name="Text Placeholder 10">
            <a:extLst>
              <a:ext uri="{FF2B5EF4-FFF2-40B4-BE49-F238E27FC236}">
                <a16:creationId xmlns:a16="http://schemas.microsoft.com/office/drawing/2014/main" id="{3E45161F-1A75-4BDD-A09C-A5C78A81AC65}"/>
              </a:ext>
            </a:extLst>
          </p:cNvPr>
          <p:cNvSpPr>
            <a:spLocks noGrp="1"/>
          </p:cNvSpPr>
          <p:nvPr>
            <p:ph type="body" idx="1"/>
          </p:nvPr>
        </p:nvSpPr>
        <p:spPr/>
        <p:txBody>
          <a:bodyPr/>
          <a:lstStyle/>
          <a:p>
            <a:r>
              <a:rPr lang="en-US" dirty="0"/>
              <a:t>After wrangling</a:t>
            </a:r>
            <a:endParaRPr lang="en-NZ" dirty="0"/>
          </a:p>
          <a:p>
            <a:endParaRPr lang="en-NZ" dirty="0"/>
          </a:p>
        </p:txBody>
      </p:sp>
    </p:spTree>
    <p:extLst>
      <p:ext uri="{BB962C8B-B14F-4D97-AF65-F5344CB8AC3E}">
        <p14:creationId xmlns:p14="http://schemas.microsoft.com/office/powerpoint/2010/main" val="43455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E9EDC-F195-4EE2-BE81-5542BBE24D12}"/>
              </a:ext>
            </a:extLst>
          </p:cNvPr>
          <p:cNvSpPr>
            <a:spLocks noGrp="1"/>
          </p:cNvSpPr>
          <p:nvPr>
            <p:ph type="title"/>
          </p:nvPr>
        </p:nvSpPr>
        <p:spPr/>
        <p:txBody>
          <a:bodyPr/>
          <a:lstStyle/>
          <a:p>
            <a:endParaRPr lang="en-NZ"/>
          </a:p>
        </p:txBody>
      </p:sp>
      <p:sp>
        <p:nvSpPr>
          <p:cNvPr id="3" name="Text Placeholder 2">
            <a:extLst>
              <a:ext uri="{FF2B5EF4-FFF2-40B4-BE49-F238E27FC236}">
                <a16:creationId xmlns:a16="http://schemas.microsoft.com/office/drawing/2014/main" id="{AFA8DD5B-E938-49E9-977F-9767AD82BA84}"/>
              </a:ext>
            </a:extLst>
          </p:cNvPr>
          <p:cNvSpPr>
            <a:spLocks noGrp="1"/>
          </p:cNvSpPr>
          <p:nvPr>
            <p:ph type="body" idx="1"/>
          </p:nvPr>
        </p:nvSpPr>
        <p:spPr/>
        <p:txBody>
          <a:bodyPr/>
          <a:lstStyle/>
          <a:p>
            <a:endParaRPr lang="en-NZ"/>
          </a:p>
        </p:txBody>
      </p:sp>
      <p:sp>
        <p:nvSpPr>
          <p:cNvPr id="4" name="Content Placeholder 3">
            <a:extLst>
              <a:ext uri="{FF2B5EF4-FFF2-40B4-BE49-F238E27FC236}">
                <a16:creationId xmlns:a16="http://schemas.microsoft.com/office/drawing/2014/main" id="{D0852AAE-AB19-4EDC-B5E9-5CE1F7ADF79D}"/>
              </a:ext>
            </a:extLst>
          </p:cNvPr>
          <p:cNvSpPr>
            <a:spLocks noGrp="1"/>
          </p:cNvSpPr>
          <p:nvPr>
            <p:ph sz="half" idx="2"/>
          </p:nvPr>
        </p:nvSpPr>
        <p:spPr/>
        <p:txBody>
          <a:bodyPr/>
          <a:lstStyle/>
          <a:p>
            <a:endParaRPr lang="en-NZ"/>
          </a:p>
        </p:txBody>
      </p:sp>
      <p:sp>
        <p:nvSpPr>
          <p:cNvPr id="5" name="Text Placeholder 4">
            <a:extLst>
              <a:ext uri="{FF2B5EF4-FFF2-40B4-BE49-F238E27FC236}">
                <a16:creationId xmlns:a16="http://schemas.microsoft.com/office/drawing/2014/main" id="{A2472CDA-6A81-42E2-8A7C-79278E8D2D6F}"/>
              </a:ext>
            </a:extLst>
          </p:cNvPr>
          <p:cNvSpPr>
            <a:spLocks noGrp="1"/>
          </p:cNvSpPr>
          <p:nvPr>
            <p:ph type="body" sz="quarter" idx="3"/>
          </p:nvPr>
        </p:nvSpPr>
        <p:spPr>
          <a:xfrm>
            <a:off x="643414" y="0"/>
            <a:ext cx="4709160" cy="838201"/>
          </a:xfrm>
        </p:spPr>
        <p:txBody>
          <a:bodyPr/>
          <a:lstStyle/>
          <a:p>
            <a:r>
              <a:rPr lang="en-US" dirty="0"/>
              <a:t>Primary enrollment </a:t>
            </a:r>
            <a:endParaRPr lang="en-NZ" dirty="0"/>
          </a:p>
        </p:txBody>
      </p:sp>
      <p:sp>
        <p:nvSpPr>
          <p:cNvPr id="6" name="Content Placeholder 5">
            <a:extLst>
              <a:ext uri="{FF2B5EF4-FFF2-40B4-BE49-F238E27FC236}">
                <a16:creationId xmlns:a16="http://schemas.microsoft.com/office/drawing/2014/main" id="{5385A29A-0288-4730-A828-08F67A4ACF32}"/>
              </a:ext>
            </a:extLst>
          </p:cNvPr>
          <p:cNvSpPr>
            <a:spLocks noGrp="1"/>
          </p:cNvSpPr>
          <p:nvPr>
            <p:ph sz="quarter" idx="4"/>
          </p:nvPr>
        </p:nvSpPr>
        <p:spPr>
          <a:xfrm>
            <a:off x="6719252" y="152400"/>
            <a:ext cx="4709160" cy="5105399"/>
          </a:xfrm>
        </p:spPr>
        <p:txBody>
          <a:bodyPr/>
          <a:lstStyle/>
          <a:p>
            <a:pPr marL="45720" indent="0">
              <a:buNone/>
            </a:pPr>
            <a:r>
              <a:rPr lang="en-US" dirty="0"/>
              <a:t>5 countries with highest number of enrolment</a:t>
            </a:r>
            <a:r>
              <a:rPr lang="en-NZ" dirty="0"/>
              <a:t>:</a:t>
            </a:r>
          </a:p>
          <a:p>
            <a:pPr marL="502920" indent="-457200">
              <a:buFont typeface="+mj-lt"/>
              <a:buAutoNum type="arabicPeriod"/>
            </a:pPr>
            <a:r>
              <a:rPr lang="en-NZ" dirty="0"/>
              <a:t>India</a:t>
            </a:r>
          </a:p>
          <a:p>
            <a:pPr marL="502920" indent="-457200">
              <a:buFont typeface="+mj-lt"/>
              <a:buAutoNum type="arabicPeriod"/>
            </a:pPr>
            <a:r>
              <a:rPr lang="en-NZ" dirty="0"/>
              <a:t>China</a:t>
            </a:r>
          </a:p>
          <a:p>
            <a:pPr marL="502920" indent="-457200">
              <a:buFont typeface="+mj-lt"/>
              <a:buAutoNum type="arabicPeriod"/>
            </a:pPr>
            <a:r>
              <a:rPr lang="en-NZ" dirty="0"/>
              <a:t>Indonesia</a:t>
            </a:r>
          </a:p>
          <a:p>
            <a:pPr marL="502920" indent="-457200">
              <a:buFont typeface="+mj-lt"/>
              <a:buAutoNum type="arabicPeriod"/>
            </a:pPr>
            <a:r>
              <a:rPr lang="en-NZ" dirty="0"/>
              <a:t>USA</a:t>
            </a:r>
          </a:p>
          <a:p>
            <a:pPr marL="502920" indent="-457200">
              <a:buFont typeface="+mj-lt"/>
              <a:buAutoNum type="arabicPeriod"/>
            </a:pPr>
            <a:r>
              <a:rPr lang="en-NZ" dirty="0"/>
              <a:t>Pakistan</a:t>
            </a:r>
          </a:p>
          <a:p>
            <a:endParaRPr lang="en-US" dirty="0"/>
          </a:p>
        </p:txBody>
      </p:sp>
      <p:pic>
        <p:nvPicPr>
          <p:cNvPr id="7" name="Picture 6">
            <a:extLst>
              <a:ext uri="{FF2B5EF4-FFF2-40B4-BE49-F238E27FC236}">
                <a16:creationId xmlns:a16="http://schemas.microsoft.com/office/drawing/2014/main" id="{37DEEBD8-00BC-4266-B382-C30531EF5747}"/>
              </a:ext>
            </a:extLst>
          </p:cNvPr>
          <p:cNvPicPr>
            <a:picLocks noChangeAspect="1"/>
          </p:cNvPicPr>
          <p:nvPr/>
        </p:nvPicPr>
        <p:blipFill>
          <a:blip r:embed="rId2"/>
          <a:stretch>
            <a:fillRect/>
          </a:stretch>
        </p:blipFill>
        <p:spPr>
          <a:xfrm>
            <a:off x="0" y="657585"/>
            <a:ext cx="5995988" cy="5925777"/>
          </a:xfrm>
          <a:prstGeom prst="rect">
            <a:avLst/>
          </a:prstGeom>
        </p:spPr>
      </p:pic>
      <p:sp>
        <p:nvSpPr>
          <p:cNvPr id="8" name="Content Placeholder 5">
            <a:extLst>
              <a:ext uri="{FF2B5EF4-FFF2-40B4-BE49-F238E27FC236}">
                <a16:creationId xmlns:a16="http://schemas.microsoft.com/office/drawing/2014/main" id="{F087613F-9CBD-4DFB-A54E-4D992C2608DF}"/>
              </a:ext>
            </a:extLst>
          </p:cNvPr>
          <p:cNvSpPr txBox="1">
            <a:spLocks/>
          </p:cNvSpPr>
          <p:nvPr/>
        </p:nvSpPr>
        <p:spPr>
          <a:xfrm>
            <a:off x="6719252" y="3620473"/>
            <a:ext cx="4709160" cy="5105399"/>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4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4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4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4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400" kern="1200" baseline="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400" kern="1200" baseline="0">
                <a:solidFill>
                  <a:schemeClr val="tx1"/>
                </a:solidFill>
                <a:latin typeface="+mn-lt"/>
                <a:ea typeface="+mn-ea"/>
                <a:cs typeface="+mn-cs"/>
              </a:defRPr>
            </a:lvl9pPr>
          </a:lstStyle>
          <a:p>
            <a:pPr marL="45720" indent="0">
              <a:buFont typeface="Arial" pitchFamily="34" charset="0"/>
              <a:buNone/>
            </a:pPr>
            <a:r>
              <a:rPr lang="en-US" dirty="0"/>
              <a:t>5 countries with lowest number of enrolment</a:t>
            </a:r>
            <a:r>
              <a:rPr lang="en-NZ" dirty="0"/>
              <a:t>:</a:t>
            </a:r>
          </a:p>
          <a:p>
            <a:pPr marL="502920" indent="-457200">
              <a:buFont typeface="+mj-lt"/>
              <a:buAutoNum type="arabicPeriod"/>
            </a:pPr>
            <a:r>
              <a:rPr lang="en-NZ" dirty="0"/>
              <a:t>Niue</a:t>
            </a:r>
          </a:p>
          <a:p>
            <a:pPr marL="502920" indent="-457200">
              <a:buFont typeface="+mj-lt"/>
              <a:buAutoNum type="arabicPeriod"/>
            </a:pPr>
            <a:r>
              <a:rPr lang="en-NZ" dirty="0"/>
              <a:t>Tuvalu</a:t>
            </a:r>
          </a:p>
          <a:p>
            <a:pPr marL="502920" indent="-457200">
              <a:buFont typeface="+mj-lt"/>
              <a:buAutoNum type="arabicPeriod"/>
            </a:pPr>
            <a:r>
              <a:rPr lang="en-NZ" dirty="0"/>
              <a:t>Cook islands</a:t>
            </a:r>
          </a:p>
          <a:p>
            <a:pPr marL="502920" indent="-457200">
              <a:buFont typeface="+mj-lt"/>
              <a:buAutoNum type="arabicPeriod"/>
            </a:pPr>
            <a:r>
              <a:rPr lang="en-NZ" dirty="0"/>
              <a:t>Monaco</a:t>
            </a:r>
          </a:p>
          <a:p>
            <a:pPr marL="502920" indent="-457200">
              <a:buFont typeface="+mj-lt"/>
              <a:buAutoNum type="arabicPeriod"/>
            </a:pPr>
            <a:r>
              <a:rPr lang="en-NZ" dirty="0"/>
              <a:t>Liechtenstein</a:t>
            </a:r>
          </a:p>
          <a:p>
            <a:endParaRPr lang="en-US" dirty="0"/>
          </a:p>
        </p:txBody>
      </p:sp>
    </p:spTree>
    <p:extLst>
      <p:ext uri="{BB962C8B-B14F-4D97-AF65-F5344CB8AC3E}">
        <p14:creationId xmlns:p14="http://schemas.microsoft.com/office/powerpoint/2010/main" val="3164948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5F25E-C267-41D8-8E46-5964589A560C}"/>
              </a:ext>
            </a:extLst>
          </p:cNvPr>
          <p:cNvSpPr>
            <a:spLocks noGrp="1"/>
          </p:cNvSpPr>
          <p:nvPr>
            <p:ph type="title"/>
          </p:nvPr>
        </p:nvSpPr>
        <p:spPr/>
        <p:txBody>
          <a:bodyPr/>
          <a:lstStyle/>
          <a:p>
            <a:r>
              <a:rPr lang="en-US" dirty="0"/>
              <a:t>3. Wrangling</a:t>
            </a:r>
            <a:br>
              <a:rPr lang="en-US" dirty="0"/>
            </a:br>
            <a:r>
              <a:rPr lang="en-US" sz="3000" dirty="0"/>
              <a:t>Labor and unemployment rate</a:t>
            </a:r>
            <a:endParaRPr lang="en-NZ" sz="3000" dirty="0"/>
          </a:p>
        </p:txBody>
      </p:sp>
      <p:pic>
        <p:nvPicPr>
          <p:cNvPr id="3" name="Content Placeholder 2">
            <a:extLst>
              <a:ext uri="{FF2B5EF4-FFF2-40B4-BE49-F238E27FC236}">
                <a16:creationId xmlns:a16="http://schemas.microsoft.com/office/drawing/2014/main" id="{1AB7A833-4381-4D9F-9128-764B54B3B0F8}"/>
              </a:ext>
            </a:extLst>
          </p:cNvPr>
          <p:cNvPicPr>
            <a:picLocks noGrp="1" noChangeAspect="1"/>
          </p:cNvPicPr>
          <p:nvPr>
            <p:ph idx="1"/>
          </p:nvPr>
        </p:nvPicPr>
        <p:blipFill>
          <a:blip r:embed="rId2"/>
          <a:stretch>
            <a:fillRect/>
          </a:stretch>
        </p:blipFill>
        <p:spPr>
          <a:xfrm>
            <a:off x="1217613" y="1902253"/>
            <a:ext cx="9753600" cy="4196494"/>
          </a:xfrm>
          <a:prstGeom prst="rect">
            <a:avLst/>
          </a:prstGeom>
        </p:spPr>
      </p:pic>
    </p:spTree>
    <p:extLst>
      <p:ext uri="{BB962C8B-B14F-4D97-AF65-F5344CB8AC3E}">
        <p14:creationId xmlns:p14="http://schemas.microsoft.com/office/powerpoint/2010/main" val="4160160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CB2B-3C0A-465A-A6BA-84A4E4888935}"/>
              </a:ext>
            </a:extLst>
          </p:cNvPr>
          <p:cNvSpPr>
            <a:spLocks noGrp="1"/>
          </p:cNvSpPr>
          <p:nvPr>
            <p:ph type="title"/>
          </p:nvPr>
        </p:nvSpPr>
        <p:spPr/>
        <p:txBody>
          <a:bodyPr/>
          <a:lstStyle/>
          <a:p>
            <a:r>
              <a:rPr lang="en-US" dirty="0"/>
              <a:t>3. Wrangling</a:t>
            </a:r>
            <a:br>
              <a:rPr lang="en-US" dirty="0"/>
            </a:br>
            <a:r>
              <a:rPr lang="en-US" sz="3000" dirty="0"/>
              <a:t>Original data</a:t>
            </a:r>
            <a:endParaRPr lang="en-NZ" dirty="0"/>
          </a:p>
        </p:txBody>
      </p:sp>
      <p:sp>
        <p:nvSpPr>
          <p:cNvPr id="4" name="Text Placeholder 3">
            <a:extLst>
              <a:ext uri="{FF2B5EF4-FFF2-40B4-BE49-F238E27FC236}">
                <a16:creationId xmlns:a16="http://schemas.microsoft.com/office/drawing/2014/main" id="{B4A799E3-9CE3-4231-8D0F-A62E989C61C2}"/>
              </a:ext>
            </a:extLst>
          </p:cNvPr>
          <p:cNvSpPr>
            <a:spLocks noGrp="1"/>
          </p:cNvSpPr>
          <p:nvPr>
            <p:ph type="body" idx="1"/>
          </p:nvPr>
        </p:nvSpPr>
        <p:spPr/>
        <p:txBody>
          <a:bodyPr/>
          <a:lstStyle/>
          <a:p>
            <a:r>
              <a:rPr lang="en-US" dirty="0"/>
              <a:t>Original data</a:t>
            </a:r>
            <a:endParaRPr lang="en-NZ" dirty="0"/>
          </a:p>
        </p:txBody>
      </p:sp>
      <p:sp>
        <p:nvSpPr>
          <p:cNvPr id="5" name="Content Placeholder 4">
            <a:extLst>
              <a:ext uri="{FF2B5EF4-FFF2-40B4-BE49-F238E27FC236}">
                <a16:creationId xmlns:a16="http://schemas.microsoft.com/office/drawing/2014/main" id="{768DC13F-5ADB-4948-8735-A39A413825E1}"/>
              </a:ext>
            </a:extLst>
          </p:cNvPr>
          <p:cNvSpPr>
            <a:spLocks noGrp="1"/>
          </p:cNvSpPr>
          <p:nvPr>
            <p:ph sz="half" idx="2"/>
          </p:nvPr>
        </p:nvSpPr>
        <p:spPr/>
        <p:txBody>
          <a:bodyPr/>
          <a:lstStyle/>
          <a:p>
            <a:endParaRPr lang="en-NZ"/>
          </a:p>
        </p:txBody>
      </p:sp>
      <p:sp>
        <p:nvSpPr>
          <p:cNvPr id="6" name="Text Placeholder 5">
            <a:extLst>
              <a:ext uri="{FF2B5EF4-FFF2-40B4-BE49-F238E27FC236}">
                <a16:creationId xmlns:a16="http://schemas.microsoft.com/office/drawing/2014/main" id="{D6E112BF-A9E0-443B-A8E0-96CF9D2E929C}"/>
              </a:ext>
            </a:extLst>
          </p:cNvPr>
          <p:cNvSpPr>
            <a:spLocks noGrp="1"/>
          </p:cNvSpPr>
          <p:nvPr>
            <p:ph type="body" sz="quarter" idx="3"/>
          </p:nvPr>
        </p:nvSpPr>
        <p:spPr/>
        <p:txBody>
          <a:bodyPr/>
          <a:lstStyle/>
          <a:p>
            <a:endParaRPr lang="en-NZ" dirty="0"/>
          </a:p>
        </p:txBody>
      </p:sp>
      <p:sp>
        <p:nvSpPr>
          <p:cNvPr id="7" name="Content Placeholder 6">
            <a:extLst>
              <a:ext uri="{FF2B5EF4-FFF2-40B4-BE49-F238E27FC236}">
                <a16:creationId xmlns:a16="http://schemas.microsoft.com/office/drawing/2014/main" id="{04823F95-E8E6-44EB-B174-21633443B6A6}"/>
              </a:ext>
            </a:extLst>
          </p:cNvPr>
          <p:cNvSpPr>
            <a:spLocks noGrp="1"/>
          </p:cNvSpPr>
          <p:nvPr>
            <p:ph sz="quarter" idx="4"/>
          </p:nvPr>
        </p:nvSpPr>
        <p:spPr/>
        <p:txBody>
          <a:bodyPr/>
          <a:lstStyle/>
          <a:p>
            <a:endParaRPr lang="en-NZ"/>
          </a:p>
        </p:txBody>
      </p:sp>
      <p:pic>
        <p:nvPicPr>
          <p:cNvPr id="3" name="Picture 2">
            <a:extLst>
              <a:ext uri="{FF2B5EF4-FFF2-40B4-BE49-F238E27FC236}">
                <a16:creationId xmlns:a16="http://schemas.microsoft.com/office/drawing/2014/main" id="{0059282B-652D-4FE5-A586-1FEEF2274CCD}"/>
              </a:ext>
            </a:extLst>
          </p:cNvPr>
          <p:cNvPicPr>
            <a:picLocks noChangeAspect="1"/>
          </p:cNvPicPr>
          <p:nvPr/>
        </p:nvPicPr>
        <p:blipFill>
          <a:blip r:embed="rId2"/>
          <a:stretch>
            <a:fillRect/>
          </a:stretch>
        </p:blipFill>
        <p:spPr>
          <a:xfrm>
            <a:off x="1389062" y="1828799"/>
            <a:ext cx="9410700" cy="4514851"/>
          </a:xfrm>
          <a:prstGeom prst="rect">
            <a:avLst/>
          </a:prstGeom>
        </p:spPr>
      </p:pic>
    </p:spTree>
    <p:extLst>
      <p:ext uri="{BB962C8B-B14F-4D97-AF65-F5344CB8AC3E}">
        <p14:creationId xmlns:p14="http://schemas.microsoft.com/office/powerpoint/2010/main" val="338137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CB2B-3C0A-465A-A6BA-84A4E4888935}"/>
              </a:ext>
            </a:extLst>
          </p:cNvPr>
          <p:cNvSpPr>
            <a:spLocks noGrp="1"/>
          </p:cNvSpPr>
          <p:nvPr>
            <p:ph type="title"/>
          </p:nvPr>
        </p:nvSpPr>
        <p:spPr/>
        <p:txBody>
          <a:bodyPr/>
          <a:lstStyle/>
          <a:p>
            <a:r>
              <a:rPr lang="en-US" dirty="0"/>
              <a:t>3. Wrangling</a:t>
            </a:r>
            <a:br>
              <a:rPr lang="en-US" dirty="0"/>
            </a:br>
            <a:r>
              <a:rPr lang="en-US" sz="3000" dirty="0"/>
              <a:t>Missing Values</a:t>
            </a:r>
            <a:endParaRPr lang="en-NZ" dirty="0"/>
          </a:p>
        </p:txBody>
      </p:sp>
      <p:pic>
        <p:nvPicPr>
          <p:cNvPr id="3" name="Content Placeholder 2">
            <a:extLst>
              <a:ext uri="{FF2B5EF4-FFF2-40B4-BE49-F238E27FC236}">
                <a16:creationId xmlns:a16="http://schemas.microsoft.com/office/drawing/2014/main" id="{9FD0E085-D67F-47A6-901E-EF1461A77650}"/>
              </a:ext>
            </a:extLst>
          </p:cNvPr>
          <p:cNvPicPr>
            <a:picLocks noGrp="1" noChangeAspect="1"/>
          </p:cNvPicPr>
          <p:nvPr>
            <p:ph idx="1"/>
          </p:nvPr>
        </p:nvPicPr>
        <p:blipFill>
          <a:blip r:embed="rId2"/>
          <a:stretch>
            <a:fillRect/>
          </a:stretch>
        </p:blipFill>
        <p:spPr>
          <a:xfrm>
            <a:off x="2240995" y="1828800"/>
            <a:ext cx="7706835" cy="4343400"/>
          </a:xfrm>
          <a:prstGeom prst="rect">
            <a:avLst/>
          </a:prstGeom>
        </p:spPr>
      </p:pic>
    </p:spTree>
    <p:extLst>
      <p:ext uri="{BB962C8B-B14F-4D97-AF65-F5344CB8AC3E}">
        <p14:creationId xmlns:p14="http://schemas.microsoft.com/office/powerpoint/2010/main" val="2686396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6C3C8-24DA-4EFD-922D-3B414FD17BDF}"/>
              </a:ext>
            </a:extLst>
          </p:cNvPr>
          <p:cNvSpPr>
            <a:spLocks noGrp="1"/>
          </p:cNvSpPr>
          <p:nvPr>
            <p:ph type="title"/>
          </p:nvPr>
        </p:nvSpPr>
        <p:spPr/>
        <p:txBody>
          <a:bodyPr/>
          <a:lstStyle/>
          <a:p>
            <a:r>
              <a:rPr lang="en-NZ" dirty="0"/>
              <a:t>3. Wrangling</a:t>
            </a:r>
            <a:br>
              <a:rPr lang="en-NZ" dirty="0"/>
            </a:br>
            <a:r>
              <a:rPr lang="en-NZ" sz="3000" dirty="0"/>
              <a:t>after wrangling</a:t>
            </a:r>
          </a:p>
        </p:txBody>
      </p:sp>
      <p:pic>
        <p:nvPicPr>
          <p:cNvPr id="4" name="Content Placeholder 3">
            <a:extLst>
              <a:ext uri="{FF2B5EF4-FFF2-40B4-BE49-F238E27FC236}">
                <a16:creationId xmlns:a16="http://schemas.microsoft.com/office/drawing/2014/main" id="{758830CA-C53B-4795-8D3F-5256D111F68F}"/>
              </a:ext>
            </a:extLst>
          </p:cNvPr>
          <p:cNvPicPr>
            <a:picLocks noGrp="1" noChangeAspect="1"/>
          </p:cNvPicPr>
          <p:nvPr>
            <p:ph idx="1"/>
          </p:nvPr>
        </p:nvPicPr>
        <p:blipFill>
          <a:blip r:embed="rId2"/>
          <a:stretch>
            <a:fillRect/>
          </a:stretch>
        </p:blipFill>
        <p:spPr>
          <a:xfrm>
            <a:off x="1217613" y="1917131"/>
            <a:ext cx="9753600" cy="4166737"/>
          </a:xfrm>
          <a:prstGeom prst="rect">
            <a:avLst/>
          </a:prstGeom>
        </p:spPr>
      </p:pic>
    </p:spTree>
    <p:extLst>
      <p:ext uri="{BB962C8B-B14F-4D97-AF65-F5344CB8AC3E}">
        <p14:creationId xmlns:p14="http://schemas.microsoft.com/office/powerpoint/2010/main" val="2797940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CB2B-3C0A-465A-A6BA-84A4E4888935}"/>
              </a:ext>
            </a:extLst>
          </p:cNvPr>
          <p:cNvSpPr>
            <a:spLocks noGrp="1"/>
          </p:cNvSpPr>
          <p:nvPr>
            <p:ph type="title"/>
          </p:nvPr>
        </p:nvSpPr>
        <p:spPr/>
        <p:txBody>
          <a:bodyPr>
            <a:normAutofit fontScale="90000"/>
          </a:bodyPr>
          <a:lstStyle/>
          <a:p>
            <a:r>
              <a:rPr lang="en-US" dirty="0"/>
              <a:t>3. Wrangling</a:t>
            </a:r>
            <a:br>
              <a:rPr lang="en-US" dirty="0"/>
            </a:br>
            <a:r>
              <a:rPr lang="en-US" sz="3000" dirty="0"/>
              <a:t>New Zealand’s education investment and outcome</a:t>
            </a:r>
            <a:endParaRPr lang="en-NZ" dirty="0"/>
          </a:p>
        </p:txBody>
      </p:sp>
      <p:pic>
        <p:nvPicPr>
          <p:cNvPr id="5" name="Content Placeholder 4" descr="A screenshot of a cell phone&#10;&#10;Description automatically generated">
            <a:extLst>
              <a:ext uri="{FF2B5EF4-FFF2-40B4-BE49-F238E27FC236}">
                <a16:creationId xmlns:a16="http://schemas.microsoft.com/office/drawing/2014/main" id="{22E34EB8-E0C0-4178-9036-DF1E996766DC}"/>
              </a:ext>
            </a:extLst>
          </p:cNvPr>
          <p:cNvPicPr>
            <a:picLocks noGrp="1" noChangeAspect="1"/>
          </p:cNvPicPr>
          <p:nvPr>
            <p:ph idx="1"/>
          </p:nvPr>
        </p:nvPicPr>
        <p:blipFill>
          <a:blip r:embed="rId2"/>
          <a:stretch>
            <a:fillRect/>
          </a:stretch>
        </p:blipFill>
        <p:spPr>
          <a:xfrm>
            <a:off x="209179" y="2362200"/>
            <a:ext cx="11770465" cy="3657599"/>
          </a:xfrm>
        </p:spPr>
      </p:pic>
    </p:spTree>
    <p:extLst>
      <p:ext uri="{BB962C8B-B14F-4D97-AF65-F5344CB8AC3E}">
        <p14:creationId xmlns:p14="http://schemas.microsoft.com/office/powerpoint/2010/main" val="3847640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E2FD8-C86B-426E-9B56-697CA4771ECA}"/>
              </a:ext>
            </a:extLst>
          </p:cNvPr>
          <p:cNvSpPr>
            <a:spLocks noGrp="1"/>
          </p:cNvSpPr>
          <p:nvPr>
            <p:ph type="title"/>
          </p:nvPr>
        </p:nvSpPr>
        <p:spPr>
          <a:xfrm>
            <a:off x="1217614" y="274638"/>
            <a:ext cx="10439398" cy="1325562"/>
          </a:xfrm>
        </p:spPr>
        <p:txBody>
          <a:bodyPr>
            <a:normAutofit/>
          </a:bodyPr>
          <a:lstStyle/>
          <a:p>
            <a:r>
              <a:rPr lang="en-US" dirty="0"/>
              <a:t>3. WRANGLING</a:t>
            </a:r>
            <a:br>
              <a:rPr lang="en-US" dirty="0"/>
            </a:br>
            <a:r>
              <a:rPr lang="en-US" sz="3300" dirty="0"/>
              <a:t>DATASET ON list of schools in New Zealand </a:t>
            </a:r>
            <a:endParaRPr lang="en-NZ" sz="3300" dirty="0"/>
          </a:p>
        </p:txBody>
      </p:sp>
      <p:sp>
        <p:nvSpPr>
          <p:cNvPr id="3" name="Content Placeholder 2">
            <a:extLst>
              <a:ext uri="{FF2B5EF4-FFF2-40B4-BE49-F238E27FC236}">
                <a16:creationId xmlns:a16="http://schemas.microsoft.com/office/drawing/2014/main" id="{075AB33A-FEE9-4AFD-9088-879AC1B5C23B}"/>
              </a:ext>
            </a:extLst>
          </p:cNvPr>
          <p:cNvSpPr>
            <a:spLocks noGrp="1"/>
          </p:cNvSpPr>
          <p:nvPr>
            <p:ph idx="1"/>
          </p:nvPr>
        </p:nvSpPr>
        <p:spPr/>
        <p:txBody>
          <a:bodyPr/>
          <a:lstStyle/>
          <a:p>
            <a:r>
              <a:rPr lang="en-US" dirty="0"/>
              <a:t>Why we wanted to analyse this dataset?</a:t>
            </a:r>
          </a:p>
          <a:p>
            <a:r>
              <a:rPr lang="en-NZ" dirty="0"/>
              <a:t>Primary and secondary level education</a:t>
            </a:r>
          </a:p>
        </p:txBody>
      </p:sp>
    </p:spTree>
    <p:extLst>
      <p:ext uri="{BB962C8B-B14F-4D97-AF65-F5344CB8AC3E}">
        <p14:creationId xmlns:p14="http://schemas.microsoft.com/office/powerpoint/2010/main" val="3105393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CB2B-3C0A-465A-A6BA-84A4E4888935}"/>
              </a:ext>
            </a:extLst>
          </p:cNvPr>
          <p:cNvSpPr>
            <a:spLocks noGrp="1"/>
          </p:cNvSpPr>
          <p:nvPr>
            <p:ph type="title"/>
          </p:nvPr>
        </p:nvSpPr>
        <p:spPr/>
        <p:txBody>
          <a:bodyPr/>
          <a:lstStyle/>
          <a:p>
            <a:br>
              <a:rPr lang="en-US" dirty="0"/>
            </a:br>
            <a:endParaRPr lang="en-NZ" dirty="0"/>
          </a:p>
        </p:txBody>
      </p:sp>
      <p:pic>
        <p:nvPicPr>
          <p:cNvPr id="3" name="Content Placeholder 2">
            <a:extLst>
              <a:ext uri="{FF2B5EF4-FFF2-40B4-BE49-F238E27FC236}">
                <a16:creationId xmlns:a16="http://schemas.microsoft.com/office/drawing/2014/main" id="{81A9AB0D-D970-4520-841C-C5A28A296564}"/>
              </a:ext>
            </a:extLst>
          </p:cNvPr>
          <p:cNvPicPr>
            <a:picLocks noGrp="1" noChangeAspect="1"/>
          </p:cNvPicPr>
          <p:nvPr>
            <p:ph idx="1"/>
          </p:nvPr>
        </p:nvPicPr>
        <p:blipFill>
          <a:blip r:embed="rId3"/>
          <a:stretch>
            <a:fillRect/>
          </a:stretch>
        </p:blipFill>
        <p:spPr>
          <a:xfrm>
            <a:off x="961025" y="1524000"/>
            <a:ext cx="10266774" cy="5334000"/>
          </a:xfrm>
          <a:prstGeom prst="rect">
            <a:avLst/>
          </a:prstGeom>
        </p:spPr>
      </p:pic>
      <p:sp>
        <p:nvSpPr>
          <p:cNvPr id="5" name="TextBox 4">
            <a:extLst>
              <a:ext uri="{FF2B5EF4-FFF2-40B4-BE49-F238E27FC236}">
                <a16:creationId xmlns:a16="http://schemas.microsoft.com/office/drawing/2014/main" id="{7641040A-15F3-42F4-83DC-F29468228A71}"/>
              </a:ext>
            </a:extLst>
          </p:cNvPr>
          <p:cNvSpPr txBox="1"/>
          <p:nvPr/>
        </p:nvSpPr>
        <p:spPr>
          <a:xfrm>
            <a:off x="1827212" y="1077402"/>
            <a:ext cx="3276600" cy="424732"/>
          </a:xfrm>
          <a:prstGeom prst="rect">
            <a:avLst/>
          </a:prstGeom>
          <a:noFill/>
          <a:ln>
            <a:solidFill>
              <a:schemeClr val="bg2"/>
            </a:solidFill>
          </a:ln>
        </p:spPr>
        <p:txBody>
          <a:bodyPr wrap="square" rtlCol="0">
            <a:spAutoFit/>
          </a:bodyPr>
          <a:lstStyle/>
          <a:p>
            <a:pPr>
              <a:lnSpc>
                <a:spcPct val="90000"/>
              </a:lnSpc>
            </a:pPr>
            <a:r>
              <a:rPr lang="en-IN" sz="2400" dirty="0"/>
              <a:t>1.Original data</a:t>
            </a:r>
          </a:p>
        </p:txBody>
      </p:sp>
    </p:spTree>
    <p:extLst>
      <p:ext uri="{BB962C8B-B14F-4D97-AF65-F5344CB8AC3E}">
        <p14:creationId xmlns:p14="http://schemas.microsoft.com/office/powerpoint/2010/main" val="663093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AB245-E099-45A9-BD2C-8D172598A238}"/>
              </a:ext>
            </a:extLst>
          </p:cNvPr>
          <p:cNvSpPr>
            <a:spLocks noGrp="1"/>
          </p:cNvSpPr>
          <p:nvPr>
            <p:ph type="title"/>
          </p:nvPr>
        </p:nvSpPr>
        <p:spPr/>
        <p:txBody>
          <a:bodyPr/>
          <a:lstStyle/>
          <a:p>
            <a:r>
              <a:rPr lang="en-US" dirty="0"/>
              <a:t>Content</a:t>
            </a:r>
            <a:endParaRPr lang="en-NZ" dirty="0"/>
          </a:p>
        </p:txBody>
      </p:sp>
      <p:sp>
        <p:nvSpPr>
          <p:cNvPr id="3" name="Content Placeholder 2">
            <a:extLst>
              <a:ext uri="{FF2B5EF4-FFF2-40B4-BE49-F238E27FC236}">
                <a16:creationId xmlns:a16="http://schemas.microsoft.com/office/drawing/2014/main" id="{96436265-6BB1-4EEB-8D4F-AFF4B6DC8E65}"/>
              </a:ext>
            </a:extLst>
          </p:cNvPr>
          <p:cNvSpPr>
            <a:spLocks noGrp="1"/>
          </p:cNvSpPr>
          <p:nvPr>
            <p:ph idx="1"/>
          </p:nvPr>
        </p:nvSpPr>
        <p:spPr/>
        <p:txBody>
          <a:bodyPr/>
          <a:lstStyle/>
          <a:p>
            <a:pPr marL="502920" indent="-457200">
              <a:buFont typeface="+mj-lt"/>
              <a:buAutoNum type="arabicPeriod"/>
            </a:pPr>
            <a:r>
              <a:rPr lang="en-US" dirty="0"/>
              <a:t>Reason for choice of topic</a:t>
            </a:r>
          </a:p>
          <a:p>
            <a:pPr marL="502920" indent="-457200">
              <a:buFont typeface="+mj-lt"/>
              <a:buAutoNum type="arabicPeriod"/>
            </a:pPr>
            <a:r>
              <a:rPr lang="en-US" dirty="0"/>
              <a:t>Analysis - what we analyzed – sources and data</a:t>
            </a:r>
          </a:p>
          <a:p>
            <a:pPr marL="502920" indent="-457200">
              <a:buFont typeface="+mj-lt"/>
              <a:buAutoNum type="arabicPeriod"/>
            </a:pPr>
            <a:r>
              <a:rPr lang="en-US" dirty="0"/>
              <a:t>Wrangling - how we wrangled the data, process</a:t>
            </a:r>
          </a:p>
          <a:p>
            <a:pPr marL="502920" indent="-457200">
              <a:buFont typeface="+mj-lt"/>
              <a:buAutoNum type="arabicPeriod"/>
            </a:pPr>
            <a:r>
              <a:rPr lang="en-US" dirty="0"/>
              <a:t>Challenges</a:t>
            </a:r>
          </a:p>
          <a:p>
            <a:pPr marL="502920" indent="-457200">
              <a:buFont typeface="+mj-lt"/>
              <a:buAutoNum type="arabicPeriod"/>
            </a:pPr>
            <a:r>
              <a:rPr lang="en-NZ" dirty="0"/>
              <a:t>Conclusion - what we can conclude after this analysis</a:t>
            </a:r>
          </a:p>
        </p:txBody>
      </p:sp>
    </p:spTree>
    <p:extLst>
      <p:ext uri="{BB962C8B-B14F-4D97-AF65-F5344CB8AC3E}">
        <p14:creationId xmlns:p14="http://schemas.microsoft.com/office/powerpoint/2010/main" val="3931685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CB2B-3C0A-465A-A6BA-84A4E4888935}"/>
              </a:ext>
            </a:extLst>
          </p:cNvPr>
          <p:cNvSpPr>
            <a:spLocks noGrp="1"/>
          </p:cNvSpPr>
          <p:nvPr>
            <p:ph type="title"/>
          </p:nvPr>
        </p:nvSpPr>
        <p:spPr/>
        <p:txBody>
          <a:bodyPr/>
          <a:lstStyle/>
          <a:p>
            <a:br>
              <a:rPr lang="en-US" dirty="0"/>
            </a:br>
            <a:endParaRPr lang="en-NZ" dirty="0"/>
          </a:p>
        </p:txBody>
      </p:sp>
      <p:pic>
        <p:nvPicPr>
          <p:cNvPr id="3" name="Content Placeholder 2">
            <a:extLst>
              <a:ext uri="{FF2B5EF4-FFF2-40B4-BE49-F238E27FC236}">
                <a16:creationId xmlns:a16="http://schemas.microsoft.com/office/drawing/2014/main" id="{6C93FA31-D2B0-48F0-8C44-B505C92534CF}"/>
              </a:ext>
            </a:extLst>
          </p:cNvPr>
          <p:cNvPicPr>
            <a:picLocks noGrp="1" noChangeAspect="1"/>
          </p:cNvPicPr>
          <p:nvPr>
            <p:ph idx="1"/>
          </p:nvPr>
        </p:nvPicPr>
        <p:blipFill>
          <a:blip r:embed="rId2"/>
          <a:stretch>
            <a:fillRect/>
          </a:stretch>
        </p:blipFill>
        <p:spPr>
          <a:xfrm>
            <a:off x="-230188" y="1706277"/>
            <a:ext cx="12953025" cy="5071843"/>
          </a:xfrm>
          <a:prstGeom prst="rect">
            <a:avLst/>
          </a:prstGeom>
        </p:spPr>
      </p:pic>
      <p:sp>
        <p:nvSpPr>
          <p:cNvPr id="5" name="TextBox 4">
            <a:extLst>
              <a:ext uri="{FF2B5EF4-FFF2-40B4-BE49-F238E27FC236}">
                <a16:creationId xmlns:a16="http://schemas.microsoft.com/office/drawing/2014/main" id="{88F183FF-491E-4E63-A820-1E33D1B6AC07}"/>
              </a:ext>
            </a:extLst>
          </p:cNvPr>
          <p:cNvSpPr txBox="1"/>
          <p:nvPr/>
        </p:nvSpPr>
        <p:spPr>
          <a:xfrm>
            <a:off x="1217613" y="1295400"/>
            <a:ext cx="6553199" cy="424732"/>
          </a:xfrm>
          <a:prstGeom prst="rect">
            <a:avLst/>
          </a:prstGeom>
          <a:noFill/>
          <a:ln>
            <a:solidFill>
              <a:schemeClr val="bg2"/>
            </a:solidFill>
          </a:ln>
        </p:spPr>
        <p:txBody>
          <a:bodyPr wrap="square" rtlCol="0">
            <a:spAutoFit/>
          </a:bodyPr>
          <a:lstStyle/>
          <a:p>
            <a:pPr>
              <a:lnSpc>
                <a:spcPct val="90000"/>
              </a:lnSpc>
            </a:pPr>
            <a:r>
              <a:rPr lang="en-IN" sz="2400" dirty="0"/>
              <a:t>2. After Wrangling.</a:t>
            </a:r>
          </a:p>
        </p:txBody>
      </p:sp>
    </p:spTree>
    <p:extLst>
      <p:ext uri="{BB962C8B-B14F-4D97-AF65-F5344CB8AC3E}">
        <p14:creationId xmlns:p14="http://schemas.microsoft.com/office/powerpoint/2010/main" val="4235794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243DA-49E4-4715-88FE-FC586B137108}"/>
              </a:ext>
            </a:extLst>
          </p:cNvPr>
          <p:cNvSpPr>
            <a:spLocks noGrp="1"/>
          </p:cNvSpPr>
          <p:nvPr>
            <p:ph type="title"/>
          </p:nvPr>
        </p:nvSpPr>
        <p:spPr/>
        <p:txBody>
          <a:bodyPr>
            <a:normAutofit fontScale="90000"/>
          </a:bodyPr>
          <a:lstStyle/>
          <a:p>
            <a:r>
              <a:rPr lang="en-IN" dirty="0"/>
              <a:t>Top Five regions with highest number of schools (Primary: Secondary)</a:t>
            </a:r>
          </a:p>
        </p:txBody>
      </p:sp>
      <p:pic>
        <p:nvPicPr>
          <p:cNvPr id="4" name="Content Placeholder 3">
            <a:extLst>
              <a:ext uri="{FF2B5EF4-FFF2-40B4-BE49-F238E27FC236}">
                <a16:creationId xmlns:a16="http://schemas.microsoft.com/office/drawing/2014/main" id="{34F7130C-A109-4112-916B-469BBADC6FC4}"/>
              </a:ext>
            </a:extLst>
          </p:cNvPr>
          <p:cNvPicPr>
            <a:picLocks noGrp="1" noChangeAspect="1"/>
          </p:cNvPicPr>
          <p:nvPr>
            <p:ph idx="1"/>
          </p:nvPr>
        </p:nvPicPr>
        <p:blipFill>
          <a:blip r:embed="rId3"/>
          <a:stretch>
            <a:fillRect/>
          </a:stretch>
        </p:blipFill>
        <p:spPr>
          <a:xfrm>
            <a:off x="227012" y="1688551"/>
            <a:ext cx="7138504" cy="4876800"/>
          </a:xfrm>
          <a:prstGeom prst="rect">
            <a:avLst/>
          </a:prstGeom>
        </p:spPr>
      </p:pic>
      <p:sp>
        <p:nvSpPr>
          <p:cNvPr id="8" name="TextBox 7">
            <a:extLst>
              <a:ext uri="{FF2B5EF4-FFF2-40B4-BE49-F238E27FC236}">
                <a16:creationId xmlns:a16="http://schemas.microsoft.com/office/drawing/2014/main" id="{F661949F-B619-4294-A074-BBB9F97DA278}"/>
              </a:ext>
            </a:extLst>
          </p:cNvPr>
          <p:cNvSpPr txBox="1"/>
          <p:nvPr/>
        </p:nvSpPr>
        <p:spPr>
          <a:xfrm>
            <a:off x="7365516" y="2590800"/>
            <a:ext cx="4823309" cy="2308324"/>
          </a:xfrm>
          <a:prstGeom prst="rect">
            <a:avLst/>
          </a:prstGeom>
          <a:noFill/>
          <a:ln>
            <a:solidFill>
              <a:schemeClr val="bg2"/>
            </a:solidFill>
          </a:ln>
        </p:spPr>
        <p:txBody>
          <a:bodyPr wrap="square" rtlCol="0">
            <a:spAutoFit/>
          </a:bodyPr>
          <a:lstStyle/>
          <a:p>
            <a:r>
              <a:rPr lang="en-IN" sz="2400" dirty="0"/>
              <a:t>1.Auckland Region 550</a:t>
            </a:r>
          </a:p>
          <a:p>
            <a:r>
              <a:rPr lang="en-IN" sz="2400" b="1" dirty="0">
                <a:solidFill>
                  <a:schemeClr val="tx1">
                    <a:lumMod val="50000"/>
                  </a:schemeClr>
                </a:solidFill>
              </a:rPr>
              <a:t>2.</a:t>
            </a:r>
            <a:r>
              <a:rPr lang="en-IN" sz="2400" dirty="0"/>
              <a:t>Waikato Region 309-</a:t>
            </a:r>
          </a:p>
          <a:p>
            <a:r>
              <a:rPr lang="en-IN" sz="2400" b="1" dirty="0">
                <a:solidFill>
                  <a:schemeClr val="tx1">
                    <a:lumMod val="50000"/>
                  </a:schemeClr>
                </a:solidFill>
              </a:rPr>
              <a:t>3.</a:t>
            </a:r>
            <a:r>
              <a:rPr lang="en-IN" sz="2400" dirty="0"/>
              <a:t>Canterbury Region 291</a:t>
            </a:r>
          </a:p>
          <a:p>
            <a:r>
              <a:rPr lang="en-IN" sz="2400" b="1" dirty="0">
                <a:solidFill>
                  <a:schemeClr val="tx1">
                    <a:lumMod val="50000"/>
                  </a:schemeClr>
                </a:solidFill>
              </a:rPr>
              <a:t>4.</a:t>
            </a:r>
            <a:r>
              <a:rPr lang="en-IN" sz="2400" dirty="0"/>
              <a:t>Wellington Region 247</a:t>
            </a:r>
          </a:p>
          <a:p>
            <a:r>
              <a:rPr lang="en-IN" sz="2400" b="1" dirty="0">
                <a:solidFill>
                  <a:schemeClr val="tx1">
                    <a:lumMod val="50000"/>
                  </a:schemeClr>
                </a:solidFill>
              </a:rPr>
              <a:t>5.</a:t>
            </a:r>
            <a:r>
              <a:rPr lang="en-IN" sz="2400" dirty="0"/>
              <a:t>ManawatuWanganui Region197</a:t>
            </a:r>
          </a:p>
        </p:txBody>
      </p:sp>
    </p:spTree>
    <p:extLst>
      <p:ext uri="{BB962C8B-B14F-4D97-AF65-F5344CB8AC3E}">
        <p14:creationId xmlns:p14="http://schemas.microsoft.com/office/powerpoint/2010/main" val="758073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24384-3BAC-4063-9165-B1B818CE95F2}"/>
              </a:ext>
            </a:extLst>
          </p:cNvPr>
          <p:cNvSpPr>
            <a:spLocks noGrp="1"/>
          </p:cNvSpPr>
          <p:nvPr>
            <p:ph type="title"/>
          </p:nvPr>
        </p:nvSpPr>
        <p:spPr/>
        <p:txBody>
          <a:bodyPr/>
          <a:lstStyle/>
          <a:p>
            <a:r>
              <a:rPr lang="en-IN" dirty="0"/>
              <a:t>Proportion of students of regions based on their origin</a:t>
            </a:r>
          </a:p>
        </p:txBody>
      </p:sp>
      <p:pic>
        <p:nvPicPr>
          <p:cNvPr id="4" name="Content Placeholder 3">
            <a:extLst>
              <a:ext uri="{FF2B5EF4-FFF2-40B4-BE49-F238E27FC236}">
                <a16:creationId xmlns:a16="http://schemas.microsoft.com/office/drawing/2014/main" id="{1D3A8861-F78D-4B14-8D3D-1621BC476A6B}"/>
              </a:ext>
            </a:extLst>
          </p:cNvPr>
          <p:cNvPicPr>
            <a:picLocks noGrp="1" noChangeAspect="1"/>
          </p:cNvPicPr>
          <p:nvPr>
            <p:ph idx="1"/>
          </p:nvPr>
        </p:nvPicPr>
        <p:blipFill>
          <a:blip r:embed="rId3"/>
          <a:stretch>
            <a:fillRect/>
          </a:stretch>
        </p:blipFill>
        <p:spPr>
          <a:xfrm>
            <a:off x="2665412" y="1828800"/>
            <a:ext cx="7391400" cy="4754562"/>
          </a:xfrm>
          <a:prstGeom prst="rect">
            <a:avLst/>
          </a:prstGeom>
        </p:spPr>
      </p:pic>
    </p:spTree>
    <p:extLst>
      <p:ext uri="{BB962C8B-B14F-4D97-AF65-F5344CB8AC3E}">
        <p14:creationId xmlns:p14="http://schemas.microsoft.com/office/powerpoint/2010/main" val="1093703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CB2B-3C0A-465A-A6BA-84A4E4888935}"/>
              </a:ext>
            </a:extLst>
          </p:cNvPr>
          <p:cNvSpPr>
            <a:spLocks noGrp="1"/>
          </p:cNvSpPr>
          <p:nvPr>
            <p:ph type="title"/>
          </p:nvPr>
        </p:nvSpPr>
        <p:spPr/>
        <p:txBody>
          <a:bodyPr/>
          <a:lstStyle/>
          <a:p>
            <a:r>
              <a:rPr lang="en-US" dirty="0"/>
              <a:t>4. Challenges</a:t>
            </a:r>
            <a:endParaRPr lang="en-NZ" dirty="0"/>
          </a:p>
        </p:txBody>
      </p:sp>
      <p:sp>
        <p:nvSpPr>
          <p:cNvPr id="4" name="Text Placeholder 3">
            <a:extLst>
              <a:ext uri="{FF2B5EF4-FFF2-40B4-BE49-F238E27FC236}">
                <a16:creationId xmlns:a16="http://schemas.microsoft.com/office/drawing/2014/main" id="{B4A799E3-9CE3-4231-8D0F-A62E989C61C2}"/>
              </a:ext>
            </a:extLst>
          </p:cNvPr>
          <p:cNvSpPr>
            <a:spLocks noGrp="1"/>
          </p:cNvSpPr>
          <p:nvPr>
            <p:ph idx="1"/>
          </p:nvPr>
        </p:nvSpPr>
        <p:spPr/>
        <p:txBody>
          <a:bodyPr/>
          <a:lstStyle/>
          <a:p>
            <a:r>
              <a:rPr lang="en-US" dirty="0"/>
              <a:t>Missing data</a:t>
            </a:r>
          </a:p>
          <a:p>
            <a:r>
              <a:rPr lang="en-NZ" dirty="0"/>
              <a:t>Every dataset is in different structures</a:t>
            </a:r>
            <a:endParaRPr lang="en-US" dirty="0"/>
          </a:p>
          <a:p>
            <a:r>
              <a:rPr lang="en-NZ" dirty="0"/>
              <a:t>Values were recorded in different formats</a:t>
            </a:r>
          </a:p>
          <a:p>
            <a:r>
              <a:rPr lang="en-US" dirty="0"/>
              <a:t>Not all years are available</a:t>
            </a:r>
            <a:endParaRPr lang="en-NZ" dirty="0"/>
          </a:p>
          <a:p>
            <a:r>
              <a:rPr lang="en-NZ" dirty="0"/>
              <a:t>Plotting maps and creating a DF from web data</a:t>
            </a:r>
          </a:p>
        </p:txBody>
      </p:sp>
    </p:spTree>
    <p:extLst>
      <p:ext uri="{BB962C8B-B14F-4D97-AF65-F5344CB8AC3E}">
        <p14:creationId xmlns:p14="http://schemas.microsoft.com/office/powerpoint/2010/main" val="290063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CB2B-3C0A-465A-A6BA-84A4E4888935}"/>
              </a:ext>
            </a:extLst>
          </p:cNvPr>
          <p:cNvSpPr>
            <a:spLocks noGrp="1"/>
          </p:cNvSpPr>
          <p:nvPr>
            <p:ph type="title"/>
          </p:nvPr>
        </p:nvSpPr>
        <p:spPr/>
        <p:txBody>
          <a:bodyPr/>
          <a:lstStyle/>
          <a:p>
            <a:r>
              <a:rPr lang="en-US" dirty="0"/>
              <a:t>4. conclusion</a:t>
            </a:r>
            <a:endParaRPr lang="en-NZ" dirty="0"/>
          </a:p>
        </p:txBody>
      </p:sp>
      <p:sp>
        <p:nvSpPr>
          <p:cNvPr id="4" name="Text Placeholder 3">
            <a:extLst>
              <a:ext uri="{FF2B5EF4-FFF2-40B4-BE49-F238E27FC236}">
                <a16:creationId xmlns:a16="http://schemas.microsoft.com/office/drawing/2014/main" id="{B4A799E3-9CE3-4231-8D0F-A62E989C61C2}"/>
              </a:ext>
            </a:extLst>
          </p:cNvPr>
          <p:cNvSpPr>
            <a:spLocks noGrp="1"/>
          </p:cNvSpPr>
          <p:nvPr>
            <p:ph idx="1"/>
          </p:nvPr>
        </p:nvSpPr>
        <p:spPr/>
        <p:txBody>
          <a:bodyPr/>
          <a:lstStyle/>
          <a:p>
            <a:r>
              <a:rPr lang="en-US" dirty="0"/>
              <a:t>Overall image of how the world is progressing in improving education accessibility and quality</a:t>
            </a:r>
            <a:endParaRPr lang="en-NZ" dirty="0"/>
          </a:p>
          <a:p>
            <a:r>
              <a:rPr lang="en-NZ" dirty="0"/>
              <a:t>The results of investment in education in New Zealand</a:t>
            </a:r>
          </a:p>
          <a:p>
            <a:pPr marL="45720" indent="0">
              <a:buNone/>
            </a:pPr>
            <a:endParaRPr lang="en-NZ" dirty="0"/>
          </a:p>
          <a:p>
            <a:pPr marL="45720" indent="0">
              <a:buNone/>
            </a:pPr>
            <a:r>
              <a:rPr lang="en-NZ" dirty="0"/>
              <a:t>However!</a:t>
            </a:r>
          </a:p>
          <a:p>
            <a:r>
              <a:rPr lang="en-NZ" dirty="0"/>
              <a:t>Only focuses on the basic aspects of education</a:t>
            </a:r>
          </a:p>
          <a:p>
            <a:r>
              <a:rPr lang="en-NZ" dirty="0"/>
              <a:t>Limited data. For deep analysis of a specific country, better to use source provided by those countries</a:t>
            </a:r>
          </a:p>
        </p:txBody>
      </p:sp>
    </p:spTree>
    <p:extLst>
      <p:ext uri="{BB962C8B-B14F-4D97-AF65-F5344CB8AC3E}">
        <p14:creationId xmlns:p14="http://schemas.microsoft.com/office/powerpoint/2010/main" val="1435554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93FD-0906-4D04-BDD9-74B8F2552280}"/>
              </a:ext>
            </a:extLst>
          </p:cNvPr>
          <p:cNvSpPr>
            <a:spLocks noGrp="1"/>
          </p:cNvSpPr>
          <p:nvPr>
            <p:ph type="title"/>
          </p:nvPr>
        </p:nvSpPr>
        <p:spPr/>
        <p:txBody>
          <a:bodyPr/>
          <a:lstStyle/>
          <a:p>
            <a:r>
              <a:rPr lang="en-US" dirty="0"/>
              <a:t>Thank you!</a:t>
            </a:r>
            <a:endParaRPr lang="en-NZ" dirty="0"/>
          </a:p>
        </p:txBody>
      </p:sp>
      <p:sp>
        <p:nvSpPr>
          <p:cNvPr id="3" name="Content Placeholder 2">
            <a:extLst>
              <a:ext uri="{FF2B5EF4-FFF2-40B4-BE49-F238E27FC236}">
                <a16:creationId xmlns:a16="http://schemas.microsoft.com/office/drawing/2014/main" id="{6D2D6035-9082-4192-A86A-954F0E4CDD9F}"/>
              </a:ext>
            </a:extLst>
          </p:cNvPr>
          <p:cNvSpPr>
            <a:spLocks noGrp="1"/>
          </p:cNvSpPr>
          <p:nvPr>
            <p:ph idx="1"/>
          </p:nvPr>
        </p:nvSpPr>
        <p:spPr>
          <a:xfrm>
            <a:off x="3960812" y="3399905"/>
            <a:ext cx="4876802" cy="1325562"/>
          </a:xfrm>
        </p:spPr>
        <p:txBody>
          <a:bodyPr>
            <a:normAutofit/>
          </a:bodyPr>
          <a:lstStyle/>
          <a:p>
            <a:pPr marL="45720" indent="0">
              <a:buNone/>
            </a:pPr>
            <a:r>
              <a:rPr lang="en-US" sz="5000" dirty="0"/>
              <a:t>QUESTIONS?</a:t>
            </a:r>
            <a:endParaRPr lang="en-NZ" sz="5000" dirty="0"/>
          </a:p>
        </p:txBody>
      </p:sp>
    </p:spTree>
    <p:extLst>
      <p:ext uri="{BB962C8B-B14F-4D97-AF65-F5344CB8AC3E}">
        <p14:creationId xmlns:p14="http://schemas.microsoft.com/office/powerpoint/2010/main" val="2182282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F8B7A-F087-4273-8228-A1AE0D735942}"/>
              </a:ext>
            </a:extLst>
          </p:cNvPr>
          <p:cNvSpPr>
            <a:spLocks noGrp="1"/>
          </p:cNvSpPr>
          <p:nvPr>
            <p:ph type="title"/>
          </p:nvPr>
        </p:nvSpPr>
        <p:spPr/>
        <p:txBody>
          <a:bodyPr/>
          <a:lstStyle/>
          <a:p>
            <a:r>
              <a:rPr lang="en-US" dirty="0"/>
              <a:t>1. Reason for choice of topic</a:t>
            </a:r>
            <a:endParaRPr lang="en-NZ" dirty="0"/>
          </a:p>
        </p:txBody>
      </p:sp>
      <p:sp>
        <p:nvSpPr>
          <p:cNvPr id="3" name="Content Placeholder 2">
            <a:extLst>
              <a:ext uri="{FF2B5EF4-FFF2-40B4-BE49-F238E27FC236}">
                <a16:creationId xmlns:a16="http://schemas.microsoft.com/office/drawing/2014/main" id="{A230BC7C-D560-498F-93A1-36D8E778F917}"/>
              </a:ext>
            </a:extLst>
          </p:cNvPr>
          <p:cNvSpPr>
            <a:spLocks noGrp="1"/>
          </p:cNvSpPr>
          <p:nvPr>
            <p:ph idx="1"/>
          </p:nvPr>
        </p:nvSpPr>
        <p:spPr>
          <a:xfrm>
            <a:off x="1217614" y="1828800"/>
            <a:ext cx="9753600" cy="5029200"/>
          </a:xfrm>
        </p:spPr>
        <p:txBody>
          <a:bodyPr/>
          <a:lstStyle/>
          <a:p>
            <a:r>
              <a:rPr lang="en-US" dirty="0"/>
              <a:t>Education is essential for everybody</a:t>
            </a:r>
          </a:p>
          <a:p>
            <a:r>
              <a:rPr lang="en-US" dirty="0"/>
              <a:t>Enhance understanding of the world’s progress in education development (countries invest the most or are improving)</a:t>
            </a:r>
          </a:p>
          <a:p>
            <a:r>
              <a:rPr lang="en-US" dirty="0"/>
              <a:t>Encourage support in education field for countries that need (from NGOs, angels funds, developed countries, UN)</a:t>
            </a:r>
          </a:p>
          <a:p>
            <a:r>
              <a:rPr lang="en-US" dirty="0"/>
              <a:t>Contribute to better government’s policy (Ministry of Education)</a:t>
            </a:r>
          </a:p>
          <a:p>
            <a:endParaRPr lang="en-NZ" dirty="0"/>
          </a:p>
        </p:txBody>
      </p:sp>
    </p:spTree>
    <p:extLst>
      <p:ext uri="{BB962C8B-B14F-4D97-AF65-F5344CB8AC3E}">
        <p14:creationId xmlns:p14="http://schemas.microsoft.com/office/powerpoint/2010/main" val="2957654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2. Analysis</a:t>
            </a:r>
          </a:p>
        </p:txBody>
      </p:sp>
      <p:sp>
        <p:nvSpPr>
          <p:cNvPr id="2" name="Content Placeholder 1"/>
          <p:cNvSpPr>
            <a:spLocks noGrp="1"/>
          </p:cNvSpPr>
          <p:nvPr>
            <p:ph idx="1"/>
          </p:nvPr>
        </p:nvSpPr>
        <p:spPr>
          <a:xfrm>
            <a:off x="1217612" y="1805940"/>
            <a:ext cx="9753600" cy="5029200"/>
          </a:xfrm>
        </p:spPr>
        <p:txBody>
          <a:bodyPr>
            <a:normAutofit fontScale="92500" lnSpcReduction="20000"/>
          </a:bodyPr>
          <a:lstStyle/>
          <a:p>
            <a:pPr marL="502920" indent="-457200">
              <a:buFont typeface="+mj-lt"/>
              <a:buAutoNum type="arabicPeriod"/>
            </a:pPr>
            <a:r>
              <a:rPr lang="en-US" dirty="0"/>
              <a:t>Compare countries in 4 aspects:</a:t>
            </a:r>
          </a:p>
          <a:p>
            <a:pPr marL="731520" lvl="1" indent="-457200">
              <a:buFont typeface="+mj-lt"/>
              <a:buAutoNum type="arabicPeriod"/>
            </a:pPr>
            <a:r>
              <a:rPr lang="en-US" b="1" dirty="0"/>
              <a:t>Government expenditure</a:t>
            </a:r>
          </a:p>
          <a:p>
            <a:pPr marL="502920" lvl="2" indent="0">
              <a:buNone/>
            </a:pPr>
            <a:r>
              <a:rPr lang="en-US" dirty="0"/>
              <a:t>Source: </a:t>
            </a:r>
            <a:r>
              <a:rPr lang="en-NZ" dirty="0"/>
              <a:t>UNESCO Institute for Statistics </a:t>
            </a:r>
            <a:r>
              <a:rPr lang="en-NZ" dirty="0">
                <a:hlinkClick r:id="rId3"/>
              </a:rPr>
              <a:t>http://data.uis.unesco.org/</a:t>
            </a:r>
            <a:endParaRPr lang="en-US" dirty="0"/>
          </a:p>
          <a:p>
            <a:pPr marL="731520" lvl="1" indent="-457200">
              <a:buFont typeface="+mj-lt"/>
              <a:buAutoNum type="arabicPeriod"/>
            </a:pPr>
            <a:r>
              <a:rPr lang="en-US" b="1" dirty="0"/>
              <a:t>Enrolment</a:t>
            </a:r>
          </a:p>
          <a:p>
            <a:pPr marL="502920" lvl="2" indent="0">
              <a:buNone/>
            </a:pPr>
            <a:r>
              <a:rPr lang="en-US" dirty="0"/>
              <a:t>Source: United Nations </a:t>
            </a:r>
            <a:r>
              <a:rPr lang="en-NZ" dirty="0">
                <a:hlinkClick r:id="rId4"/>
              </a:rPr>
              <a:t>data.un.org/</a:t>
            </a:r>
            <a:endParaRPr lang="en-US" dirty="0"/>
          </a:p>
          <a:p>
            <a:pPr marL="731520" lvl="1" indent="-457200">
              <a:buFont typeface="+mj-lt"/>
              <a:buAutoNum type="arabicPeriod"/>
            </a:pPr>
            <a:r>
              <a:rPr lang="en-US" b="1" dirty="0"/>
              <a:t>Labor rate</a:t>
            </a:r>
          </a:p>
          <a:p>
            <a:pPr marL="502920" lvl="2" indent="0">
              <a:buNone/>
            </a:pPr>
            <a:r>
              <a:rPr lang="en-US" dirty="0"/>
              <a:t>Source: Databank of World Bank</a:t>
            </a:r>
            <a:r>
              <a:rPr lang="en-US" sz="1200" dirty="0"/>
              <a:t>  </a:t>
            </a:r>
            <a:r>
              <a:rPr lang="en-NZ" dirty="0">
                <a:hlinkClick r:id="rId5">
                  <a:extLst>
                    <a:ext uri="{A12FA001-AC4F-418D-AE19-62706E023703}">
                      <ahyp:hlinkClr xmlns:ahyp="http://schemas.microsoft.com/office/drawing/2018/hyperlinkcolor" val="tx"/>
                    </a:ext>
                  </a:extLst>
                </a:hlinkClick>
              </a:rPr>
              <a:t>databank.worldbank.org/source/education-statistics-%5e-all-indicators#</a:t>
            </a:r>
            <a:endParaRPr lang="en-US" dirty="0"/>
          </a:p>
          <a:p>
            <a:pPr marL="731520" lvl="1" indent="-457200">
              <a:buFont typeface="+mj-lt"/>
              <a:buAutoNum type="arabicPeriod"/>
            </a:pPr>
            <a:r>
              <a:rPr lang="en-US" b="1" dirty="0"/>
              <a:t>Unemployment rate</a:t>
            </a:r>
          </a:p>
          <a:p>
            <a:pPr marL="502920" lvl="2" indent="0">
              <a:buNone/>
            </a:pPr>
            <a:r>
              <a:rPr lang="en-US" dirty="0"/>
              <a:t>Source: Databank of World Bank</a:t>
            </a:r>
            <a:r>
              <a:rPr lang="en-US" sz="1200" dirty="0"/>
              <a:t>  </a:t>
            </a:r>
            <a:r>
              <a:rPr lang="en-NZ" dirty="0">
                <a:hlinkClick r:id="rId5">
                  <a:extLst>
                    <a:ext uri="{A12FA001-AC4F-418D-AE19-62706E023703}">
                      <ahyp:hlinkClr xmlns:ahyp="http://schemas.microsoft.com/office/drawing/2018/hyperlinkcolor" val="tx"/>
                    </a:ext>
                  </a:extLst>
                </a:hlinkClick>
              </a:rPr>
              <a:t>databank.worldbank.org/source/education-statistics-%5e-all-indicators#</a:t>
            </a:r>
            <a:endParaRPr lang="en-US" b="1" dirty="0"/>
          </a:p>
          <a:p>
            <a:pPr marL="502920" indent="-457200">
              <a:buFont typeface="+mj-lt"/>
              <a:buAutoNum type="arabicPeriod"/>
            </a:pPr>
            <a:r>
              <a:rPr lang="en-US" dirty="0"/>
              <a:t>Analyse causes and effects of education in New Zealand</a:t>
            </a:r>
          </a:p>
          <a:p>
            <a:pPr marL="502920" indent="-457200">
              <a:buFont typeface="+mj-lt"/>
              <a:buAutoNum type="arabicPeriod"/>
            </a:pPr>
            <a:r>
              <a:rPr lang="en-US" dirty="0"/>
              <a:t>Compare the distribution of schools in each region of New Zealand and also analyze the proportion of students in these regions based on their origin i.e. Maori, Asian, European and International students.</a:t>
            </a:r>
          </a:p>
          <a:p>
            <a:pPr marL="45720" indent="0">
              <a:buNone/>
            </a:pPr>
            <a:r>
              <a:rPr lang="en-US" dirty="0"/>
              <a:t>	source: </a:t>
            </a:r>
            <a:r>
              <a:rPr lang="en-IN" dirty="0">
                <a:hlinkClick r:id="rId6"/>
              </a:rPr>
              <a:t>https://catalogue.data.govt.nz/</a:t>
            </a:r>
            <a:endParaRPr lang="en-US" dirty="0"/>
          </a:p>
          <a:p>
            <a:pPr marL="502920" indent="-457200">
              <a:buFont typeface="+mj-lt"/>
              <a:buAutoNum type="arabicPeriod"/>
            </a:pPr>
            <a:endParaRPr lang="en-US" dirty="0"/>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8BCA1-A7C0-49AF-B617-F4991FE31D9D}"/>
              </a:ext>
            </a:extLst>
          </p:cNvPr>
          <p:cNvSpPr>
            <a:spLocks noGrp="1"/>
          </p:cNvSpPr>
          <p:nvPr>
            <p:ph type="title"/>
          </p:nvPr>
        </p:nvSpPr>
        <p:spPr/>
        <p:txBody>
          <a:bodyPr/>
          <a:lstStyle/>
          <a:p>
            <a:r>
              <a:rPr lang="en-US" dirty="0"/>
              <a:t>libraries</a:t>
            </a:r>
            <a:endParaRPr lang="en-NZ" dirty="0"/>
          </a:p>
        </p:txBody>
      </p:sp>
      <p:sp>
        <p:nvSpPr>
          <p:cNvPr id="3" name="Content Placeholder 2">
            <a:extLst>
              <a:ext uri="{FF2B5EF4-FFF2-40B4-BE49-F238E27FC236}">
                <a16:creationId xmlns:a16="http://schemas.microsoft.com/office/drawing/2014/main" id="{AA395EBB-FFF2-4F23-B64C-10DC844138B9}"/>
              </a:ext>
            </a:extLst>
          </p:cNvPr>
          <p:cNvSpPr>
            <a:spLocks noGrp="1"/>
          </p:cNvSpPr>
          <p:nvPr>
            <p:ph idx="1"/>
          </p:nvPr>
        </p:nvSpPr>
        <p:spPr/>
        <p:txBody>
          <a:bodyPr/>
          <a:lstStyle/>
          <a:p>
            <a:r>
              <a:rPr lang="en-NZ" dirty="0" err="1"/>
              <a:t>tidyverse</a:t>
            </a:r>
            <a:endParaRPr lang="en-NZ" dirty="0"/>
          </a:p>
          <a:p>
            <a:r>
              <a:rPr lang="en-NZ" dirty="0" err="1"/>
              <a:t>readxl</a:t>
            </a:r>
            <a:endParaRPr lang="en-NZ" dirty="0"/>
          </a:p>
          <a:p>
            <a:r>
              <a:rPr lang="en-NZ" dirty="0" err="1"/>
              <a:t>visdat</a:t>
            </a:r>
            <a:endParaRPr lang="en-NZ" dirty="0"/>
          </a:p>
          <a:p>
            <a:r>
              <a:rPr lang="en-NZ" dirty="0"/>
              <a:t>ggplot2</a:t>
            </a:r>
          </a:p>
          <a:p>
            <a:r>
              <a:rPr lang="en-NZ" dirty="0" err="1"/>
              <a:t>dplyr</a:t>
            </a:r>
            <a:endParaRPr lang="en-NZ" dirty="0"/>
          </a:p>
        </p:txBody>
      </p:sp>
    </p:spTree>
    <p:extLst>
      <p:ext uri="{BB962C8B-B14F-4D97-AF65-F5344CB8AC3E}">
        <p14:creationId xmlns:p14="http://schemas.microsoft.com/office/powerpoint/2010/main" val="866504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5F25E-C267-41D8-8E46-5964589A560C}"/>
              </a:ext>
            </a:extLst>
          </p:cNvPr>
          <p:cNvSpPr>
            <a:spLocks noGrp="1"/>
          </p:cNvSpPr>
          <p:nvPr>
            <p:ph type="title"/>
          </p:nvPr>
        </p:nvSpPr>
        <p:spPr/>
        <p:txBody>
          <a:bodyPr/>
          <a:lstStyle/>
          <a:p>
            <a:r>
              <a:rPr lang="en-US" dirty="0"/>
              <a:t>3. Wrangling</a:t>
            </a:r>
            <a:br>
              <a:rPr lang="en-US" dirty="0"/>
            </a:br>
            <a:r>
              <a:rPr lang="en-US" sz="3000" dirty="0"/>
              <a:t>Government expenditure</a:t>
            </a:r>
            <a:endParaRPr lang="en-NZ" sz="3000" dirty="0"/>
          </a:p>
        </p:txBody>
      </p:sp>
      <p:sp>
        <p:nvSpPr>
          <p:cNvPr id="6" name="Content Placeholder 5">
            <a:extLst>
              <a:ext uri="{FF2B5EF4-FFF2-40B4-BE49-F238E27FC236}">
                <a16:creationId xmlns:a16="http://schemas.microsoft.com/office/drawing/2014/main" id="{E469F224-FA48-49D7-A291-395B92B1F2AA}"/>
              </a:ext>
            </a:extLst>
          </p:cNvPr>
          <p:cNvSpPr>
            <a:spLocks noGrp="1"/>
          </p:cNvSpPr>
          <p:nvPr>
            <p:ph idx="1"/>
          </p:nvPr>
        </p:nvSpPr>
        <p:spPr/>
        <p:txBody>
          <a:bodyPr/>
          <a:lstStyle/>
          <a:p>
            <a:endParaRPr lang="en-NZ" dirty="0"/>
          </a:p>
        </p:txBody>
      </p:sp>
      <p:pic>
        <p:nvPicPr>
          <p:cNvPr id="7" name="Picture 6">
            <a:extLst>
              <a:ext uri="{FF2B5EF4-FFF2-40B4-BE49-F238E27FC236}">
                <a16:creationId xmlns:a16="http://schemas.microsoft.com/office/drawing/2014/main" id="{C30FC3FC-ED76-4249-9AD3-54DDF8A02356}"/>
              </a:ext>
            </a:extLst>
          </p:cNvPr>
          <p:cNvPicPr>
            <a:picLocks noChangeAspect="1"/>
          </p:cNvPicPr>
          <p:nvPr/>
        </p:nvPicPr>
        <p:blipFill>
          <a:blip r:embed="rId2"/>
          <a:stretch>
            <a:fillRect/>
          </a:stretch>
        </p:blipFill>
        <p:spPr>
          <a:xfrm>
            <a:off x="-469192" y="1600200"/>
            <a:ext cx="12659604" cy="6629400"/>
          </a:xfrm>
          <a:prstGeom prst="rect">
            <a:avLst/>
          </a:prstGeom>
        </p:spPr>
      </p:pic>
    </p:spTree>
    <p:extLst>
      <p:ext uri="{BB962C8B-B14F-4D97-AF65-F5344CB8AC3E}">
        <p14:creationId xmlns:p14="http://schemas.microsoft.com/office/powerpoint/2010/main" val="4151273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CB2B-3C0A-465A-A6BA-84A4E4888935}"/>
              </a:ext>
            </a:extLst>
          </p:cNvPr>
          <p:cNvSpPr>
            <a:spLocks noGrp="1"/>
          </p:cNvSpPr>
          <p:nvPr>
            <p:ph type="title"/>
          </p:nvPr>
        </p:nvSpPr>
        <p:spPr/>
        <p:txBody>
          <a:bodyPr/>
          <a:lstStyle/>
          <a:p>
            <a:r>
              <a:rPr lang="en-US" dirty="0"/>
              <a:t>3. Wrangling</a:t>
            </a:r>
            <a:br>
              <a:rPr lang="en-US" dirty="0"/>
            </a:br>
            <a:r>
              <a:rPr lang="en-US" sz="3000" dirty="0"/>
              <a:t>Government expenditure</a:t>
            </a:r>
            <a:endParaRPr lang="en-NZ" dirty="0"/>
          </a:p>
        </p:txBody>
      </p:sp>
      <p:sp>
        <p:nvSpPr>
          <p:cNvPr id="4" name="Text Placeholder 3">
            <a:extLst>
              <a:ext uri="{FF2B5EF4-FFF2-40B4-BE49-F238E27FC236}">
                <a16:creationId xmlns:a16="http://schemas.microsoft.com/office/drawing/2014/main" id="{B4A799E3-9CE3-4231-8D0F-A62E989C61C2}"/>
              </a:ext>
            </a:extLst>
          </p:cNvPr>
          <p:cNvSpPr>
            <a:spLocks noGrp="1"/>
          </p:cNvSpPr>
          <p:nvPr>
            <p:ph type="body" idx="1"/>
          </p:nvPr>
        </p:nvSpPr>
        <p:spPr/>
        <p:txBody>
          <a:bodyPr/>
          <a:lstStyle/>
          <a:p>
            <a:r>
              <a:rPr lang="en-US" dirty="0"/>
              <a:t>Original data</a:t>
            </a:r>
            <a:endParaRPr lang="en-NZ" dirty="0"/>
          </a:p>
        </p:txBody>
      </p:sp>
      <p:sp>
        <p:nvSpPr>
          <p:cNvPr id="5" name="Content Placeholder 4">
            <a:extLst>
              <a:ext uri="{FF2B5EF4-FFF2-40B4-BE49-F238E27FC236}">
                <a16:creationId xmlns:a16="http://schemas.microsoft.com/office/drawing/2014/main" id="{768DC13F-5ADB-4948-8735-A39A413825E1}"/>
              </a:ext>
            </a:extLst>
          </p:cNvPr>
          <p:cNvSpPr>
            <a:spLocks noGrp="1"/>
          </p:cNvSpPr>
          <p:nvPr>
            <p:ph sz="half" idx="2"/>
          </p:nvPr>
        </p:nvSpPr>
        <p:spPr/>
        <p:txBody>
          <a:bodyPr/>
          <a:lstStyle/>
          <a:p>
            <a:endParaRPr lang="en-NZ"/>
          </a:p>
        </p:txBody>
      </p:sp>
      <p:sp>
        <p:nvSpPr>
          <p:cNvPr id="6" name="Text Placeholder 5">
            <a:extLst>
              <a:ext uri="{FF2B5EF4-FFF2-40B4-BE49-F238E27FC236}">
                <a16:creationId xmlns:a16="http://schemas.microsoft.com/office/drawing/2014/main" id="{D6E112BF-A9E0-443B-A8E0-96CF9D2E929C}"/>
              </a:ext>
            </a:extLst>
          </p:cNvPr>
          <p:cNvSpPr>
            <a:spLocks noGrp="1"/>
          </p:cNvSpPr>
          <p:nvPr>
            <p:ph type="body" sz="quarter" idx="3"/>
          </p:nvPr>
        </p:nvSpPr>
        <p:spPr/>
        <p:txBody>
          <a:bodyPr/>
          <a:lstStyle/>
          <a:p>
            <a:r>
              <a:rPr lang="en-US" dirty="0"/>
              <a:t>After wrangling</a:t>
            </a:r>
            <a:endParaRPr lang="en-NZ" dirty="0"/>
          </a:p>
        </p:txBody>
      </p:sp>
      <p:sp>
        <p:nvSpPr>
          <p:cNvPr id="7" name="Content Placeholder 6">
            <a:extLst>
              <a:ext uri="{FF2B5EF4-FFF2-40B4-BE49-F238E27FC236}">
                <a16:creationId xmlns:a16="http://schemas.microsoft.com/office/drawing/2014/main" id="{04823F95-E8E6-44EB-B174-21633443B6A6}"/>
              </a:ext>
            </a:extLst>
          </p:cNvPr>
          <p:cNvSpPr>
            <a:spLocks noGrp="1"/>
          </p:cNvSpPr>
          <p:nvPr>
            <p:ph sz="quarter" idx="4"/>
          </p:nvPr>
        </p:nvSpPr>
        <p:spPr/>
        <p:txBody>
          <a:bodyPr/>
          <a:lstStyle/>
          <a:p>
            <a:endParaRPr lang="en-NZ"/>
          </a:p>
        </p:txBody>
      </p:sp>
      <p:pic>
        <p:nvPicPr>
          <p:cNvPr id="8" name="Picture 7">
            <a:extLst>
              <a:ext uri="{FF2B5EF4-FFF2-40B4-BE49-F238E27FC236}">
                <a16:creationId xmlns:a16="http://schemas.microsoft.com/office/drawing/2014/main" id="{9FE56666-2881-4A15-A67C-B9DEBAAF7CE0}"/>
              </a:ext>
            </a:extLst>
          </p:cNvPr>
          <p:cNvPicPr>
            <a:picLocks noChangeAspect="1"/>
          </p:cNvPicPr>
          <p:nvPr/>
        </p:nvPicPr>
        <p:blipFill>
          <a:blip r:embed="rId2"/>
          <a:stretch>
            <a:fillRect/>
          </a:stretch>
        </p:blipFill>
        <p:spPr>
          <a:xfrm>
            <a:off x="1065212" y="104305"/>
            <a:ext cx="8077200" cy="6677494"/>
          </a:xfrm>
          <a:prstGeom prst="rect">
            <a:avLst/>
          </a:prstGeom>
        </p:spPr>
      </p:pic>
    </p:spTree>
    <p:extLst>
      <p:ext uri="{BB962C8B-B14F-4D97-AF65-F5344CB8AC3E}">
        <p14:creationId xmlns:p14="http://schemas.microsoft.com/office/powerpoint/2010/main" val="2446506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CB2B-3C0A-465A-A6BA-84A4E4888935}"/>
              </a:ext>
            </a:extLst>
          </p:cNvPr>
          <p:cNvSpPr>
            <a:spLocks noGrp="1"/>
          </p:cNvSpPr>
          <p:nvPr>
            <p:ph type="title"/>
          </p:nvPr>
        </p:nvSpPr>
        <p:spPr/>
        <p:txBody>
          <a:bodyPr/>
          <a:lstStyle/>
          <a:p>
            <a:r>
              <a:rPr lang="en-US" dirty="0"/>
              <a:t>3. Wrangling</a:t>
            </a:r>
            <a:br>
              <a:rPr lang="en-US" dirty="0"/>
            </a:br>
            <a:r>
              <a:rPr lang="en-US" sz="3000" dirty="0"/>
              <a:t>Government expenditure</a:t>
            </a:r>
            <a:endParaRPr lang="en-NZ" dirty="0"/>
          </a:p>
        </p:txBody>
      </p:sp>
      <p:pic>
        <p:nvPicPr>
          <p:cNvPr id="3" name="Picture 2">
            <a:extLst>
              <a:ext uri="{FF2B5EF4-FFF2-40B4-BE49-F238E27FC236}">
                <a16:creationId xmlns:a16="http://schemas.microsoft.com/office/drawing/2014/main" id="{5C0D593A-5919-459F-BCA3-5E50151D2C7A}"/>
              </a:ext>
            </a:extLst>
          </p:cNvPr>
          <p:cNvPicPr>
            <a:picLocks noChangeAspect="1"/>
          </p:cNvPicPr>
          <p:nvPr/>
        </p:nvPicPr>
        <p:blipFill>
          <a:blip r:embed="rId2"/>
          <a:stretch>
            <a:fillRect/>
          </a:stretch>
        </p:blipFill>
        <p:spPr>
          <a:xfrm>
            <a:off x="47803" y="2545080"/>
            <a:ext cx="12093217" cy="2910840"/>
          </a:xfrm>
          <a:prstGeom prst="rect">
            <a:avLst/>
          </a:prstGeom>
        </p:spPr>
      </p:pic>
      <p:sp>
        <p:nvSpPr>
          <p:cNvPr id="8" name="Text Placeholder 3">
            <a:extLst>
              <a:ext uri="{FF2B5EF4-FFF2-40B4-BE49-F238E27FC236}">
                <a16:creationId xmlns:a16="http://schemas.microsoft.com/office/drawing/2014/main" id="{2E000BAA-10BD-4B3F-B4E9-0A593CDF8325}"/>
              </a:ext>
            </a:extLst>
          </p:cNvPr>
          <p:cNvSpPr txBox="1">
            <a:spLocks/>
          </p:cNvSpPr>
          <p:nvPr/>
        </p:nvSpPr>
        <p:spPr>
          <a:xfrm>
            <a:off x="1267580" y="1752600"/>
            <a:ext cx="4708525" cy="838200"/>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a:lstStyle>
          <a:p>
            <a:pPr marL="45720" indent="0">
              <a:buFont typeface="Arial" pitchFamily="34" charset="0"/>
              <a:buNone/>
            </a:pPr>
            <a:r>
              <a:rPr lang="en-US" dirty="0"/>
              <a:t>AFTER WRANGLING</a:t>
            </a:r>
            <a:endParaRPr lang="en-NZ" dirty="0"/>
          </a:p>
        </p:txBody>
      </p:sp>
    </p:spTree>
    <p:extLst>
      <p:ext uri="{BB962C8B-B14F-4D97-AF65-F5344CB8AC3E}">
        <p14:creationId xmlns:p14="http://schemas.microsoft.com/office/powerpoint/2010/main" val="3698176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CB2B-3C0A-465A-A6BA-84A4E4888935}"/>
              </a:ext>
            </a:extLst>
          </p:cNvPr>
          <p:cNvSpPr>
            <a:spLocks noGrp="1"/>
          </p:cNvSpPr>
          <p:nvPr>
            <p:ph type="title"/>
          </p:nvPr>
        </p:nvSpPr>
        <p:spPr/>
        <p:txBody>
          <a:bodyPr/>
          <a:lstStyle/>
          <a:p>
            <a:r>
              <a:rPr lang="en-US" dirty="0"/>
              <a:t>3. Wrangling</a:t>
            </a:r>
            <a:br>
              <a:rPr lang="en-US" dirty="0"/>
            </a:br>
            <a:r>
              <a:rPr lang="en-US" sz="3000" dirty="0"/>
              <a:t>Enrollment</a:t>
            </a:r>
            <a:endParaRPr lang="en-NZ" dirty="0"/>
          </a:p>
        </p:txBody>
      </p:sp>
      <p:pic>
        <p:nvPicPr>
          <p:cNvPr id="8" name="Content Placeholder 7">
            <a:extLst>
              <a:ext uri="{FF2B5EF4-FFF2-40B4-BE49-F238E27FC236}">
                <a16:creationId xmlns:a16="http://schemas.microsoft.com/office/drawing/2014/main" id="{9B95EEEF-8D6A-490E-A6CE-E8F9A773C185}"/>
              </a:ext>
            </a:extLst>
          </p:cNvPr>
          <p:cNvPicPr>
            <a:picLocks noGrp="1" noChangeAspect="1"/>
          </p:cNvPicPr>
          <p:nvPr>
            <p:ph idx="1"/>
          </p:nvPr>
        </p:nvPicPr>
        <p:blipFill>
          <a:blip r:embed="rId3"/>
          <a:stretch>
            <a:fillRect/>
          </a:stretch>
        </p:blipFill>
        <p:spPr>
          <a:xfrm>
            <a:off x="989012" y="2205701"/>
            <a:ext cx="10287000" cy="4652299"/>
          </a:xfrm>
          <a:prstGeom prst="rect">
            <a:avLst/>
          </a:prstGeom>
        </p:spPr>
      </p:pic>
      <p:sp>
        <p:nvSpPr>
          <p:cNvPr id="4" name="Text Placeholder 3">
            <a:extLst>
              <a:ext uri="{FF2B5EF4-FFF2-40B4-BE49-F238E27FC236}">
                <a16:creationId xmlns:a16="http://schemas.microsoft.com/office/drawing/2014/main" id="{B4A799E3-9CE3-4231-8D0F-A62E989C61C2}"/>
              </a:ext>
            </a:extLst>
          </p:cNvPr>
          <p:cNvSpPr>
            <a:spLocks noGrp="1"/>
          </p:cNvSpPr>
          <p:nvPr>
            <p:ph type="body" idx="4294967295"/>
          </p:nvPr>
        </p:nvSpPr>
        <p:spPr>
          <a:xfrm>
            <a:off x="1267580" y="1752600"/>
            <a:ext cx="4708525" cy="838200"/>
          </a:xfrm>
        </p:spPr>
        <p:txBody>
          <a:bodyPr/>
          <a:lstStyle/>
          <a:p>
            <a:pPr marL="45720" indent="0">
              <a:buNone/>
            </a:pPr>
            <a:r>
              <a:rPr lang="en-US" dirty="0"/>
              <a:t>Original data</a:t>
            </a:r>
            <a:endParaRPr lang="en-NZ" dirty="0"/>
          </a:p>
        </p:txBody>
      </p:sp>
    </p:spTree>
    <p:extLst>
      <p:ext uri="{BB962C8B-B14F-4D97-AF65-F5344CB8AC3E}">
        <p14:creationId xmlns:p14="http://schemas.microsoft.com/office/powerpoint/2010/main" val="1692786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1826</TotalTime>
  <Words>581</Words>
  <Application>Microsoft Office PowerPoint</Application>
  <PresentationFormat>Custom</PresentationFormat>
  <Paragraphs>121</Paragraphs>
  <Slides>25</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Century Gothic</vt:lpstr>
      <vt:lpstr>World country report presentation</vt:lpstr>
      <vt:lpstr>Education in new Zealand</vt:lpstr>
      <vt:lpstr>Content</vt:lpstr>
      <vt:lpstr>1. Reason for choice of topic</vt:lpstr>
      <vt:lpstr>2. Analysis</vt:lpstr>
      <vt:lpstr>libraries</vt:lpstr>
      <vt:lpstr>3. Wrangling Government expenditure</vt:lpstr>
      <vt:lpstr>3. Wrangling Government expenditure</vt:lpstr>
      <vt:lpstr>3. Wrangling Government expenditure</vt:lpstr>
      <vt:lpstr>3. Wrangling Enrollment</vt:lpstr>
      <vt:lpstr>PowerPoint Presentation</vt:lpstr>
      <vt:lpstr>3. Wrangling enrollment</vt:lpstr>
      <vt:lpstr>PowerPoint Presentation</vt:lpstr>
      <vt:lpstr>3. Wrangling Labor and unemployment rate</vt:lpstr>
      <vt:lpstr>3. Wrangling Original data</vt:lpstr>
      <vt:lpstr>3. Wrangling Missing Values</vt:lpstr>
      <vt:lpstr>3. Wrangling after wrangling</vt:lpstr>
      <vt:lpstr>3. Wrangling New Zealand’s education investment and outcome</vt:lpstr>
      <vt:lpstr>3. WRANGLING DATASET ON list of schools in New Zealand </vt:lpstr>
      <vt:lpstr> </vt:lpstr>
      <vt:lpstr> </vt:lpstr>
      <vt:lpstr>Top Five regions with highest number of schools (Primary: Secondary)</vt:lpstr>
      <vt:lpstr>Proportion of students of regions based on their origin</vt:lpstr>
      <vt:lpstr>4. Challenges</vt:lpstr>
      <vt:lpstr>4.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 in new Zealand compared with the other countries</dc:title>
  <dc:creator>Kim Van Nguyen</dc:creator>
  <cp:lastModifiedBy>Kim Van Nguyen</cp:lastModifiedBy>
  <cp:revision>48</cp:revision>
  <dcterms:created xsi:type="dcterms:W3CDTF">2019-10-17T20:28:47Z</dcterms:created>
  <dcterms:modified xsi:type="dcterms:W3CDTF">2019-10-22T06:57:21Z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