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pna Samir Shukla" initials="SSS" lastIdx="1" clrIdx="0">
    <p:extLst>
      <p:ext uri="{19B8F6BF-5375-455C-9EA6-DF929625EA0E}">
        <p15:presenceInfo xmlns:p15="http://schemas.microsoft.com/office/powerpoint/2012/main" userId="5b0a7d2853dd8b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1BE6-1339-478A-8216-DE2952D9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E56EA-4B1C-4039-8CD0-72F16DF4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F8DCC-BAD3-4743-93D6-ED89F615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359B-9E4F-407E-B1C2-FFD768BB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9DB2-D6C7-44AB-84B0-06EB319F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6A4F-FB14-40D7-A011-69277FC3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AFFA-0BF4-4984-A829-BFC829C4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06AF-5C92-41A1-A000-8DA72EBD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19B6-9096-4613-8933-C07345BA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C42A-086D-4AD1-8F03-2840D47D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55E0D-F6E3-4313-BFD9-F3397F44A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FE430-6776-4C48-809C-1460BE93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EAF9-B699-4F8A-B3C0-1D1D5E8F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BF3A-949E-430C-A5E4-818839E9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E447-4352-4C7B-A2A3-0FE143E0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4F6D-5276-4D26-B2B0-76220B63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2E26-3986-4443-8FED-908DCE31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9D5A-89FB-4854-BE64-A77EA7B8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2949-0843-4C8C-B1F9-6C6DC8B5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03CA-8519-4DCC-8480-E2C21DCD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C764-6E7B-4631-9B30-B53CCB39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1B66-A73F-4EC9-A3F1-B673065B7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B47C-2AD2-46F0-919F-E01A0193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CEAA-0210-44D9-B31A-5B5F0508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6620-154A-46BA-963C-512387C4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946E-7D5C-46FF-B4DA-00F885BF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71A3-84BA-425E-B4EE-0F47A635B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17D9F-F90F-4CEB-ADD6-8D6026D0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EE3A9-2065-4D50-8485-2C9EC4F4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1BF4-642B-4860-B5CA-F8A8ECFC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89422-F7F7-4078-8D2C-5ECDDF74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228-1AAB-4EEB-829A-3A66E3AB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FE426-2712-4FBD-B692-CCC246E9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4040F-CF65-46B2-A180-207BBAA37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F1FE0-F918-4438-912D-4809450F0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7C6A4-001A-4DD8-A3A7-4A84F627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4A90E-9757-4702-976E-25916CA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82B42-C046-493C-A920-F850C97A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A4D01-9168-4445-A043-C252FF5B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AF10-BD94-44D1-9FF0-4295E1B1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2B668-9264-4C5F-9CD1-48C6B9EF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3E647-F809-4925-AA34-7EB84A4D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7D4-C7FD-4DD8-A211-4DF82D29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70587-8DAB-4F41-8B34-6D2FDA67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65541-B2FC-4C2F-B2B6-BE14DA4C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0DD4-9E71-46CB-8626-DC2C87ED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3E20-C961-4648-B028-6945E014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E9C9-5237-4B57-9D2F-DBF44B06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4607C-BFF3-46FD-94D0-C17A93CC1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753EC-A08B-494F-A2CE-693EA45C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687EE-5E73-464F-9F1A-AB69B08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EF52A-7EFE-4C98-91CC-A855DEE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EDE3-2D41-4F5B-8329-0A28E33B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9B30-A3BD-4C95-AE9B-493AE869C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29395-09B9-4930-A1B9-37DB65AC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A0F5-3549-44BA-8966-03F27254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3A1A6-E909-475E-B3A9-5C38B9B4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5557-9113-41A1-932A-1FF3F813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1A980-E7DE-4D74-87AC-3E2DBB54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F5F3-CDA0-4961-B06A-79081A4F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8323-36E4-4162-8C81-38F772CF2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62CE-7338-4200-BB93-3F8358359778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19EB-548E-4712-A450-6A183648A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23FB-D997-410F-8AED-370BB2157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4FB2-244E-4D5F-8FEB-4A06E722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tg://resolve/?domain=ECOM_CHAMP_BOT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9A0D0-E559-4261-B823-6E831E89E74F}"/>
              </a:ext>
            </a:extLst>
          </p:cNvPr>
          <p:cNvSpPr txBox="1"/>
          <p:nvPr/>
        </p:nvSpPr>
        <p:spPr>
          <a:xfrm>
            <a:off x="237068" y="394692"/>
            <a:ext cx="114469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Chatbot works on 2 major principles:-</a:t>
            </a:r>
          </a:p>
          <a:p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NLU : Natural Language Understanding</a:t>
            </a:r>
          </a:p>
          <a:p>
            <a:pPr marL="342900" indent="-342900">
              <a:buAutoNum type="arabicParenR"/>
            </a:pPr>
            <a:r>
              <a:rPr lang="en-US" sz="1600" dirty="0"/>
              <a:t>NLG : Natural Language Generation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r>
              <a:rPr lang="en-US" sz="1600" dirty="0"/>
              <a:t>NLU : A typical Chatbot classifies </a:t>
            </a:r>
            <a:r>
              <a:rPr lang="en-US" sz="1600" dirty="0">
                <a:solidFill>
                  <a:srgbClr val="FF0000"/>
                </a:solidFill>
              </a:rPr>
              <a:t>the intent of the User </a:t>
            </a:r>
            <a:r>
              <a:rPr lang="en-US" sz="1600" dirty="0"/>
              <a:t>based on </a:t>
            </a:r>
            <a:r>
              <a:rPr lang="en-US" sz="1600" dirty="0">
                <a:solidFill>
                  <a:srgbClr val="0070C0"/>
                </a:solidFill>
              </a:rPr>
              <a:t>pre-trained utterances</a:t>
            </a:r>
            <a:r>
              <a:rPr lang="en-US" sz="1600" dirty="0"/>
              <a:t>, extracts entities from these utterances and decides on the next course of action</a:t>
            </a:r>
          </a:p>
          <a:p>
            <a:endParaRPr lang="en-US" sz="1600" dirty="0"/>
          </a:p>
          <a:p>
            <a:r>
              <a:rPr lang="en-US" sz="1600" dirty="0"/>
              <a:t>NLG : The output shown to a User by a chatbot can be crudely considered as a case of Natural Language Generation</a:t>
            </a:r>
          </a:p>
          <a:p>
            <a:endParaRPr lang="en-US" dirty="0"/>
          </a:p>
          <a:p>
            <a:r>
              <a:rPr lang="en-US" sz="1600" dirty="0"/>
              <a:t>The elements you may use in a chatbot conversation are: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Greeting:</a:t>
            </a:r>
            <a:r>
              <a:rPr lang="en-US" sz="1600" dirty="0"/>
              <a:t> Used to say hello or start a conversation. Formality is dependent on relationship (return versus new users).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Asking:</a:t>
            </a:r>
            <a:r>
              <a:rPr lang="en-US" sz="1600" dirty="0"/>
              <a:t> For engaging or seeking information. Helps keep the conversation going.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Informing:</a:t>
            </a:r>
            <a:r>
              <a:rPr lang="en-US" sz="1600" dirty="0"/>
              <a:t> Giving information that is either requested or pertinent to the conversation.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Checking:</a:t>
            </a:r>
            <a:r>
              <a:rPr lang="en-US" sz="1600" dirty="0"/>
              <a:t> Testing the user’s understanding. Restating details and information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Error:</a:t>
            </a:r>
            <a:r>
              <a:rPr lang="en-US" sz="1600" dirty="0"/>
              <a:t> When the chatbot doesn’t understand or fails to fulfill a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Apologizing:</a:t>
            </a:r>
            <a:r>
              <a:rPr lang="en-US" sz="1600" dirty="0"/>
              <a:t> Politely acknowledging the chatbot’s shortcomings. Should be brief and serve as a bridge to alternative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Suggesting:</a:t>
            </a:r>
            <a:r>
              <a:rPr lang="en-US" sz="1600" dirty="0"/>
              <a:t> Presents the user with relevant actions or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Conclusion:</a:t>
            </a:r>
            <a:r>
              <a:rPr lang="en-US" sz="1600" dirty="0"/>
              <a:t> A clear end to the conversation.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D269-9FA6-4459-BFBC-CD7B2D9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Illustration Using Google </a:t>
            </a:r>
            <a:r>
              <a:rPr lang="en-US" sz="2800" dirty="0" err="1"/>
              <a:t>DialogFlow</a:t>
            </a:r>
            <a:r>
              <a:rPr lang="en-US" sz="2800" dirty="0"/>
              <a:t>-Use Case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93B9E-C7E4-4E57-A813-66CCB105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2" y="801513"/>
            <a:ext cx="5143308" cy="4051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ED880-7017-4343-8EAC-58611B5D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04" y="801513"/>
            <a:ext cx="6841946" cy="3285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0F369A-A541-42F6-A613-8558E0F81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37" y="4586464"/>
            <a:ext cx="8391525" cy="21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D269-9FA6-4459-BFBC-CD7B2D9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Illustration Using Google </a:t>
            </a:r>
            <a:r>
              <a:rPr lang="en-US" sz="2800" dirty="0" err="1"/>
              <a:t>DialogFlow</a:t>
            </a:r>
            <a:r>
              <a:rPr lang="en-US" sz="2800" dirty="0"/>
              <a:t>-Use Case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A5C19-782E-40F9-9B20-72AE0AF1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5" y="801512"/>
            <a:ext cx="4967112" cy="3634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E8443-C527-4C1E-8686-71ED3DE4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12" y="801512"/>
            <a:ext cx="6081203" cy="44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9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D269-9FA6-4459-BFBC-CD7B2D9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Deployment Using Telegram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922B7-E17F-42DB-B1A9-F3C2C302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8" y="801512"/>
            <a:ext cx="4294070" cy="404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0C5AB8-58FD-4A75-9A50-7B1CD66F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87" y="801512"/>
            <a:ext cx="4177056" cy="3233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72E5E-61EF-40E3-AC6A-0112F3FA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038" y="4186855"/>
            <a:ext cx="4036836" cy="24577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658DA-76DF-40B6-95CC-B3214E82AA88}"/>
              </a:ext>
            </a:extLst>
          </p:cNvPr>
          <p:cNvSpPr txBox="1"/>
          <p:nvPr/>
        </p:nvSpPr>
        <p:spPr>
          <a:xfrm>
            <a:off x="9426222" y="583319"/>
            <a:ext cx="1927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Live Demo at</a:t>
            </a:r>
            <a:endParaRPr lang="pt-BR" dirty="0">
              <a:hlinkClick r:id="rId5" action="ppaction://hlinkfile"/>
            </a:endParaRPr>
          </a:p>
          <a:p>
            <a:endParaRPr lang="pt-BR" u="sng" dirty="0">
              <a:hlinkClick r:id="rId5" action="ppaction://hlinkfile"/>
            </a:endParaRPr>
          </a:p>
          <a:p>
            <a:r>
              <a:rPr lang="pt-BR" dirty="0">
                <a:hlinkClick r:id="rId5" action="ppaction://hlinkfile"/>
              </a:rPr>
              <a:t>t.me/ECOM_CHAMP_BOT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1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219C-7D3B-4075-A669-459EDD69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24" y="362451"/>
            <a:ext cx="10515600" cy="5838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Case 1 :  Order Enquiry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D696AE-507B-4662-9A31-41D9CD42DA4C}"/>
              </a:ext>
            </a:extLst>
          </p:cNvPr>
          <p:cNvSpPr/>
          <p:nvPr/>
        </p:nvSpPr>
        <p:spPr>
          <a:xfrm>
            <a:off x="4809079" y="843845"/>
            <a:ext cx="1772344" cy="555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Greeting Message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03D239-0169-4705-A7DC-F3EBDA9D0321}"/>
              </a:ext>
            </a:extLst>
          </p:cNvPr>
          <p:cNvCxnSpPr>
            <a:cxnSpLocks/>
          </p:cNvCxnSpPr>
          <p:nvPr/>
        </p:nvCxnSpPr>
        <p:spPr>
          <a:xfrm flipH="1">
            <a:off x="5717830" y="1331588"/>
            <a:ext cx="1" cy="40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25AAD-0E97-4762-ABC8-E5B560F79A6A}"/>
              </a:ext>
            </a:extLst>
          </p:cNvPr>
          <p:cNvSpPr/>
          <p:nvPr/>
        </p:nvSpPr>
        <p:spPr>
          <a:xfrm>
            <a:off x="4809078" y="1809045"/>
            <a:ext cx="1841094" cy="107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Classify Intent based on User utterance, according to knowledge of Order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7B76C9-D70C-4BDD-A682-42EB56FBC0A2}"/>
              </a:ext>
            </a:extLst>
          </p:cNvPr>
          <p:cNvCxnSpPr>
            <a:cxnSpLocks/>
          </p:cNvCxnSpPr>
          <p:nvPr/>
        </p:nvCxnSpPr>
        <p:spPr>
          <a:xfrm flipH="1">
            <a:off x="1241784" y="2325009"/>
            <a:ext cx="3567294" cy="89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14B603-F6E5-4A08-866B-6FF77EAB7650}"/>
              </a:ext>
            </a:extLst>
          </p:cNvPr>
          <p:cNvCxnSpPr>
            <a:cxnSpLocks/>
          </p:cNvCxnSpPr>
          <p:nvPr/>
        </p:nvCxnSpPr>
        <p:spPr>
          <a:xfrm>
            <a:off x="6373864" y="2381256"/>
            <a:ext cx="3825654" cy="94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1F17DC-6E53-43E6-A02C-EB7872ECABA2}"/>
              </a:ext>
            </a:extLst>
          </p:cNvPr>
          <p:cNvSpPr/>
          <p:nvPr/>
        </p:nvSpPr>
        <p:spPr>
          <a:xfrm>
            <a:off x="355612" y="3222977"/>
            <a:ext cx="1772344" cy="742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remembers his/her Order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91CF3-CC1B-4C85-9549-C411821BACCD}"/>
              </a:ext>
            </a:extLst>
          </p:cNvPr>
          <p:cNvSpPr/>
          <p:nvPr/>
        </p:nvSpPr>
        <p:spPr>
          <a:xfrm>
            <a:off x="9272425" y="2943982"/>
            <a:ext cx="1772344" cy="742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doesn’t remember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C959E029-F781-4114-9132-D8E7D2F53304}"/>
              </a:ext>
            </a:extLst>
          </p:cNvPr>
          <p:cNvSpPr/>
          <p:nvPr/>
        </p:nvSpPr>
        <p:spPr>
          <a:xfrm rot="10800000">
            <a:off x="6650171" y="2100691"/>
            <a:ext cx="856939" cy="1084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9A6CBED-AA4D-41BD-BDBA-221AF59B417A}"/>
              </a:ext>
            </a:extLst>
          </p:cNvPr>
          <p:cNvSpPr/>
          <p:nvPr/>
        </p:nvSpPr>
        <p:spPr>
          <a:xfrm>
            <a:off x="6872841" y="3554946"/>
            <a:ext cx="2341028" cy="1887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9B062F-CDF0-436F-80F3-4817E5A59169}"/>
              </a:ext>
            </a:extLst>
          </p:cNvPr>
          <p:cNvCxnSpPr/>
          <p:nvPr/>
        </p:nvCxnSpPr>
        <p:spPr>
          <a:xfrm>
            <a:off x="10035822" y="3566284"/>
            <a:ext cx="0" cy="55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BF8510-47E3-4C38-B13B-EBBAC27DE54B}"/>
              </a:ext>
            </a:extLst>
          </p:cNvPr>
          <p:cNvSpPr/>
          <p:nvPr/>
        </p:nvSpPr>
        <p:spPr>
          <a:xfrm>
            <a:off x="9301033" y="4111263"/>
            <a:ext cx="1772344" cy="82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Chatbot asks for User Credentials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0011978-21DA-4013-AADC-88493E02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13" y="4599686"/>
            <a:ext cx="4182536" cy="1935163"/>
          </a:xfrm>
          <a:prstGeom prst="rect">
            <a:avLst/>
          </a:prstGeom>
        </p:spPr>
      </p:pic>
      <p:sp>
        <p:nvSpPr>
          <p:cNvPr id="28" name="Arrow: Left 27">
            <a:extLst>
              <a:ext uri="{FF2B5EF4-FFF2-40B4-BE49-F238E27FC236}">
                <a16:creationId xmlns:a16="http://schemas.microsoft.com/office/drawing/2014/main" id="{1159207B-764F-48CF-A985-EB87ADFEE396}"/>
              </a:ext>
            </a:extLst>
          </p:cNvPr>
          <p:cNvSpPr/>
          <p:nvPr/>
        </p:nvSpPr>
        <p:spPr>
          <a:xfrm rot="20133500">
            <a:off x="8262052" y="4721475"/>
            <a:ext cx="1021648" cy="1350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C02EE6-C0A1-41D2-9940-A93CDF6899A8}"/>
              </a:ext>
            </a:extLst>
          </p:cNvPr>
          <p:cNvSpPr/>
          <p:nvPr/>
        </p:nvSpPr>
        <p:spPr>
          <a:xfrm>
            <a:off x="9393517" y="5297274"/>
            <a:ext cx="1772344" cy="63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Fetch Order ID from Database based on inputs provided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4E743F-2606-48C7-8DF4-2584DFB6AB02}"/>
              </a:ext>
            </a:extLst>
          </p:cNvPr>
          <p:cNvCxnSpPr/>
          <p:nvPr/>
        </p:nvCxnSpPr>
        <p:spPr>
          <a:xfrm rot="5400000">
            <a:off x="9855199" y="5009067"/>
            <a:ext cx="361246" cy="220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A5064E-E992-4425-A221-3587605DC9F8}"/>
              </a:ext>
            </a:extLst>
          </p:cNvPr>
          <p:cNvSpPr/>
          <p:nvPr/>
        </p:nvSpPr>
        <p:spPr>
          <a:xfrm>
            <a:off x="355612" y="4410692"/>
            <a:ext cx="1772341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Ask for a Confirmation, to see if this is indeed the order id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41737C-0C26-4C57-8B59-35472C94EDC7}"/>
              </a:ext>
            </a:extLst>
          </p:cNvPr>
          <p:cNvCxnSpPr/>
          <p:nvPr/>
        </p:nvCxnSpPr>
        <p:spPr>
          <a:xfrm>
            <a:off x="1241784" y="3965221"/>
            <a:ext cx="0" cy="4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817BD0-2EA2-4F6A-8B51-D2816FCB289E}"/>
              </a:ext>
            </a:extLst>
          </p:cNvPr>
          <p:cNvCxnSpPr/>
          <p:nvPr/>
        </p:nvCxnSpPr>
        <p:spPr>
          <a:xfrm flipH="1">
            <a:off x="440267" y="5082817"/>
            <a:ext cx="762005" cy="3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3DFFAB-DC65-4EF7-9E89-D93590E200C1}"/>
              </a:ext>
            </a:extLst>
          </p:cNvPr>
          <p:cNvCxnSpPr/>
          <p:nvPr/>
        </p:nvCxnSpPr>
        <p:spPr>
          <a:xfrm>
            <a:off x="1241784" y="5082817"/>
            <a:ext cx="886169" cy="3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FC935E4-F999-40DB-B267-4952AF5DD8D3}"/>
              </a:ext>
            </a:extLst>
          </p:cNvPr>
          <p:cNvSpPr/>
          <p:nvPr/>
        </p:nvSpPr>
        <p:spPr>
          <a:xfrm>
            <a:off x="143957" y="5528731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Yes, Fetch details from  Database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A17B36-8768-4ED5-B364-A09905BC7680}"/>
              </a:ext>
            </a:extLst>
          </p:cNvPr>
          <p:cNvSpPr/>
          <p:nvPr/>
        </p:nvSpPr>
        <p:spPr>
          <a:xfrm>
            <a:off x="1776602" y="5488072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No, Details not present in DB, Ask again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278EED-47F4-44BA-AFEE-87CDB1C69D09}"/>
              </a:ext>
            </a:extLst>
          </p:cNvPr>
          <p:cNvSpPr/>
          <p:nvPr/>
        </p:nvSpPr>
        <p:spPr>
          <a:xfrm>
            <a:off x="10651059" y="6121655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order ID based on inputs, Ask again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94337F-7170-4168-B3E6-7E7189A553E1}"/>
              </a:ext>
            </a:extLst>
          </p:cNvPr>
          <p:cNvCxnSpPr>
            <a:cxnSpLocks/>
          </p:cNvCxnSpPr>
          <p:nvPr/>
        </p:nvCxnSpPr>
        <p:spPr>
          <a:xfrm>
            <a:off x="11073377" y="5826431"/>
            <a:ext cx="276174" cy="28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ED316B-2FC1-4BDA-9B58-6602299C8190}"/>
              </a:ext>
            </a:extLst>
          </p:cNvPr>
          <p:cNvCxnSpPr>
            <a:cxnSpLocks/>
          </p:cNvCxnSpPr>
          <p:nvPr/>
        </p:nvCxnSpPr>
        <p:spPr>
          <a:xfrm flipH="1">
            <a:off x="9265861" y="5936043"/>
            <a:ext cx="284545" cy="20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95A5C40-D922-4320-8B30-A305952285BD}"/>
              </a:ext>
            </a:extLst>
          </p:cNvPr>
          <p:cNvSpPr/>
          <p:nvPr/>
        </p:nvSpPr>
        <p:spPr>
          <a:xfrm>
            <a:off x="8851914" y="6146525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Details fetched, Display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0CFA5A7-B55C-4840-8A59-B015B7A23A8F}"/>
              </a:ext>
            </a:extLst>
          </p:cNvPr>
          <p:cNvSpPr/>
          <p:nvPr/>
        </p:nvSpPr>
        <p:spPr>
          <a:xfrm>
            <a:off x="8520807" y="971087"/>
            <a:ext cx="1710247" cy="2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Utterances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4A7F4C-75E0-470F-AE7D-3B65EFC01CF4}"/>
              </a:ext>
            </a:extLst>
          </p:cNvPr>
          <p:cNvSpPr/>
          <p:nvPr/>
        </p:nvSpPr>
        <p:spPr>
          <a:xfrm>
            <a:off x="4994316" y="3010007"/>
            <a:ext cx="1710247" cy="2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Utterances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17CA1D3-0FDB-4BA5-9121-6234F4253799}"/>
              </a:ext>
            </a:extLst>
          </p:cNvPr>
          <p:cNvCxnSpPr>
            <a:stCxn id="47" idx="3"/>
            <a:endCxn id="39" idx="3"/>
          </p:cNvCxnSpPr>
          <p:nvPr/>
        </p:nvCxnSpPr>
        <p:spPr>
          <a:xfrm flipH="1" flipV="1">
            <a:off x="2127953" y="4699970"/>
            <a:ext cx="1045633" cy="1077380"/>
          </a:xfrm>
          <a:prstGeom prst="bentConnector3">
            <a:avLst>
              <a:gd name="adj1" fmla="val -218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AFF6AEC-A390-4CFD-BC07-ABA74D9DFA10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V="1">
            <a:off x="10674465" y="4925043"/>
            <a:ext cx="1674616" cy="8767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B28847-F6CB-4E9F-81C2-F6CF887AA370}"/>
              </a:ext>
            </a:extLst>
          </p:cNvPr>
          <p:cNvSpPr txBox="1"/>
          <p:nvPr/>
        </p:nvSpPr>
        <p:spPr>
          <a:xfrm>
            <a:off x="8537949" y="1320878"/>
            <a:ext cx="3055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order</a:t>
            </a:r>
          </a:p>
          <a:p>
            <a:pPr marL="342900" indent="-342900">
              <a:buAutoNum type="arabicPeriod"/>
            </a:pPr>
            <a:r>
              <a:rPr lang="en-US" dirty="0"/>
              <a:t>See order </a:t>
            </a:r>
          </a:p>
          <a:p>
            <a:pPr marL="342900" indent="-342900">
              <a:buAutoNum type="arabicPeriod"/>
            </a:pPr>
            <a:r>
              <a:rPr lang="en-US" dirty="0"/>
              <a:t>Check items ordered</a:t>
            </a:r>
          </a:p>
          <a:p>
            <a:pPr marL="342900" indent="-342900">
              <a:buAutoNum type="arabicPeriod"/>
            </a:pPr>
            <a:r>
              <a:rPr lang="en-US" dirty="0"/>
              <a:t>Status of my order</a:t>
            </a:r>
          </a:p>
          <a:p>
            <a:pPr marL="342900" indent="-342900">
              <a:buAutoNum type="arabicPeriod"/>
            </a:pPr>
            <a:r>
              <a:rPr lang="en-US" dirty="0"/>
              <a:t>Order Status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9553EB-E164-463C-A37F-52D6EB3CD119}"/>
              </a:ext>
            </a:extLst>
          </p:cNvPr>
          <p:cNvSpPr txBox="1"/>
          <p:nvPr/>
        </p:nvSpPr>
        <p:spPr>
          <a:xfrm>
            <a:off x="4214828" y="3186718"/>
            <a:ext cx="3055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Can’t remember</a:t>
            </a:r>
          </a:p>
          <a:p>
            <a:pPr marL="342900" indent="-342900">
              <a:buAutoNum type="arabicPeriod"/>
            </a:pPr>
            <a:r>
              <a:rPr lang="en-US" dirty="0"/>
              <a:t>Sorry, I don’t know</a:t>
            </a:r>
          </a:p>
          <a:p>
            <a:r>
              <a:rPr lang="en-US" dirty="0"/>
              <a:t>3.   Forgot</a:t>
            </a:r>
          </a:p>
          <a:p>
            <a:r>
              <a:rPr lang="en-US" dirty="0"/>
              <a:t>4.   can’t recall</a:t>
            </a:r>
          </a:p>
          <a:p>
            <a:r>
              <a:rPr lang="en-US" dirty="0"/>
              <a:t>5.   don’t know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219C-7D3B-4075-A669-459EDD69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667"/>
            <a:ext cx="10515600" cy="5838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Case 2 :  Order Cancellation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D696AE-507B-4662-9A31-41D9CD42DA4C}"/>
              </a:ext>
            </a:extLst>
          </p:cNvPr>
          <p:cNvSpPr/>
          <p:nvPr/>
        </p:nvSpPr>
        <p:spPr>
          <a:xfrm>
            <a:off x="4809079" y="843845"/>
            <a:ext cx="1772344" cy="555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Greeting Message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03D239-0169-4705-A7DC-F3EBDA9D0321}"/>
              </a:ext>
            </a:extLst>
          </p:cNvPr>
          <p:cNvCxnSpPr>
            <a:cxnSpLocks/>
          </p:cNvCxnSpPr>
          <p:nvPr/>
        </p:nvCxnSpPr>
        <p:spPr>
          <a:xfrm flipH="1">
            <a:off x="5717830" y="1331588"/>
            <a:ext cx="1" cy="40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25AAD-0E97-4762-ABC8-E5B560F79A6A}"/>
              </a:ext>
            </a:extLst>
          </p:cNvPr>
          <p:cNvSpPr/>
          <p:nvPr/>
        </p:nvSpPr>
        <p:spPr>
          <a:xfrm>
            <a:off x="4809078" y="1809045"/>
            <a:ext cx="1841094" cy="107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Classify Intent based on User utterance, according to knowledge of Order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7B76C9-D70C-4BDD-A682-42EB56FBC0A2}"/>
              </a:ext>
            </a:extLst>
          </p:cNvPr>
          <p:cNvCxnSpPr>
            <a:cxnSpLocks/>
          </p:cNvCxnSpPr>
          <p:nvPr/>
        </p:nvCxnSpPr>
        <p:spPr>
          <a:xfrm flipH="1">
            <a:off x="1241784" y="2325009"/>
            <a:ext cx="3567294" cy="89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14B603-F6E5-4A08-866B-6FF77EAB7650}"/>
              </a:ext>
            </a:extLst>
          </p:cNvPr>
          <p:cNvCxnSpPr>
            <a:cxnSpLocks/>
          </p:cNvCxnSpPr>
          <p:nvPr/>
        </p:nvCxnSpPr>
        <p:spPr>
          <a:xfrm>
            <a:off x="6373864" y="2381256"/>
            <a:ext cx="3825654" cy="94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1F17DC-6E53-43E6-A02C-EB7872ECABA2}"/>
              </a:ext>
            </a:extLst>
          </p:cNvPr>
          <p:cNvSpPr/>
          <p:nvPr/>
        </p:nvSpPr>
        <p:spPr>
          <a:xfrm>
            <a:off x="355612" y="3222977"/>
            <a:ext cx="1772344" cy="742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remembers his/her Order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91CF3-CC1B-4C85-9549-C411821BACCD}"/>
              </a:ext>
            </a:extLst>
          </p:cNvPr>
          <p:cNvSpPr/>
          <p:nvPr/>
        </p:nvSpPr>
        <p:spPr>
          <a:xfrm>
            <a:off x="9272425" y="2943982"/>
            <a:ext cx="1772344" cy="742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doesn’t remember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50DC03-D440-4A31-A3D0-DA5A9C5E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78" y="1174580"/>
            <a:ext cx="3429235" cy="1557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E2912E-5AF6-44FF-B66E-9E260B6E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064" y="2904038"/>
            <a:ext cx="4253872" cy="1594583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C959E029-F781-4114-9132-D8E7D2F53304}"/>
              </a:ext>
            </a:extLst>
          </p:cNvPr>
          <p:cNvSpPr/>
          <p:nvPr/>
        </p:nvSpPr>
        <p:spPr>
          <a:xfrm rot="10800000">
            <a:off x="6650171" y="2100691"/>
            <a:ext cx="856939" cy="1084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9A6CBED-AA4D-41BD-BDBA-221AF59B417A}"/>
              </a:ext>
            </a:extLst>
          </p:cNvPr>
          <p:cNvSpPr/>
          <p:nvPr/>
        </p:nvSpPr>
        <p:spPr>
          <a:xfrm>
            <a:off x="8195736" y="3566284"/>
            <a:ext cx="1117599" cy="1350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9B062F-CDF0-436F-80F3-4817E5A59169}"/>
              </a:ext>
            </a:extLst>
          </p:cNvPr>
          <p:cNvCxnSpPr/>
          <p:nvPr/>
        </p:nvCxnSpPr>
        <p:spPr>
          <a:xfrm>
            <a:off x="10035822" y="3566284"/>
            <a:ext cx="0" cy="55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BF8510-47E3-4C38-B13B-EBBAC27DE54B}"/>
              </a:ext>
            </a:extLst>
          </p:cNvPr>
          <p:cNvSpPr/>
          <p:nvPr/>
        </p:nvSpPr>
        <p:spPr>
          <a:xfrm>
            <a:off x="9301033" y="4111263"/>
            <a:ext cx="1772344" cy="82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Chatbot asks for User Credentials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0011978-21DA-4013-AADC-88493E020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13" y="4599686"/>
            <a:ext cx="4182536" cy="1935163"/>
          </a:xfrm>
          <a:prstGeom prst="rect">
            <a:avLst/>
          </a:prstGeom>
        </p:spPr>
      </p:pic>
      <p:sp>
        <p:nvSpPr>
          <p:cNvPr id="28" name="Arrow: Left 27">
            <a:extLst>
              <a:ext uri="{FF2B5EF4-FFF2-40B4-BE49-F238E27FC236}">
                <a16:creationId xmlns:a16="http://schemas.microsoft.com/office/drawing/2014/main" id="{1159207B-764F-48CF-A985-EB87ADFEE396}"/>
              </a:ext>
            </a:extLst>
          </p:cNvPr>
          <p:cNvSpPr/>
          <p:nvPr/>
        </p:nvSpPr>
        <p:spPr>
          <a:xfrm rot="20133500">
            <a:off x="8262052" y="4721475"/>
            <a:ext cx="1021648" cy="1350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C02EE6-C0A1-41D2-9940-A93CDF6899A8}"/>
              </a:ext>
            </a:extLst>
          </p:cNvPr>
          <p:cNvSpPr/>
          <p:nvPr/>
        </p:nvSpPr>
        <p:spPr>
          <a:xfrm>
            <a:off x="8399841" y="5305393"/>
            <a:ext cx="177234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Fetch Order ID from Database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4E743F-2606-48C7-8DF4-2584DFB6AB02}"/>
              </a:ext>
            </a:extLst>
          </p:cNvPr>
          <p:cNvCxnSpPr/>
          <p:nvPr/>
        </p:nvCxnSpPr>
        <p:spPr>
          <a:xfrm rot="5400000">
            <a:off x="9195308" y="5008647"/>
            <a:ext cx="361246" cy="220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CD1B90-F0ED-4C8E-BCDF-4E61CE0F6A01}"/>
              </a:ext>
            </a:extLst>
          </p:cNvPr>
          <p:cNvCxnSpPr/>
          <p:nvPr/>
        </p:nvCxnSpPr>
        <p:spPr>
          <a:xfrm>
            <a:off x="10172185" y="5594671"/>
            <a:ext cx="47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52E33D7-1CB5-4C23-9892-0C7600273E56}"/>
              </a:ext>
            </a:extLst>
          </p:cNvPr>
          <p:cNvSpPr/>
          <p:nvPr/>
        </p:nvSpPr>
        <p:spPr>
          <a:xfrm>
            <a:off x="10715977" y="5269702"/>
            <a:ext cx="1275645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Ask for a Confirmation, to cancel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A5064E-E992-4425-A221-3587605DC9F8}"/>
              </a:ext>
            </a:extLst>
          </p:cNvPr>
          <p:cNvSpPr/>
          <p:nvPr/>
        </p:nvSpPr>
        <p:spPr>
          <a:xfrm>
            <a:off x="355612" y="4410692"/>
            <a:ext cx="1772341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Ask for a Confirmation, to cancel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41737C-0C26-4C57-8B59-35472C94EDC7}"/>
              </a:ext>
            </a:extLst>
          </p:cNvPr>
          <p:cNvCxnSpPr/>
          <p:nvPr/>
        </p:nvCxnSpPr>
        <p:spPr>
          <a:xfrm>
            <a:off x="1241784" y="3965221"/>
            <a:ext cx="0" cy="4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817BD0-2EA2-4F6A-8B51-D2816FCB289E}"/>
              </a:ext>
            </a:extLst>
          </p:cNvPr>
          <p:cNvCxnSpPr/>
          <p:nvPr/>
        </p:nvCxnSpPr>
        <p:spPr>
          <a:xfrm flipH="1">
            <a:off x="440267" y="5082817"/>
            <a:ext cx="762005" cy="3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3DFFAB-DC65-4EF7-9E89-D93590E200C1}"/>
              </a:ext>
            </a:extLst>
          </p:cNvPr>
          <p:cNvCxnSpPr/>
          <p:nvPr/>
        </p:nvCxnSpPr>
        <p:spPr>
          <a:xfrm>
            <a:off x="1241784" y="5082817"/>
            <a:ext cx="886169" cy="3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FC935E4-F999-40DB-B267-4952AF5DD8D3}"/>
              </a:ext>
            </a:extLst>
          </p:cNvPr>
          <p:cNvSpPr/>
          <p:nvPr/>
        </p:nvSpPr>
        <p:spPr>
          <a:xfrm>
            <a:off x="143957" y="5528731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Yes, Cancel and Update the status in Database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A17B36-8768-4ED5-B364-A09905BC7680}"/>
              </a:ext>
            </a:extLst>
          </p:cNvPr>
          <p:cNvSpPr/>
          <p:nvPr/>
        </p:nvSpPr>
        <p:spPr>
          <a:xfrm>
            <a:off x="1776602" y="5488072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No, Do Nothing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278EED-47F4-44BA-AFEE-87CDB1C69D09}"/>
              </a:ext>
            </a:extLst>
          </p:cNvPr>
          <p:cNvSpPr/>
          <p:nvPr/>
        </p:nvSpPr>
        <p:spPr>
          <a:xfrm>
            <a:off x="10651059" y="6121655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No, Do Nothing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94337F-7170-4168-B3E6-7E7189A553E1}"/>
              </a:ext>
            </a:extLst>
          </p:cNvPr>
          <p:cNvCxnSpPr>
            <a:cxnSpLocks/>
          </p:cNvCxnSpPr>
          <p:nvPr/>
        </p:nvCxnSpPr>
        <p:spPr>
          <a:xfrm>
            <a:off x="11073377" y="5833134"/>
            <a:ext cx="516084" cy="57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ED316B-2FC1-4BDA-9B58-6602299C8190}"/>
              </a:ext>
            </a:extLst>
          </p:cNvPr>
          <p:cNvCxnSpPr/>
          <p:nvPr/>
        </p:nvCxnSpPr>
        <p:spPr>
          <a:xfrm flipH="1">
            <a:off x="9964250" y="5743473"/>
            <a:ext cx="762005" cy="3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95A5C40-D922-4320-8B30-A305952285BD}"/>
              </a:ext>
            </a:extLst>
          </p:cNvPr>
          <p:cNvSpPr/>
          <p:nvPr/>
        </p:nvSpPr>
        <p:spPr>
          <a:xfrm>
            <a:off x="8851914" y="6146525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Yes, Cancel and Update the status in Database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0CFA5A7-B55C-4840-8A59-B015B7A23A8F}"/>
              </a:ext>
            </a:extLst>
          </p:cNvPr>
          <p:cNvSpPr/>
          <p:nvPr/>
        </p:nvSpPr>
        <p:spPr>
          <a:xfrm>
            <a:off x="8520807" y="971087"/>
            <a:ext cx="1710247" cy="2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Utterances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4A7F4C-75E0-470F-AE7D-3B65EFC01CF4}"/>
              </a:ext>
            </a:extLst>
          </p:cNvPr>
          <p:cNvSpPr/>
          <p:nvPr/>
        </p:nvSpPr>
        <p:spPr>
          <a:xfrm>
            <a:off x="6223516" y="3150555"/>
            <a:ext cx="1710247" cy="2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Utterances</a:t>
            </a:r>
          </a:p>
        </p:txBody>
      </p:sp>
    </p:spTree>
    <p:extLst>
      <p:ext uri="{BB962C8B-B14F-4D97-AF65-F5344CB8AC3E}">
        <p14:creationId xmlns:p14="http://schemas.microsoft.com/office/powerpoint/2010/main" val="252510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219C-7D3B-4075-A669-459EDD69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24" y="362451"/>
            <a:ext cx="10515600" cy="5838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Case 3 :  Refund Status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D696AE-507B-4662-9A31-41D9CD42DA4C}"/>
              </a:ext>
            </a:extLst>
          </p:cNvPr>
          <p:cNvSpPr/>
          <p:nvPr/>
        </p:nvSpPr>
        <p:spPr>
          <a:xfrm>
            <a:off x="4809078" y="247816"/>
            <a:ext cx="1772344" cy="555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Greeting Message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03D239-0169-4705-A7DC-F3EBDA9D0321}"/>
              </a:ext>
            </a:extLst>
          </p:cNvPr>
          <p:cNvCxnSpPr>
            <a:cxnSpLocks/>
          </p:cNvCxnSpPr>
          <p:nvPr/>
        </p:nvCxnSpPr>
        <p:spPr>
          <a:xfrm flipH="1">
            <a:off x="5691900" y="778339"/>
            <a:ext cx="1" cy="40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AE25AAD-0E97-4762-ABC8-E5B560F79A6A}"/>
              </a:ext>
            </a:extLst>
          </p:cNvPr>
          <p:cNvSpPr/>
          <p:nvPr/>
        </p:nvSpPr>
        <p:spPr>
          <a:xfrm>
            <a:off x="4841535" y="1176486"/>
            <a:ext cx="1841094" cy="107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Classify Intent based on User utterance, according to knowledge of Order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7B76C9-D70C-4BDD-A682-42EB56FBC0A2}"/>
              </a:ext>
            </a:extLst>
          </p:cNvPr>
          <p:cNvCxnSpPr>
            <a:cxnSpLocks/>
          </p:cNvCxnSpPr>
          <p:nvPr/>
        </p:nvCxnSpPr>
        <p:spPr>
          <a:xfrm flipH="1">
            <a:off x="1309613" y="1724460"/>
            <a:ext cx="3567294" cy="89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14B603-F6E5-4A08-866B-6FF77EAB765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82629" y="1715770"/>
            <a:ext cx="2435668" cy="5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1F17DC-6E53-43E6-A02C-EB7872ECABA2}"/>
              </a:ext>
            </a:extLst>
          </p:cNvPr>
          <p:cNvSpPr/>
          <p:nvPr/>
        </p:nvSpPr>
        <p:spPr>
          <a:xfrm>
            <a:off x="387671" y="2650104"/>
            <a:ext cx="1772344" cy="742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remembers his/her Order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91CF3-CC1B-4C85-9549-C411821BACCD}"/>
              </a:ext>
            </a:extLst>
          </p:cNvPr>
          <p:cNvSpPr/>
          <p:nvPr/>
        </p:nvSpPr>
        <p:spPr>
          <a:xfrm>
            <a:off x="9145120" y="1971038"/>
            <a:ext cx="1772344" cy="742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doesn’t remember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9A6CBED-AA4D-41BD-BDBA-221AF59B417A}"/>
              </a:ext>
            </a:extLst>
          </p:cNvPr>
          <p:cNvSpPr/>
          <p:nvPr/>
        </p:nvSpPr>
        <p:spPr>
          <a:xfrm rot="21005894">
            <a:off x="6768258" y="2546253"/>
            <a:ext cx="2381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9B062F-CDF0-436F-80F3-4817E5A59169}"/>
              </a:ext>
            </a:extLst>
          </p:cNvPr>
          <p:cNvCxnSpPr/>
          <p:nvPr/>
        </p:nvCxnSpPr>
        <p:spPr>
          <a:xfrm>
            <a:off x="10035822" y="2816402"/>
            <a:ext cx="0" cy="55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BF8510-47E3-4C38-B13B-EBBAC27DE54B}"/>
              </a:ext>
            </a:extLst>
          </p:cNvPr>
          <p:cNvSpPr/>
          <p:nvPr/>
        </p:nvSpPr>
        <p:spPr>
          <a:xfrm>
            <a:off x="9177575" y="2985964"/>
            <a:ext cx="1772344" cy="82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Chatbot asks for User Credentials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0011978-21DA-4013-AADC-88493E02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13" y="4599686"/>
            <a:ext cx="4182536" cy="1935163"/>
          </a:xfrm>
          <a:prstGeom prst="rect">
            <a:avLst/>
          </a:prstGeom>
        </p:spPr>
      </p:pic>
      <p:sp>
        <p:nvSpPr>
          <p:cNvPr id="28" name="Arrow: Left 27">
            <a:extLst>
              <a:ext uri="{FF2B5EF4-FFF2-40B4-BE49-F238E27FC236}">
                <a16:creationId xmlns:a16="http://schemas.microsoft.com/office/drawing/2014/main" id="{1159207B-764F-48CF-A985-EB87ADFEE396}"/>
              </a:ext>
            </a:extLst>
          </p:cNvPr>
          <p:cNvSpPr/>
          <p:nvPr/>
        </p:nvSpPr>
        <p:spPr>
          <a:xfrm rot="19352844">
            <a:off x="7857402" y="4132878"/>
            <a:ext cx="1414077" cy="63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C02EE6-C0A1-41D2-9940-A93CDF6899A8}"/>
              </a:ext>
            </a:extLst>
          </p:cNvPr>
          <p:cNvSpPr/>
          <p:nvPr/>
        </p:nvSpPr>
        <p:spPr>
          <a:xfrm>
            <a:off x="9055453" y="4134462"/>
            <a:ext cx="1772344" cy="63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Fetch Order ID from Database based on inputs provided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4E743F-2606-48C7-8DF4-2584DFB6AB02}"/>
              </a:ext>
            </a:extLst>
          </p:cNvPr>
          <p:cNvCxnSpPr/>
          <p:nvPr/>
        </p:nvCxnSpPr>
        <p:spPr>
          <a:xfrm rot="5400000">
            <a:off x="9641060" y="3824243"/>
            <a:ext cx="361246" cy="220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A5064E-E992-4425-A221-3587605DC9F8}"/>
              </a:ext>
            </a:extLst>
          </p:cNvPr>
          <p:cNvSpPr/>
          <p:nvPr/>
        </p:nvSpPr>
        <p:spPr>
          <a:xfrm>
            <a:off x="355612" y="3821985"/>
            <a:ext cx="1772341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Ask for a Confirmation, to see if this is indeed the order id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41737C-0C26-4C57-8B59-35472C94EDC7}"/>
              </a:ext>
            </a:extLst>
          </p:cNvPr>
          <p:cNvCxnSpPr/>
          <p:nvPr/>
        </p:nvCxnSpPr>
        <p:spPr>
          <a:xfrm>
            <a:off x="1202272" y="3392348"/>
            <a:ext cx="0" cy="4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817BD0-2EA2-4F6A-8B51-D2816FCB289E}"/>
              </a:ext>
            </a:extLst>
          </p:cNvPr>
          <p:cNvCxnSpPr/>
          <p:nvPr/>
        </p:nvCxnSpPr>
        <p:spPr>
          <a:xfrm flipH="1">
            <a:off x="401262" y="4411351"/>
            <a:ext cx="762005" cy="3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3DFFAB-DC65-4EF7-9E89-D93590E200C1}"/>
              </a:ext>
            </a:extLst>
          </p:cNvPr>
          <p:cNvCxnSpPr/>
          <p:nvPr/>
        </p:nvCxnSpPr>
        <p:spPr>
          <a:xfrm>
            <a:off x="1184796" y="4432586"/>
            <a:ext cx="886169" cy="3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FC935E4-F999-40DB-B267-4952AF5DD8D3}"/>
              </a:ext>
            </a:extLst>
          </p:cNvPr>
          <p:cNvSpPr/>
          <p:nvPr/>
        </p:nvSpPr>
        <p:spPr>
          <a:xfrm>
            <a:off x="132664" y="4797517"/>
            <a:ext cx="1327501" cy="113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Yes, Fetch details from  Database and</a:t>
            </a:r>
          </a:p>
          <a:p>
            <a:pPr algn="ctr"/>
            <a:r>
              <a:rPr lang="en-US" sz="1200" dirty="0"/>
              <a:t>Display the Tentative Refund Date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A17B36-8768-4ED5-B364-A09905BC7680}"/>
              </a:ext>
            </a:extLst>
          </p:cNvPr>
          <p:cNvSpPr/>
          <p:nvPr/>
        </p:nvSpPr>
        <p:spPr>
          <a:xfrm>
            <a:off x="1706889" y="4842813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No, Details not present in DB, Ask again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278EED-47F4-44BA-AFEE-87CDB1C69D09}"/>
              </a:ext>
            </a:extLst>
          </p:cNvPr>
          <p:cNvSpPr/>
          <p:nvPr/>
        </p:nvSpPr>
        <p:spPr>
          <a:xfrm>
            <a:off x="10218972" y="5114307"/>
            <a:ext cx="1396984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order ID based on inputs, Ask again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A94337F-7170-4168-B3E6-7E7189A553E1}"/>
              </a:ext>
            </a:extLst>
          </p:cNvPr>
          <p:cNvCxnSpPr>
            <a:cxnSpLocks/>
          </p:cNvCxnSpPr>
          <p:nvPr/>
        </p:nvCxnSpPr>
        <p:spPr>
          <a:xfrm>
            <a:off x="10347024" y="4811138"/>
            <a:ext cx="276174" cy="28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ED316B-2FC1-4BDA-9B58-6602299C8190}"/>
              </a:ext>
            </a:extLst>
          </p:cNvPr>
          <p:cNvCxnSpPr>
            <a:cxnSpLocks/>
          </p:cNvCxnSpPr>
          <p:nvPr/>
        </p:nvCxnSpPr>
        <p:spPr>
          <a:xfrm flipH="1">
            <a:off x="9308038" y="4797517"/>
            <a:ext cx="284545" cy="20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95A5C40-D922-4320-8B30-A305952285BD}"/>
              </a:ext>
            </a:extLst>
          </p:cNvPr>
          <p:cNvSpPr/>
          <p:nvPr/>
        </p:nvSpPr>
        <p:spPr>
          <a:xfrm>
            <a:off x="8751818" y="5029133"/>
            <a:ext cx="1396984" cy="66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Details fetched, Display the Tentative Refund Date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0CFA5A7-B55C-4840-8A59-B015B7A23A8F}"/>
              </a:ext>
            </a:extLst>
          </p:cNvPr>
          <p:cNvSpPr/>
          <p:nvPr/>
        </p:nvSpPr>
        <p:spPr>
          <a:xfrm>
            <a:off x="8695282" y="247816"/>
            <a:ext cx="1710247" cy="2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Utterances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84A7F4C-75E0-470F-AE7D-3B65EFC01CF4}"/>
              </a:ext>
            </a:extLst>
          </p:cNvPr>
          <p:cNvSpPr/>
          <p:nvPr/>
        </p:nvSpPr>
        <p:spPr>
          <a:xfrm>
            <a:off x="4972382" y="2637592"/>
            <a:ext cx="1710247" cy="21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Utterances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17CA1D3-0FDB-4BA5-9121-6234F4253799}"/>
              </a:ext>
            </a:extLst>
          </p:cNvPr>
          <p:cNvCxnSpPr>
            <a:stCxn id="47" idx="3"/>
            <a:endCxn id="39" idx="3"/>
          </p:cNvCxnSpPr>
          <p:nvPr/>
        </p:nvCxnSpPr>
        <p:spPr>
          <a:xfrm flipH="1" flipV="1">
            <a:off x="2127953" y="4111263"/>
            <a:ext cx="975920" cy="1020828"/>
          </a:xfrm>
          <a:prstGeom prst="bentConnector3">
            <a:avLst>
              <a:gd name="adj1" fmla="val -2342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AFF6AEC-A390-4CFD-BC07-ABA74D9DFA10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V="1">
            <a:off x="10357008" y="3993743"/>
            <a:ext cx="1736362" cy="5505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B28847-F6CB-4E9F-81C2-F6CF887AA370}"/>
              </a:ext>
            </a:extLst>
          </p:cNvPr>
          <p:cNvSpPr txBox="1"/>
          <p:nvPr/>
        </p:nvSpPr>
        <p:spPr>
          <a:xfrm>
            <a:off x="8293816" y="528724"/>
            <a:ext cx="3055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Check Refund Status</a:t>
            </a:r>
          </a:p>
          <a:p>
            <a:pPr marL="342900" indent="-342900">
              <a:buAutoNum type="arabicPeriod"/>
            </a:pPr>
            <a:r>
              <a:rPr lang="en-US" sz="1400" dirty="0"/>
              <a:t>Refund</a:t>
            </a:r>
          </a:p>
          <a:p>
            <a:pPr marL="342900" indent="-342900">
              <a:buAutoNum type="arabicPeriod"/>
            </a:pPr>
            <a:r>
              <a:rPr lang="en-US" sz="1400" dirty="0"/>
              <a:t>Refund Status for my order ID XXXXX</a:t>
            </a:r>
          </a:p>
          <a:p>
            <a:pPr marL="342900" indent="-342900">
              <a:buAutoNum type="arabicPeriod"/>
            </a:pPr>
            <a:r>
              <a:rPr lang="en-US" sz="1400" dirty="0"/>
              <a:t>How long will it take to get refund</a:t>
            </a:r>
          </a:p>
          <a:p>
            <a:pPr marL="342900" indent="-342900">
              <a:buAutoNum type="arabicPeriod"/>
            </a:pPr>
            <a:r>
              <a:rPr lang="en-US" sz="1400" dirty="0"/>
              <a:t>Not refunded yet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9553EB-E164-463C-A37F-52D6EB3CD119}"/>
              </a:ext>
            </a:extLst>
          </p:cNvPr>
          <p:cNvSpPr txBox="1"/>
          <p:nvPr/>
        </p:nvSpPr>
        <p:spPr>
          <a:xfrm>
            <a:off x="4248236" y="2915386"/>
            <a:ext cx="3055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Can’t remember</a:t>
            </a:r>
          </a:p>
          <a:p>
            <a:pPr marL="342900" indent="-342900">
              <a:buAutoNum type="arabicPeriod"/>
            </a:pPr>
            <a:r>
              <a:rPr lang="en-US" dirty="0"/>
              <a:t>Sorry, I don’t know</a:t>
            </a:r>
          </a:p>
          <a:p>
            <a:r>
              <a:rPr lang="en-US" dirty="0"/>
              <a:t>3.   Forgot</a:t>
            </a:r>
          </a:p>
          <a:p>
            <a:r>
              <a:rPr lang="en-US" dirty="0"/>
              <a:t>4.   can’t recall</a:t>
            </a:r>
          </a:p>
          <a:p>
            <a:r>
              <a:rPr lang="en-US" dirty="0"/>
              <a:t>5.   don’t know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88CAF-773F-4CD7-AB53-A50B29DAEEC0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451024" y="5803441"/>
            <a:ext cx="50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F23B71-4A11-42D9-A952-BACE7E205F23}"/>
              </a:ext>
            </a:extLst>
          </p:cNvPr>
          <p:cNvSpPr/>
          <p:nvPr/>
        </p:nvSpPr>
        <p:spPr>
          <a:xfrm>
            <a:off x="1951607" y="5514163"/>
            <a:ext cx="1152266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Tentative Refund Date &lt; Current Date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0D09A0-847B-4B2E-8FD0-944B5314A440}"/>
              </a:ext>
            </a:extLst>
          </p:cNvPr>
          <p:cNvCxnSpPr>
            <a:cxnSpLocks/>
          </p:cNvCxnSpPr>
          <p:nvPr/>
        </p:nvCxnSpPr>
        <p:spPr>
          <a:xfrm>
            <a:off x="2359780" y="6144718"/>
            <a:ext cx="0" cy="30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370E62A-EFB9-4F10-8E00-68FFFA58007F}"/>
              </a:ext>
            </a:extLst>
          </p:cNvPr>
          <p:cNvSpPr/>
          <p:nvPr/>
        </p:nvSpPr>
        <p:spPr>
          <a:xfrm>
            <a:off x="970844" y="6410933"/>
            <a:ext cx="2679708" cy="399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Raise a Complaint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2BD623-D745-40A9-BD8C-FE152ADA21B2}"/>
              </a:ext>
            </a:extLst>
          </p:cNvPr>
          <p:cNvSpPr/>
          <p:nvPr/>
        </p:nvSpPr>
        <p:spPr>
          <a:xfrm>
            <a:off x="8799850" y="5880379"/>
            <a:ext cx="1152266" cy="57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Tentative Refund Date &lt; Current Date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64976B-5FF6-4C3D-B213-2B876C639E59}"/>
              </a:ext>
            </a:extLst>
          </p:cNvPr>
          <p:cNvCxnSpPr>
            <a:cxnSpLocks/>
          </p:cNvCxnSpPr>
          <p:nvPr/>
        </p:nvCxnSpPr>
        <p:spPr>
          <a:xfrm>
            <a:off x="9711613" y="5692863"/>
            <a:ext cx="0" cy="2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114CCC6-E684-478A-AE23-F4CDA14A2880}"/>
              </a:ext>
            </a:extLst>
          </p:cNvPr>
          <p:cNvSpPr/>
          <p:nvPr/>
        </p:nvSpPr>
        <p:spPr>
          <a:xfrm>
            <a:off x="10473625" y="5991280"/>
            <a:ext cx="1594000" cy="3993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Raise a Complaint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218E1-E2A4-4823-8FA8-5856008086F1}"/>
              </a:ext>
            </a:extLst>
          </p:cNvPr>
          <p:cNvCxnSpPr>
            <a:cxnSpLocks/>
          </p:cNvCxnSpPr>
          <p:nvPr/>
        </p:nvCxnSpPr>
        <p:spPr>
          <a:xfrm>
            <a:off x="9993596" y="6200747"/>
            <a:ext cx="50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D269-9FA6-4459-BFBC-CD7B2D9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Illustration Using Google </a:t>
            </a:r>
            <a:r>
              <a:rPr lang="en-US" sz="2800" dirty="0" err="1"/>
              <a:t>DialogFlow</a:t>
            </a:r>
            <a:r>
              <a:rPr lang="en-US" sz="2800" dirty="0"/>
              <a:t>-Use Case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0D3EE-DEE8-45FE-88DC-43ECE0BE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78" y="801512"/>
            <a:ext cx="8763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D269-9FA6-4459-BFBC-CD7B2D9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Illustration Using Google </a:t>
            </a:r>
            <a:r>
              <a:rPr lang="en-US" sz="2800" dirty="0" err="1"/>
              <a:t>DialogFlow</a:t>
            </a:r>
            <a:r>
              <a:rPr lang="en-US" sz="2800" dirty="0"/>
              <a:t>-Use Case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8E925-99D7-4C81-BC90-2C52DF80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6" y="948857"/>
            <a:ext cx="4741333" cy="3706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1FCD9-FD59-4E99-96C6-4FB26A12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36" y="948857"/>
            <a:ext cx="6217708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D269-9FA6-4459-BFBC-CD7B2D9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Illustration Using Google </a:t>
            </a:r>
            <a:r>
              <a:rPr lang="en-US" sz="2800" dirty="0" err="1"/>
              <a:t>DialogFlow</a:t>
            </a:r>
            <a:r>
              <a:rPr lang="en-US" sz="2800" dirty="0"/>
              <a:t>-Use Case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A1B2A-557C-4FB8-9126-A792AEEC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9" y="1025985"/>
            <a:ext cx="4967111" cy="355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9CA46-F61D-4A88-8590-1E86D9342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99" y="1128890"/>
            <a:ext cx="4582786" cy="3453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E07D3C-E4D2-4309-96E4-CDBB6232C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4" y="4771149"/>
            <a:ext cx="6587067" cy="188929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E13EA05-4E9D-41E1-AD69-2D73B645144A}"/>
              </a:ext>
            </a:extLst>
          </p:cNvPr>
          <p:cNvSpPr/>
          <p:nvPr/>
        </p:nvSpPr>
        <p:spPr>
          <a:xfrm>
            <a:off x="383823" y="5543640"/>
            <a:ext cx="2111022" cy="34431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28000-7113-47D5-A79F-A55B31977FAD}"/>
              </a:ext>
            </a:extLst>
          </p:cNvPr>
          <p:cNvSpPr txBox="1"/>
          <p:nvPr/>
        </p:nvSpPr>
        <p:spPr>
          <a:xfrm>
            <a:off x="8387644" y="4989689"/>
            <a:ext cx="356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illustration purpose, the order id consists of 2 letters followed by 4 numbers. Any order-id that doesn’t follow this convention is invalid</a:t>
            </a:r>
          </a:p>
        </p:txBody>
      </p:sp>
    </p:spTree>
    <p:extLst>
      <p:ext uri="{BB962C8B-B14F-4D97-AF65-F5344CB8AC3E}">
        <p14:creationId xmlns:p14="http://schemas.microsoft.com/office/powerpoint/2010/main" val="395171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D269-9FA6-4459-BFBC-CD7B2D9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Illustration Using Google </a:t>
            </a:r>
            <a:r>
              <a:rPr lang="en-US" sz="2800" dirty="0" err="1"/>
              <a:t>DialogFlow</a:t>
            </a:r>
            <a:r>
              <a:rPr lang="en-US" sz="2800" dirty="0"/>
              <a:t>-Use Case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DAD27-0B92-4B1B-B45B-12DAD7E2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914159"/>
            <a:ext cx="5384800" cy="3859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4C1CB-5EF4-452F-A7C8-81329710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08" y="914159"/>
            <a:ext cx="5956547" cy="38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4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D269-9FA6-4459-BFBC-CD7B2D9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38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Illustration Using Google </a:t>
            </a:r>
            <a:r>
              <a:rPr lang="en-US" sz="2800" dirty="0" err="1"/>
              <a:t>DialogFlow</a:t>
            </a:r>
            <a:r>
              <a:rPr lang="en-US" sz="2800" dirty="0"/>
              <a:t>-Use Case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05CB3-D7D3-4F10-8B44-6200CF38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5" y="801512"/>
            <a:ext cx="4956352" cy="3596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2CDCE-BE9E-4CDD-A674-866FCA24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178" y="801512"/>
            <a:ext cx="6247149" cy="40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6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651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Illustration Using Google DialogFlow-Use Case 2</vt:lpstr>
      <vt:lpstr>Illustration Using Google DialogFlow-Use Case 2</vt:lpstr>
      <vt:lpstr>Illustration Using Google DialogFlow-Use Case 2</vt:lpstr>
      <vt:lpstr>Illustration Using Google DialogFlow-Use Case 2</vt:lpstr>
      <vt:lpstr>Illustration Using Google DialogFlow-Use Case 2</vt:lpstr>
      <vt:lpstr>Illustration Using Google DialogFlow-Use Case 2</vt:lpstr>
      <vt:lpstr>Illustration Using Google DialogFlow-Use Case 2</vt:lpstr>
      <vt:lpstr>Deployment Using Telegram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 Samir Shukla</dc:creator>
  <cp:lastModifiedBy>Swapna Samir Shukla</cp:lastModifiedBy>
  <cp:revision>11</cp:revision>
  <dcterms:created xsi:type="dcterms:W3CDTF">2021-02-10T23:28:40Z</dcterms:created>
  <dcterms:modified xsi:type="dcterms:W3CDTF">2021-02-11T01:11:36Z</dcterms:modified>
</cp:coreProperties>
</file>