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3" r:id="rId3"/>
    <p:sldId id="264" r:id="rId4"/>
    <p:sldId id="267" r:id="rId5"/>
    <p:sldId id="261" r:id="rId6"/>
    <p:sldId id="259" r:id="rId7"/>
    <p:sldId id="265" r:id="rId8"/>
    <p:sldId id="266" r:id="rId9"/>
    <p:sldId id="268" r:id="rId10"/>
    <p:sldId id="25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89C326-813D-49EC-BAA7-5E5D2A4FBB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F9A95B-D628-4B17-AF3C-C8DFFD2008A9}">
      <dgm:prSet/>
      <dgm:spPr/>
      <dgm:t>
        <a:bodyPr/>
        <a:lstStyle/>
        <a:p>
          <a:r>
            <a:rPr lang="en-US" b="0" i="0" dirty="0"/>
            <a:t>Twitter has become an important communication channel in times of emergency. The frequent use of smartphones enables people to announce an emergency they’re observing in real-time. Because of this, more agencies are interested in </a:t>
          </a:r>
          <a:r>
            <a:rPr lang="en-US" b="0" i="0" dirty="0" err="1"/>
            <a:t>programatically</a:t>
          </a:r>
          <a:r>
            <a:rPr lang="en-US" b="0" i="0" dirty="0"/>
            <a:t> monitoring Twitter (i.e. disaster relief organizations and news agencies).</a:t>
          </a:r>
          <a:endParaRPr lang="en-US" dirty="0"/>
        </a:p>
      </dgm:t>
    </dgm:pt>
    <dgm:pt modelId="{1F4A0B50-A54C-42D1-9C02-0730CF19EB3F}" type="parTrans" cxnId="{0138A156-CD14-47DA-9AE3-DF778D18E4D8}">
      <dgm:prSet/>
      <dgm:spPr/>
      <dgm:t>
        <a:bodyPr/>
        <a:lstStyle/>
        <a:p>
          <a:endParaRPr lang="en-US"/>
        </a:p>
      </dgm:t>
    </dgm:pt>
    <dgm:pt modelId="{5013729F-93B0-48A3-B16A-B93DBE13CE6E}" type="sibTrans" cxnId="{0138A156-CD14-47DA-9AE3-DF778D18E4D8}">
      <dgm:prSet/>
      <dgm:spPr/>
      <dgm:t>
        <a:bodyPr/>
        <a:lstStyle/>
        <a:p>
          <a:endParaRPr lang="en-US"/>
        </a:p>
      </dgm:t>
    </dgm:pt>
    <dgm:pt modelId="{0C7E36A5-137E-4751-8DC2-08C1B74F3D0A}">
      <dgm:prSet/>
      <dgm:spPr/>
      <dgm:t>
        <a:bodyPr/>
        <a:lstStyle/>
        <a:p>
          <a:r>
            <a:rPr lang="en-US" i="0" dirty="0"/>
            <a:t>Goal is to predict which Tweets are about real disasters and which ones are not</a:t>
          </a:r>
          <a:endParaRPr lang="en-US" dirty="0"/>
        </a:p>
      </dgm:t>
    </dgm:pt>
    <dgm:pt modelId="{014F4449-D0C0-4D71-8805-5DB2E74CEB32}" type="parTrans" cxnId="{AF204EDA-D992-4E6E-83A4-27AAA598AA06}">
      <dgm:prSet/>
      <dgm:spPr/>
      <dgm:t>
        <a:bodyPr/>
        <a:lstStyle/>
        <a:p>
          <a:endParaRPr lang="en-US"/>
        </a:p>
      </dgm:t>
    </dgm:pt>
    <dgm:pt modelId="{76618DCF-BCB7-472A-A41C-8871680133C4}" type="sibTrans" cxnId="{AF204EDA-D992-4E6E-83A4-27AAA598AA06}">
      <dgm:prSet/>
      <dgm:spPr/>
      <dgm:t>
        <a:bodyPr/>
        <a:lstStyle/>
        <a:p>
          <a:endParaRPr lang="en-US"/>
        </a:p>
      </dgm:t>
    </dgm:pt>
    <dgm:pt modelId="{948534B8-725C-4731-BE7D-9FD70028A243}" type="pres">
      <dgm:prSet presAssocID="{F889C326-813D-49EC-BAA7-5E5D2A4FBB1B}" presName="linear" presStyleCnt="0">
        <dgm:presLayoutVars>
          <dgm:animLvl val="lvl"/>
          <dgm:resizeHandles val="exact"/>
        </dgm:presLayoutVars>
      </dgm:prSet>
      <dgm:spPr/>
    </dgm:pt>
    <dgm:pt modelId="{34DCE5D7-68CE-48CA-B943-2F9344661F01}" type="pres">
      <dgm:prSet presAssocID="{E1F9A95B-D628-4B17-AF3C-C8DFFD2008A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A50E7BE-C174-4B15-B69E-0BAB533D523D}" type="pres">
      <dgm:prSet presAssocID="{5013729F-93B0-48A3-B16A-B93DBE13CE6E}" presName="spacer" presStyleCnt="0"/>
      <dgm:spPr/>
    </dgm:pt>
    <dgm:pt modelId="{8A4AC602-ED3E-4964-AAD3-94EDF47E362B}" type="pres">
      <dgm:prSet presAssocID="{0C7E36A5-137E-4751-8DC2-08C1B74F3D0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6C5E507-C00C-4280-A1AE-31C6381E007B}" type="presOf" srcId="{E1F9A95B-D628-4B17-AF3C-C8DFFD2008A9}" destId="{34DCE5D7-68CE-48CA-B943-2F9344661F01}" srcOrd="0" destOrd="0" presId="urn:microsoft.com/office/officeart/2005/8/layout/vList2"/>
    <dgm:cxn modelId="{0138A156-CD14-47DA-9AE3-DF778D18E4D8}" srcId="{F889C326-813D-49EC-BAA7-5E5D2A4FBB1B}" destId="{E1F9A95B-D628-4B17-AF3C-C8DFFD2008A9}" srcOrd="0" destOrd="0" parTransId="{1F4A0B50-A54C-42D1-9C02-0730CF19EB3F}" sibTransId="{5013729F-93B0-48A3-B16A-B93DBE13CE6E}"/>
    <dgm:cxn modelId="{B5BC6DC3-4411-4944-B594-B6C9586D879E}" type="presOf" srcId="{F889C326-813D-49EC-BAA7-5E5D2A4FBB1B}" destId="{948534B8-725C-4731-BE7D-9FD70028A243}" srcOrd="0" destOrd="0" presId="urn:microsoft.com/office/officeart/2005/8/layout/vList2"/>
    <dgm:cxn modelId="{1C53AACE-E310-4269-9D63-E4345612E218}" type="presOf" srcId="{0C7E36A5-137E-4751-8DC2-08C1B74F3D0A}" destId="{8A4AC602-ED3E-4964-AAD3-94EDF47E362B}" srcOrd="0" destOrd="0" presId="urn:microsoft.com/office/officeart/2005/8/layout/vList2"/>
    <dgm:cxn modelId="{AF204EDA-D992-4E6E-83A4-27AAA598AA06}" srcId="{F889C326-813D-49EC-BAA7-5E5D2A4FBB1B}" destId="{0C7E36A5-137E-4751-8DC2-08C1B74F3D0A}" srcOrd="1" destOrd="0" parTransId="{014F4449-D0C0-4D71-8805-5DB2E74CEB32}" sibTransId="{76618DCF-BCB7-472A-A41C-8871680133C4}"/>
    <dgm:cxn modelId="{614CF265-353F-4F6D-9D65-EE0F022C871A}" type="presParOf" srcId="{948534B8-725C-4731-BE7D-9FD70028A243}" destId="{34DCE5D7-68CE-48CA-B943-2F9344661F01}" srcOrd="0" destOrd="0" presId="urn:microsoft.com/office/officeart/2005/8/layout/vList2"/>
    <dgm:cxn modelId="{DCE4AC85-7A90-44CF-AC44-5FA12D06CC69}" type="presParOf" srcId="{948534B8-725C-4731-BE7D-9FD70028A243}" destId="{EA50E7BE-C174-4B15-B69E-0BAB533D523D}" srcOrd="1" destOrd="0" presId="urn:microsoft.com/office/officeart/2005/8/layout/vList2"/>
    <dgm:cxn modelId="{04E44D57-46A2-497D-9DC3-D6176C5937DD}" type="presParOf" srcId="{948534B8-725C-4731-BE7D-9FD70028A243}" destId="{8A4AC602-ED3E-4964-AAD3-94EDF47E36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CE5D7-68CE-48CA-B943-2F9344661F01}">
      <dsp:nvSpPr>
        <dsp:cNvPr id="0" name=""/>
        <dsp:cNvSpPr/>
      </dsp:nvSpPr>
      <dsp:spPr>
        <a:xfrm>
          <a:off x="0" y="197745"/>
          <a:ext cx="10946363" cy="16415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Twitter has become an important communication channel in times of emergency. The frequent use of smartphones enables people to announce an emergency they’re observing in real-time. Because of this, more agencies are interested in </a:t>
          </a:r>
          <a:r>
            <a:rPr lang="en-US" sz="2300" b="0" i="0" kern="1200" dirty="0" err="1"/>
            <a:t>programatically</a:t>
          </a:r>
          <a:r>
            <a:rPr lang="en-US" sz="2300" b="0" i="0" kern="1200" dirty="0"/>
            <a:t> monitoring Twitter (i.e. disaster relief organizations and news agencies).</a:t>
          </a:r>
          <a:endParaRPr lang="en-US" sz="2300" kern="1200" dirty="0"/>
        </a:p>
      </dsp:txBody>
      <dsp:txXfrm>
        <a:off x="80132" y="277877"/>
        <a:ext cx="10786099" cy="1481245"/>
      </dsp:txXfrm>
    </dsp:sp>
    <dsp:sp modelId="{8A4AC602-ED3E-4964-AAD3-94EDF47E362B}">
      <dsp:nvSpPr>
        <dsp:cNvPr id="0" name=""/>
        <dsp:cNvSpPr/>
      </dsp:nvSpPr>
      <dsp:spPr>
        <a:xfrm>
          <a:off x="0" y="1905495"/>
          <a:ext cx="10946363" cy="16415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i="0" kern="1200" dirty="0"/>
            <a:t>Goal is to predict which Tweets are about real disasters and which ones are not</a:t>
          </a:r>
          <a:endParaRPr lang="en-US" sz="2300" kern="1200" dirty="0"/>
        </a:p>
      </dsp:txBody>
      <dsp:txXfrm>
        <a:off x="80132" y="1985627"/>
        <a:ext cx="10786099" cy="1481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7846DE-AE0F-4649-AC4D-B2E268CB05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5CD61-86C7-4F5C-8979-F81F52D2A8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ECB58-DEF5-4DC1-A482-ABE046178987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3A28C-CD03-463E-9359-7E5B8DE8A0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Author ~ Swapna Savalgi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A4124-3D2C-4C80-BB27-8A40B006D5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914E9-FCC2-4FB2-BB11-4D1D4967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7826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8790A-D532-400A-8FB9-C36BACB4D15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Author ~ Swapna Savalgi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12D5B-1683-4446-BE07-35B14BB97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5727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784A-99A1-4343-B393-42C61B2CC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FD440-918D-41B4-9ECE-2243724AF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290A5-3EF2-45D2-B306-539C58B4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D198-F7B3-4EC1-98D2-B41E9F753356}" type="datetime1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D8B3B-4289-437C-A3C4-42E6131E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 ~ Swapna Savalgi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F1F6F-FF5F-4A31-8250-7C60FF2E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959C-60BA-4B4A-A986-D479B2C0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0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1B2A-597D-4B6D-9DAC-F0A79123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863B4-8014-4744-8A9C-0ADBDE01F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68093-1776-4339-A86F-9C5B2289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85F30-C015-400E-B8C0-12856C32F752}" type="datetime1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301E2-1EB1-41E9-AEF5-C1187136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 ~ Swapna Savalgi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51540-427A-4A7C-BDD5-E3D1DEDE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959C-60BA-4B4A-A986-D479B2C0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5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4B26E-7BC9-4A3F-A358-BC09B13D8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8F626-94C1-42BC-BC3A-A76F727A2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652D8-4122-4C81-A761-49F1FAFEA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B3AA-EC2B-44F6-B2E1-F5EFDC52B5BE}" type="datetime1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E401B-27D7-4522-B2D5-6D4CF646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 ~ Swapna Savalgi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386C0-3368-4154-A51A-C0E7592C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959C-60BA-4B4A-A986-D479B2C0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9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69E1-F319-479E-9242-8476E832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AFFEE-C2F6-485D-8C7D-9F900B137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FD0AF-7AB9-49A1-BD62-DA50721A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E78B-92BB-45F8-AE0F-19B3351DEC61}" type="datetime1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0B7FD-64F1-4AA0-91D7-C03E2A7C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 ~ Swapna Savalgi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56968-939B-40D3-B74D-DCA55E4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959C-60BA-4B4A-A986-D479B2C0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1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972D-EDCB-4DDC-9DE1-88473BFE6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E8782-BA72-4789-99F2-FA6018FE0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D50BC-2FC2-4186-A4E1-56E9ABFA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6215-433E-4D4D-B2E5-ECD05C92AD4A}" type="datetime1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ED213-C5AB-4527-9D84-7B9F8BD8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 ~ Swapna Savalgi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A3304-DED2-4EA5-A41D-EDA3C3B8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959C-60BA-4B4A-A986-D479B2C0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6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275A-56D6-4904-B95F-F8517BA1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19ABC-05F3-420D-935F-C4B43522E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FAD03-BC7B-4B35-B4BC-FC33FE6D2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0EBA5-D34A-44E4-A76E-387849BB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3264-5FC7-4315-846E-12ADC60574CB}" type="datetime1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7EFC9-88DF-45AF-BAA9-9D889E5A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 ~ Swapna Savalgi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87A4F-FC74-4E3E-94A7-1A1A47DE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959C-60BA-4B4A-A986-D479B2C0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3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7311-4313-4965-8019-60947499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FD279-A78E-47B0-AE8A-6EC799DAC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4B98C-4BB4-4196-97CA-A65256606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27C2E-C1EB-4055-8056-EAD337CC7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773E-7D9C-4D94-BEE6-C77604D4D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84E69-A815-42BA-9700-D641099E5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6621-F0A6-413E-88F6-32041B038443}" type="datetime1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B030E7-630A-4900-B2A4-FED50D8F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 ~ Swapna Savalgi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778E2-3771-4821-9EC4-4594106C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959C-60BA-4B4A-A986-D479B2C0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1979-082D-4AB7-A91E-D224C297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73652-F850-4D4F-A4DF-CB6DF42E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D37F-9DBD-4F76-A6BD-3E0B3F453D55}" type="datetime1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DDDAD-938B-4AC5-BA44-1ACA9BAA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 ~ Swapna Savalgi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0653C-8D80-444E-B3DC-D83C7A7F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959C-60BA-4B4A-A986-D479B2C0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9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C04BD0-B812-4C7E-96C5-86C23961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6771-0A9A-45AB-B3A6-E6C880026DE6}" type="datetime1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D36ECC-7FAD-472F-9F30-7155191F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 ~ Swapna Savalgi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D2611-0D82-4ECC-BC18-12D77DE4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959C-60BA-4B4A-A986-D479B2C0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4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5A7B-4571-47D9-910C-6FAAE9D4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7DB96-4150-477B-9B09-52AC6C007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2DA4A-3BA7-4317-9712-8FEF95281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57B6F-6C03-430A-A0EA-F20DBC17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1827-227C-4394-B276-FC95E7482932}" type="datetime1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F936B-135A-4D22-ACF1-B1BF56D5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 ~ Swapna Savalgi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13B6C-5E76-470E-88ED-752FAF2B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959C-60BA-4B4A-A986-D479B2C0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4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652D2-5888-40CA-8C38-FA5189C9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8C50DD-7D1A-4CE9-B56F-D26B8D95B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F8A94-EF5E-4B93-9B94-FC8FDE0E2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10D8A-6B84-4859-BBD8-450BC041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52F7-3986-43B6-B084-D100EE54ACED}" type="datetime1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9FE0E-1D61-4EB5-A507-7AD8D5E1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 ~ Swapna Savalgi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30BF8-8314-448B-A9B6-999E2AE7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959C-60BA-4B4A-A986-D479B2C0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2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08080C-9712-4FDF-B1D9-A4ABE08A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0364F-6FAE-462A-94FD-CD5541531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FBAC-C37A-4732-AA93-F62CFF482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5F17-C650-44CE-B597-680265E6E70F}" type="datetime1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AB7FD-C51A-452C-94AB-D59CB92F2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Author ~ Swapna Savalgi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9DF22-BF7E-4925-886B-EBC0E9614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C959C-60BA-4B4A-A986-D479B2C0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7AA719-87E5-4096-9350-E8FCAD247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051" y="1783959"/>
            <a:ext cx="4904421" cy="2955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fontAlgn="base"/>
            <a:r>
              <a:rPr lang="en-US" b="1" dirty="0"/>
              <a:t>Natural Language Processing with Disaster Tweets </a:t>
            </a:r>
            <a:r>
              <a:rPr lang="en-US" sz="1600" b="1" dirty="0"/>
              <a:t>(Kaggle Competition)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Graphs and plots layered on a blue digital screen">
            <a:extLst>
              <a:ext uri="{FF2B5EF4-FFF2-40B4-BE49-F238E27FC236}">
                <a16:creationId xmlns:a16="http://schemas.microsoft.com/office/drawing/2014/main" id="{160EA579-EAFF-42E4-A17A-A2F9D1C564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36" r="13200"/>
          <a:stretch/>
        </p:blipFill>
        <p:spPr>
          <a:xfrm>
            <a:off x="-19049" y="-3809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7A56B3-B36D-469E-911A-AC4A6310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17019" y="6492875"/>
            <a:ext cx="1974979" cy="365125"/>
          </a:xfrm>
        </p:spPr>
        <p:txBody>
          <a:bodyPr/>
          <a:lstStyle/>
          <a:p>
            <a:r>
              <a:rPr lang="en-US" dirty="0"/>
              <a:t>Author ~ Swapna Savalgi</a:t>
            </a:r>
          </a:p>
        </p:txBody>
      </p:sp>
    </p:spTree>
    <p:extLst>
      <p:ext uri="{BB962C8B-B14F-4D97-AF65-F5344CB8AC3E}">
        <p14:creationId xmlns:p14="http://schemas.microsoft.com/office/powerpoint/2010/main" val="3470714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57032-06F5-48B0-A3D8-8F9DEF28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Recommendations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AB04FC-2224-4EA9-BE6D-756E87A08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094" y="3429000"/>
            <a:ext cx="10937373" cy="166794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28B50-93C3-45AD-8E80-3821EEB9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Author ~ Swapna Savalgi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9F851-31E2-4668-BECD-8370DD6ADD4C}"/>
              </a:ext>
            </a:extLst>
          </p:cNvPr>
          <p:cNvSpPr txBox="1"/>
          <p:nvPr/>
        </p:nvSpPr>
        <p:spPr>
          <a:xfrm>
            <a:off x="320040" y="2528596"/>
            <a:ext cx="12188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the help of SVM, I was able to improve a score a bit. However, I think Neural Networks and XG Boost can have some greater impact. </a:t>
            </a:r>
          </a:p>
        </p:txBody>
      </p:sp>
    </p:spTree>
    <p:extLst>
      <p:ext uri="{BB962C8B-B14F-4D97-AF65-F5344CB8AC3E}">
        <p14:creationId xmlns:p14="http://schemas.microsoft.com/office/powerpoint/2010/main" val="2346628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4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1D93F0-9ED0-4090-88D2-0EC3F108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445" y="3640254"/>
            <a:ext cx="531943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42" name="Freeform: Shape 36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38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 descr="Smiling Face with No Fill">
            <a:extLst>
              <a:ext uri="{FF2B5EF4-FFF2-40B4-BE49-F238E27FC236}">
                <a16:creationId xmlns:a16="http://schemas.microsoft.com/office/drawing/2014/main" id="{BC153686-5370-4FB8-8E9D-DF9E5A2B5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28B50-93C3-45AD-8E80-3821EEB9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2444" y="6199632"/>
            <a:ext cx="4751433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Author ~ Swapna Savalgi</a:t>
            </a:r>
          </a:p>
        </p:txBody>
      </p:sp>
    </p:spTree>
    <p:extLst>
      <p:ext uri="{BB962C8B-B14F-4D97-AF65-F5344CB8AC3E}">
        <p14:creationId xmlns:p14="http://schemas.microsoft.com/office/powerpoint/2010/main" val="14382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7AA719-87E5-4096-9350-E8FCAD247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fontAlgn="base"/>
            <a:r>
              <a:rPr lang="en-US" b="1" dirty="0"/>
              <a:t>Overview &amp; Objective	</a:t>
            </a: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640D0996-3FC3-4875-97C9-6305A1E2EE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32725"/>
              </p:ext>
            </p:extLst>
          </p:nvPr>
        </p:nvGraphicFramePr>
        <p:xfrm>
          <a:off x="838199" y="1825625"/>
          <a:ext cx="10946363" cy="3744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4BFA4-502B-4624-B8C9-5A955CF08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73004" y="6492875"/>
            <a:ext cx="1918996" cy="365125"/>
          </a:xfrm>
        </p:spPr>
        <p:txBody>
          <a:bodyPr/>
          <a:lstStyle/>
          <a:p>
            <a:r>
              <a:rPr lang="en-US" dirty="0"/>
              <a:t>Author ~ Swapna Savalgi</a:t>
            </a:r>
          </a:p>
        </p:txBody>
      </p:sp>
    </p:spTree>
    <p:extLst>
      <p:ext uri="{BB962C8B-B14F-4D97-AF65-F5344CB8AC3E}">
        <p14:creationId xmlns:p14="http://schemas.microsoft.com/office/powerpoint/2010/main" val="2094520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7AA719-87E5-4096-9350-E8FCAD247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63" y="906913"/>
            <a:ext cx="10515600" cy="6985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fontAlgn="base"/>
            <a:r>
              <a:rPr lang="en-US" b="1" dirty="0"/>
              <a:t>Data Handling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C0F17D-D2FB-4B08-9020-33E36B7E6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4392" y="2379305"/>
            <a:ext cx="5538075" cy="379765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4BFA4-502B-4624-B8C9-5A955CF08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 ~ Swapna Savalgi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B8B5C13-131C-47C3-8982-0D35FD96213B}"/>
              </a:ext>
            </a:extLst>
          </p:cNvPr>
          <p:cNvSpPr/>
          <p:nvPr/>
        </p:nvSpPr>
        <p:spPr>
          <a:xfrm>
            <a:off x="7567126" y="2355169"/>
            <a:ext cx="158620" cy="171126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799868-8AD8-489A-A3E5-9EB153CB580D}"/>
              </a:ext>
            </a:extLst>
          </p:cNvPr>
          <p:cNvSpPr txBox="1"/>
          <p:nvPr/>
        </p:nvSpPr>
        <p:spPr>
          <a:xfrm>
            <a:off x="735563" y="2355169"/>
            <a:ext cx="44693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The  data has a unique identifier,  text of the tweet , location of the tweet , keyword and target which denotes whether a tweet is about a real disaster (1) or not (0).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Have removed </a:t>
            </a:r>
            <a:r>
              <a:rPr lang="en-US" sz="2000" i="1" dirty="0" err="1"/>
              <a:t>html,url,emojis</a:t>
            </a:r>
            <a:r>
              <a:rPr lang="en-US" sz="2000" i="1" dirty="0"/>
              <a:t>, punctuations , </a:t>
            </a:r>
            <a:r>
              <a:rPr lang="en-US" sz="2000" i="1" dirty="0" err="1"/>
              <a:t>stopwords</a:t>
            </a:r>
            <a:r>
              <a:rPr lang="en-US" sz="2000" i="1" dirty="0"/>
              <a:t> from the text making it, a usable format.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4731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7AA719-87E5-4096-9350-E8FCAD247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399093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fontAlgn="base"/>
            <a:r>
              <a:rPr lang="en-US" b="1" dirty="0"/>
              <a:t>Sentiment Analysis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43DDECDA-B4F9-4988-9332-B8A55BBAB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4" y="2871982"/>
            <a:ext cx="4399094" cy="3181684"/>
          </a:xfrm>
        </p:spPr>
        <p:txBody>
          <a:bodyPr anchor="t">
            <a:normAutofit/>
          </a:bodyPr>
          <a:lstStyle/>
          <a:p>
            <a:r>
              <a:rPr lang="en-US" sz="1800" dirty="0"/>
              <a:t>Based on our 1</a:t>
            </a:r>
            <a:r>
              <a:rPr lang="en-US" sz="1800" baseline="30000" dirty="0"/>
              <a:t>st</a:t>
            </a:r>
            <a:r>
              <a:rPr lang="en-US" sz="1800" dirty="0"/>
              <a:t> plot we can say the tweet is not about a real disaster. </a:t>
            </a:r>
          </a:p>
          <a:p>
            <a:r>
              <a:rPr lang="en-US" sz="1800" dirty="0"/>
              <a:t>To have a strong evidence on this, have used sentiment analysis to understand how positive the tweet is.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4BFA4-502B-4624-B8C9-5A955CF08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199632"/>
            <a:ext cx="439552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Author ~ Swapna Savalgi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62225A2-D3F0-45D1-9C47-B1037531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B9FBFA8-6AF4-4091-9C8B-DEC6D893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68506E8-47B7-4814-930E-48D826C6F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989" y="373115"/>
            <a:ext cx="3856054" cy="305588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9561B9-591C-4F89-923E-250B58CC2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575" y="3802115"/>
            <a:ext cx="3939881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70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7AA719-87E5-4096-9350-E8FCAD247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Model Creation and Evaluation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Graphs and plots layered on a blue digital screen">
            <a:extLst>
              <a:ext uri="{FF2B5EF4-FFF2-40B4-BE49-F238E27FC236}">
                <a16:creationId xmlns:a16="http://schemas.microsoft.com/office/drawing/2014/main" id="{160EA579-EAFF-42E4-A17A-A2F9D1C564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36" r="1320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851084-4614-4E97-B0D4-DC876755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9615" y="6624735"/>
            <a:ext cx="1732383" cy="233265"/>
          </a:xfrm>
        </p:spPr>
        <p:txBody>
          <a:bodyPr/>
          <a:lstStyle/>
          <a:p>
            <a:r>
              <a:rPr lang="en-US" dirty="0"/>
              <a:t>Author ~ Swapna Savalgi</a:t>
            </a:r>
          </a:p>
        </p:txBody>
      </p:sp>
    </p:spTree>
    <p:extLst>
      <p:ext uri="{BB962C8B-B14F-4D97-AF65-F5344CB8AC3E}">
        <p14:creationId xmlns:p14="http://schemas.microsoft.com/office/powerpoint/2010/main" val="2520896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7AA719-87E5-4096-9350-E8FCAD247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1"/>
            <a:ext cx="10963551" cy="7758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Naïve Bayes And Support Vector Machine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C7A7C8-20EB-48D5-A15F-EDD72C36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5298" y="6504840"/>
            <a:ext cx="4114800" cy="365125"/>
          </a:xfrm>
        </p:spPr>
        <p:txBody>
          <a:bodyPr/>
          <a:lstStyle/>
          <a:p>
            <a:r>
              <a:rPr lang="en-US" dirty="0"/>
              <a:t>Author ~ Swapna Savalgi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E1777F-6792-4BCD-96F4-3725E4980721}"/>
              </a:ext>
            </a:extLst>
          </p:cNvPr>
          <p:cNvSpPr txBox="1"/>
          <p:nvPr/>
        </p:nvSpPr>
        <p:spPr>
          <a:xfrm>
            <a:off x="835091" y="1683086"/>
            <a:ext cx="9820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Multinomial Naive Bayes is the most popular supervised learning classifications that is used in NLP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283931-D8B5-49E4-A83E-2D3977A0B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90" y="2372922"/>
            <a:ext cx="6492803" cy="11533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3F90CF-4367-43C4-8925-5E935FF7C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91" y="4713864"/>
            <a:ext cx="6492803" cy="922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9B90EFA-D1C1-4E73-9C25-6784D0A09DA4}"/>
              </a:ext>
            </a:extLst>
          </p:cNvPr>
          <p:cNvSpPr txBox="1"/>
          <p:nvPr/>
        </p:nvSpPr>
        <p:spPr>
          <a:xfrm>
            <a:off x="699712" y="3774829"/>
            <a:ext cx="103010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 i="0" u="none" strike="noStrike">
                <a:solidFill>
                  <a:srgbClr val="008BFF"/>
                </a:solidFill>
                <a:effectLst/>
                <a:latin typeface="Open Sans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  <a:latin typeface="+mn-lt"/>
              </a:rPr>
              <a:t>Support Vector Machine is an algorithm that determines the best decision boundary between vectors that belong to a given group (or category) and vectors that do not belong to it.</a:t>
            </a:r>
          </a:p>
        </p:txBody>
      </p:sp>
    </p:spTree>
    <p:extLst>
      <p:ext uri="{BB962C8B-B14F-4D97-AF65-F5344CB8AC3E}">
        <p14:creationId xmlns:p14="http://schemas.microsoft.com/office/powerpoint/2010/main" val="342064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7AA719-87E5-4096-9350-E8FCAD247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Model Improvement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Graphs and plots layered on a blue digital screen">
            <a:extLst>
              <a:ext uri="{FF2B5EF4-FFF2-40B4-BE49-F238E27FC236}">
                <a16:creationId xmlns:a16="http://schemas.microsoft.com/office/drawing/2014/main" id="{160EA579-EAFF-42E4-A17A-A2F9D1C564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36" r="1320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851084-4614-4E97-B0D4-DC876755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9615" y="6624735"/>
            <a:ext cx="1732383" cy="233265"/>
          </a:xfrm>
        </p:spPr>
        <p:txBody>
          <a:bodyPr/>
          <a:lstStyle/>
          <a:p>
            <a:r>
              <a:rPr lang="en-US" dirty="0"/>
              <a:t>Author ~ Swapna Savalgi</a:t>
            </a:r>
          </a:p>
        </p:txBody>
      </p:sp>
    </p:spTree>
    <p:extLst>
      <p:ext uri="{BB962C8B-B14F-4D97-AF65-F5344CB8AC3E}">
        <p14:creationId xmlns:p14="http://schemas.microsoft.com/office/powerpoint/2010/main" val="3916293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4790F99-C881-47C9-B3DC-C959D4418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7AA719-87E5-4096-9350-E8FCAD247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233" y="2218655"/>
            <a:ext cx="5323264" cy="12103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/>
              <a:t>Model Improvement – Naïve Bayes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BE3CDBB-7215-4352-8B6C-53FF47327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217" y="3951853"/>
            <a:ext cx="4329140" cy="935694"/>
          </a:xfrm>
          <a:prstGeom prst="rect">
            <a:avLst/>
          </a:prstGeom>
        </p:spPr>
      </p:pic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BE4937F3-B698-48F5-9D70-03A019ECD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622" y="262817"/>
            <a:ext cx="5350280" cy="35633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1E1585-ECE8-4F2D-B5B9-CC13CC2CF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17" y="5088403"/>
            <a:ext cx="11060937" cy="106709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C7A7C8-20EB-48D5-A15F-EDD72C36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13762" y="649287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Author ~ Swapna Savalgi</a:t>
            </a:r>
          </a:p>
        </p:txBody>
      </p:sp>
    </p:spTree>
    <p:extLst>
      <p:ext uri="{BB962C8B-B14F-4D97-AF65-F5344CB8AC3E}">
        <p14:creationId xmlns:p14="http://schemas.microsoft.com/office/powerpoint/2010/main" val="428958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4790F99-C881-47C9-B3DC-C959D4418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7AA719-87E5-4096-9350-E8FCAD247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8" y="1809426"/>
            <a:ext cx="6647822" cy="94310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700" dirty="0"/>
              <a:t>Model Improvement – Support Vector Machine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C7A7C8-20EB-48D5-A15F-EDD72C36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13762" y="649287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Author ~ Swapna Savalgi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F9108C-B668-4E6A-8471-1F4B57FC3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185" y="429484"/>
            <a:ext cx="4538483" cy="3213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54188A-B88C-41C5-9A6B-B4DE072E6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221" y="3979950"/>
            <a:ext cx="4049207" cy="9614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AE10BC-1ED5-4E3B-9E2F-A0EF71DCC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93" y="3642569"/>
            <a:ext cx="2766300" cy="1386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52DFC8-BA53-41EB-BE5F-F8221E80D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68" y="5427689"/>
            <a:ext cx="10205131" cy="108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6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330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Natural Language Processing with Disaster Tweets (Kaggle Competition)</vt:lpstr>
      <vt:lpstr>Overview &amp; Objective </vt:lpstr>
      <vt:lpstr>Data Handling</vt:lpstr>
      <vt:lpstr>Sentiment Analysis</vt:lpstr>
      <vt:lpstr>Model Creation and Evaluation</vt:lpstr>
      <vt:lpstr>Naïve Bayes And Support Vector Machine </vt:lpstr>
      <vt:lpstr>Model Improvement</vt:lpstr>
      <vt:lpstr>Model Improvement – Naïve Bayes</vt:lpstr>
      <vt:lpstr>Model Improvement – Support Vector Machine</vt:lpstr>
      <vt:lpstr>Recommendations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 Savalgi</dc:creator>
  <cp:lastModifiedBy>Swapna Savalgi</cp:lastModifiedBy>
  <cp:revision>91</cp:revision>
  <dcterms:created xsi:type="dcterms:W3CDTF">2021-12-11T22:05:43Z</dcterms:created>
  <dcterms:modified xsi:type="dcterms:W3CDTF">2021-12-15T22:56:09Z</dcterms:modified>
</cp:coreProperties>
</file>